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6" r:id="rId5"/>
    <p:sldId id="273" r:id="rId6"/>
    <p:sldId id="276" r:id="rId7"/>
    <p:sldId id="277" r:id="rId8"/>
    <p:sldId id="275" r:id="rId9"/>
    <p:sldId id="281" r:id="rId10"/>
    <p:sldId id="278" r:id="rId11"/>
    <p:sldId id="280" r:id="rId12"/>
    <p:sldId id="27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3C0"/>
    <a:srgbClr val="001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C7576-569C-4440-998E-31C4BBC32657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35274-8B25-D74A-95A9-338001E7E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3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27A10-5932-4294-8171-543F72BA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AABC93-7D0F-95CF-3489-437B53EA3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25504-3DB7-5D84-5A05-039A33D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635-33A0-43F1-9147-9BF112BA0872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742E9-EBE6-2675-946C-36B616E9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8D415-7BE9-99FC-824C-0F36311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0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CFD43-C06A-6728-DDE6-E18322D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71BDE9-AEE1-A80D-225C-BC340094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185A1-3B3E-D4C2-FF62-C18866C1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70D4-428D-43F2-88D8-88158361526D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41BCDB-E913-765E-BC61-BF8BD297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497F00-BBCC-BDC3-22A4-AA39C505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54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869C83-1801-2E28-5176-1612AA4D7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A74451-566B-32B9-494E-BAAF67D10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8E5EE-647E-DED9-8005-DFD934E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7BE5-DF1B-4565-9A1E-F337CAA5363D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3CF06-3D49-13BC-5346-2E9EF531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A72B4-E221-4886-C6F6-506192D6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B5EAE-476D-4406-A105-F2B0CE72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64D64-9350-EBF1-82AB-402407D3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E1B60-E7DF-7ECB-4798-3EBE320D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224-676B-47E7-A26A-9D59AF2419CE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B6BBEA-1064-FCA6-4B91-01F62B24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1E9EA-7A0B-B53E-222C-B546284C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27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6DEA5-5FE7-553E-190D-C82A804F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3F500-4519-A9B4-647F-18587710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DCC7C-B5EA-3ECA-EE45-D2D890C3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19B-23D9-4266-ADDC-B751625E49E2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FFA09D-448B-2259-2CA4-28611021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F2DAA-EB05-03B1-0156-36670CE1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3ABC-5FDB-0431-2FA6-D1265ED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7614A-B8FF-D1E5-12FF-83E663167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EDD23F-B765-5C5F-3D0D-6ADBB43D0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51503B-C0BA-16BA-AF5D-4C8DB7D4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1C9B-462A-437D-94BE-CC73BCC51BC3}" type="datetime1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9BF46-D38D-7876-57A0-4F54B743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DAD3F4-EE9C-5291-9D5E-C84B4C87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30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9CE41-0075-71D0-7902-F6878557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355070-49D2-A648-0BFE-598E283E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2F10EC-7AD8-E8B5-C990-71F70F79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31943A-B1F2-F750-5D2A-B9297CED5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DCF1E6-D171-EDE7-3A26-349329B2E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B99667-C7DB-830F-B181-570AC2C1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F26-F38E-473B-8EB8-8556B8C156D8}" type="datetime1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A1714E-E571-BD0A-B43B-6E6DCA48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C09E38-D0C7-B190-86F7-53A09846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57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54ACD-C4DF-BD3D-6F15-7B4ED9E8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708A9A-E7D0-50AD-B373-6A18E71C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4F7-53D6-4796-ACB1-CE622424565D}" type="datetime1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C2A06D-29DD-D2BD-680D-EE5C64FD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8189DA-C2CB-43E2-627B-4341C409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25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ADE841-C09C-0570-6C75-942C0C06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AA00-300A-49E1-AD2F-FB6E5BA71318}" type="datetime1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83D3A5-18A1-8C63-8B58-8D3C553E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A23685-AE1E-4720-8B4A-07B1D04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1DEEA-1B10-5959-CD34-E6E72E79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94F58-5E0F-891A-596D-E14F5DA6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D2033F-82B0-A987-F2CA-362D715EA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028C88-7C14-2208-1A94-D4DC827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A48-2B11-4988-996B-B5AD86F0E2E8}" type="datetime1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20D125-34E7-1DB3-1AD5-2A1E4034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75B383-FDE8-A139-460F-D02E3CC4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6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C7B2A-0985-7BB2-5792-B6E896B4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687EB9-52C5-853A-1DDB-0C1E89204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DA898E-4014-A232-57C1-45BA9E50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5221D1-5146-5576-AA66-B6E04C48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634-2234-433F-9648-9C7982502D0E}" type="datetime1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2F40D-3DFC-55B2-2669-A4FE41C1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2BA951-AC18-CBB1-BB9E-37F43ED4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36994-1BF0-33C6-1812-49DB22CA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4A723-6CD9-F0F3-C066-2ADBC501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BA568-D785-C574-AC22-988B79B58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A864-8E0B-4163-9290-6165392EC01B}" type="datetime1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92E4A-50C5-5668-B484-99CB0F667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ADF69-B71B-EF50-2945-F79E6F02E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5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2723" r="20440" b="2649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1143C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2C6C234-0F2D-D50A-5430-A10C02EC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34" y="2036618"/>
            <a:ext cx="7242503" cy="1931453"/>
          </a:xfrm>
        </p:spPr>
        <p:txBody>
          <a:bodyPr anchor="ctr">
            <a:noAutofit/>
          </a:bodyPr>
          <a:lstStyle/>
          <a:p>
            <a:pPr lvl="0"/>
            <a:r>
              <a:rPr lang="ru-RU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Метрология.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F31AD1-10CC-CFF0-69C2-8659C3203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5480" y="461530"/>
            <a:ext cx="1594542" cy="7607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DFDDBA8-E045-0C54-12B7-29EDDA02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5480" y="6371559"/>
            <a:ext cx="1682003" cy="18304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1FE2C19C-C461-AF1A-0DB5-AB8C1EFC058B}"/>
              </a:ext>
            </a:extLst>
          </p:cNvPr>
          <p:cNvSpPr txBox="1"/>
          <p:nvPr/>
        </p:nvSpPr>
        <p:spPr>
          <a:xfrm>
            <a:off x="9565640" y="461531"/>
            <a:ext cx="26263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endParaRPr sz="2400" b="1" dirty="0">
              <a:latin typeface="Montserrat" pitchFamily="2" charset="-52"/>
              <a:cs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55735" y="4351282"/>
            <a:ext cx="4483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Студентка группы: 606-11з</a:t>
            </a:r>
            <a:r>
              <a:rPr lang="ru-RU" sz="2400" dirty="0">
                <a:solidFill>
                  <a:schemeClr val="bg1"/>
                </a:solidFill>
              </a:rPr>
              <a:t/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 err="1" smtClean="0">
                <a:solidFill>
                  <a:schemeClr val="bg1"/>
                </a:solidFill>
              </a:rPr>
              <a:t>Хорина</a:t>
            </a:r>
            <a:r>
              <a:rPr lang="ru-RU" sz="2400" dirty="0" smtClean="0">
                <a:solidFill>
                  <a:schemeClr val="bg1"/>
                </a:solidFill>
              </a:rPr>
              <a:t> Вера Юрьевна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Ст. преподаватель: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Гребенюк Елена Владимировна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9955" y="190093"/>
            <a:ext cx="6962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solidFill>
                  <a:schemeClr val="bg1"/>
                </a:solidFill>
              </a:rPr>
              <a:t>Сургутский</a:t>
            </a:r>
            <a:r>
              <a:rPr lang="ru-RU" sz="2800" dirty="0" smtClean="0">
                <a:solidFill>
                  <a:schemeClr val="bg1"/>
                </a:solidFill>
              </a:rPr>
              <a:t> государственный университет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Политехнический институт</a:t>
            </a:r>
          </a:p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Кафедра АСОИУ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2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Нормативная основа метрологии в РФ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461963" y="1248009"/>
            <a:ext cx="99928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и ответственность измерений и измерительной информации обусловливают необходимость установления в законодательном порядке комплекса правовых и нормативных актов и положений: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Конституционная норма по вопросам метрологии.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Законы "Об обеспечении единства измерений" и "О техническом регулировании''.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Постановления Правительства России по отдельным вопросам (направлениям) метрологической деятельности.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Нормативные документы Госстандарта России: ТР, ГОСТ Р, РД, МИ, ПР, ПМГ.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Рекомендации государственных научных метрологических центров Госстандарта России.</a:t>
            </a:r>
            <a:endParaRPr lang="ru-RU" sz="2000" dirty="0">
              <a:latin typeface="Montserrat"/>
              <a:cs typeface="Times New Roman" panose="02020603050405020304" pitchFamily="18" charset="0"/>
            </a:endParaRPr>
          </a:p>
          <a:p>
            <a:pPr indent="457200"/>
            <a:endParaRPr lang="ru-RU" dirty="0">
              <a:latin typeface="Montserrat"/>
              <a:cs typeface="Times New Roman" panose="02020603050405020304" pitchFamily="18" charset="0"/>
            </a:endParaRPr>
          </a:p>
          <a:p>
            <a:pPr indent="45720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2051DC-3C6C-484E-954F-ABEE118DD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54" y="4032963"/>
            <a:ext cx="5728377" cy="22983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7AA8B7-6C58-466C-9043-B226A0295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9" y="4522104"/>
            <a:ext cx="1669116" cy="166911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BD9725-4763-4AB9-BB82-FA39902A5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788" y="1510110"/>
            <a:ext cx="1594542" cy="159454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reflection stA="0" endPos="0" dist="508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3279228" y="6306207"/>
            <a:ext cx="605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Нормативные правовые основы метрологии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4748574" y="1248009"/>
            <a:ext cx="727105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мы рассмотрели, что такое метрология, основные положения, цели и задачи метрологии, а также основные термины. В практической жизни человек сталкивается с измерениями каждый день. Именно поэтому такая наука как метрология имеет большое значение в настоящем и будущем.</a:t>
            </a:r>
          </a:p>
          <a:p>
            <a:pPr indent="4572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была изучена история возникновения метрологии, что позволяет заметить совершенствование и необходимость данной области. Для поддержания и развития метрологии с каждым разом совершенствуются законы, методы и нормативные документы, что позволяет развивать данную науку.</a:t>
            </a:r>
          </a:p>
          <a:p>
            <a:pPr indent="45720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pic>
        <p:nvPicPr>
          <p:cNvPr id="1026" name="Picture 2" descr="https://avatars.mds.yandex.net/i?id=21cf47baa314d6bacd7e4c5a73dd5cc8-5221787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7" y="1555036"/>
            <a:ext cx="4301817" cy="430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314801" y="1349939"/>
            <a:ext cx="1156239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Кузнецов В.А., Исаев Л.К.,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Шайко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И.А. Метрология / Под ред. Кузнецова В.А. — М.: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Стандартинформ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2005</a:t>
            </a:r>
          </a:p>
          <a:p>
            <a:pPr indent="4500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Денисенко С.А., Исаев Л.К. К концепции развития законодательной метрологии в Российской Федерации // Законодательная и прикладная метрология. — 2023. — № 1</a:t>
            </a:r>
          </a:p>
          <a:p>
            <a:pPr indent="4500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Исаев Л.К., Лукашов Ю.Е., Сковородников В.А. ВНИИМС — главный научный метрологический центр страны по законодательной метрологии // История науки и техники. — 2010. — № 9</a:t>
            </a:r>
          </a:p>
          <a:p>
            <a:pPr indent="4500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Окрепилов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 В. Основы метрологии. СПб.: ГУАП, 2008. 380 с.</a:t>
            </a:r>
          </a:p>
          <a:p>
            <a:pPr indent="4500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Веселовский, Н.И. Метрология, стандартизация и квалиметрия: Методические рекомендации по изучению дисциплины / Н.И. Веселовский, Н.И.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Ашакова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М.: РГЗАУ 2000.-100с.</a:t>
            </a:r>
          </a:p>
          <a:p>
            <a:pPr indent="45720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439CF0-A91B-47A3-A1ED-F603D1D76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30" y="1916834"/>
            <a:ext cx="4596508" cy="459650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92B38-5AA2-C122-7441-DBCBD1813A31}"/>
              </a:ext>
            </a:extLst>
          </p:cNvPr>
          <p:cNvSpPr txBox="1"/>
          <p:nvPr/>
        </p:nvSpPr>
        <p:spPr>
          <a:xfrm>
            <a:off x="59768" y="1085573"/>
            <a:ext cx="5859325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143C0"/>
              </a:buClr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Метрология. Основные положения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возникновения метрологии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задачи и предмет метрологии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метрологии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Метрологическое обеспечение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Измерение, объект измерения, результат измерения, погрешность измерения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Нормативная основа метрологии в РФ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3D0509-8962-8EE2-1BCB-9B19C2E6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>
                <a:latin typeface=""/>
              </a:rPr>
              <a:t>2</a:t>
            </a:fld>
            <a:endParaRPr lang="ru-RU" dirty="0">
              <a:latin typeface="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31CE6A-3CFC-0808-F827-D5EE9707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DC123-D270-C0A7-A053-C2F26C33D6C6}"/>
              </a:ext>
            </a:extLst>
          </p:cNvPr>
          <p:cNvSpPr txBox="1"/>
          <p:nvPr/>
        </p:nvSpPr>
        <p:spPr>
          <a:xfrm>
            <a:off x="11000935" y="6513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Знак ''минус'' 9">
            <a:extLst>
              <a:ext uri="{FF2B5EF4-FFF2-40B4-BE49-F238E27FC236}">
                <a16:creationId xmlns:a16="http://schemas.microsoft.com/office/drawing/2014/main" id="{6AE50973-E581-49C9-A3F9-D59D0DED0771}"/>
              </a:ext>
            </a:extLst>
          </p:cNvPr>
          <p:cNvSpPr/>
          <p:nvPr/>
        </p:nvSpPr>
        <p:spPr>
          <a:xfrm>
            <a:off x="-629345" y="1448972"/>
            <a:ext cx="6213141" cy="2517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нак ''минус'' 11">
            <a:extLst>
              <a:ext uri="{FF2B5EF4-FFF2-40B4-BE49-F238E27FC236}">
                <a16:creationId xmlns:a16="http://schemas.microsoft.com/office/drawing/2014/main" id="{61B09A63-1CB4-4C63-815D-5D3116682A5A}"/>
              </a:ext>
            </a:extLst>
          </p:cNvPr>
          <p:cNvSpPr/>
          <p:nvPr/>
        </p:nvSpPr>
        <p:spPr>
          <a:xfrm>
            <a:off x="-629345" y="1881563"/>
            <a:ext cx="6213141" cy="2517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нак ''минус'' 12">
            <a:extLst>
              <a:ext uri="{FF2B5EF4-FFF2-40B4-BE49-F238E27FC236}">
                <a16:creationId xmlns:a16="http://schemas.microsoft.com/office/drawing/2014/main" id="{EF1019E4-32FC-44B9-ABA0-FB11B3E6A2F9}"/>
              </a:ext>
            </a:extLst>
          </p:cNvPr>
          <p:cNvSpPr/>
          <p:nvPr/>
        </p:nvSpPr>
        <p:spPr>
          <a:xfrm>
            <a:off x="-629345" y="2234250"/>
            <a:ext cx="6213141" cy="2517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нак ''минус'' 14">
            <a:extLst>
              <a:ext uri="{FF2B5EF4-FFF2-40B4-BE49-F238E27FC236}">
                <a16:creationId xmlns:a16="http://schemas.microsoft.com/office/drawing/2014/main" id="{103CC216-D2D0-4FE0-9369-88E9B9C5A9CF}"/>
              </a:ext>
            </a:extLst>
          </p:cNvPr>
          <p:cNvSpPr/>
          <p:nvPr/>
        </p:nvSpPr>
        <p:spPr>
          <a:xfrm>
            <a:off x="-615413" y="2660441"/>
            <a:ext cx="6213141" cy="2517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нак ''минус'' 15">
            <a:extLst>
              <a:ext uri="{FF2B5EF4-FFF2-40B4-BE49-F238E27FC236}">
                <a16:creationId xmlns:a16="http://schemas.microsoft.com/office/drawing/2014/main" id="{DB1476E5-1F9F-43C5-BD41-DF742686DA9E}"/>
              </a:ext>
            </a:extLst>
          </p:cNvPr>
          <p:cNvSpPr/>
          <p:nvPr/>
        </p:nvSpPr>
        <p:spPr>
          <a:xfrm>
            <a:off x="-615413" y="3067012"/>
            <a:ext cx="6213141" cy="2517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нак ''минус'' 16">
            <a:extLst>
              <a:ext uri="{FF2B5EF4-FFF2-40B4-BE49-F238E27FC236}">
                <a16:creationId xmlns:a16="http://schemas.microsoft.com/office/drawing/2014/main" id="{821349B8-9ECC-47AA-926F-9C3137248A35}"/>
              </a:ext>
            </a:extLst>
          </p:cNvPr>
          <p:cNvSpPr/>
          <p:nvPr/>
        </p:nvSpPr>
        <p:spPr>
          <a:xfrm>
            <a:off x="-629346" y="3920914"/>
            <a:ext cx="6213141" cy="2517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нак ''минус'' 17">
            <a:extLst>
              <a:ext uri="{FF2B5EF4-FFF2-40B4-BE49-F238E27FC236}">
                <a16:creationId xmlns:a16="http://schemas.microsoft.com/office/drawing/2014/main" id="{EA22CE76-9DF5-48E5-8396-536E3415A1C1}"/>
              </a:ext>
            </a:extLst>
          </p:cNvPr>
          <p:cNvSpPr/>
          <p:nvPr/>
        </p:nvSpPr>
        <p:spPr>
          <a:xfrm>
            <a:off x="-629346" y="4315796"/>
            <a:ext cx="6213141" cy="2517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''минус'' 18">
            <a:extLst>
              <a:ext uri="{FF2B5EF4-FFF2-40B4-BE49-F238E27FC236}">
                <a16:creationId xmlns:a16="http://schemas.microsoft.com/office/drawing/2014/main" id="{8C1045F3-B0A8-4DF2-8CE9-151706BD7A11}"/>
              </a:ext>
            </a:extLst>
          </p:cNvPr>
          <p:cNvSpPr/>
          <p:nvPr/>
        </p:nvSpPr>
        <p:spPr>
          <a:xfrm>
            <a:off x="-641918" y="4710678"/>
            <a:ext cx="6213141" cy="2517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Знак ''минус'' 19">
            <a:extLst>
              <a:ext uri="{FF2B5EF4-FFF2-40B4-BE49-F238E27FC236}">
                <a16:creationId xmlns:a16="http://schemas.microsoft.com/office/drawing/2014/main" id="{EB004E1C-24FC-4D5E-B89A-F9873C786381}"/>
              </a:ext>
            </a:extLst>
          </p:cNvPr>
          <p:cNvSpPr/>
          <p:nvPr/>
        </p:nvSpPr>
        <p:spPr>
          <a:xfrm>
            <a:off x="-641919" y="5191671"/>
            <a:ext cx="6213141" cy="25179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0B2588A-FFCD-47F8-851A-DF1B22A597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16" y="5437911"/>
            <a:ext cx="1829141" cy="15379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35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Метрология. Основные положения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76BBB-79B1-3D56-EB7B-0A7694A31654}"/>
              </a:ext>
            </a:extLst>
          </p:cNvPr>
          <p:cNvSpPr txBox="1"/>
          <p:nvPr/>
        </p:nvSpPr>
        <p:spPr>
          <a:xfrm>
            <a:off x="145043" y="1475652"/>
            <a:ext cx="5190007" cy="480131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indent="4500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Метрология — наука об измерениях, методах и средствах обеспечения их единства и способах достижения требуемой точности. Греческое слово «метрология» состоит из 2-х слов «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метрон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- мера и «логос» - учение.</a:t>
            </a:r>
          </a:p>
          <a:p>
            <a:pPr indent="4500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Метрология – наука об измерениях, методах, средствах обеспечения их единства и способах достижения требуемой точности (ГОСТ 16263-70).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0A1E75-6AAE-89C7-A846-CD5369E2D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0C4660-23D7-469F-A033-5DCC15B81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51" y="1809881"/>
            <a:ext cx="6393630" cy="42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возникновения метрологии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1681" y="6333175"/>
            <a:ext cx="2743200" cy="365125"/>
          </a:xfrm>
        </p:spPr>
        <p:txBody>
          <a:bodyPr/>
          <a:lstStyle/>
          <a:p>
            <a:fld id="{BBDD862A-80D5-4DE9-9D91-65C094DD354F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100900" y="1201370"/>
            <a:ext cx="71701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1893 году в России под руководством Д.И. Менделеева была создана Главная палата мер и весов.</a:t>
            </a:r>
          </a:p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1960 году была принята Международная система единиц СИ и определена величина метра как длины, равной 1650763,73 длина волны излучения в вакууме (криптоновый эталон метра).</a:t>
            </a:r>
          </a:p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1835 год - указ "О системе Российских мер и весов" – утверждены эталоны длины и массы - платиновая сажень и платиновый фут.</a:t>
            </a:r>
          </a:p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XVIII век — установление эталона метра (эталон хранится во Франции, в Музее мер и весов; в настоящее время является в большей степени историческим экспонатом, нежели научным инструментом).</a:t>
            </a:r>
          </a:p>
          <a:p>
            <a:pPr indent="4572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1835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 - указ "О системе Российских мер и весов" – утверждены эталоны длины и массы - платиновая сажень и платиновый фут.</a:t>
            </a:r>
          </a:p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1875 год — подписание международной Метрической конвенции.</a:t>
            </a:r>
          </a:p>
          <a:p>
            <a:pPr indent="4572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1918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 — декрет Совета Народных Комиссаров "О введении Международной метрической системы мер и весов".</a:t>
            </a:r>
          </a:p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1960 год — разработка и установление Международной системы единиц (СИ).</a:t>
            </a:r>
          </a:p>
          <a:p>
            <a:pPr indent="4572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XX век — метрологические исследования отдельных стран координируются Международными метрологическими организациями.</a:t>
            </a:r>
          </a:p>
          <a:p>
            <a:endParaRPr lang="ru-RU" dirty="0">
              <a:latin typeface="Montserra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49AC51-CCAF-43C2-8B05-351835E2A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841" y="1343221"/>
            <a:ext cx="4723484" cy="51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7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Цели, задачи и предмет метрологии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114451" y="1183600"/>
            <a:ext cx="49228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метрологического обеспечения испытаний продукции: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необходимых условий для получения достоверной измерительной информации при испытаниях;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методик испытания, обеспечивающих получение результатов с погрешностью и воспроизводимостью, не выходящих за пределы установленных норм; 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разработка программ испытаний и проведение метрологической экспертизы программ и методик испытания; 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обеспечение проверки средств измерений, используемых в сферах ГМКН и применяемых для контроля параметров испытуемой продукции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59FF81-948F-078E-ADFB-9C02D329A83A}"/>
              </a:ext>
            </a:extLst>
          </p:cNvPr>
          <p:cNvSpPr/>
          <p:nvPr/>
        </p:nvSpPr>
        <p:spPr>
          <a:xfrm>
            <a:off x="6120443" y="1085572"/>
            <a:ext cx="6071557" cy="5877936"/>
          </a:xfrm>
          <a:prstGeom prst="rect">
            <a:avLst/>
          </a:prstGeom>
          <a:solidFill>
            <a:srgbClr val="114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E48E3-0BBC-9839-3353-12443BA6C1F7}"/>
              </a:ext>
            </a:extLst>
          </p:cNvPr>
          <p:cNvSpPr txBox="1"/>
          <p:nvPr/>
        </p:nvSpPr>
        <p:spPr>
          <a:xfrm>
            <a:off x="6682575" y="1085571"/>
            <a:ext cx="45895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метрологии выступают:</a:t>
            </a:r>
          </a:p>
          <a:p>
            <a:pPr indent="457200" algn="just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теоретические исследования;</a:t>
            </a:r>
          </a:p>
          <a:p>
            <a:pPr indent="457200" algn="just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системы единиц физических величин;</a:t>
            </a:r>
          </a:p>
          <a:p>
            <a:pPr indent="457200" algn="just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средства и методы измерений;</a:t>
            </a:r>
          </a:p>
          <a:p>
            <a:pPr indent="457200" algn="just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способы установления точности замеров;</a:t>
            </a:r>
          </a:p>
          <a:p>
            <a:pPr indent="457200" algn="just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единство измерений;</a:t>
            </a:r>
          </a:p>
          <a:p>
            <a:pPr indent="457200" algn="just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образцовые показатели физических величин;</a:t>
            </a:r>
          </a:p>
          <a:p>
            <a:pPr indent="457200" algn="just"/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способы передачи размеров единиц величин от стандартов к рабочим средствам замеров.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000AD0-A2F1-4407-AF97-AB87A2ACF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949">
            <a:off x="10013858" y="5169167"/>
            <a:ext cx="1614988" cy="16149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B4AE56-64BA-4865-8778-DDBADE58A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60" y="1085570"/>
            <a:ext cx="1642315" cy="164231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 txBox="1">
            <a:spLocks/>
          </p:cNvSpPr>
          <p:nvPr/>
        </p:nvSpPr>
        <p:spPr>
          <a:xfrm>
            <a:off x="9061505" y="64773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32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Виды метрологии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373676" y="1317997"/>
            <a:ext cx="546587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метрологии состоит из трех разделов:</a:t>
            </a:r>
          </a:p>
          <a:p>
            <a:pPr indent="4572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Теоретическая (фундаментальная). Разрабатывает теоретические основы науки, изучает проблемы и методики замеров физических величин.</a:t>
            </a:r>
          </a:p>
          <a:p>
            <a:pPr indent="4572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Прикладная (практическая). Занимается внедрением разработок теоретического раздела метрологии в использование на практике. Отвечает за метрологическое обеспечение производственных предприятий. </a:t>
            </a:r>
          </a:p>
          <a:p>
            <a:pPr indent="457200"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Законодательная. Определяет требования к техническим и юридическим нормам измерений.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59FF81-948F-078E-ADFB-9C02D329A83A}"/>
              </a:ext>
            </a:extLst>
          </p:cNvPr>
          <p:cNvSpPr/>
          <p:nvPr/>
        </p:nvSpPr>
        <p:spPr>
          <a:xfrm>
            <a:off x="6072877" y="1085572"/>
            <a:ext cx="6119123" cy="5772428"/>
          </a:xfrm>
          <a:prstGeom prst="rect">
            <a:avLst/>
          </a:prstGeom>
          <a:solidFill>
            <a:srgbClr val="114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Структура метрологии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157AC3-8641-490F-993C-D872858229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607" y="1137063"/>
            <a:ext cx="4879834" cy="4986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 txBox="1">
            <a:spLocks/>
          </p:cNvSpPr>
          <p:nvPr/>
        </p:nvSpPr>
        <p:spPr>
          <a:xfrm>
            <a:off x="889149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4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Метрологическое обеспечение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244846" y="1085573"/>
            <a:ext cx="929013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метрологическим обеспечением (МО) понимается установление и применение научных и организационных основ, технических средств, правил и норм, необходимых для достижения единства и требуемой точности измерении. </a:t>
            </a:r>
          </a:p>
          <a:p>
            <a:pPr indent="457200" algn="just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метрологического обеспечения:</a:t>
            </a:r>
          </a:p>
          <a:p>
            <a:pPr marL="342900" indent="-342900" algn="just">
              <a:buFont typeface="Times New Roman" panose="02020603050405020304" pitchFamily="18" charset="0"/>
              <a:buChar char="‐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качества продукции;</a:t>
            </a:r>
          </a:p>
          <a:p>
            <a:pPr marL="342900" indent="-342900" algn="just">
              <a:buFont typeface="Times New Roman" panose="02020603050405020304" pitchFamily="18" charset="0"/>
              <a:buChar char="‐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управления производством;</a:t>
            </a:r>
          </a:p>
          <a:p>
            <a:pPr marL="342900" indent="-342900" algn="just">
              <a:buFont typeface="Times New Roman" panose="02020603050405020304" pitchFamily="18" charset="0"/>
              <a:buChar char="‐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научно-методологических работ, экспериментов и испытаний;</a:t>
            </a:r>
          </a:p>
          <a:p>
            <a:pPr marL="342900" indent="-342900" algn="just">
              <a:buFont typeface="Times New Roman" panose="02020603050405020304" pitchFamily="18" charset="0"/>
              <a:buChar char="‐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системы учета;</a:t>
            </a:r>
          </a:p>
          <a:p>
            <a:pPr marL="342900" indent="-342900" algn="just">
              <a:buFont typeface="Times New Roman" panose="02020603050405020304" pitchFamily="18" charset="0"/>
              <a:buChar char="‐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мероприятий по профилактике, диагностике и лечению болезней;</a:t>
            </a:r>
          </a:p>
          <a:p>
            <a:pPr marL="342900" indent="-342900" algn="just">
              <a:buFont typeface="Times New Roman" panose="02020603050405020304" pitchFamily="18" charset="0"/>
              <a:buChar char="‐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системы нормирования и контроля условий труда и быта людей;</a:t>
            </a:r>
          </a:p>
          <a:p>
            <a:pPr marL="342900" indent="-342900" algn="just">
              <a:buFont typeface="Times New Roman" panose="02020603050405020304" pitchFamily="18" charset="0"/>
              <a:buChar char="‐"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автоматизации управления транспортом и безопасности движения.</a:t>
            </a:r>
          </a:p>
          <a:p>
            <a:endParaRPr lang="ru-RU" dirty="0">
              <a:latin typeface="Montserra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48F03A-796E-48F7-88B4-CED6E2492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573" y="1302915"/>
            <a:ext cx="2725427" cy="27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0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Измерение, объект измерения, результат измерения, погрешность измерения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8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181270" y="1318393"/>
            <a:ext cx="72032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– это нахождение значения физической величины опытным путем с помощью специальных технических средств (ГОСТ 16263-70).   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Измерения могут быть представлены тремя аспектами: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философский аспект измерения: измерения являются важнейшим универсальным методом познания физических явлений и процессов;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научный аспект измерения: с помощью измерений (эксперимента) осуществляется связь теории и практики («практика – критерий истины»);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технический аспект измерений: измерения обеспечивают получение количественной информации об объекте управления или контроля.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C7D582-EF3A-458C-9B68-EE7086B94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61" y="1714180"/>
            <a:ext cx="4535100" cy="4013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DE5035-6EBE-4E6F-9328-A76A80D210C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81" y="5384339"/>
            <a:ext cx="1299054" cy="12990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A1902D-1D93-4B1A-9B3E-8AC97B542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57" y="5156193"/>
            <a:ext cx="1527200" cy="15272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756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Измерение, объект измерения, результат измерения, погрешность измерения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109150" y="1248009"/>
            <a:ext cx="11973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объектом измерения в метрологии являются физические величины. Физическая величина (краткая форма термина — «величина») применяется для описания материальных систем и объектов (явлений, процессов и т.п.), изучаемых в любых науках.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измерения физической величины — значение величины, полученное путем ее измерения – установленное значение величины, характеризующей свойство физического объекта, представляемое действительным числом с принятой размерностью (размерность определяется выбранной единицей измерений).</a:t>
            </a: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Погрешность измерения – отклонение результата измерения от истинного значения измеряемой величины.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E5DE00-C13D-4792-8EB7-1AEBD7D97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20" y="3764806"/>
            <a:ext cx="7596958" cy="26425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36871" y="6458399"/>
            <a:ext cx="496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Погрешность измерений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3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1109</Words>
  <Application>Microsoft Office PowerPoint</Application>
  <PresentationFormat>Широкоэкранный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Times New Roman</vt:lpstr>
      <vt:lpstr>Verdana</vt:lpstr>
      <vt:lpstr>Тема Office</vt:lpstr>
      <vt:lpstr>Метрология.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Ян Максимов</dc:creator>
  <cp:lastModifiedBy>Вера</cp:lastModifiedBy>
  <cp:revision>36</cp:revision>
  <dcterms:created xsi:type="dcterms:W3CDTF">2023-03-24T16:04:06Z</dcterms:created>
  <dcterms:modified xsi:type="dcterms:W3CDTF">2023-12-07T22:59:02Z</dcterms:modified>
</cp:coreProperties>
</file>