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28"/>
  </p:handoutMasterIdLst>
  <p:sldIdLst>
    <p:sldId id="257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</p:sldIdLst>
  <p:sldSz cx="12192000" cy="6858000"/>
  <p:notesSz cx="7103745" cy="10234295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614" y="72"/>
      </p:cViewPr>
      <p:guideLst>
        <p:guide orient="horz" pos="2183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gs" Target="tags/tag35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982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8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98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76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7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97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97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8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1397-6D9B-4EB5-A122-BE48A66C3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45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image" Target="../media/image1.jpeg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10488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89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0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910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3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584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585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5486847" y="1980674"/>
            <a:ext cx="6185194" cy="1198618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72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8586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486847" y="3327021"/>
            <a:ext cx="6246302" cy="632418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grpSp>
        <p:nvGrpSpPr>
          <p:cNvPr id="35" name="组合 3"/>
          <p:cNvGrpSpPr/>
          <p:nvPr userDrawn="1">
            <p:custDataLst>
              <p:tags r:id="rId7"/>
            </p:custDataLst>
          </p:nvPr>
        </p:nvGrpSpPr>
        <p:grpSpPr>
          <a:xfrm>
            <a:off x="-19745" y="0"/>
            <a:ext cx="11817586" cy="6892260"/>
            <a:chOff x="-19745" y="0"/>
            <a:chExt cx="11817586" cy="6892260"/>
          </a:xfrm>
        </p:grpSpPr>
        <p:sp>
          <p:nvSpPr>
            <p:cNvPr id="1048587" name="任意多边形: 形状 6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-19745" y="0"/>
              <a:ext cx="2427300" cy="2764457"/>
            </a:xfrm>
            <a:custGeom>
              <a:avLst/>
              <a:gdLst>
                <a:gd name="connsiteX0" fmla="*/ 2427300 w 2427300"/>
                <a:gd name="connsiteY0" fmla="*/ 2764457 h 2764457"/>
                <a:gd name="connsiteX1" fmla="*/ 0 w 2427300"/>
                <a:gd name="connsiteY1" fmla="*/ 2764457 h 2764457"/>
                <a:gd name="connsiteX2" fmla="*/ 1742483 w 2427300"/>
                <a:gd name="connsiteY2" fmla="*/ 0 h 2764457"/>
                <a:gd name="connsiteX3" fmla="*/ 2427300 w 2427300"/>
                <a:gd name="connsiteY3" fmla="*/ 1086466 h 276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7300" h="2764457">
                  <a:moveTo>
                    <a:pt x="2427300" y="2764457"/>
                  </a:moveTo>
                  <a:lnTo>
                    <a:pt x="0" y="2764457"/>
                  </a:lnTo>
                  <a:lnTo>
                    <a:pt x="1742483" y="0"/>
                  </a:lnTo>
                  <a:lnTo>
                    <a:pt x="2427300" y="10864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588" name="任意多边形: 形状 7"/>
            <p:cNvSpPr/>
            <p:nvPr userDrawn="1">
              <p:custDataLst>
                <p:tags r:id="rId9"/>
              </p:custDataLst>
            </p:nvPr>
          </p:nvSpPr>
          <p:spPr>
            <a:xfrm>
              <a:off x="-19744" y="3106180"/>
              <a:ext cx="2880823" cy="3786080"/>
            </a:xfrm>
            <a:custGeom>
              <a:avLst/>
              <a:gdLst>
                <a:gd name="connsiteX0" fmla="*/ 684897 w 2880823"/>
                <a:gd name="connsiteY0" fmla="*/ 0 h 3786080"/>
                <a:gd name="connsiteX1" fmla="*/ 2880823 w 2880823"/>
                <a:gd name="connsiteY1" fmla="*/ 3786080 h 3786080"/>
                <a:gd name="connsiteX2" fmla="*/ 0 w 2880823"/>
                <a:gd name="connsiteY2" fmla="*/ 3786080 h 3786080"/>
                <a:gd name="connsiteX3" fmla="*/ 0 w 2880823"/>
                <a:gd name="connsiteY3" fmla="*/ 1180857 h 37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0823" h="3786080">
                  <a:moveTo>
                    <a:pt x="684897" y="0"/>
                  </a:moveTo>
                  <a:lnTo>
                    <a:pt x="2880823" y="3786080"/>
                  </a:lnTo>
                  <a:lnTo>
                    <a:pt x="0" y="3786080"/>
                  </a:lnTo>
                  <a:lnTo>
                    <a:pt x="0" y="11808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589" name="任意多边形: 形状 8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-712814" y="2685879"/>
              <a:ext cx="1978851" cy="592710"/>
            </a:xfrm>
            <a:custGeom>
              <a:avLst/>
              <a:gdLst>
                <a:gd name="connsiteX0" fmla="*/ 0 w 1978851"/>
                <a:gd name="connsiteY0" fmla="*/ 592710 h 592710"/>
                <a:gd name="connsiteX1" fmla="*/ 989425 w 1978851"/>
                <a:gd name="connsiteY1" fmla="*/ 0 h 592710"/>
                <a:gd name="connsiteX2" fmla="*/ 1978851 w 1978851"/>
                <a:gd name="connsiteY2" fmla="*/ 592710 h 59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851" h="592710">
                  <a:moveTo>
                    <a:pt x="0" y="592710"/>
                  </a:moveTo>
                  <a:lnTo>
                    <a:pt x="989425" y="0"/>
                  </a:lnTo>
                  <a:lnTo>
                    <a:pt x="1978851" y="592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590" name="三角形 11"/>
            <p:cNvSpPr/>
            <p:nvPr userDrawn="1">
              <p:custDataLst>
                <p:tags r:id="rId11"/>
              </p:custDataLst>
            </p:nvPr>
          </p:nvSpPr>
          <p:spPr>
            <a:xfrm>
              <a:off x="2861079" y="5298431"/>
              <a:ext cx="1848842" cy="159382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591" name="三角形 13"/>
            <p:cNvSpPr/>
            <p:nvPr userDrawn="1">
              <p:custDataLst>
                <p:tags r:id="rId12"/>
              </p:custDataLst>
            </p:nvPr>
          </p:nvSpPr>
          <p:spPr>
            <a:xfrm rot="3600000">
              <a:off x="1132840" y="1963551"/>
              <a:ext cx="3794133" cy="3270803"/>
            </a:xfrm>
            <a:prstGeom prst="triangle">
              <a:avLst/>
            </a:prstGeom>
            <a:blipFill dpi="0" rotWithShape="0">
              <a:blip r:embed="rId13"/>
              <a:srcRect/>
              <a:stretch>
                <a:fillRect t="1000" b="-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6" name="组合 11"/>
            <p:cNvGrpSpPr/>
            <p:nvPr userDrawn="1">
              <p:custDataLst>
                <p:tags r:id="rId14"/>
              </p:custDataLst>
            </p:nvPr>
          </p:nvGrpSpPr>
          <p:grpSpPr>
            <a:xfrm>
              <a:off x="11668459" y="549424"/>
              <a:ext cx="129382" cy="473109"/>
              <a:chOff x="11537206" y="483307"/>
              <a:chExt cx="201523" cy="736906"/>
            </a:xfrm>
            <a:solidFill>
              <a:schemeClr val="accent1"/>
            </a:solidFill>
          </p:grpSpPr>
          <p:sp>
            <p:nvSpPr>
              <p:cNvPr id="1048592" name="椭圆 12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537206" y="483307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8593" name="椭圆 13"/>
              <p:cNvSpPr/>
              <p:nvPr>
                <p:custDataLst>
                  <p:tags r:id="rId16"/>
                </p:custDataLst>
              </p:nvPr>
            </p:nvSpPr>
            <p:spPr>
              <a:xfrm>
                <a:off x="11537207" y="744908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8594" name="椭圆 14"/>
              <p:cNvSpPr/>
              <p:nvPr>
                <p:custDataLst>
                  <p:tags r:id="rId17"/>
                </p:custDataLst>
              </p:nvPr>
            </p:nvSpPr>
            <p:spPr>
              <a:xfrm>
                <a:off x="11542786" y="1024270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048595" name="圆角矩形 20"/>
            <p:cNvSpPr/>
            <p:nvPr userDrawn="1">
              <p:custDataLst>
                <p:tags r:id="rId18"/>
              </p:custDataLst>
            </p:nvPr>
          </p:nvSpPr>
          <p:spPr>
            <a:xfrm>
              <a:off x="5633482" y="3158748"/>
              <a:ext cx="1163781" cy="7482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596" name="三角形 12"/>
            <p:cNvSpPr/>
            <p:nvPr userDrawn="1">
              <p:custDataLst>
                <p:tags r:id="rId19"/>
              </p:custDataLst>
            </p:nvPr>
          </p:nvSpPr>
          <p:spPr>
            <a:xfrm rot="3600000">
              <a:off x="1574330" y="1748429"/>
              <a:ext cx="3794133" cy="32708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48597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9876790" y="5069840"/>
            <a:ext cx="1864995" cy="539750"/>
          </a:xfrm>
        </p:spPr>
        <p:txBody>
          <a:bodyPr lIns="90000" tIns="46800" rIns="90000" bIns="0" anchor="b" anchorCtr="0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48598" name="文本占位符 23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9876790" y="5649595"/>
            <a:ext cx="1864995" cy="539750"/>
          </a:xfrm>
        </p:spPr>
        <p:txBody>
          <a:bodyPr lIns="90000" tIns="0" rIns="90000" bIns="46800" anchor="t" anchorCtr="0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6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048831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832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833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48834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835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836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7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838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10"/>
          <p:cNvGrpSpPr/>
          <p:nvPr userDrawn="1">
            <p:custDataLst>
              <p:tags r:id="rId2"/>
            </p:custDataLst>
          </p:nvPr>
        </p:nvGrpSpPr>
        <p:grpSpPr>
          <a:xfrm>
            <a:off x="528157" y="0"/>
            <a:ext cx="11663843" cy="6892260"/>
            <a:chOff x="528157" y="0"/>
            <a:chExt cx="11663843" cy="6892260"/>
          </a:xfrm>
        </p:grpSpPr>
        <p:sp>
          <p:nvSpPr>
            <p:cNvPr id="1048752" name="三角形 6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28157" y="0"/>
              <a:ext cx="2080887" cy="165067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53" name="三角形 7"/>
            <p:cNvSpPr/>
            <p:nvPr userDrawn="1">
              <p:custDataLst>
                <p:tags r:id="rId4"/>
              </p:custDataLst>
            </p:nvPr>
          </p:nvSpPr>
          <p:spPr>
            <a:xfrm>
              <a:off x="9227714" y="5093898"/>
              <a:ext cx="2086099" cy="17983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54" name="三角形 8"/>
            <p:cNvSpPr/>
            <p:nvPr userDrawn="1">
              <p:custDataLst>
                <p:tags r:id="rId5"/>
              </p:custDataLst>
            </p:nvPr>
          </p:nvSpPr>
          <p:spPr>
            <a:xfrm>
              <a:off x="11313813" y="6135202"/>
              <a:ext cx="878187" cy="75705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55" name="三角形 9"/>
            <p:cNvSpPr/>
            <p:nvPr userDrawn="1">
              <p:custDataLst>
                <p:tags r:id="rId6"/>
              </p:custDataLst>
            </p:nvPr>
          </p:nvSpPr>
          <p:spPr>
            <a:xfrm>
              <a:off x="2133732" y="1992725"/>
              <a:ext cx="2699999" cy="232758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48756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992978" y="3012501"/>
            <a:ext cx="4846987" cy="77867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57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4992978" y="3851841"/>
            <a:ext cx="4846987" cy="77867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58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9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60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7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048867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868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869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48870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871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872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73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74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875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9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048777" name="任意多边形: 形状 10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78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79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48780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81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782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83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784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85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6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87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8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048876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877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878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48879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80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881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882" name="标题 7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19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820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7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048733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34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35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48736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37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38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739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740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741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6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04879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9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80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48801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02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03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04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805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98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0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38974" y="5416759"/>
            <a:ext cx="1553024" cy="1432837"/>
            <a:chOff x="10898426" y="5656127"/>
            <a:chExt cx="1293583" cy="1193474"/>
          </a:xfrm>
        </p:grpSpPr>
        <p:sp>
          <p:nvSpPr>
            <p:cNvPr id="104884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26" y="6156793"/>
              <a:ext cx="678847" cy="69280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84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20" y="5656127"/>
              <a:ext cx="771189" cy="1193474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85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48851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52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853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854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"/>
          <p:cNvGrpSpPr/>
          <p:nvPr userDrawn="1">
            <p:custDataLst>
              <p:tags r:id="rId2"/>
            </p:custDataLst>
          </p:nvPr>
        </p:nvGrpSpPr>
        <p:grpSpPr>
          <a:xfrm>
            <a:off x="3028067" y="0"/>
            <a:ext cx="6276189" cy="6858000"/>
            <a:chOff x="3028067" y="0"/>
            <a:chExt cx="6276189" cy="6858000"/>
          </a:xfrm>
        </p:grpSpPr>
        <p:sp>
          <p:nvSpPr>
            <p:cNvPr id="1048761" name="三角形 3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055555" y="0"/>
              <a:ext cx="2080887" cy="165067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62" name="任意多边形: 形状 6"/>
            <p:cNvSpPr/>
            <p:nvPr userDrawn="1">
              <p:custDataLst>
                <p:tags r:id="rId4"/>
              </p:custDataLst>
            </p:nvPr>
          </p:nvSpPr>
          <p:spPr>
            <a:xfrm>
              <a:off x="5676777" y="6135202"/>
              <a:ext cx="838445" cy="722798"/>
            </a:xfrm>
            <a:custGeom>
              <a:avLst/>
              <a:gdLst>
                <a:gd name="connsiteX0" fmla="*/ 419223 w 838445"/>
                <a:gd name="connsiteY0" fmla="*/ 0 h 722798"/>
                <a:gd name="connsiteX1" fmla="*/ 838445 w 838445"/>
                <a:gd name="connsiteY1" fmla="*/ 722798 h 722798"/>
                <a:gd name="connsiteX2" fmla="*/ 0 w 838445"/>
                <a:gd name="connsiteY2" fmla="*/ 722798 h 72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445" h="722798">
                  <a:moveTo>
                    <a:pt x="419223" y="0"/>
                  </a:moveTo>
                  <a:lnTo>
                    <a:pt x="838445" y="722798"/>
                  </a:lnTo>
                  <a:lnTo>
                    <a:pt x="0" y="7227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63" name="三角形 5"/>
            <p:cNvSpPr/>
            <p:nvPr userDrawn="1">
              <p:custDataLst>
                <p:tags r:id="rId5"/>
              </p:custDataLst>
            </p:nvPr>
          </p:nvSpPr>
          <p:spPr>
            <a:xfrm>
              <a:off x="3028067" y="2477828"/>
              <a:ext cx="392165" cy="33807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64" name="三角形 6"/>
            <p:cNvSpPr/>
            <p:nvPr userDrawn="1">
              <p:custDataLst>
                <p:tags r:id="rId6"/>
              </p:custDataLst>
            </p:nvPr>
          </p:nvSpPr>
          <p:spPr>
            <a:xfrm rot="2748548">
              <a:off x="8939137" y="3459125"/>
              <a:ext cx="392165" cy="33807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48765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420232" y="2767280"/>
            <a:ext cx="5352795" cy="1200329"/>
          </a:xfrm>
        </p:spPr>
        <p:txBody>
          <a:bodyPr vert="horz" lIns="90000" tIns="46800" rIns="9000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48766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7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68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69" name="文本占位符 11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3419475" y="4025708"/>
            <a:ext cx="5457825" cy="722312"/>
          </a:xfrm>
        </p:spPr>
        <p:txBody>
          <a:bodyPr lIns="91440" tIns="0" rIns="91440" bIns="45720"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 spc="300" baseline="0"/>
            </a:lvl1pPr>
          </a:lstStyle>
          <a:p>
            <a:pPr lvl="0"/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11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048770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71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8772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4877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77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7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7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矩形 12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40" name="三角形 6"/>
          <p:cNvSpPr/>
          <p:nvPr userDrawn="1">
            <p:custDataLst>
              <p:tags r:id="rId3"/>
            </p:custDataLst>
          </p:nvPr>
        </p:nvSpPr>
        <p:spPr>
          <a:xfrm rot="10800000">
            <a:off x="240665" y="0"/>
            <a:ext cx="1268730" cy="8255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841" name="三角形 7"/>
          <p:cNvSpPr/>
          <p:nvPr userDrawn="1">
            <p:custDataLst>
              <p:tags r:id="rId4"/>
            </p:custDataLst>
          </p:nvPr>
        </p:nvSpPr>
        <p:spPr>
          <a:xfrm>
            <a:off x="10157460" y="5823585"/>
            <a:ext cx="1449070" cy="102997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842" name="三角形 8"/>
          <p:cNvSpPr/>
          <p:nvPr userDrawn="1">
            <p:custDataLst>
              <p:tags r:id="rId5"/>
            </p:custDataLst>
          </p:nvPr>
        </p:nvSpPr>
        <p:spPr>
          <a:xfrm>
            <a:off x="11200765" y="6153150"/>
            <a:ext cx="991235" cy="70485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843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844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1048845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46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47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93" name="组合 13"/>
          <p:cNvGrpSpPr/>
          <p:nvPr userDrawn="1">
            <p:custDataLst>
              <p:tags r:id="rId3"/>
            </p:custDataLst>
          </p:nvPr>
        </p:nvGrpSpPr>
        <p:grpSpPr>
          <a:xfrm>
            <a:off x="-1" y="5207000"/>
            <a:ext cx="1807912" cy="1667994"/>
            <a:chOff x="-1" y="5000255"/>
            <a:chExt cx="2032000" cy="1874739"/>
          </a:xfrm>
        </p:grpSpPr>
        <p:sp>
          <p:nvSpPr>
            <p:cNvPr id="1048743" name="任意多边形: 形状 14"/>
            <p:cNvSpPr/>
            <p:nvPr>
              <p:custDataLst>
                <p:tags r:id="rId4"/>
              </p:custDataLst>
            </p:nvPr>
          </p:nvSpPr>
          <p:spPr>
            <a:xfrm flipH="1">
              <a:off x="965649" y="5786718"/>
              <a:ext cx="1066350" cy="108827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44" name="三角形 7"/>
            <p:cNvSpPr/>
            <p:nvPr>
              <p:custDataLst>
                <p:tags r:id="rId5"/>
              </p:custDataLst>
            </p:nvPr>
          </p:nvSpPr>
          <p:spPr>
            <a:xfrm flipH="1">
              <a:off x="-1" y="5000255"/>
              <a:ext cx="1211405" cy="187473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45" name="三角形 8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594749" y="5786311"/>
              <a:ext cx="636641" cy="472228"/>
            </a:xfrm>
            <a:prstGeom prst="triangle">
              <a:avLst/>
            </a:prstGeom>
            <a:solidFill>
              <a:schemeClr val="accent3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48746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8747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8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048749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50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751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11" name="组合 14"/>
          <p:cNvGrpSpPr/>
          <p:nvPr userDrawn="1">
            <p:custDataLst>
              <p:tags r:id="rId3"/>
            </p:custDataLst>
          </p:nvPr>
        </p:nvGrpSpPr>
        <p:grpSpPr>
          <a:xfrm rot="10800000" flipH="1">
            <a:off x="10638971" y="0"/>
            <a:ext cx="1553029" cy="1432837"/>
            <a:chOff x="10898414" y="5656121"/>
            <a:chExt cx="1293586" cy="1193473"/>
          </a:xfrm>
        </p:grpSpPr>
        <p:sp>
          <p:nvSpPr>
            <p:cNvPr id="1048822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23" name="三角形 7"/>
            <p:cNvSpPr/>
            <p:nvPr>
              <p:custDataLst>
                <p:tags r:id="rId5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24" name="三角形 8"/>
            <p:cNvSpPr/>
            <p:nvPr>
              <p:custDataLst>
                <p:tags r:id="rId6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48825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26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27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048828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29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30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4"/>
          <p:cNvGrpSpPr/>
          <p:nvPr userDrawn="1">
            <p:custDataLst>
              <p:tags r:id="rId2"/>
            </p:custDataLst>
          </p:nvPr>
        </p:nvGrpSpPr>
        <p:grpSpPr>
          <a:xfrm rot="10800000" flipH="1">
            <a:off x="10638971" y="0"/>
            <a:ext cx="1553029" cy="1432837"/>
            <a:chOff x="10898414" y="5656121"/>
            <a:chExt cx="1293586" cy="1193473"/>
          </a:xfrm>
        </p:grpSpPr>
        <p:sp>
          <p:nvSpPr>
            <p:cNvPr id="1048788" name="任意多边形: 形状 15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8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9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48791" name="矩形 12"/>
          <p:cNvSpPr/>
          <p:nvPr userDrawn="1">
            <p:custDataLst>
              <p:tags r:id="rId6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04879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9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9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04879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96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797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048855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56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57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48858" name="矩形 1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1048859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60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61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62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048863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64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65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66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07" name="组合 18"/>
          <p:cNvGrpSpPr/>
          <p:nvPr userDrawn="1">
            <p:custDataLst>
              <p:tags r:id="rId3"/>
            </p:custDataLst>
          </p:nvPr>
        </p:nvGrpSpPr>
        <p:grpSpPr>
          <a:xfrm>
            <a:off x="0" y="4462145"/>
            <a:ext cx="2067560" cy="2386965"/>
            <a:chOff x="0" y="4462199"/>
            <a:chExt cx="2587015" cy="2386801"/>
          </a:xfrm>
        </p:grpSpPr>
        <p:sp>
          <p:nvSpPr>
            <p:cNvPr id="1048807" name="任意多边形: 形状 19"/>
            <p:cNvSpPr/>
            <p:nvPr>
              <p:custDataLst>
                <p:tags r:id="rId4"/>
              </p:custDataLst>
            </p:nvPr>
          </p:nvSpPr>
          <p:spPr>
            <a:xfrm flipH="1">
              <a:off x="1229405" y="5463474"/>
              <a:ext cx="1357610" cy="138552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08" name="三角形 7"/>
            <p:cNvSpPr/>
            <p:nvPr>
              <p:custDataLst>
                <p:tags r:id="rId5"/>
              </p:custDataLst>
            </p:nvPr>
          </p:nvSpPr>
          <p:spPr>
            <a:xfrm flipH="1">
              <a:off x="0" y="4462199"/>
              <a:ext cx="1542284" cy="238680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09" name="三角形 8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757198" y="5462956"/>
              <a:ext cx="810531" cy="60121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8" name="组合 22"/>
          <p:cNvGrpSpPr/>
          <p:nvPr userDrawn="1">
            <p:custDataLst>
              <p:tags r:id="rId7"/>
            </p:custDataLst>
          </p:nvPr>
        </p:nvGrpSpPr>
        <p:grpSpPr>
          <a:xfrm rot="10800000">
            <a:off x="10121900" y="0"/>
            <a:ext cx="2067560" cy="2386965"/>
            <a:chOff x="0" y="4462199"/>
            <a:chExt cx="2587015" cy="2386801"/>
          </a:xfrm>
        </p:grpSpPr>
        <p:sp>
          <p:nvSpPr>
            <p:cNvPr id="1048810" name="任意多边形: 形状 23"/>
            <p:cNvSpPr/>
            <p:nvPr>
              <p:custDataLst>
                <p:tags r:id="rId8"/>
              </p:custDataLst>
            </p:nvPr>
          </p:nvSpPr>
          <p:spPr>
            <a:xfrm flipH="1">
              <a:off x="1229405" y="5463474"/>
              <a:ext cx="1357610" cy="138552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11" name="三角形 7"/>
            <p:cNvSpPr/>
            <p:nvPr>
              <p:custDataLst>
                <p:tags r:id="rId9"/>
              </p:custDataLst>
            </p:nvPr>
          </p:nvSpPr>
          <p:spPr>
            <a:xfrm flipH="1">
              <a:off x="0" y="4462199"/>
              <a:ext cx="1542284" cy="238680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12" name="三角形 8"/>
            <p:cNvSpPr/>
            <p:nvPr>
              <p:custDataLst>
                <p:tags r:id="rId10"/>
              </p:custDataLst>
            </p:nvPr>
          </p:nvSpPr>
          <p:spPr>
            <a:xfrm rot="10800000" flipH="1">
              <a:off x="757198" y="5462956"/>
              <a:ext cx="810531" cy="60121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48813" name="标题 1"/>
          <p:cNvSpPr>
            <a:spLocks noGrp="1"/>
          </p:cNvSpPr>
          <p:nvPr userDrawn="1"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814" name="日期占位符 2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15" name="页脚占位符 3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048816" name="灯片编号占位符 4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17" name="文本占位符 6"/>
          <p:cNvSpPr>
            <a:spLocks noGrp="1"/>
          </p:cNvSpPr>
          <p:nvPr userDrawn="1"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5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48966" name="椭圆 7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flipH="1">
            <a:off x="8610600" y="1253806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48967" name="矩形: 圆顶角 13"/>
          <p:cNvSpPr/>
          <p:nvPr userDrawn="1">
            <p:custDataLst>
              <p:tags r:id="rId4"/>
            </p:custDataLst>
          </p:nvPr>
        </p:nvSpPr>
        <p:spPr>
          <a:xfrm rot="8100000" flipH="1">
            <a:off x="1561337" y="2210865"/>
            <a:ext cx="2029437" cy="383041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7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048968" name="副标题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4518584" y="1886033"/>
            <a:ext cx="6724805" cy="87689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kumimoji="0" lang="zh-CN" altLang="en-US" sz="22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1048969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4200965" y="2887128"/>
            <a:ext cx="7100480" cy="12468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1" i="0" u="none" strike="noStrike" kern="1200" cap="none" spc="3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此处编辑标题</a:t>
            </a:r>
            <a:endParaRPr dirty="0">
              <a:sym typeface="+mn-ea"/>
            </a:endParaRPr>
          </a:p>
        </p:txBody>
      </p:sp>
      <p:sp>
        <p:nvSpPr>
          <p:cNvPr id="1048970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71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972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48973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583655" y="4607241"/>
            <a:ext cx="2670175" cy="574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1048974" name="矩形: 圆顶角 12"/>
          <p:cNvSpPr/>
          <p:nvPr userDrawn="1">
            <p:custDataLst>
              <p:tags r:id="rId11"/>
            </p:custDataLst>
          </p:nvPr>
        </p:nvSpPr>
        <p:spPr>
          <a:xfrm rot="18900000" flipH="1">
            <a:off x="1864646" y="998280"/>
            <a:ext cx="2029437" cy="3777696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12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9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47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64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0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48613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4391953" y="2821599"/>
            <a:ext cx="779487" cy="121480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1048614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5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616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48617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635" y="3260090"/>
            <a:ext cx="3695065" cy="3597910"/>
          </a:xfrm>
          <a:custGeom>
            <a:avLst/>
            <a:gdLst>
              <a:gd name="connsiteX0" fmla="*/ 736674 w 3699837"/>
              <a:gd name="connsiteY0" fmla="*/ 1 h 3598032"/>
              <a:gd name="connsiteX1" fmla="*/ 1521677 w 3699837"/>
              <a:gd name="connsiteY1" fmla="*/ 325103 h 3598032"/>
              <a:gd name="connsiteX2" fmla="*/ 3699837 w 3699837"/>
              <a:gd name="connsiteY2" fmla="*/ 2503264 h 3598032"/>
              <a:gd name="connsiteX3" fmla="*/ 2605068 w 3699837"/>
              <a:gd name="connsiteY3" fmla="*/ 3598032 h 3598032"/>
              <a:gd name="connsiteX4" fmla="*/ 1654210 w 3699837"/>
              <a:gd name="connsiteY4" fmla="*/ 3598032 h 3598032"/>
              <a:gd name="connsiteX5" fmla="*/ 0 w 3699837"/>
              <a:gd name="connsiteY5" fmla="*/ 1943822 h 3598032"/>
              <a:gd name="connsiteX6" fmla="*/ 144 w 3699837"/>
              <a:gd name="connsiteY6" fmla="*/ 281376 h 3598032"/>
              <a:gd name="connsiteX7" fmla="*/ 35939 w 3699837"/>
              <a:gd name="connsiteY7" fmla="*/ 249020 h 3598032"/>
              <a:gd name="connsiteX8" fmla="*/ 736674 w 3699837"/>
              <a:gd name="connsiteY8" fmla="*/ 1 h 35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9837" h="3598032">
                <a:moveTo>
                  <a:pt x="736674" y="1"/>
                </a:moveTo>
                <a:cubicBezTo>
                  <a:pt x="1020799" y="-24"/>
                  <a:pt x="1304915" y="108342"/>
                  <a:pt x="1521677" y="325103"/>
                </a:cubicBezTo>
                <a:lnTo>
                  <a:pt x="3699837" y="2503264"/>
                </a:lnTo>
                <a:lnTo>
                  <a:pt x="2605068" y="3598032"/>
                </a:lnTo>
                <a:lnTo>
                  <a:pt x="1654210" y="3598032"/>
                </a:lnTo>
                <a:lnTo>
                  <a:pt x="0" y="1943822"/>
                </a:lnTo>
                <a:lnTo>
                  <a:pt x="144" y="281376"/>
                </a:lnTo>
                <a:lnTo>
                  <a:pt x="35939" y="249020"/>
                </a:lnTo>
                <a:cubicBezTo>
                  <a:pt x="239448" y="83031"/>
                  <a:pt x="488064" y="22"/>
                  <a:pt x="736674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3000"/>
                  <a:lumOff val="97000"/>
                </a:schemeClr>
              </a:gs>
              <a:gs pos="87000">
                <a:schemeClr val="accent1">
                  <a:alpha val="0"/>
                  <a:lumMod val="2000"/>
                  <a:lumOff val="98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8618" name="任意多边形: 形状 3"/>
          <p:cNvSpPr/>
          <p:nvPr userDrawn="1">
            <p:custDataLst>
              <p:tags r:id="rId8"/>
            </p:custDataLst>
          </p:nvPr>
        </p:nvSpPr>
        <p:spPr>
          <a:xfrm>
            <a:off x="0" y="4176395"/>
            <a:ext cx="2851785" cy="2681605"/>
          </a:xfrm>
          <a:custGeom>
            <a:avLst/>
            <a:gdLst>
              <a:gd name="connsiteX0" fmla="*/ 406010 w 2844974"/>
              <a:gd name="connsiteY0" fmla="*/ 0 h 2696845"/>
              <a:gd name="connsiteX1" fmla="*/ 2543439 w 2844974"/>
              <a:gd name="connsiteY1" fmla="*/ 2137429 h 2696845"/>
              <a:gd name="connsiteX2" fmla="*/ 2822872 w 2844974"/>
              <a:gd name="connsiteY2" fmla="*/ 2606335 h 2696845"/>
              <a:gd name="connsiteX3" fmla="*/ 2844974 w 2844974"/>
              <a:gd name="connsiteY3" fmla="*/ 2696845 h 2696845"/>
              <a:gd name="connsiteX4" fmla="*/ 78 w 2844974"/>
              <a:gd name="connsiteY4" fmla="*/ 2696747 h 2696845"/>
              <a:gd name="connsiteX5" fmla="*/ 0 w 2844974"/>
              <a:gd name="connsiteY5" fmla="*/ 406010 h 2696845"/>
              <a:gd name="connsiteX6" fmla="*/ 406010 w 2844974"/>
              <a:gd name="connsiteY6" fmla="*/ 0 h 26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4974" h="2696845">
                <a:moveTo>
                  <a:pt x="406010" y="0"/>
                </a:moveTo>
                <a:lnTo>
                  <a:pt x="2543439" y="2137429"/>
                </a:lnTo>
                <a:cubicBezTo>
                  <a:pt x="2678919" y="2272909"/>
                  <a:pt x="2772063" y="2434691"/>
                  <a:pt x="2822872" y="2606335"/>
                </a:cubicBezTo>
                <a:lnTo>
                  <a:pt x="2844974" y="2696845"/>
                </a:lnTo>
                <a:lnTo>
                  <a:pt x="78" y="2696747"/>
                </a:lnTo>
                <a:lnTo>
                  <a:pt x="0" y="406010"/>
                </a:lnTo>
                <a:lnTo>
                  <a:pt x="406010" y="0"/>
                </a:ln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48629" name="标题"/>
          <p:cNvSpPr txBox="1">
            <a:spLocks noGrp="1"/>
          </p:cNvSpPr>
          <p:nvPr>
            <p:ph type="title" idx="2" hasCustomPrompt="1"/>
            <p:custDataLst>
              <p:tags r:id="rId3"/>
            </p:custDataLst>
          </p:nvPr>
        </p:nvSpPr>
        <p:spPr>
          <a:xfrm>
            <a:off x="4176395" y="3316586"/>
            <a:ext cx="6257925" cy="16452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1048630" name="节编号"/>
          <p:cNvSpPr txBox="1"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399681" y="1979230"/>
            <a:ext cx="4034659" cy="115189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non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1048631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2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633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48634" name="矩形: 圆顶角 12"/>
          <p:cNvSpPr/>
          <p:nvPr userDrawn="1">
            <p:custDataLst>
              <p:tags r:id="rId8"/>
            </p:custDataLst>
          </p:nvPr>
        </p:nvSpPr>
        <p:spPr>
          <a:xfrm rot="2160000" flipH="1">
            <a:off x="2314395" y="2028634"/>
            <a:ext cx="1498714" cy="2882836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  <p:sp>
        <p:nvSpPr>
          <p:cNvPr id="1048635" name="矩形: 圆顶角 13"/>
          <p:cNvSpPr/>
          <p:nvPr userDrawn="1">
            <p:custDataLst>
              <p:tags r:id="rId9"/>
            </p:custDataLst>
          </p:nvPr>
        </p:nvSpPr>
        <p:spPr>
          <a:xfrm rot="12960000" flipH="1">
            <a:off x="1374377" y="1923376"/>
            <a:ext cx="1498714" cy="292305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alpha val="0"/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60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961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962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63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4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52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953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54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955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56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7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48958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39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0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1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8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949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0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945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46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47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940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41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42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48943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48723" name="椭圆 7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2288565" y="1318468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4872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72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48727" name="矩形: 圆顶角 12"/>
          <p:cNvSpPr/>
          <p:nvPr userDrawn="1">
            <p:custDataLst>
              <p:tags r:id="rId7"/>
            </p:custDataLst>
          </p:nvPr>
        </p:nvSpPr>
        <p:spPr>
          <a:xfrm rot="2700000" flipH="1" flipV="1">
            <a:off x="8203681" y="2169756"/>
            <a:ext cx="2033110" cy="378453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  <p:sp>
        <p:nvSpPr>
          <p:cNvPr id="1048728" name="矩形: 圆顶角 13"/>
          <p:cNvSpPr/>
          <p:nvPr userDrawn="1">
            <p:custDataLst>
              <p:tags r:id="rId8"/>
            </p:custDataLst>
          </p:nvPr>
        </p:nvSpPr>
        <p:spPr>
          <a:xfrm rot="13500000" flipH="1" flipV="1">
            <a:off x="7899822" y="902160"/>
            <a:ext cx="2033110" cy="3837349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  <a:sym typeface="+mn-ea"/>
            </a:endParaRPr>
          </a:p>
        </p:txBody>
      </p:sp>
      <p:sp>
        <p:nvSpPr>
          <p:cNvPr id="1048729" name="标题"/>
          <p:cNvSpPr txBox="1">
            <a:spLocks noGrp="1"/>
          </p:cNvSpPr>
          <p:nvPr>
            <p:ph type="title" idx="6" hasCustomPrompt="1"/>
            <p:custDataLst>
              <p:tags r:id="rId9"/>
            </p:custDataLst>
          </p:nvPr>
        </p:nvSpPr>
        <p:spPr>
          <a:xfrm>
            <a:off x="837565" y="2005330"/>
            <a:ext cx="5723255" cy="13836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编辑标题样式</a:t>
            </a:r>
            <a:endParaRPr dirty="0">
              <a:sym typeface="+mn-ea"/>
            </a:endParaRPr>
          </a:p>
        </p:txBody>
      </p:sp>
      <p:sp>
        <p:nvSpPr>
          <p:cNvPr id="1048730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7565" y="4244627"/>
            <a:ext cx="2670175" cy="574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17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18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1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2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2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92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2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92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2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2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3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3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934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48935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93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93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9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0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0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0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91.xml"/><Relationship Id="rId23" Type="http://schemas.openxmlformats.org/officeDocument/2006/relationships/tags" Target="../tags/tag190.xml"/><Relationship Id="rId22" Type="http://schemas.openxmlformats.org/officeDocument/2006/relationships/tags" Target="../tags/tag189.xml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86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68.xml"/><Relationship Id="rId18" Type="http://schemas.openxmlformats.org/officeDocument/2006/relationships/tags" Target="../tags/tag267.xml"/><Relationship Id="rId17" Type="http://schemas.openxmlformats.org/officeDocument/2006/relationships/tags" Target="../tags/tag266.xml"/><Relationship Id="rId16" Type="http://schemas.openxmlformats.org/officeDocument/2006/relationships/tags" Target="../tags/tag265.xml"/><Relationship Id="rId15" Type="http://schemas.openxmlformats.org/officeDocument/2006/relationships/tags" Target="../tags/tag264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84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8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8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88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581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9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48605" name="任意多边形: 形状 8"/>
          <p:cNvSpPr/>
          <p:nvPr userDrawn="1">
            <p:custDataLst>
              <p:tags r:id="rId13"/>
            </p:custDataLst>
          </p:nvPr>
        </p:nvSpPr>
        <p:spPr>
          <a:xfrm flipH="1">
            <a:off x="10699478" y="0"/>
            <a:ext cx="1490346" cy="840741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7000"/>
                </a:schemeClr>
              </a:gs>
              <a:gs pos="100000">
                <a:schemeClr val="bg1">
                  <a:alpha val="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4860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0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608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9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610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48611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tags" Target="../tags/tag336.xml"/><Relationship Id="rId7" Type="http://schemas.openxmlformats.org/officeDocument/2006/relationships/tags" Target="../tags/tag335.xml"/><Relationship Id="rId6" Type="http://schemas.openxmlformats.org/officeDocument/2006/relationships/tags" Target="../tags/tag334.xml"/><Relationship Id="rId5" Type="http://schemas.openxmlformats.org/officeDocument/2006/relationships/tags" Target="../tags/tag333.xml"/><Relationship Id="rId4" Type="http://schemas.openxmlformats.org/officeDocument/2006/relationships/tags" Target="../tags/tag332.xml"/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1" Type="http://schemas.openxmlformats.org/officeDocument/2006/relationships/slideLayout" Target="../slideLayouts/slideLayout35.xml"/><Relationship Id="rId10" Type="http://schemas.openxmlformats.org/officeDocument/2006/relationships/tags" Target="../tags/tag338.xml"/><Relationship Id="rId1" Type="http://schemas.openxmlformats.org/officeDocument/2006/relationships/tags" Target="../tags/tag3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39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40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4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4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4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4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45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tags" Target="../tags/tag3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1" Type="http://schemas.openxmlformats.org/officeDocument/2006/relationships/slideLayout" Target="../slideLayouts/slideLayout31.xml"/><Relationship Id="rId10" Type="http://schemas.openxmlformats.org/officeDocument/2006/relationships/tags" Target="../tags/tag281.xml"/><Relationship Id="rId1" Type="http://schemas.openxmlformats.org/officeDocument/2006/relationships/tags" Target="../tags/tag27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3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hyperlink" Target="https://v0-image-analysis-phi-sooty.vercel.app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86.xml"/><Relationship Id="rId2" Type="http://schemas.openxmlformats.org/officeDocument/2006/relationships/image" Target="../media/image2.jpeg"/><Relationship Id="rId1" Type="http://schemas.openxmlformats.org/officeDocument/2006/relationships/tags" Target="../tags/tag2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28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image" Target="../media/image3.png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4" Type="http://schemas.openxmlformats.org/officeDocument/2006/relationships/slideLayout" Target="../slideLayouts/slideLayout35.xml"/><Relationship Id="rId23" Type="http://schemas.openxmlformats.org/officeDocument/2006/relationships/tags" Target="../tags/tag310.xml"/><Relationship Id="rId22" Type="http://schemas.openxmlformats.org/officeDocument/2006/relationships/image" Target="../media/image5.png"/><Relationship Id="rId21" Type="http://schemas.openxmlformats.org/officeDocument/2006/relationships/tags" Target="../tags/tag309.xml"/><Relationship Id="rId20" Type="http://schemas.openxmlformats.org/officeDocument/2006/relationships/tags" Target="../tags/tag308.xml"/><Relationship Id="rId2" Type="http://schemas.openxmlformats.org/officeDocument/2006/relationships/tags" Target="../tags/tag292.xml"/><Relationship Id="rId19" Type="http://schemas.openxmlformats.org/officeDocument/2006/relationships/tags" Target="../tags/tag307.xml"/><Relationship Id="rId18" Type="http://schemas.openxmlformats.org/officeDocument/2006/relationships/tags" Target="../tags/tag306.xml"/><Relationship Id="rId17" Type="http://schemas.openxmlformats.org/officeDocument/2006/relationships/tags" Target="../tags/tag305.xml"/><Relationship Id="rId16" Type="http://schemas.openxmlformats.org/officeDocument/2006/relationships/tags" Target="../tags/tag304.xml"/><Relationship Id="rId15" Type="http://schemas.openxmlformats.org/officeDocument/2006/relationships/image" Target="../media/image4.png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tags" Target="../tags/tag29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tags" Target="../tags/tag317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8" Type="http://schemas.openxmlformats.org/officeDocument/2006/relationships/slideLayout" Target="../slideLayouts/slideLayout35.xml"/><Relationship Id="rId17" Type="http://schemas.openxmlformats.org/officeDocument/2006/relationships/tags" Target="../tags/tag324.xml"/><Relationship Id="rId16" Type="http://schemas.openxmlformats.org/officeDocument/2006/relationships/tags" Target="../tags/tag323.xml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3" Type="http://schemas.openxmlformats.org/officeDocument/2006/relationships/image" Target="../media/image6.jpeg"/><Relationship Id="rId12" Type="http://schemas.openxmlformats.org/officeDocument/2006/relationships/tags" Target="../tags/tag322.xml"/><Relationship Id="rId11" Type="http://schemas.openxmlformats.org/officeDocument/2006/relationships/tags" Target="../tags/tag321.xml"/><Relationship Id="rId10" Type="http://schemas.openxmlformats.org/officeDocument/2006/relationships/tags" Target="../tags/tag320.xml"/><Relationship Id="rId1" Type="http://schemas.openxmlformats.org/officeDocument/2006/relationships/tags" Target="../tags/tag31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325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065395" y="1980565"/>
            <a:ext cx="6442075" cy="1198880"/>
          </a:xfrm>
        </p:spPr>
        <p:txBody>
          <a:bodyPr>
            <a:normAutofit fontScale="90000"/>
          </a:bodyPr>
          <a:lstStyle/>
          <a:p>
            <a:r>
              <a:rPr lang="zh-CN" altLang="en-US" sz="3100">
                <a:solidFill>
                  <a:schemeClr val="dk1">
                    <a:lumMod val="85000"/>
                    <a:lumOff val="15000"/>
                  </a:schemeClr>
                </a:solidFill>
              </a:rPr>
              <a:t>碳索四重奏（碳足迹第七小组）：</a:t>
            </a:r>
            <a:br>
              <a:rPr lang="zh-CN" altLang="en-US" sz="5300">
                <a:solidFill>
                  <a:schemeClr val="dk1">
                    <a:lumMod val="85000"/>
                    <a:lumOff val="15000"/>
                  </a:schemeClr>
                </a:solidFill>
              </a:rPr>
            </a:br>
            <a:r>
              <a:rPr lang="zh-CN" altLang="en-US" sz="6000">
                <a:solidFill>
                  <a:schemeClr val="dk1">
                    <a:lumMod val="85000"/>
                    <a:lumOff val="15000"/>
                  </a:schemeClr>
                </a:solidFill>
              </a:rPr>
              <a:t>项目方案设计与</a:t>
            </a:r>
            <a:r>
              <a:rPr lang="en-US" altLang="zh-CN" sz="6000">
                <a:solidFill>
                  <a:schemeClr val="dk1">
                    <a:lumMod val="85000"/>
                    <a:lumOff val="15000"/>
                  </a:schemeClr>
                </a:solidFill>
              </a:rPr>
              <a:t>         </a:t>
            </a:r>
            <a:r>
              <a:rPr lang="zh-CN" altLang="en-US" sz="6000">
                <a:solidFill>
                  <a:schemeClr val="dk1">
                    <a:lumMod val="85000"/>
                    <a:lumOff val="15000"/>
                  </a:schemeClr>
                </a:solidFill>
              </a:rPr>
              <a:t>工作总结</a:t>
            </a:r>
            <a:endParaRPr lang="zh-CN" altLang="en-US" sz="60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600" name="文本占位符 4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9806940" y="5290820"/>
            <a:ext cx="1864995" cy="539750"/>
          </a:xfrm>
        </p:spPr>
        <p:txBody>
          <a:bodyPr/>
          <a:lstStyle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2025-05-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10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0" y="3760470"/>
            <a:ext cx="3812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主讲：</a:t>
            </a:r>
            <a:r>
              <a:rPr lang="en-US" altLang="zh-CN" sz="2800"/>
              <a:t>  </a:t>
            </a:r>
            <a:r>
              <a:rPr lang="zh-CN" altLang="en-US" sz="2800"/>
              <a:t>甘来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183630" y="4976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组员：黄生茂</a:t>
            </a:r>
            <a:r>
              <a:rPr lang="en-US" altLang="zh-CN"/>
              <a:t> </a:t>
            </a:r>
            <a:r>
              <a:rPr lang="zh-CN" altLang="en-US"/>
              <a:t>甘来</a:t>
            </a:r>
            <a:r>
              <a:rPr lang="en-US" altLang="zh-CN"/>
              <a:t> </a:t>
            </a:r>
            <a:r>
              <a:rPr lang="zh-CN" altLang="en-US"/>
              <a:t>何进华</a:t>
            </a:r>
            <a:r>
              <a:rPr lang="en-US" altLang="zh-CN"/>
              <a:t> </a:t>
            </a:r>
            <a:r>
              <a:rPr lang="zh-CN" altLang="en-US"/>
              <a:t>何霜莹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网页主要内容</a:t>
            </a:r>
            <a:endParaRPr lang="zh-CN" altLang="en-US"/>
          </a:p>
        </p:txBody>
      </p:sp>
      <p:sp>
        <p:nvSpPr>
          <p:cNvPr id="1048687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PART </a:t>
            </a:r>
            <a:r>
              <a:rPr lang="en-US" altLang="zh-CN"/>
              <a:t>THREE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圆角矩形 11"/>
          <p:cNvSpPr/>
          <p:nvPr/>
        </p:nvSpPr>
        <p:spPr>
          <a:xfrm>
            <a:off x="8193405" y="643255"/>
            <a:ext cx="3599180" cy="48621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rgbClr val="202020"/>
                </a:solidFill>
              </a:rPr>
              <a:t>使用Vercel部署静态网页步骤如下：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 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1. 上传代码到GitHub：登录GitHub新建仓库，在代码目录终端用Git命令上传代码。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 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2. 在Vercel部署：登录官网，选“Add New”-“Project”，导入GitHub仓库，输入项目名后点击“Deploy”。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 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3. 可选操作：有自定义域名就在项目设置中添加并配置解析。</a:t>
            </a:r>
            <a:endParaRPr lang="zh-CN" altLang="en-US" b="1">
              <a:solidFill>
                <a:srgbClr val="202020"/>
              </a:solidFill>
            </a:endParaRPr>
          </a:p>
        </p:txBody>
      </p:sp>
      <p:sp>
        <p:nvSpPr>
          <p:cNvPr id="1048689" name="圆角矩形 8"/>
          <p:cNvSpPr/>
          <p:nvPr/>
        </p:nvSpPr>
        <p:spPr>
          <a:xfrm>
            <a:off x="4276725" y="737235"/>
            <a:ext cx="3599180" cy="48621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b="1">
                <a:solidFill>
                  <a:srgbClr val="202020"/>
                </a:solidFill>
              </a:rPr>
              <a:t>框架是一种软件架构的基础结构，它为开发者提供了一系列的工具、组件、规则和设计模式，用于更高效地构建特定类型的软件应用。开发者可以在框架的基础上进行开发，避免从头开始编写大量重复的代码，从而提高开发效率和代码质量。</a:t>
            </a:r>
            <a:endParaRPr lang="zh-CN" altLang="en-US" sz="1600" b="1">
              <a:solidFill>
                <a:srgbClr val="202020"/>
              </a:solidFill>
            </a:endParaRPr>
          </a:p>
          <a:p>
            <a:pPr algn="l"/>
            <a:endParaRPr lang="zh-CN" altLang="en-US" sz="1600" b="1">
              <a:solidFill>
                <a:srgbClr val="202020"/>
              </a:solidFill>
            </a:endParaRPr>
          </a:p>
          <a:p>
            <a:pPr algn="l"/>
            <a:r>
              <a:rPr lang="zh-CN" altLang="en-US" sz="1600" b="1">
                <a:solidFill>
                  <a:srgbClr val="202020"/>
                </a:solidFill>
              </a:rPr>
              <a:t>Next.js是基于React的框架，用于构建现代化的Web应用。它提供了诸如服务器端渲染、静态站点生成等功能，能优化应用性能和用户体验。Next.js具有强大的路由系统，支持动态路由，还有便捷的开发体验和良好的扩展性，能与多种技术集成，帮助开发者快速构建高性能、可扩展的Web应用程序。</a:t>
            </a:r>
            <a:endParaRPr lang="zh-CN" altLang="en-US" sz="1600" b="1">
              <a:solidFill>
                <a:srgbClr val="202020"/>
              </a:solidFill>
            </a:endParaRPr>
          </a:p>
        </p:txBody>
      </p:sp>
      <p:sp>
        <p:nvSpPr>
          <p:cNvPr id="1048690" name="圆角矩形 5"/>
          <p:cNvSpPr/>
          <p:nvPr/>
        </p:nvSpPr>
        <p:spPr>
          <a:xfrm>
            <a:off x="566420" y="810895"/>
            <a:ext cx="3303270" cy="4257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b="1">
                <a:solidFill>
                  <a:srgbClr val="202020"/>
                </a:solidFill>
              </a:rPr>
              <a:t>React是Facebook开发的JavaScript UI库。写网页时，将页面拆分为导航栏、卡片等独立复用组件，用JSX描述结构，JavaScript编写逻辑、控制状态行为。虚拟DOM高效对比更新，减少性能损耗，单向数据流让数据传递清晰可控。</a:t>
            </a:r>
            <a:endParaRPr lang="zh-CN" altLang="en-US" sz="1600" b="1">
              <a:solidFill>
                <a:srgbClr val="202020"/>
              </a:solidFill>
            </a:endParaRPr>
          </a:p>
          <a:p>
            <a:pPr algn="l"/>
            <a:endParaRPr lang="zh-CN" altLang="en-US" sz="1600" b="1">
              <a:solidFill>
                <a:srgbClr val="202020"/>
              </a:solidFill>
            </a:endParaRPr>
          </a:p>
          <a:p>
            <a:pPr algn="l"/>
            <a:r>
              <a:rPr lang="zh-CN" altLang="en-US" sz="1600" b="1">
                <a:solidFill>
                  <a:srgbClr val="202020"/>
                </a:solidFill>
              </a:rPr>
              <a:t>React基于JavaScript运行，以其为底层语言基础编写组件、处理事件；同时，React通过组件化拓展JavaScript在UI开发的能力，二者相互配合，实现高效的网页UI开发。</a:t>
            </a:r>
            <a:endParaRPr lang="zh-CN" altLang="en-US" sz="1600" b="1">
              <a:solidFill>
                <a:srgbClr val="202020"/>
              </a:solidFill>
            </a:endParaRPr>
          </a:p>
        </p:txBody>
      </p:sp>
      <p:sp>
        <p:nvSpPr>
          <p:cNvPr id="1048691" name="燕尾形箭头 2"/>
          <p:cNvSpPr/>
          <p:nvPr>
            <p:custDataLst>
              <p:tags r:id="rId1"/>
            </p:custDataLst>
          </p:nvPr>
        </p:nvSpPr>
        <p:spPr>
          <a:xfrm>
            <a:off x="371475" y="5051425"/>
            <a:ext cx="2237105" cy="1321435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20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92" name="燕尾形箭头 3"/>
          <p:cNvSpPr/>
          <p:nvPr>
            <p:custDataLst>
              <p:tags r:id="rId2"/>
            </p:custDataLst>
          </p:nvPr>
        </p:nvSpPr>
        <p:spPr>
          <a:xfrm>
            <a:off x="4590415" y="5622925"/>
            <a:ext cx="2237105" cy="1321435"/>
          </a:xfrm>
          <a:prstGeom prst="notchedRightArrow">
            <a:avLst/>
          </a:prstGeom>
          <a:gradFill>
            <a:gsLst>
              <a:gs pos="16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20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93" name="矩形 14"/>
          <p:cNvSpPr/>
          <p:nvPr>
            <p:custDataLst>
              <p:tags r:id="rId3"/>
            </p:custDataLst>
          </p:nvPr>
        </p:nvSpPr>
        <p:spPr>
          <a:xfrm>
            <a:off x="1791335" y="737235"/>
            <a:ext cx="817245" cy="3429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react</a:t>
            </a:r>
            <a:endParaRPr lang="zh-CN" altLang="en-US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94" name="燕尾形箭头 6"/>
          <p:cNvSpPr/>
          <p:nvPr>
            <p:custDataLst>
              <p:tags r:id="rId4"/>
            </p:custDataLst>
          </p:nvPr>
        </p:nvSpPr>
        <p:spPr>
          <a:xfrm>
            <a:off x="8571865" y="5467350"/>
            <a:ext cx="2237105" cy="1321435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sz="20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3145732" name="直接连接符 7"/>
          <p:cNvCxnSpPr/>
          <p:nvPr>
            <p:custDataLst>
              <p:tags r:id="rId5"/>
            </p:custDataLst>
          </p:nvPr>
        </p:nvCxnSpPr>
        <p:spPr>
          <a:xfrm>
            <a:off x="450215" y="3122295"/>
            <a:ext cx="0" cy="174625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8695" name="矩形 1"/>
          <p:cNvSpPr/>
          <p:nvPr>
            <p:custDataLst>
              <p:tags r:id="rId6"/>
            </p:custDataLst>
          </p:nvPr>
        </p:nvSpPr>
        <p:spPr>
          <a:xfrm>
            <a:off x="5494020" y="758825"/>
            <a:ext cx="1445260" cy="3378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Next.js</a:t>
            </a:r>
            <a:r>
              <a:rPr lang="zh-CN" altLang="en-US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框架</a:t>
            </a:r>
            <a:endParaRPr lang="zh-CN" altLang="en-US" b="1">
              <a:solidFill>
                <a:schemeClr val="accent4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3145733" name="直接连接符 10"/>
          <p:cNvCxnSpPr/>
          <p:nvPr>
            <p:custDataLst>
              <p:tags r:id="rId7"/>
            </p:custDataLst>
          </p:nvPr>
        </p:nvCxnSpPr>
        <p:spPr>
          <a:xfrm>
            <a:off x="3959225" y="3052445"/>
            <a:ext cx="0" cy="1746250"/>
          </a:xfrm>
          <a:prstGeom prst="line">
            <a:avLst/>
          </a:prstGeom>
          <a:ln w="3175">
            <a:solidFill>
              <a:schemeClr val="accent4"/>
            </a:solidFill>
            <a:headEnd type="none" w="sm" len="sm"/>
            <a:tailEnd type="oval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8696" name="矩形 18"/>
          <p:cNvSpPr/>
          <p:nvPr>
            <p:custDataLst>
              <p:tags r:id="rId8"/>
            </p:custDataLst>
          </p:nvPr>
        </p:nvSpPr>
        <p:spPr>
          <a:xfrm>
            <a:off x="9179560" y="811530"/>
            <a:ext cx="1362710" cy="2851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网站的部署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3145734" name="直接连接符 13"/>
          <p:cNvCxnSpPr/>
          <p:nvPr>
            <p:custDataLst>
              <p:tags r:id="rId9"/>
            </p:custDataLst>
          </p:nvPr>
        </p:nvCxnSpPr>
        <p:spPr>
          <a:xfrm>
            <a:off x="4150995" y="2302510"/>
            <a:ext cx="0" cy="174625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网页文件结构</a:t>
            </a:r>
            <a:endParaRPr lang="zh-CN" altLang="en-US"/>
          </a:p>
        </p:txBody>
      </p:sp>
      <p:pic>
        <p:nvPicPr>
          <p:cNvPr id="209716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1164590"/>
            <a:ext cx="7818120" cy="5448300"/>
          </a:xfrm>
          <a:prstGeom prst="rect">
            <a:avLst/>
          </a:prstGeom>
        </p:spPr>
      </p:pic>
      <p:cxnSp>
        <p:nvCxnSpPr>
          <p:cNvPr id="3145735" name="直接箭头连接符 3"/>
          <p:cNvCxnSpPr/>
          <p:nvPr/>
        </p:nvCxnSpPr>
        <p:spPr>
          <a:xfrm flipV="1">
            <a:off x="2182495" y="1947545"/>
            <a:ext cx="1736090" cy="701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45736" name="直接箭头连接符 4"/>
          <p:cNvCxnSpPr/>
          <p:nvPr/>
        </p:nvCxnSpPr>
        <p:spPr>
          <a:xfrm flipV="1">
            <a:off x="2654935" y="2061845"/>
            <a:ext cx="3383280" cy="829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45737" name="直接箭头连接符 5"/>
          <p:cNvCxnSpPr/>
          <p:nvPr/>
        </p:nvCxnSpPr>
        <p:spPr>
          <a:xfrm flipV="1">
            <a:off x="2578100" y="3032125"/>
            <a:ext cx="3191510" cy="140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45738" name="直接箭头连接符 6"/>
          <p:cNvCxnSpPr/>
          <p:nvPr/>
        </p:nvCxnSpPr>
        <p:spPr>
          <a:xfrm>
            <a:off x="2157095" y="3415665"/>
            <a:ext cx="4021455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45739" name="直接箭头连接符 7"/>
          <p:cNvCxnSpPr/>
          <p:nvPr/>
        </p:nvCxnSpPr>
        <p:spPr>
          <a:xfrm flipH="1" flipV="1">
            <a:off x="1467485" y="3913505"/>
            <a:ext cx="344805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45740" name="直接箭头连接符 8"/>
          <p:cNvCxnSpPr/>
          <p:nvPr/>
        </p:nvCxnSpPr>
        <p:spPr>
          <a:xfrm flipH="1" flipV="1">
            <a:off x="1442085" y="3096260"/>
            <a:ext cx="318770" cy="535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8698" name="文本框 9"/>
          <p:cNvSpPr txBox="1"/>
          <p:nvPr/>
        </p:nvSpPr>
        <p:spPr>
          <a:xfrm>
            <a:off x="3893185" y="1500505"/>
            <a:ext cx="17360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这个文件夹包含应用的主要页面和布局。</a:t>
            </a:r>
            <a:endParaRPr lang="zh-CN" altLang="en-US" sz="1400"/>
          </a:p>
        </p:txBody>
      </p:sp>
      <p:sp>
        <p:nvSpPr>
          <p:cNvPr id="1048699" name="文本框 10"/>
          <p:cNvSpPr txBox="1"/>
          <p:nvPr/>
        </p:nvSpPr>
        <p:spPr>
          <a:xfrm>
            <a:off x="6089015" y="1640840"/>
            <a:ext cx="2221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用于存放可复用的</a:t>
            </a:r>
            <a:r>
              <a:rPr lang="en-US" altLang="zh-CN" sz="1400"/>
              <a:t>React</a:t>
            </a:r>
            <a:r>
              <a:rPr lang="zh-CN" altLang="en-US" sz="1400"/>
              <a:t>组件</a:t>
            </a:r>
            <a:endParaRPr lang="zh-CN" altLang="en-US" sz="1400"/>
          </a:p>
        </p:txBody>
      </p:sp>
      <p:sp>
        <p:nvSpPr>
          <p:cNvPr id="1048700" name="文本框 11"/>
          <p:cNvSpPr txBox="1"/>
          <p:nvPr/>
        </p:nvSpPr>
        <p:spPr>
          <a:xfrm>
            <a:off x="5946775" y="2751455"/>
            <a:ext cx="2233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包含自定义的</a:t>
            </a:r>
            <a:r>
              <a:rPr lang="en-US" altLang="zh-CN" sz="1400"/>
              <a:t>React hooks</a:t>
            </a:r>
            <a:endParaRPr lang="zh-CN" altLang="en-US" sz="1400"/>
          </a:p>
        </p:txBody>
      </p:sp>
      <p:sp>
        <p:nvSpPr>
          <p:cNvPr id="1048701" name="文本框 12"/>
          <p:cNvSpPr txBox="1"/>
          <p:nvPr/>
        </p:nvSpPr>
        <p:spPr>
          <a:xfrm>
            <a:off x="6278880" y="3236595"/>
            <a:ext cx="2412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包含一些库文件或工具函数</a:t>
            </a:r>
            <a:endParaRPr lang="zh-CN" altLang="en-US" sz="1400"/>
          </a:p>
        </p:txBody>
      </p:sp>
      <p:sp>
        <p:nvSpPr>
          <p:cNvPr id="1048702" name="文本框 13"/>
          <p:cNvSpPr txBox="1"/>
          <p:nvPr/>
        </p:nvSpPr>
        <p:spPr>
          <a:xfrm>
            <a:off x="904240" y="2125980"/>
            <a:ext cx="8166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用于存放静态文件</a:t>
            </a:r>
            <a:endParaRPr lang="zh-CN" altLang="en-US" sz="1400"/>
          </a:p>
        </p:txBody>
      </p:sp>
      <p:sp>
        <p:nvSpPr>
          <p:cNvPr id="1048703" name="文本框 14"/>
          <p:cNvSpPr txBox="1"/>
          <p:nvPr/>
        </p:nvSpPr>
        <p:spPr>
          <a:xfrm>
            <a:off x="842010" y="3466465"/>
            <a:ext cx="689610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包含样式文件，如</a:t>
            </a:r>
            <a:r>
              <a:rPr lang="en-US" altLang="zh-CN" sz="1200"/>
              <a:t>CSS</a:t>
            </a:r>
            <a:r>
              <a:rPr lang="zh-CN" altLang="en-US" sz="1200"/>
              <a:t>、</a:t>
            </a:r>
            <a:r>
              <a:rPr lang="en-US" altLang="zh-CN" sz="1200"/>
              <a:t>Sass</a:t>
            </a:r>
            <a:r>
              <a:rPr lang="zh-CN" altLang="en-US" sz="1200"/>
              <a:t>或</a:t>
            </a:r>
            <a:r>
              <a:rPr lang="en-US" altLang="zh-CN" sz="1200"/>
              <a:t>Tailwind CSS</a:t>
            </a:r>
            <a:r>
              <a:rPr lang="zh-CN" altLang="en-US" sz="1200"/>
              <a:t>配置文件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5"/>
          <p:cNvSpPr/>
          <p:nvPr/>
        </p:nvSpPr>
        <p:spPr>
          <a:xfrm>
            <a:off x="5591853" y="4111690"/>
            <a:ext cx="4696701" cy="2386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 b="1" dirty="0">
              <a:solidFill>
                <a:srgbClr val="202020"/>
              </a:solidFill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5589600" y="1066022"/>
            <a:ext cx="4698955" cy="20980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 b="1" dirty="0">
              <a:solidFill>
                <a:srgbClr val="20202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347" y="5026090"/>
            <a:ext cx="4328535" cy="183190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83120" y="3164067"/>
            <a:ext cx="4313762" cy="17894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 b="1" dirty="0">
              <a:solidFill>
                <a:srgbClr val="202020"/>
              </a:solidFill>
            </a:endParaRPr>
          </a:p>
        </p:txBody>
      </p:sp>
      <p:sp>
        <p:nvSpPr>
          <p:cNvPr id="5" name="圆角矩形 5"/>
          <p:cNvSpPr/>
          <p:nvPr/>
        </p:nvSpPr>
        <p:spPr>
          <a:xfrm>
            <a:off x="283120" y="1034830"/>
            <a:ext cx="4313762" cy="20567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 b="1" dirty="0">
              <a:solidFill>
                <a:srgbClr val="202020"/>
              </a:solidFill>
            </a:endParaRPr>
          </a:p>
        </p:txBody>
      </p:sp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      </a:t>
            </a:r>
            <a:r>
              <a:rPr lang="zh-CN" altLang="en-US" dirty="0"/>
              <a:t>碳足迹计算器的计算方法</a:t>
            </a:r>
            <a:endParaRPr lang="zh-CN" altLang="en-US" dirty="0"/>
          </a:p>
        </p:txBody>
      </p:sp>
      <p:sp>
        <p:nvSpPr>
          <p:cNvPr id="1048706" name="文本框 3"/>
          <p:cNvSpPr txBox="1"/>
          <p:nvPr/>
        </p:nvSpPr>
        <p:spPr>
          <a:xfrm>
            <a:off x="5805895" y="844645"/>
            <a:ext cx="6562090" cy="424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4. </a:t>
            </a:r>
            <a:r>
              <a:rPr lang="zh-CN" altLang="en-US" sz="1600" dirty="0">
                <a:sym typeface="+mn-ea"/>
              </a:rPr>
              <a:t>废弃物处理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- </a:t>
            </a:r>
            <a:r>
              <a:rPr lang="zh-CN" altLang="en-US" sz="1600" dirty="0">
                <a:sym typeface="+mn-ea"/>
              </a:rPr>
              <a:t>计算范围：垃圾填埋、焚烧、回收等。</a:t>
            </a:r>
            <a:endParaRPr lang="zh-CN" altLang="en-US" sz="1600" dirty="0"/>
          </a:p>
          <a:p>
            <a:r>
              <a:rPr lang="en-US" altLang="zh-CN" sz="1600" dirty="0">
                <a:sym typeface="+mn-ea"/>
              </a:rPr>
              <a:t>- </a:t>
            </a:r>
            <a:r>
              <a:rPr lang="zh-CN" altLang="en-US" sz="1600" dirty="0">
                <a:sym typeface="+mn-ea"/>
              </a:rPr>
              <a:t>公式：</a:t>
            </a:r>
            <a:endParaRPr lang="zh-CN" altLang="en-US" sz="1600" dirty="0"/>
          </a:p>
          <a:p>
            <a:r>
              <a:rPr lang="en-US" altLang="en-US" sz="1600" dirty="0">
                <a:sym typeface="+mn-ea"/>
              </a:rPr>
              <a:t> </a:t>
            </a:r>
            <a:r>
              <a:rPr lang="zh-CN" altLang="en-US" sz="1600" dirty="0">
                <a:sym typeface="+mn-ea"/>
              </a:rPr>
              <a:t>碳排放量</a:t>
            </a:r>
            <a:r>
              <a:rPr lang="en-US" altLang="zh-CN" sz="1600" dirty="0">
                <a:sym typeface="+mn-ea"/>
              </a:rPr>
              <a:t> = </a:t>
            </a:r>
            <a:r>
              <a:rPr lang="zh-CN" altLang="en-US" sz="1600" dirty="0">
                <a:sym typeface="+mn-ea"/>
              </a:rPr>
              <a:t>垃圾重量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en-US" sz="1600" dirty="0">
                <a:sym typeface="+mn-ea"/>
              </a:rPr>
              <a:t>×</a:t>
            </a:r>
            <a:r>
              <a:rPr lang="en-US" altLang="zh-CN" sz="1600" dirty="0">
                <a:sym typeface="+mn-ea"/>
              </a:rPr>
              <a:t> </a:t>
            </a:r>
            <a:r>
              <a:rPr lang="zh-CN" altLang="en-US" sz="1600" dirty="0">
                <a:sym typeface="+mn-ea"/>
              </a:rPr>
              <a:t>处理方式排放因子</a:t>
            </a:r>
            <a:r>
              <a:rPr lang="en-US" altLang="en-US" sz="1600" dirty="0">
                <a:sym typeface="+mn-ea"/>
              </a:rPr>
              <a:t> </a:t>
            </a:r>
            <a:r>
              <a:rPr lang="en-US" altLang="zh-CN" sz="1600" dirty="0">
                <a:sym typeface="+mn-ea"/>
              </a:rPr>
              <a:t>  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- </a:t>
            </a:r>
            <a:r>
              <a:rPr lang="zh-CN" altLang="en-US" sz="1600" dirty="0">
                <a:sym typeface="+mn-ea"/>
              </a:rPr>
              <a:t>填埋：约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1.0 kg CO</a:t>
            </a:r>
            <a:r>
              <a:rPr lang="en-US" altLang="en-US" sz="1600" dirty="0">
                <a:solidFill>
                  <a:srgbClr val="FF0000"/>
                </a:solidFill>
                <a:sym typeface="+mn-ea"/>
              </a:rPr>
              <a:t>₂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/kg  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ym typeface="+mn-ea"/>
              </a:rPr>
              <a:t>- </a:t>
            </a:r>
            <a:r>
              <a:rPr lang="zh-CN" altLang="en-US" sz="1600" dirty="0">
                <a:sym typeface="+mn-ea"/>
              </a:rPr>
              <a:t>回收：负排放（如塑料回收可减</a:t>
            </a:r>
            <a:r>
              <a:rPr lang="en-US" altLang="zh-CN" sz="1600" dirty="0">
                <a:sym typeface="+mn-ea"/>
              </a:rPr>
              <a:t>0.5 kg CO</a:t>
            </a:r>
            <a:r>
              <a:rPr lang="en-US" altLang="en-US" sz="1600" dirty="0">
                <a:sym typeface="+mn-ea"/>
              </a:rPr>
              <a:t>₂</a:t>
            </a:r>
            <a:r>
              <a:rPr lang="en-US" altLang="zh-CN" sz="1600" dirty="0">
                <a:sym typeface="+mn-ea"/>
              </a:rPr>
              <a:t>/kg</a:t>
            </a:r>
            <a:r>
              <a:rPr lang="zh-CN" altLang="en-US" sz="1600" dirty="0">
                <a:sym typeface="+mn-ea"/>
              </a:rPr>
              <a:t>）</a:t>
            </a:r>
            <a:endParaRPr lang="zh-CN" altLang="en-US" sz="1600" dirty="0">
              <a:sym typeface="+mn-ea"/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5. </a:t>
            </a:r>
            <a:r>
              <a:rPr lang="zh-CN" altLang="en-US" sz="1600" dirty="0"/>
              <a:t>其他生活消费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计算范围：衣物、电子产品、纸张等。</a:t>
            </a:r>
            <a:endParaRPr lang="zh-CN" altLang="en-US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公式：</a:t>
            </a:r>
            <a:endParaRPr lang="zh-CN" altLang="en-US" sz="1600" dirty="0"/>
          </a:p>
          <a:p>
            <a:r>
              <a:rPr lang="zh-CN" altLang="en-US" sz="1600" dirty="0"/>
              <a:t>碳排放量</a:t>
            </a:r>
            <a:r>
              <a:rPr lang="en-US" altLang="zh-CN" sz="1600" dirty="0"/>
              <a:t> = </a:t>
            </a:r>
            <a:r>
              <a:rPr lang="zh-CN" altLang="en-US" sz="1600" dirty="0"/>
              <a:t>商品数量</a:t>
            </a:r>
            <a:r>
              <a:rPr lang="en-US" altLang="zh-CN" sz="1600" dirty="0"/>
              <a:t> </a:t>
            </a:r>
            <a:r>
              <a:rPr lang="en-US" altLang="en-US" sz="1600" dirty="0"/>
              <a:t>×</a:t>
            </a:r>
            <a:r>
              <a:rPr lang="en-US" altLang="zh-CN" sz="1600" dirty="0"/>
              <a:t> </a:t>
            </a:r>
            <a:r>
              <a:rPr lang="zh-CN" altLang="en-US" sz="1600" dirty="0"/>
              <a:t>生产</a:t>
            </a:r>
            <a:r>
              <a:rPr lang="en-US" altLang="zh-CN" sz="1600" dirty="0"/>
              <a:t>/</a:t>
            </a:r>
            <a:r>
              <a:rPr lang="zh-CN" altLang="en-US" sz="1600" dirty="0"/>
              <a:t>运输排放因子</a:t>
            </a:r>
            <a:r>
              <a:rPr lang="en-US" altLang="zh-CN" sz="1600" dirty="0"/>
              <a:t>  </a:t>
            </a:r>
            <a:endParaRPr lang="en-US" altLang="zh-CN" sz="1600" dirty="0"/>
          </a:p>
          <a:p>
            <a:r>
              <a:rPr lang="en-US" altLang="zh-CN" sz="1600" dirty="0"/>
              <a:t>- 1</a:t>
            </a:r>
            <a:r>
              <a:rPr lang="zh-CN" altLang="en-US" sz="1600" dirty="0"/>
              <a:t>件</a:t>
            </a:r>
            <a:r>
              <a:rPr lang="en-US" altLang="zh-CN" sz="1600" dirty="0"/>
              <a:t>T</a:t>
            </a:r>
            <a:r>
              <a:rPr lang="zh-CN" altLang="en-US" sz="1600" dirty="0"/>
              <a:t>恤</a:t>
            </a:r>
            <a:r>
              <a:rPr lang="en-US" altLang="zh-CN" sz="1600" dirty="0"/>
              <a:t> ≈ </a:t>
            </a:r>
            <a:r>
              <a:rPr lang="en-US" altLang="zh-CN" sz="1600" dirty="0">
                <a:solidFill>
                  <a:srgbClr val="FF0000"/>
                </a:solidFill>
              </a:rPr>
              <a:t>2.1 kg CO</a:t>
            </a:r>
            <a:r>
              <a:rPr lang="en-US" altLang="en-US" sz="1600" dirty="0">
                <a:solidFill>
                  <a:srgbClr val="FF0000"/>
                </a:solidFill>
              </a:rPr>
              <a:t>₂</a:t>
            </a:r>
            <a:r>
              <a:rPr lang="en-US" altLang="zh-CN" sz="1600" dirty="0"/>
              <a:t>  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总碳足迹公式</a:t>
            </a:r>
            <a:endParaRPr lang="zh-CN" altLang="en-US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个人年碳足迹</a:t>
            </a:r>
            <a:r>
              <a:rPr lang="en-US" altLang="zh-CN" sz="1600" dirty="0">
                <a:solidFill>
                  <a:srgbClr val="FF0000"/>
                </a:solidFill>
              </a:rPr>
              <a:t> = Σ</a:t>
            </a:r>
            <a:r>
              <a:rPr lang="zh-CN" altLang="en-US" sz="1600" dirty="0">
                <a:solidFill>
                  <a:srgbClr val="FF0000"/>
                </a:solidFill>
              </a:rPr>
              <a:t>（各分项碳排放量）</a:t>
            </a:r>
            <a:endParaRPr lang="zh-CN" altLang="en-US" sz="1600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000" dirty="0"/>
              <a:t>  </a:t>
            </a:r>
            <a:endParaRPr lang="en-US" altLang="zh-CN" sz="10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48705" name="文本框 2"/>
          <p:cNvSpPr txBox="1"/>
          <p:nvPr/>
        </p:nvSpPr>
        <p:spPr>
          <a:xfrm>
            <a:off x="370205" y="1152525"/>
            <a:ext cx="5348605" cy="5045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能源消耗</a:t>
            </a:r>
            <a:endParaRPr lang="zh-CN" altLang="en-US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计算范围：家庭</a:t>
            </a:r>
            <a:r>
              <a:rPr lang="en-US" altLang="zh-CN" sz="1600" dirty="0"/>
              <a:t>/</a:t>
            </a:r>
            <a:r>
              <a:rPr lang="zh-CN" altLang="en-US" sz="1600" dirty="0"/>
              <a:t>个人用电、天然气、煤炭等。</a:t>
            </a:r>
            <a:endParaRPr lang="zh-CN" altLang="en-US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公式：</a:t>
            </a:r>
            <a:endParaRPr lang="zh-CN" altLang="en-US" sz="1600" dirty="0"/>
          </a:p>
          <a:p>
            <a:r>
              <a:rPr lang="en-US" altLang="en-US" sz="1600" dirty="0"/>
              <a:t> </a:t>
            </a:r>
            <a:r>
              <a:rPr lang="zh-CN" altLang="en-US" sz="1600" dirty="0"/>
              <a:t>碳排放量</a:t>
            </a:r>
            <a:r>
              <a:rPr lang="en-US" altLang="zh-CN" sz="1600" dirty="0"/>
              <a:t> = </a:t>
            </a:r>
            <a:r>
              <a:rPr lang="zh-CN" altLang="en-US" sz="1600" dirty="0"/>
              <a:t>能源使用量</a:t>
            </a:r>
            <a:r>
              <a:rPr lang="en-US" altLang="zh-CN" sz="1600" dirty="0"/>
              <a:t> </a:t>
            </a:r>
            <a:r>
              <a:rPr lang="en-US" altLang="en-US" sz="1600" dirty="0"/>
              <a:t>×</a:t>
            </a:r>
            <a:r>
              <a:rPr lang="en-US" altLang="zh-CN" sz="1600" dirty="0"/>
              <a:t> </a:t>
            </a:r>
            <a:r>
              <a:rPr lang="zh-CN" altLang="en-US" sz="1600" dirty="0"/>
              <a:t>排放因子</a:t>
            </a:r>
            <a:r>
              <a:rPr lang="en-US" altLang="en-US" sz="1600" dirty="0"/>
              <a:t> </a:t>
            </a:r>
            <a:r>
              <a:rPr lang="en-US" altLang="zh-CN" sz="1600" dirty="0"/>
              <a:t>  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电力：碳排放因子</a:t>
            </a: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0.8 kg CO</a:t>
            </a:r>
            <a:r>
              <a:rPr lang="en-US" altLang="en-US" sz="1600" dirty="0">
                <a:solidFill>
                  <a:srgbClr val="FF0000"/>
                </a:solidFill>
              </a:rPr>
              <a:t>₂</a:t>
            </a:r>
            <a:r>
              <a:rPr lang="en-US" altLang="zh-CN" sz="1600" dirty="0">
                <a:solidFill>
                  <a:srgbClr val="FF0000"/>
                </a:solidFill>
              </a:rPr>
              <a:t>/kWh 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/>
              <a:t>天然气：碳排放因子</a:t>
            </a:r>
            <a:r>
              <a:rPr lang="en-US" altLang="zh-CN" sz="1600" dirty="0"/>
              <a:t>  </a:t>
            </a:r>
            <a:r>
              <a:rPr lang="en-US" altLang="zh-CN" sz="1600" dirty="0">
                <a:solidFill>
                  <a:srgbClr val="FF0000"/>
                </a:solidFill>
              </a:rPr>
              <a:t>  2.0 kg CO</a:t>
            </a:r>
            <a:r>
              <a:rPr lang="en-US" altLang="en-US" sz="1600" dirty="0">
                <a:solidFill>
                  <a:srgbClr val="FF0000"/>
                </a:solidFill>
              </a:rPr>
              <a:t>₂</a:t>
            </a:r>
            <a:r>
              <a:rPr lang="en-US" altLang="zh-CN" sz="1600" dirty="0">
                <a:solidFill>
                  <a:srgbClr val="FF0000"/>
                </a:solidFill>
              </a:rPr>
              <a:t>/m</a:t>
            </a:r>
            <a:r>
              <a:rPr lang="en-US" altLang="en-US" sz="1600" dirty="0">
                <a:solidFill>
                  <a:srgbClr val="FF0000"/>
                </a:solidFill>
              </a:rPr>
              <a:t>³</a:t>
            </a:r>
            <a:endParaRPr lang="en-US" altLang="en-US" sz="16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zh-CN" altLang="en-US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交通出行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计算范围：汽车、飞机、公共交通等。</a:t>
            </a:r>
            <a:endParaRPr lang="zh-CN" altLang="en-US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公式：</a:t>
            </a:r>
            <a:endParaRPr lang="zh-CN" altLang="en-US" sz="1600" dirty="0"/>
          </a:p>
          <a:p>
            <a:r>
              <a:rPr lang="en-US" altLang="en-US" sz="1600" dirty="0"/>
              <a:t> </a:t>
            </a:r>
            <a:r>
              <a:rPr lang="zh-CN" altLang="en-US" sz="1600" dirty="0"/>
              <a:t>碳排放量</a:t>
            </a:r>
            <a:r>
              <a:rPr lang="en-US" altLang="zh-CN" sz="1600" dirty="0"/>
              <a:t> = </a:t>
            </a:r>
            <a:r>
              <a:rPr lang="zh-CN" altLang="en-US" sz="1600" dirty="0"/>
              <a:t>行驶距离</a:t>
            </a:r>
            <a:r>
              <a:rPr lang="en-US" altLang="zh-CN" sz="1600" dirty="0"/>
              <a:t> </a:t>
            </a:r>
            <a:r>
              <a:rPr lang="en-US" altLang="en-US" sz="1600" dirty="0"/>
              <a:t>×</a:t>
            </a:r>
            <a:r>
              <a:rPr lang="en-US" altLang="zh-CN" sz="1600" dirty="0"/>
              <a:t> </a:t>
            </a:r>
            <a:r>
              <a:rPr lang="zh-CN" altLang="en-US" sz="1600" dirty="0"/>
              <a:t>单位距离排放因子</a:t>
            </a:r>
            <a:r>
              <a:rPr lang="en-US" altLang="en-US" sz="1600" dirty="0"/>
              <a:t> </a:t>
            </a:r>
            <a:r>
              <a:rPr lang="en-US" altLang="zh-CN" sz="1600" dirty="0"/>
              <a:t>  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汽油车：</a:t>
            </a:r>
            <a:r>
              <a:rPr lang="en-US" altLang="zh-CN" sz="1600" dirty="0">
                <a:solidFill>
                  <a:srgbClr val="FF0000"/>
                </a:solidFill>
              </a:rPr>
              <a:t>2.3 kg CO</a:t>
            </a:r>
            <a:r>
              <a:rPr lang="en-US" altLang="en-US" sz="1600" dirty="0">
                <a:solidFill>
                  <a:srgbClr val="FF0000"/>
                </a:solidFill>
              </a:rPr>
              <a:t>₂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公里</a:t>
            </a:r>
            <a:r>
              <a:rPr lang="en-US" altLang="zh-CN" sz="1600" dirty="0">
                <a:solidFill>
                  <a:srgbClr val="FF0000"/>
                </a:solidFill>
              </a:rPr>
              <a:t>  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飞机：</a:t>
            </a:r>
            <a:r>
              <a:rPr lang="en-US" altLang="zh-CN" sz="1600" dirty="0">
                <a:solidFill>
                  <a:srgbClr val="FF0000"/>
                </a:solidFill>
              </a:rPr>
              <a:t>0.2 kg CO</a:t>
            </a:r>
            <a:r>
              <a:rPr lang="en-US" altLang="en-US" sz="1600" dirty="0">
                <a:solidFill>
                  <a:srgbClr val="FF0000"/>
                </a:solidFill>
              </a:rPr>
              <a:t>₂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公里</a:t>
            </a:r>
            <a:r>
              <a:rPr lang="zh-CN" altLang="en-US" sz="1600" dirty="0"/>
              <a:t>（短途经济舱）</a:t>
            </a:r>
            <a:r>
              <a:rPr lang="en-US" altLang="zh-CN" sz="1600" dirty="0"/>
              <a:t>  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饮食消费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计算范围：肉类、乳制品、粮食等。</a:t>
            </a:r>
            <a:endParaRPr lang="zh-CN" altLang="en-US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公式：</a:t>
            </a:r>
            <a:endParaRPr lang="zh-CN" altLang="en-US" sz="1600" dirty="0"/>
          </a:p>
          <a:p>
            <a:r>
              <a:rPr lang="en-US" altLang="en-US" sz="1600" dirty="0"/>
              <a:t> </a:t>
            </a:r>
            <a:r>
              <a:rPr lang="zh-CN" altLang="en-US" sz="1600" dirty="0"/>
              <a:t>碳排放量</a:t>
            </a:r>
            <a:r>
              <a:rPr lang="en-US" altLang="zh-CN" sz="1600" dirty="0"/>
              <a:t> = </a:t>
            </a:r>
            <a:r>
              <a:rPr lang="zh-CN" altLang="en-US" sz="1600" dirty="0"/>
              <a:t>食物重量</a:t>
            </a:r>
            <a:r>
              <a:rPr lang="en-US" altLang="zh-CN" sz="1600" dirty="0"/>
              <a:t> </a:t>
            </a:r>
            <a:r>
              <a:rPr lang="en-US" altLang="en-US" sz="1600" dirty="0"/>
              <a:t>×</a:t>
            </a:r>
            <a:r>
              <a:rPr lang="en-US" altLang="zh-CN" sz="1600" dirty="0"/>
              <a:t> </a:t>
            </a:r>
            <a:r>
              <a:rPr lang="zh-CN" altLang="en-US" sz="1600" dirty="0"/>
              <a:t>单位重量排放因子</a:t>
            </a:r>
            <a:r>
              <a:rPr lang="en-US" altLang="en-US" sz="1600" dirty="0"/>
              <a:t> </a:t>
            </a:r>
            <a:r>
              <a:rPr lang="en-US" altLang="zh-CN" sz="1600" dirty="0"/>
              <a:t>  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牛肉：</a:t>
            </a:r>
            <a:r>
              <a:rPr lang="en-US" altLang="zh-CN" sz="1600" dirty="0">
                <a:solidFill>
                  <a:srgbClr val="FF0000"/>
                </a:solidFill>
              </a:rPr>
              <a:t>27 kg CO</a:t>
            </a:r>
            <a:r>
              <a:rPr lang="en-US" altLang="en-US" sz="1600" dirty="0">
                <a:solidFill>
                  <a:srgbClr val="FF0000"/>
                </a:solidFill>
              </a:rPr>
              <a:t>₂</a:t>
            </a:r>
            <a:r>
              <a:rPr lang="en-US" altLang="zh-CN" sz="1600" dirty="0">
                <a:solidFill>
                  <a:srgbClr val="FF0000"/>
                </a:solidFill>
              </a:rPr>
              <a:t>/kg</a:t>
            </a:r>
            <a:r>
              <a:rPr lang="en-US" altLang="zh-CN" sz="1600" dirty="0"/>
              <a:t>  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蔬菜：</a:t>
            </a:r>
            <a:r>
              <a:rPr lang="en-US" altLang="zh-CN" sz="1600" dirty="0">
                <a:solidFill>
                  <a:srgbClr val="FF0000"/>
                </a:solidFill>
              </a:rPr>
              <a:t>0.4 kg CO</a:t>
            </a:r>
            <a:r>
              <a:rPr lang="en-US" altLang="en-US" sz="1600" dirty="0">
                <a:solidFill>
                  <a:srgbClr val="FF0000"/>
                </a:solidFill>
              </a:rPr>
              <a:t>₂</a:t>
            </a:r>
            <a:r>
              <a:rPr lang="en-US" altLang="zh-CN" sz="1600" dirty="0">
                <a:solidFill>
                  <a:srgbClr val="FF0000"/>
                </a:solidFill>
              </a:rPr>
              <a:t>/kg 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endParaRPr lang="en-US" altLang="zh-CN" sz="1200" dirty="0"/>
          </a:p>
          <a:p>
            <a:r>
              <a:rPr lang="en-US" altLang="zh-CN" sz="1200" dirty="0"/>
              <a:t>  </a:t>
            </a:r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标题 1"/>
          <p:cNvSpPr>
            <a:spLocks noGrp="1"/>
          </p:cNvSpPr>
          <p:nvPr>
            <p:ph type="title"/>
          </p:nvPr>
        </p:nvSpPr>
        <p:spPr>
          <a:xfrm>
            <a:off x="695960" y="-1316031"/>
            <a:ext cx="10800000" cy="1911867"/>
          </a:xfrm>
        </p:spPr>
        <p:txBody>
          <a:bodyPr/>
          <a:lstStyle/>
          <a:p>
            <a:r>
              <a:rPr lang="en-US" altLang="zh-CN"/>
              <a:t>       </a:t>
            </a:r>
            <a:r>
              <a:rPr lang="zh-CN" altLang="en-US"/>
              <a:t>基于</a:t>
            </a:r>
            <a:r>
              <a:rPr lang="en-US" altLang="zh-CN"/>
              <a:t>React</a:t>
            </a:r>
            <a:r>
              <a:rPr lang="zh-CN" altLang="en-US"/>
              <a:t>的碳足迹计算器页面部分源码展示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209716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7889"/>
            <a:ext cx="5274310" cy="6546919"/>
          </a:xfrm>
          <a:prstGeom prst="rect">
            <a:avLst/>
          </a:prstGeom>
        </p:spPr>
      </p:pic>
      <p:sp>
        <p:nvSpPr>
          <p:cNvPr id="1048708" name="文本框 3"/>
          <p:cNvSpPr txBox="1"/>
          <p:nvPr/>
        </p:nvSpPr>
        <p:spPr>
          <a:xfrm>
            <a:off x="5274310" y="543558"/>
            <a:ext cx="676656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1. </a:t>
            </a:r>
            <a:r>
              <a:rPr lang="zh-CN" altLang="en-US" sz="1400" dirty="0">
                <a:solidFill>
                  <a:srgbClr val="FF0000"/>
                </a:solidFill>
              </a:rPr>
              <a:t>导入部分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200" dirty="0"/>
              <a:t>- React</a:t>
            </a:r>
            <a:r>
              <a:rPr lang="zh-CN" altLang="en-US" sz="1200" dirty="0"/>
              <a:t>状态管理：</a:t>
            </a:r>
            <a:r>
              <a:rPr lang="en-US" altLang="zh-CN" sz="1200" dirty="0"/>
              <a:t>`</a:t>
            </a:r>
            <a:r>
              <a:rPr lang="en-US" altLang="zh-CN" sz="1200" dirty="0" err="1"/>
              <a:t>useState</a:t>
            </a:r>
            <a:r>
              <a:rPr lang="en-US" altLang="zh-CN" sz="1200" dirty="0"/>
              <a:t>`</a:t>
            </a:r>
            <a:r>
              <a:rPr lang="zh-CN" altLang="en-US" sz="1200" dirty="0"/>
              <a:t>用于管理表单输入和结果状态。</a:t>
            </a:r>
            <a:endParaRPr lang="zh-CN" altLang="en-US" sz="1100" dirty="0"/>
          </a:p>
          <a:p>
            <a:r>
              <a:rPr lang="en-US" altLang="zh-CN" sz="1200" dirty="0"/>
              <a:t>- UI</a:t>
            </a:r>
            <a:r>
              <a:rPr lang="zh-CN" altLang="en-US" sz="1200" dirty="0"/>
              <a:t>组件：从</a:t>
            </a:r>
            <a:r>
              <a:rPr lang="en-US" altLang="zh-CN" sz="1200" dirty="0"/>
              <a:t>`@/components/</a:t>
            </a:r>
            <a:r>
              <a:rPr lang="en-US" altLang="zh-CN" sz="1200" dirty="0" err="1"/>
              <a:t>ui</a:t>
            </a:r>
            <a:r>
              <a:rPr lang="en-US" altLang="zh-CN" sz="1200" dirty="0"/>
              <a:t>`</a:t>
            </a:r>
            <a:r>
              <a:rPr lang="zh-CN" altLang="en-US" sz="1200" dirty="0"/>
              <a:t>导入了多种</a:t>
            </a:r>
            <a:r>
              <a:rPr lang="en-US" altLang="zh-CN" sz="1200" dirty="0"/>
              <a:t>UI</a:t>
            </a:r>
            <a:r>
              <a:rPr lang="zh-CN" altLang="en-US" sz="1200" dirty="0"/>
              <a:t>组件，如</a:t>
            </a:r>
            <a:r>
              <a:rPr lang="en-US" altLang="zh-CN" sz="1200" dirty="0"/>
              <a:t>`Button`</a:t>
            </a:r>
            <a:r>
              <a:rPr lang="zh-CN" altLang="en-US" sz="1200" dirty="0"/>
              <a:t>、</a:t>
            </a:r>
            <a:r>
              <a:rPr lang="en-US" altLang="zh-CN" sz="1200" dirty="0"/>
              <a:t>`Card`</a:t>
            </a:r>
            <a:r>
              <a:rPr lang="zh-CN" altLang="en-US" sz="1200" dirty="0"/>
              <a:t>、</a:t>
            </a:r>
            <a:r>
              <a:rPr lang="en-US" altLang="zh-CN" sz="1200" dirty="0"/>
              <a:t>`Input`</a:t>
            </a:r>
            <a:r>
              <a:rPr lang="zh-CN" altLang="en-US" sz="1200" dirty="0"/>
              <a:t>、</a:t>
            </a:r>
            <a:r>
              <a:rPr lang="en-US" altLang="zh-CN" sz="1200" dirty="0"/>
              <a:t>`Label`</a:t>
            </a:r>
            <a:r>
              <a:rPr lang="zh-CN" altLang="en-US" sz="1200" dirty="0"/>
              <a:t>、</a:t>
            </a:r>
            <a:r>
              <a:rPr lang="en-US" altLang="zh-CN" sz="1200" dirty="0"/>
              <a:t>`Tabs`</a:t>
            </a:r>
            <a:r>
              <a:rPr lang="zh-CN" altLang="en-US" sz="1200" dirty="0"/>
              <a:t>、</a:t>
            </a:r>
            <a:r>
              <a:rPr lang="en-US" altLang="zh-CN" sz="1200" dirty="0"/>
              <a:t>`Dialog`</a:t>
            </a:r>
            <a:r>
              <a:rPr lang="zh-CN" altLang="en-US" sz="1200" dirty="0"/>
              <a:t>等，用于构建页面的交互元素。</a:t>
            </a:r>
            <a:endParaRPr lang="zh-CN" altLang="en-US" sz="1100" dirty="0"/>
          </a:p>
          <a:p>
            <a:r>
              <a:rPr lang="en-US" altLang="zh-CN" sz="1200" dirty="0"/>
              <a:t>- </a:t>
            </a:r>
            <a:r>
              <a:rPr lang="zh-CN" altLang="en-US" sz="1200" dirty="0"/>
              <a:t>图表组件：从</a:t>
            </a:r>
            <a:r>
              <a:rPr lang="en-US" altLang="zh-CN" sz="1200" dirty="0"/>
              <a:t>`recharts`</a:t>
            </a:r>
            <a:r>
              <a:rPr lang="zh-CN" altLang="en-US" sz="1200" dirty="0"/>
              <a:t>导入了</a:t>
            </a:r>
            <a:r>
              <a:rPr lang="en-US" altLang="zh-CN" sz="1200" dirty="0"/>
              <a:t>`</a:t>
            </a:r>
            <a:r>
              <a:rPr lang="en-US" altLang="zh-CN" sz="1200" dirty="0" err="1"/>
              <a:t>BarChart</a:t>
            </a:r>
            <a:r>
              <a:rPr lang="en-US" altLang="zh-CN" sz="1200" dirty="0"/>
              <a:t>`</a:t>
            </a:r>
            <a:r>
              <a:rPr lang="zh-CN" altLang="en-US" sz="1200" dirty="0"/>
              <a:t>、</a:t>
            </a:r>
            <a:r>
              <a:rPr lang="en-US" altLang="zh-CN" sz="1200" dirty="0"/>
              <a:t>`</a:t>
            </a:r>
            <a:r>
              <a:rPr lang="en-US" altLang="zh-CN" sz="1200" dirty="0" err="1"/>
              <a:t>RadarChart</a:t>
            </a:r>
            <a:r>
              <a:rPr lang="en-US" altLang="zh-CN" sz="1200" dirty="0"/>
              <a:t>`</a:t>
            </a:r>
            <a:r>
              <a:rPr lang="zh-CN" altLang="en-US" sz="1200" dirty="0"/>
              <a:t>等图表组件，用于可视化碳足迹数据。</a:t>
            </a:r>
            <a:endParaRPr lang="zh-CN" altLang="en-US" sz="1100" dirty="0"/>
          </a:p>
          <a:p>
            <a:r>
              <a:rPr lang="en-US" altLang="zh-CN" sz="1200" dirty="0"/>
              <a:t>- </a:t>
            </a:r>
            <a:r>
              <a:rPr lang="zh-CN" altLang="en-US" sz="1200" dirty="0"/>
              <a:t>图标组件</a:t>
            </a:r>
            <a:r>
              <a:rPr lang="en-US" altLang="zh-CN" sz="1200" dirty="0"/>
              <a:t>:</a:t>
            </a:r>
            <a:r>
              <a:rPr lang="zh-CN" altLang="en-US" sz="1200" dirty="0"/>
              <a:t>从</a:t>
            </a:r>
            <a:r>
              <a:rPr lang="en-US" altLang="zh-CN" sz="1200" dirty="0"/>
              <a:t>`</a:t>
            </a:r>
            <a:r>
              <a:rPr lang="en-US" altLang="zh-CN" sz="1200" dirty="0" err="1"/>
              <a:t>lucide</a:t>
            </a:r>
            <a:r>
              <a:rPr lang="en-US" altLang="zh-CN" sz="1200" dirty="0"/>
              <a:t>-react`</a:t>
            </a:r>
            <a:r>
              <a:rPr lang="zh-CN" altLang="en-US" sz="1200" dirty="0"/>
              <a:t>导入了多个图标组件，用于页面装饰和功能提示。</a:t>
            </a:r>
            <a:endParaRPr lang="zh-CN" altLang="en-US" sz="1100" dirty="0"/>
          </a:p>
          <a:p>
            <a:endParaRPr lang="en-US" altLang="zh-CN" sz="12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2. </a:t>
            </a:r>
            <a:r>
              <a:rPr lang="zh-CN" altLang="en-US" sz="1400" dirty="0">
                <a:solidFill>
                  <a:srgbClr val="FF0000"/>
                </a:solidFill>
              </a:rPr>
              <a:t>状态管理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200" dirty="0"/>
              <a:t>使用</a:t>
            </a:r>
            <a:r>
              <a:rPr lang="en-US" altLang="zh-CN" sz="1200" dirty="0"/>
              <a:t>`</a:t>
            </a:r>
            <a:r>
              <a:rPr lang="en-US" altLang="zh-CN" sz="1200" dirty="0" err="1"/>
              <a:t>useState</a:t>
            </a:r>
            <a:r>
              <a:rPr lang="en-US" altLang="zh-CN" sz="1200" dirty="0"/>
              <a:t>`</a:t>
            </a:r>
            <a:r>
              <a:rPr lang="zh-CN" altLang="en-US" sz="1200" dirty="0"/>
              <a:t>定义了多个状态变量，用于存储用户输入的表单数据、碳足迹计算结果以及显示结果的开关状态：</a:t>
            </a:r>
            <a:endParaRPr lang="zh-CN" altLang="en-US" sz="1100" dirty="0"/>
          </a:p>
          <a:p>
            <a:r>
              <a:rPr lang="en-US" altLang="zh-CN" sz="1200" dirty="0"/>
              <a:t>- </a:t>
            </a:r>
            <a:r>
              <a:rPr lang="zh-CN" altLang="en-US" sz="1200" dirty="0"/>
              <a:t>表单输入状态：如</a:t>
            </a:r>
            <a:r>
              <a:rPr lang="en-US" altLang="zh-CN" sz="1200" dirty="0"/>
              <a:t>`electricity`</a:t>
            </a:r>
            <a:r>
              <a:rPr lang="zh-CN" altLang="en-US" sz="1200" dirty="0"/>
              <a:t>、</a:t>
            </a:r>
            <a:r>
              <a:rPr lang="en-US" altLang="zh-CN" sz="1200" dirty="0"/>
              <a:t>`</a:t>
            </a:r>
            <a:r>
              <a:rPr lang="en-US" altLang="zh-CN" sz="1200" dirty="0" err="1"/>
              <a:t>naturalGas</a:t>
            </a:r>
            <a:r>
              <a:rPr lang="en-US" altLang="zh-CN" sz="1200" dirty="0"/>
              <a:t>`</a:t>
            </a:r>
            <a:r>
              <a:rPr lang="zh-CN" altLang="en-US" sz="1200" dirty="0"/>
              <a:t>、</a:t>
            </a:r>
            <a:r>
              <a:rPr lang="en-US" altLang="zh-CN" sz="1200" dirty="0"/>
              <a:t>`</a:t>
            </a:r>
            <a:r>
              <a:rPr lang="en-US" altLang="zh-CN" sz="1200" dirty="0" err="1"/>
              <a:t>carDistance</a:t>
            </a:r>
            <a:r>
              <a:rPr lang="en-US" altLang="zh-CN" sz="1200" dirty="0"/>
              <a:t>`</a:t>
            </a:r>
            <a:r>
              <a:rPr lang="zh-CN" altLang="en-US" sz="1200" dirty="0"/>
              <a:t>等，分别对应能源消耗、交通出行、饮食消费、废弃物和生活消费相关的输入字段。</a:t>
            </a:r>
            <a:endParaRPr lang="zh-CN" altLang="en-US" sz="1100" dirty="0"/>
          </a:p>
          <a:p>
            <a:r>
              <a:rPr lang="en-US" altLang="zh-CN" sz="1200" dirty="0"/>
              <a:t>- </a:t>
            </a:r>
            <a:r>
              <a:rPr lang="zh-CN" altLang="en-US" sz="1200" dirty="0"/>
              <a:t>碳足迹结果状态：</a:t>
            </a:r>
            <a:r>
              <a:rPr lang="en-US" altLang="zh-CN" sz="1200" dirty="0"/>
              <a:t>`</a:t>
            </a:r>
            <a:r>
              <a:rPr lang="en-US" altLang="zh-CN" sz="1200" dirty="0" err="1"/>
              <a:t>carbonFootprint</a:t>
            </a:r>
            <a:r>
              <a:rPr lang="en-US" altLang="zh-CN" sz="1200" dirty="0"/>
              <a:t>`</a:t>
            </a:r>
            <a:r>
              <a:rPr lang="zh-CN" altLang="en-US" sz="1200" dirty="0"/>
              <a:t>是一个对象，包含不同分类的碳足迹（如</a:t>
            </a:r>
            <a:r>
              <a:rPr lang="en-US" altLang="zh-CN" sz="1200" dirty="0"/>
              <a:t>`energy`</a:t>
            </a:r>
            <a:r>
              <a:rPr lang="zh-CN" altLang="en-US" sz="1200" dirty="0"/>
              <a:t>、</a:t>
            </a:r>
            <a:r>
              <a:rPr lang="en-US" altLang="zh-CN" sz="1200" dirty="0"/>
              <a:t>`transportation`</a:t>
            </a:r>
            <a:r>
              <a:rPr lang="zh-CN" altLang="en-US" sz="1200" dirty="0"/>
              <a:t>等）以及</a:t>
            </a:r>
            <a:r>
              <a:rPr lang="en-US" altLang="zh-CN" sz="1200" dirty="0"/>
              <a:t>`total`</a:t>
            </a:r>
            <a:r>
              <a:rPr lang="zh-CN" altLang="en-US" sz="1200" dirty="0"/>
              <a:t>总碳足迹。</a:t>
            </a:r>
            <a:endParaRPr lang="zh-CN" altLang="en-US" sz="1100" dirty="0"/>
          </a:p>
          <a:p>
            <a:r>
              <a:rPr lang="en-US" altLang="zh-CN" sz="1200" dirty="0"/>
              <a:t>- </a:t>
            </a:r>
            <a:r>
              <a:rPr lang="zh-CN" altLang="en-US" sz="1200" dirty="0"/>
              <a:t>显示结果的状态：</a:t>
            </a:r>
            <a:r>
              <a:rPr lang="en-US" altLang="zh-CN" sz="1200" dirty="0"/>
              <a:t>`</a:t>
            </a:r>
            <a:r>
              <a:rPr lang="en-US" altLang="zh-CN" sz="1200" dirty="0" err="1"/>
              <a:t>showResults</a:t>
            </a:r>
            <a:r>
              <a:rPr lang="en-US" altLang="zh-CN" sz="1200" dirty="0"/>
              <a:t>`</a:t>
            </a:r>
            <a:r>
              <a:rPr lang="zh-CN" altLang="en-US" sz="1200" dirty="0"/>
              <a:t>用于控制是否显示碳足迹结果对话框。</a:t>
            </a:r>
            <a:endParaRPr lang="zh-CN" altLang="en-US" sz="1100" dirty="0"/>
          </a:p>
          <a:p>
            <a:endParaRPr lang="en-US" altLang="zh-CN" sz="12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3. </a:t>
            </a:r>
            <a:r>
              <a:rPr lang="zh-CN" altLang="en-US" sz="1400" dirty="0">
                <a:solidFill>
                  <a:srgbClr val="FF0000"/>
                </a:solidFill>
              </a:rPr>
              <a:t>数据部分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200" dirty="0"/>
              <a:t>- </a:t>
            </a:r>
            <a:r>
              <a:rPr lang="zh-CN" altLang="en-US" sz="1200" dirty="0"/>
              <a:t>国家碳排放数据：</a:t>
            </a:r>
            <a:r>
              <a:rPr lang="en-US" altLang="zh-CN" sz="1200" dirty="0"/>
              <a:t>`</a:t>
            </a:r>
            <a:r>
              <a:rPr lang="en-US" altLang="zh-CN" sz="1200" dirty="0" err="1"/>
              <a:t>countryEmissions</a:t>
            </a:r>
            <a:r>
              <a:rPr lang="en-US" altLang="zh-CN" sz="1200" dirty="0"/>
              <a:t>`</a:t>
            </a:r>
            <a:r>
              <a:rPr lang="zh-CN" altLang="en-US" sz="1200" dirty="0"/>
              <a:t>数组存储了不同国家的碳排放数据，包括国家名称、人均碳排放量、主要排放来源和数据来源。</a:t>
            </a:r>
            <a:endParaRPr lang="zh-CN" altLang="en-US" sz="1200" dirty="0"/>
          </a:p>
          <a:p>
            <a:r>
              <a:rPr lang="en-US" altLang="zh-CN" sz="1200" dirty="0"/>
              <a:t>- </a:t>
            </a:r>
            <a:r>
              <a:rPr lang="zh-CN" altLang="en-US" sz="1200" dirty="0"/>
              <a:t>平均值数据：</a:t>
            </a:r>
            <a:r>
              <a:rPr lang="en-US" altLang="zh-CN" sz="1200" dirty="0"/>
              <a:t>`</a:t>
            </a:r>
            <a:r>
              <a:rPr lang="en-US" altLang="zh-CN" sz="1200" dirty="0" err="1"/>
              <a:t>averageData</a:t>
            </a:r>
            <a:r>
              <a:rPr lang="en-US" altLang="zh-CN" sz="1200" dirty="0"/>
              <a:t>`</a:t>
            </a:r>
            <a:r>
              <a:rPr lang="zh-CN" altLang="en-US" sz="1200" dirty="0"/>
              <a:t>对象存储了各分类的平均碳足迹数据，用于对比。</a:t>
            </a:r>
            <a:endParaRPr lang="zh-CN" altLang="en-US" sz="1200" dirty="0"/>
          </a:p>
          <a:p>
            <a:r>
              <a:rPr lang="en-US" altLang="zh-CN" sz="1200" dirty="0"/>
              <a:t>- </a:t>
            </a:r>
            <a:r>
              <a:rPr lang="zh-CN" altLang="en-US" sz="1200" dirty="0"/>
              <a:t>雷达图和柱状图数据：</a:t>
            </a:r>
            <a:r>
              <a:rPr lang="en-US" altLang="zh-CN" sz="1200" dirty="0"/>
              <a:t>`</a:t>
            </a:r>
            <a:r>
              <a:rPr lang="en-US" altLang="zh-CN" sz="1200" dirty="0" err="1"/>
              <a:t>radarData</a:t>
            </a:r>
            <a:r>
              <a:rPr lang="en-US" altLang="zh-CN" sz="1200" dirty="0"/>
              <a:t>`</a:t>
            </a:r>
            <a:r>
              <a:rPr lang="zh-CN" altLang="en-US" sz="1200" dirty="0"/>
              <a:t>和</a:t>
            </a:r>
            <a:r>
              <a:rPr lang="en-US" altLang="zh-CN" sz="1200" dirty="0"/>
              <a:t>`</a:t>
            </a:r>
            <a:r>
              <a:rPr lang="en-US" altLang="zh-CN" sz="1200" dirty="0" err="1"/>
              <a:t>barData</a:t>
            </a:r>
            <a:r>
              <a:rPr lang="en-US" altLang="zh-CN" sz="1200" dirty="0"/>
              <a:t>`</a:t>
            </a:r>
            <a:r>
              <a:rPr lang="zh-CN" altLang="en-US" sz="1200" dirty="0"/>
              <a:t>数组根据</a:t>
            </a:r>
            <a:r>
              <a:rPr lang="en-US" altLang="zh-CN" sz="1200" dirty="0"/>
              <a:t>`</a:t>
            </a:r>
            <a:r>
              <a:rPr lang="en-US" altLang="zh-CN" sz="1200" dirty="0" err="1"/>
              <a:t>carbonFootprint</a:t>
            </a:r>
            <a:r>
              <a:rPr lang="en-US" altLang="zh-CN" sz="1200" dirty="0"/>
              <a:t>`</a:t>
            </a:r>
            <a:r>
              <a:rPr lang="zh-CN" altLang="en-US" sz="1200" dirty="0"/>
              <a:t>和</a:t>
            </a:r>
            <a:r>
              <a:rPr lang="en-US" altLang="zh-CN" sz="1200" dirty="0"/>
              <a:t>`</a:t>
            </a:r>
            <a:r>
              <a:rPr lang="en-US" altLang="zh-CN" sz="1200" dirty="0" err="1"/>
              <a:t>averageData</a:t>
            </a:r>
            <a:r>
              <a:rPr lang="en-US" altLang="zh-CN" sz="1200" dirty="0"/>
              <a:t>`</a:t>
            </a:r>
            <a:r>
              <a:rPr lang="zh-CN" altLang="en-US" sz="1200" dirty="0"/>
              <a:t>动态生成，用于图表渲染。</a:t>
            </a:r>
            <a:endParaRPr lang="zh-CN" altLang="en-US" sz="1200" dirty="0"/>
          </a:p>
          <a:p>
            <a:r>
              <a:rPr lang="en-US" altLang="zh-CN" sz="1200" dirty="0"/>
              <a:t>- </a:t>
            </a:r>
            <a:r>
              <a:rPr lang="zh-CN" altLang="en-US" sz="1200" dirty="0"/>
              <a:t>国家对比数据：</a:t>
            </a:r>
            <a:r>
              <a:rPr lang="en-US" altLang="zh-CN" sz="1200" dirty="0"/>
              <a:t>`</a:t>
            </a:r>
            <a:r>
              <a:rPr lang="en-US" altLang="zh-CN" sz="1200" dirty="0" err="1"/>
              <a:t>countryComparisonData</a:t>
            </a:r>
            <a:r>
              <a:rPr lang="en-US" altLang="zh-CN" sz="1200" dirty="0"/>
              <a:t>`</a:t>
            </a:r>
            <a:r>
              <a:rPr lang="zh-CN" altLang="en-US" sz="1200" dirty="0"/>
              <a:t>数组结合用户碳足迹和国家碳排放数据生成，用于国家对比图表。</a:t>
            </a:r>
            <a:endParaRPr lang="zh-CN" altLang="en-US" sz="1200" dirty="0"/>
          </a:p>
          <a:p>
            <a:r>
              <a:rPr lang="en-US" altLang="zh-CN" sz="1200" dirty="0"/>
              <a:t>- </a:t>
            </a:r>
            <a:r>
              <a:rPr lang="zh-CN" altLang="en-US" sz="1200" dirty="0"/>
              <a:t>减排建议：</a:t>
            </a:r>
            <a:r>
              <a:rPr lang="en-US" altLang="zh-CN" sz="1200" dirty="0"/>
              <a:t>`</a:t>
            </a:r>
            <a:r>
              <a:rPr lang="en-US" altLang="zh-CN" sz="1200" dirty="0" err="1"/>
              <a:t>reductionSuggestions</a:t>
            </a:r>
            <a:r>
              <a:rPr lang="en-US" altLang="zh-CN" sz="1200" dirty="0"/>
              <a:t>`</a:t>
            </a:r>
            <a:r>
              <a:rPr lang="zh-CN" altLang="en-US" sz="1200" dirty="0"/>
              <a:t>数组存储了多种减排建议，包括具体行动、减排量、成本和见效周期。</a:t>
            </a:r>
            <a:endParaRPr lang="zh-CN" altLang="en-US" sz="1200" dirty="0"/>
          </a:p>
          <a:p>
            <a:endParaRPr lang="en-US" altLang="zh-CN" sz="12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4. </a:t>
            </a:r>
            <a:r>
              <a:rPr lang="zh-CN" altLang="en-US" sz="1400" dirty="0">
                <a:solidFill>
                  <a:srgbClr val="FF0000"/>
                </a:solidFill>
              </a:rPr>
              <a:t>函数部分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200" dirty="0"/>
              <a:t>- `</a:t>
            </a:r>
            <a:r>
              <a:rPr lang="en-US" altLang="zh-CN" sz="1200" dirty="0" err="1"/>
              <a:t>calculateCarbonFootprint</a:t>
            </a:r>
            <a:r>
              <a:rPr lang="en-US" altLang="zh-CN" sz="1200" dirty="0"/>
              <a:t>`</a:t>
            </a:r>
            <a:r>
              <a:rPr lang="zh-CN" altLang="en-US" sz="1200" dirty="0"/>
              <a:t>：根据用户输入计算各分类碳足迹和总碳足迹，并更新</a:t>
            </a:r>
            <a:r>
              <a:rPr lang="en-US" altLang="zh-CN" sz="1200" dirty="0"/>
              <a:t>`</a:t>
            </a:r>
            <a:r>
              <a:rPr lang="en-US" altLang="zh-CN" sz="1200" dirty="0" err="1"/>
              <a:t>carbonFootprint</a:t>
            </a:r>
            <a:r>
              <a:rPr lang="en-US" altLang="zh-CN" sz="1200" dirty="0"/>
              <a:t>`</a:t>
            </a:r>
            <a:r>
              <a:rPr lang="zh-CN" altLang="en-US" sz="1200" dirty="0"/>
              <a:t>状态，同时将</a:t>
            </a:r>
            <a:r>
              <a:rPr lang="en-US" altLang="zh-CN" sz="1200" dirty="0"/>
              <a:t>`</a:t>
            </a:r>
            <a:r>
              <a:rPr lang="en-US" altLang="zh-CN" sz="1200" dirty="0" err="1"/>
              <a:t>showResults</a:t>
            </a:r>
            <a:r>
              <a:rPr lang="en-US" altLang="zh-CN" sz="1200" dirty="0"/>
              <a:t>`</a:t>
            </a:r>
            <a:r>
              <a:rPr lang="zh-CN" altLang="en-US" sz="1200" dirty="0"/>
              <a:t>设置为</a:t>
            </a:r>
            <a:r>
              <a:rPr lang="en-US" altLang="zh-CN" sz="1200" dirty="0"/>
              <a:t>`true`</a:t>
            </a:r>
            <a:r>
              <a:rPr lang="zh-CN" altLang="en-US" sz="1200" dirty="0"/>
              <a:t>以显示结果。</a:t>
            </a:r>
            <a:endParaRPr lang="zh-CN" altLang="en-US" sz="1100" dirty="0"/>
          </a:p>
          <a:p>
            <a:r>
              <a:rPr lang="en-US" altLang="zh-CN" sz="1200" dirty="0"/>
              <a:t>- `</a:t>
            </a:r>
            <a:r>
              <a:rPr lang="en-US" altLang="zh-CN" sz="1200" dirty="0" err="1"/>
              <a:t>closeResults</a:t>
            </a:r>
            <a:r>
              <a:rPr lang="en-US" altLang="zh-CN" sz="1200" dirty="0"/>
              <a:t>`</a:t>
            </a:r>
            <a:r>
              <a:rPr lang="zh-CN" altLang="en-US" sz="1200" dirty="0"/>
              <a:t>：关闭碳足迹结果对话框，将</a:t>
            </a:r>
            <a:r>
              <a:rPr lang="en-US" altLang="zh-CN" sz="1200" dirty="0"/>
              <a:t>`</a:t>
            </a:r>
            <a:r>
              <a:rPr lang="en-US" altLang="zh-CN" sz="1200" dirty="0" err="1"/>
              <a:t>showResults</a:t>
            </a:r>
            <a:r>
              <a:rPr lang="en-US" altLang="zh-CN" sz="1200" dirty="0"/>
              <a:t>`</a:t>
            </a:r>
            <a:r>
              <a:rPr lang="zh-CN" altLang="en-US" sz="1200" dirty="0"/>
              <a:t>设置为</a:t>
            </a:r>
            <a:r>
              <a:rPr lang="en-US" altLang="zh-CN" sz="1200" dirty="0"/>
              <a:t>`false`</a:t>
            </a:r>
            <a:r>
              <a:rPr lang="zh-CN" altLang="en-US" sz="1200" dirty="0"/>
              <a:t>。</a:t>
            </a:r>
            <a:endParaRPr lang="zh-CN" altLang="en-US" sz="1100" dirty="0"/>
          </a:p>
          <a:p>
            <a:r>
              <a:rPr lang="en-US" altLang="zh-CN" sz="1200" dirty="0"/>
              <a:t>- `</a:t>
            </a:r>
            <a:r>
              <a:rPr lang="en-US" altLang="zh-CN" sz="1200" dirty="0" err="1"/>
              <a:t>resetForm</a:t>
            </a:r>
            <a:r>
              <a:rPr lang="en-US" altLang="zh-CN" sz="1200" dirty="0"/>
              <a:t>`</a:t>
            </a:r>
            <a:r>
              <a:rPr lang="zh-CN" altLang="en-US" sz="1200" dirty="0"/>
              <a:t>：重置所有表单输入状态。</a:t>
            </a:r>
            <a:endParaRPr lang="zh-CN" altLang="en-US" sz="11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925" y="4008134"/>
            <a:ext cx="5860415" cy="2639797"/>
          </a:xfrm>
          <a:prstGeom prst="rect">
            <a:avLst/>
          </a:prstGeom>
        </p:spPr>
      </p:pic>
      <p:sp>
        <p:nvSpPr>
          <p:cNvPr id="7" name="圆角矩形 5"/>
          <p:cNvSpPr/>
          <p:nvPr/>
        </p:nvSpPr>
        <p:spPr>
          <a:xfrm>
            <a:off x="6431901" y="1023596"/>
            <a:ext cx="5847080" cy="2807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 b="1" dirty="0">
              <a:solidFill>
                <a:srgbClr val="20202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0680" y="4000061"/>
            <a:ext cx="5783720" cy="26274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 b="1" dirty="0">
              <a:solidFill>
                <a:srgbClr val="202020"/>
              </a:solidFill>
            </a:endParaRPr>
          </a:p>
        </p:txBody>
      </p:sp>
      <p:sp>
        <p:nvSpPr>
          <p:cNvPr id="5" name="圆角矩形 5"/>
          <p:cNvSpPr/>
          <p:nvPr/>
        </p:nvSpPr>
        <p:spPr>
          <a:xfrm>
            <a:off x="440680" y="952590"/>
            <a:ext cx="5912407" cy="287811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 b="1" dirty="0">
              <a:solidFill>
                <a:srgbClr val="202020"/>
              </a:solidFill>
            </a:endParaRPr>
          </a:p>
        </p:txBody>
      </p:sp>
      <p:sp>
        <p:nvSpPr>
          <p:cNvPr id="10487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       </a:t>
            </a:r>
            <a:r>
              <a:rPr lang="zh-CN" altLang="en-US" dirty="0"/>
              <a:t>碳足迹知识竞赛题库（部分）</a:t>
            </a:r>
            <a:endParaRPr lang="en-US" altLang="zh-CN" dirty="0"/>
          </a:p>
        </p:txBody>
      </p:sp>
      <p:sp>
        <p:nvSpPr>
          <p:cNvPr id="1048710" name="文本框 2"/>
          <p:cNvSpPr txBox="1"/>
          <p:nvPr/>
        </p:nvSpPr>
        <p:spPr>
          <a:xfrm>
            <a:off x="492672" y="949106"/>
            <a:ext cx="586041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" dirty="0"/>
          </a:p>
          <a:p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欧盟碳边境调节机制（</a:t>
            </a:r>
            <a:r>
              <a:rPr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CBAM</a:t>
            </a:r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）主要针对以下哪种情况？</a:t>
            </a:r>
            <a:endParaRPr lang="zh-CN" altLang="en-U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1400" dirty="0"/>
              <a:t>A. </a:t>
            </a:r>
            <a:r>
              <a:rPr lang="zh-CN" altLang="en-US" sz="1400" dirty="0"/>
              <a:t>对高碳排放进口商品征税，以保护本土产业</a:t>
            </a:r>
            <a:endParaRPr lang="zh-CN" altLang="en-US" sz="1400" dirty="0"/>
          </a:p>
          <a:p>
            <a:r>
              <a:rPr lang="en-US" altLang="zh-CN" sz="1400" dirty="0"/>
              <a:t>B. </a:t>
            </a:r>
            <a:r>
              <a:rPr lang="zh-CN" altLang="en-US" sz="1400" dirty="0"/>
              <a:t>强制要求进口商品使用可再生能源生产</a:t>
            </a:r>
            <a:endParaRPr lang="zh-CN" altLang="en-US" sz="1400" dirty="0"/>
          </a:p>
          <a:p>
            <a:r>
              <a:rPr lang="en-US" altLang="zh-CN" sz="1400" dirty="0"/>
              <a:t>C. </a:t>
            </a:r>
            <a:r>
              <a:rPr lang="zh-CN" altLang="en-US" sz="1400" dirty="0"/>
              <a:t>禁止所有非欧盟国家的高碳产品进入</a:t>
            </a:r>
            <a:endParaRPr lang="zh-CN" altLang="en-US" sz="1400" dirty="0"/>
          </a:p>
          <a:p>
            <a:r>
              <a:rPr lang="en-US" altLang="zh-CN" sz="1400" dirty="0"/>
              <a:t>D. </a:t>
            </a:r>
            <a:r>
              <a:rPr lang="zh-CN" altLang="en-US" sz="1400" dirty="0"/>
              <a:t>仅对发展中国家征收额外关税</a:t>
            </a:r>
            <a:endParaRPr lang="zh-CN" altLang="en-US" sz="1400" dirty="0"/>
          </a:p>
          <a:p>
            <a:r>
              <a:rPr lang="zh-CN" altLang="en-US" sz="1400" dirty="0"/>
              <a:t>答案：</a:t>
            </a:r>
            <a:r>
              <a:rPr lang="en-US" altLang="zh-CN" sz="1400" dirty="0"/>
              <a:t>A</a:t>
            </a:r>
            <a:endParaRPr lang="en-US" altLang="zh-CN" sz="1400" dirty="0"/>
          </a:p>
          <a:p>
            <a:r>
              <a:rPr lang="zh-CN" altLang="en-US" sz="1400" dirty="0"/>
              <a:t>解释：</a:t>
            </a:r>
            <a:endParaRPr lang="zh-CN" altLang="en-US" sz="1400" dirty="0"/>
          </a:p>
          <a:p>
            <a:r>
              <a:rPr lang="en-US" altLang="zh-CN" sz="1400" dirty="0"/>
              <a:t>A. </a:t>
            </a:r>
            <a:r>
              <a:rPr lang="zh-CN" altLang="en-US" sz="1400" dirty="0"/>
              <a:t>正确，</a:t>
            </a:r>
            <a:r>
              <a:rPr lang="en-US" altLang="zh-CN" sz="1400" dirty="0"/>
              <a:t>CBAM</a:t>
            </a:r>
            <a:r>
              <a:rPr lang="zh-CN" altLang="en-US" sz="1400" dirty="0"/>
              <a:t>通过对进口商品隐含碳排放征税，防止</a:t>
            </a:r>
            <a:r>
              <a:rPr lang="en-US" altLang="zh-CN" sz="1400" dirty="0"/>
              <a:t>“</a:t>
            </a:r>
            <a:r>
              <a:rPr lang="zh-CN" altLang="en-US" sz="1400" dirty="0"/>
              <a:t>碳泄漏</a:t>
            </a:r>
            <a:r>
              <a:rPr lang="en-US" altLang="zh-CN" sz="1400" dirty="0"/>
              <a:t>”</a:t>
            </a:r>
            <a:r>
              <a:rPr lang="zh-CN" altLang="en-US" sz="1400" dirty="0"/>
              <a:t>（企业转移至高碳政策国家）。</a:t>
            </a:r>
            <a:endParaRPr lang="zh-CN" altLang="en-US" sz="1400" dirty="0"/>
          </a:p>
          <a:p>
            <a:r>
              <a:rPr lang="en-US" altLang="zh-CN" sz="1400" dirty="0"/>
              <a:t>B. </a:t>
            </a:r>
            <a:r>
              <a:rPr lang="zh-CN" altLang="en-US" sz="1400" dirty="0"/>
              <a:t>错误，</a:t>
            </a:r>
            <a:r>
              <a:rPr lang="en-US" altLang="zh-CN" sz="1400" dirty="0"/>
              <a:t>CBAM</a:t>
            </a:r>
            <a:r>
              <a:rPr lang="zh-CN" altLang="en-US" sz="1400" dirty="0"/>
              <a:t>不强制能源来源，而是核算碳排放量。</a:t>
            </a:r>
            <a:endParaRPr lang="zh-CN" altLang="en-US" sz="1400" dirty="0"/>
          </a:p>
          <a:p>
            <a:r>
              <a:rPr lang="en-US" altLang="zh-CN" sz="1400" dirty="0"/>
              <a:t>C. </a:t>
            </a:r>
            <a:r>
              <a:rPr lang="zh-CN" altLang="en-US" sz="1400" dirty="0"/>
              <a:t>错误，</a:t>
            </a:r>
            <a:r>
              <a:rPr lang="en-US" altLang="zh-CN" sz="1400" dirty="0"/>
              <a:t>CBAM</a:t>
            </a:r>
            <a:r>
              <a:rPr lang="zh-CN" altLang="en-US" sz="1400" dirty="0"/>
              <a:t>并非禁令，而是基于碳排放量征税。</a:t>
            </a:r>
            <a:endParaRPr lang="zh-CN" altLang="en-US" sz="1400" dirty="0"/>
          </a:p>
          <a:p>
            <a:r>
              <a:rPr lang="en-US" altLang="zh-CN" sz="1400" dirty="0"/>
              <a:t>D. </a:t>
            </a:r>
            <a:r>
              <a:rPr lang="zh-CN" altLang="en-US" sz="1400" dirty="0"/>
              <a:t>错误，</a:t>
            </a:r>
            <a:r>
              <a:rPr lang="en-US" altLang="zh-CN" sz="1400" dirty="0"/>
              <a:t>CBAM</a:t>
            </a:r>
            <a:r>
              <a:rPr lang="zh-CN" altLang="en-US" sz="1400" dirty="0"/>
              <a:t>一视同仁，与国家发展水平无关。</a:t>
            </a:r>
            <a:endParaRPr lang="en-US" altLang="zh-CN" sz="1400" dirty="0"/>
          </a:p>
          <a:p>
            <a:endParaRPr lang="zh-CN" altLang="en-US" sz="1400" dirty="0"/>
          </a:p>
          <a:p>
            <a:endParaRPr lang="en-US" altLang="zh-CN" sz="1400" dirty="0"/>
          </a:p>
          <a:p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根据</a:t>
            </a:r>
            <a:r>
              <a:rPr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ISO 14067</a:t>
            </a:r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标准，产品碳足迹的计算范围必须包含？</a:t>
            </a:r>
            <a:endParaRPr lang="zh-CN" altLang="en-U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1400" dirty="0"/>
              <a:t>A. </a:t>
            </a:r>
            <a:r>
              <a:rPr lang="zh-CN" altLang="en-US" sz="1400" dirty="0"/>
              <a:t>仅生产阶段</a:t>
            </a:r>
            <a:endParaRPr lang="zh-CN" altLang="en-US" sz="1400" dirty="0"/>
          </a:p>
          <a:p>
            <a:r>
              <a:rPr lang="en-US" altLang="zh-CN" sz="1400" dirty="0"/>
              <a:t>B. </a:t>
            </a:r>
            <a:r>
              <a:rPr lang="zh-CN" altLang="en-US" sz="1400" dirty="0"/>
              <a:t>原材料开采到产品废弃的全生命周期</a:t>
            </a:r>
            <a:endParaRPr lang="zh-CN" altLang="en-US" sz="1400" dirty="0"/>
          </a:p>
          <a:p>
            <a:r>
              <a:rPr lang="en-US" altLang="zh-CN" sz="1400" dirty="0"/>
              <a:t>C. </a:t>
            </a:r>
            <a:r>
              <a:rPr lang="zh-CN" altLang="en-US" sz="1400" dirty="0"/>
              <a:t>仅使用阶段的能源消耗</a:t>
            </a:r>
            <a:endParaRPr lang="zh-CN" altLang="en-US" sz="1400" dirty="0"/>
          </a:p>
          <a:p>
            <a:r>
              <a:rPr lang="en-US" altLang="zh-CN" sz="1400" dirty="0"/>
              <a:t>D. </a:t>
            </a:r>
            <a:r>
              <a:rPr lang="zh-CN" altLang="en-US" sz="1400" dirty="0"/>
              <a:t>运输和包装环节</a:t>
            </a:r>
            <a:endParaRPr lang="zh-CN" altLang="en-US" sz="1400" dirty="0"/>
          </a:p>
          <a:p>
            <a:r>
              <a:rPr lang="zh-CN" altLang="en-US" sz="1400" dirty="0"/>
              <a:t>答案：</a:t>
            </a:r>
            <a:r>
              <a:rPr lang="en-US" altLang="zh-CN" sz="1400" dirty="0"/>
              <a:t>B</a:t>
            </a:r>
            <a:endParaRPr lang="en-US" altLang="zh-CN" sz="1400" dirty="0"/>
          </a:p>
          <a:p>
            <a:r>
              <a:rPr lang="zh-CN" altLang="en-US" sz="1400" dirty="0"/>
              <a:t>解释：</a:t>
            </a:r>
            <a:endParaRPr lang="zh-CN" altLang="en-US" sz="1400" dirty="0"/>
          </a:p>
          <a:p>
            <a:r>
              <a:rPr lang="en-US" altLang="zh-CN" sz="1400" dirty="0"/>
              <a:t>A. </a:t>
            </a:r>
            <a:r>
              <a:rPr lang="zh-CN" altLang="en-US" sz="1400" dirty="0"/>
              <a:t>错误，</a:t>
            </a:r>
            <a:r>
              <a:rPr lang="en-US" altLang="zh-CN" sz="1400" dirty="0"/>
              <a:t>ISO 14067</a:t>
            </a:r>
            <a:r>
              <a:rPr lang="zh-CN" altLang="en-US" sz="1400" dirty="0"/>
              <a:t>要求覆盖全生命周期（</a:t>
            </a:r>
            <a:r>
              <a:rPr lang="en-US" altLang="zh-CN" sz="1400" dirty="0"/>
              <a:t>LCA</a:t>
            </a:r>
            <a:r>
              <a:rPr lang="zh-CN" altLang="en-US" sz="1400" dirty="0"/>
              <a:t>）。</a:t>
            </a:r>
            <a:endParaRPr lang="zh-CN" altLang="en-US" sz="1400" dirty="0"/>
          </a:p>
          <a:p>
            <a:r>
              <a:rPr lang="en-US" altLang="zh-CN" sz="1400" dirty="0"/>
              <a:t>B. </a:t>
            </a:r>
            <a:r>
              <a:rPr lang="zh-CN" altLang="en-US" sz="1400" dirty="0"/>
              <a:t>正确，包括原材料、生产、运输、使用和废弃。</a:t>
            </a:r>
            <a:endParaRPr lang="zh-CN" altLang="en-US" sz="1400" dirty="0"/>
          </a:p>
          <a:p>
            <a:r>
              <a:rPr lang="en-US" altLang="zh-CN" sz="1400" dirty="0"/>
              <a:t>C. </a:t>
            </a:r>
            <a:r>
              <a:rPr lang="zh-CN" altLang="en-US" sz="1400" dirty="0"/>
              <a:t>错误，遗漏其他关键阶段。</a:t>
            </a:r>
            <a:endParaRPr lang="zh-CN" altLang="en-US" sz="1400" dirty="0"/>
          </a:p>
          <a:p>
            <a:r>
              <a:rPr lang="en-US" altLang="zh-CN" sz="1400" dirty="0"/>
              <a:t>D. </a:t>
            </a:r>
            <a:r>
              <a:rPr lang="zh-CN" altLang="en-US" sz="1400" dirty="0"/>
              <a:t>错误，仅是生命周期的一部分。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1048711" name="文本框 3"/>
          <p:cNvSpPr txBox="1"/>
          <p:nvPr/>
        </p:nvSpPr>
        <p:spPr>
          <a:xfrm>
            <a:off x="6556375" y="1080000"/>
            <a:ext cx="5847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某森林碳汇项目宣称每年吸收</a:t>
            </a:r>
            <a:r>
              <a:rPr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万吨</a:t>
            </a:r>
            <a:r>
              <a:rPr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</a:t>
            </a:r>
            <a:r>
              <a:rPr lang="en-US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₂</a:t>
            </a:r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，持续</a:t>
            </a:r>
            <a:r>
              <a:rPr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年。若第</a:t>
            </a:r>
            <a:r>
              <a:rPr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年发生火灾烧毁</a:t>
            </a:r>
            <a:r>
              <a:rPr lang="en-US" altLang="zh-CN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50%</a:t>
            </a:r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林木，其实际净碳汇量为？</a:t>
            </a:r>
            <a:endParaRPr lang="zh-CN" altLang="en-U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1400" dirty="0"/>
              <a:t>A. 5</a:t>
            </a:r>
            <a:r>
              <a:rPr lang="zh-CN" altLang="en-US" sz="1400" dirty="0"/>
              <a:t>万吨</a:t>
            </a:r>
            <a:r>
              <a:rPr lang="en-US" altLang="zh-CN" sz="1400" dirty="0"/>
              <a:t>CO</a:t>
            </a:r>
            <a:r>
              <a:rPr lang="en-US" altLang="en-US" sz="1400" dirty="0"/>
              <a:t>₂</a:t>
            </a:r>
            <a:r>
              <a:rPr lang="en-US" altLang="zh-CN" sz="1400" dirty="0"/>
              <a:t> —— </a:t>
            </a:r>
            <a:r>
              <a:rPr lang="zh-CN" altLang="en-US" sz="1400" dirty="0"/>
              <a:t>正确，前</a:t>
            </a:r>
            <a:r>
              <a:rPr lang="en-US" altLang="zh-CN" sz="1400" dirty="0"/>
              <a:t>9</a:t>
            </a:r>
            <a:r>
              <a:rPr lang="zh-CN" altLang="en-US" sz="1400" dirty="0"/>
              <a:t>年吸收</a:t>
            </a:r>
            <a:r>
              <a:rPr lang="en-US" altLang="zh-CN" sz="1400" dirty="0"/>
              <a:t>9</a:t>
            </a:r>
            <a:r>
              <a:rPr lang="zh-CN" altLang="en-US" sz="1400" dirty="0"/>
              <a:t>万吨，第</a:t>
            </a:r>
            <a:r>
              <a:rPr lang="en-US" altLang="zh-CN" sz="1400" dirty="0"/>
              <a:t>10</a:t>
            </a:r>
            <a:r>
              <a:rPr lang="zh-CN" altLang="en-US" sz="1400" dirty="0"/>
              <a:t>年吸收</a:t>
            </a:r>
            <a:r>
              <a:rPr lang="en-US" altLang="zh-CN" sz="1400" dirty="0"/>
              <a:t>0.5</a:t>
            </a:r>
            <a:r>
              <a:rPr lang="zh-CN" altLang="en-US" sz="1400" dirty="0"/>
              <a:t>万吨，火灾释放</a:t>
            </a:r>
            <a:r>
              <a:rPr lang="en-US" altLang="zh-CN" sz="1400" dirty="0"/>
              <a:t>5</a:t>
            </a:r>
            <a:r>
              <a:rPr lang="zh-CN" altLang="en-US" sz="1400" dirty="0"/>
              <a:t>万吨，净吸收</a:t>
            </a:r>
            <a:r>
              <a:rPr lang="en-US" altLang="zh-CN" sz="1400" dirty="0"/>
              <a:t>4.5</a:t>
            </a:r>
            <a:r>
              <a:rPr lang="zh-CN" altLang="en-US" sz="1400" dirty="0"/>
              <a:t>万吨（四舍五入为</a:t>
            </a:r>
            <a:r>
              <a:rPr lang="en-US" altLang="zh-CN" sz="1400" dirty="0"/>
              <a:t>5</a:t>
            </a:r>
            <a:r>
              <a:rPr lang="zh-CN" altLang="en-US" sz="1400" dirty="0"/>
              <a:t>万吨）。</a:t>
            </a:r>
            <a:endParaRPr lang="zh-CN" altLang="en-US" sz="1400" dirty="0"/>
          </a:p>
          <a:p>
            <a:r>
              <a:rPr lang="en-US" altLang="zh-CN" sz="1400" dirty="0"/>
              <a:t>B. 10</a:t>
            </a:r>
            <a:r>
              <a:rPr lang="zh-CN" altLang="en-US" sz="1400" dirty="0"/>
              <a:t>万吨</a:t>
            </a:r>
            <a:r>
              <a:rPr lang="en-US" altLang="zh-CN" sz="1400" dirty="0"/>
              <a:t>CO</a:t>
            </a:r>
            <a:r>
              <a:rPr lang="en-US" altLang="en-US" sz="1400" dirty="0"/>
              <a:t>₂</a:t>
            </a:r>
            <a:r>
              <a:rPr lang="en-US" altLang="zh-CN" sz="1400" dirty="0"/>
              <a:t> —— </a:t>
            </a:r>
            <a:r>
              <a:rPr lang="zh-CN" altLang="en-US" sz="1400" dirty="0"/>
              <a:t>错误，未计算火灾损失。</a:t>
            </a:r>
            <a:endParaRPr lang="zh-CN" altLang="en-US" sz="1400" dirty="0"/>
          </a:p>
          <a:p>
            <a:r>
              <a:rPr lang="en-US" altLang="zh-CN" sz="1400" dirty="0"/>
              <a:t>C. 7.5</a:t>
            </a:r>
            <a:r>
              <a:rPr lang="zh-CN" altLang="en-US" sz="1400" dirty="0"/>
              <a:t>万吨</a:t>
            </a:r>
            <a:r>
              <a:rPr lang="en-US" altLang="zh-CN" sz="1400" dirty="0"/>
              <a:t>CO</a:t>
            </a:r>
            <a:r>
              <a:rPr lang="en-US" altLang="en-US" sz="1400" dirty="0"/>
              <a:t>₂</a:t>
            </a:r>
            <a:r>
              <a:rPr lang="en-US" altLang="zh-CN" sz="1400" dirty="0"/>
              <a:t> —— </a:t>
            </a:r>
            <a:r>
              <a:rPr lang="zh-CN" altLang="en-US" sz="1400" dirty="0"/>
              <a:t>错误，错误估算释放量。</a:t>
            </a:r>
            <a:endParaRPr lang="zh-CN" altLang="en-US" sz="1400" dirty="0"/>
          </a:p>
          <a:p>
            <a:r>
              <a:rPr lang="en-US" altLang="zh-CN" sz="1400" dirty="0"/>
              <a:t>D. 0</a:t>
            </a:r>
            <a:r>
              <a:rPr lang="zh-CN" altLang="en-US" sz="1400" dirty="0"/>
              <a:t>吨</a:t>
            </a:r>
            <a:r>
              <a:rPr lang="en-US" altLang="zh-CN" sz="1400" dirty="0"/>
              <a:t>CO</a:t>
            </a:r>
            <a:r>
              <a:rPr lang="en-US" altLang="en-US" sz="1400" dirty="0"/>
              <a:t>₂</a:t>
            </a:r>
            <a:r>
              <a:rPr lang="en-US" altLang="zh-CN" sz="1400" dirty="0"/>
              <a:t> —— </a:t>
            </a:r>
            <a:r>
              <a:rPr lang="zh-CN" altLang="en-US" sz="1400" dirty="0"/>
              <a:t>错误，忽略前期吸收量。</a:t>
            </a:r>
            <a:endParaRPr lang="zh-CN" altLang="en-US" sz="1400" dirty="0"/>
          </a:p>
          <a:p>
            <a:r>
              <a:rPr lang="zh-CN" altLang="en-US" sz="1400" dirty="0"/>
              <a:t>答案：</a:t>
            </a:r>
            <a:r>
              <a:rPr lang="en-US" altLang="zh-CN" sz="1400" dirty="0"/>
              <a:t>A</a:t>
            </a:r>
            <a:endParaRPr lang="en-US" altLang="zh-CN" sz="1400" dirty="0"/>
          </a:p>
          <a:p>
            <a:r>
              <a:rPr lang="zh-CN" altLang="en-US" sz="1400" dirty="0"/>
              <a:t>解释：</a:t>
            </a:r>
            <a:endParaRPr lang="zh-CN" altLang="en-US" sz="1400" dirty="0"/>
          </a:p>
          <a:p>
            <a:r>
              <a:rPr lang="en-US" altLang="zh-CN" sz="1400" dirty="0"/>
              <a:t>A. </a:t>
            </a:r>
            <a:r>
              <a:rPr lang="zh-CN" altLang="en-US" sz="1400" dirty="0"/>
              <a:t>正确，碳汇需长期稳定，突发灾害可能导致碳重新释放。</a:t>
            </a:r>
            <a:endParaRPr lang="zh-CN" altLang="en-US" sz="1400" dirty="0"/>
          </a:p>
          <a:p>
            <a:r>
              <a:rPr lang="en-US" altLang="zh-CN" sz="1400" dirty="0"/>
              <a:t>B-D. </a:t>
            </a:r>
            <a:r>
              <a:rPr lang="zh-CN" altLang="en-US" sz="1400" dirty="0"/>
              <a:t>均未正确结合时间跨度和灾害影响。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endParaRPr lang="en-US" altLang="zh-CN" sz="1400" dirty="0"/>
          </a:p>
          <a:p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区块链技术如何提升碳足迹追踪的可信度？</a:t>
            </a:r>
            <a:endParaRPr lang="zh-CN" altLang="en-U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1400" dirty="0"/>
              <a:t>A. </a:t>
            </a:r>
            <a:r>
              <a:rPr lang="zh-CN" altLang="en-US" sz="1400" dirty="0"/>
              <a:t>提高数据计算速度</a:t>
            </a:r>
            <a:endParaRPr lang="zh-CN" altLang="en-US" sz="1400" dirty="0"/>
          </a:p>
          <a:p>
            <a:r>
              <a:rPr lang="en-US" altLang="zh-CN" sz="1400" dirty="0"/>
              <a:t>B. </a:t>
            </a:r>
            <a:r>
              <a:rPr lang="zh-CN" altLang="en-US" sz="1400" dirty="0"/>
              <a:t>通过去中心化账本确保数据不可篡改</a:t>
            </a:r>
            <a:endParaRPr lang="zh-CN" altLang="en-US" sz="1400" dirty="0"/>
          </a:p>
          <a:p>
            <a:r>
              <a:rPr lang="en-US" altLang="zh-CN" sz="1400" dirty="0"/>
              <a:t>C. </a:t>
            </a:r>
            <a:r>
              <a:rPr lang="zh-CN" altLang="en-US" sz="1400" dirty="0"/>
              <a:t>降低企业碳核算成本</a:t>
            </a:r>
            <a:endParaRPr lang="zh-CN" altLang="en-US" sz="1400" dirty="0"/>
          </a:p>
          <a:p>
            <a:r>
              <a:rPr lang="en-US" altLang="zh-CN" sz="1400" dirty="0"/>
              <a:t>D. </a:t>
            </a:r>
            <a:r>
              <a:rPr lang="zh-CN" altLang="en-US" sz="1400" dirty="0"/>
              <a:t>自动生成碳排放报告</a:t>
            </a:r>
            <a:endParaRPr lang="zh-CN" altLang="en-US" sz="1400" dirty="0"/>
          </a:p>
          <a:p>
            <a:r>
              <a:rPr lang="zh-CN" altLang="en-US" sz="1400" dirty="0"/>
              <a:t>答案：</a:t>
            </a:r>
            <a:r>
              <a:rPr lang="en-US" altLang="zh-CN" sz="1400" dirty="0"/>
              <a:t>B</a:t>
            </a:r>
            <a:endParaRPr lang="en-US" altLang="zh-CN" sz="1400" dirty="0"/>
          </a:p>
          <a:p>
            <a:r>
              <a:rPr lang="zh-CN" altLang="en-US" sz="1400" dirty="0"/>
              <a:t>解释：</a:t>
            </a:r>
            <a:endParaRPr lang="zh-CN" altLang="en-US" sz="1400" dirty="0"/>
          </a:p>
          <a:p>
            <a:r>
              <a:rPr lang="en-US" altLang="zh-CN" sz="1400" dirty="0"/>
              <a:t>A. </a:t>
            </a:r>
            <a:r>
              <a:rPr lang="zh-CN" altLang="en-US" sz="1400" dirty="0"/>
              <a:t>错误，速度非区块链的核心优势。</a:t>
            </a:r>
            <a:endParaRPr lang="zh-CN" altLang="en-US" sz="1400" dirty="0"/>
          </a:p>
          <a:p>
            <a:r>
              <a:rPr lang="en-US" altLang="zh-CN" sz="1400" dirty="0"/>
              <a:t>B. </a:t>
            </a:r>
            <a:r>
              <a:rPr lang="zh-CN" altLang="en-US" sz="1400" dirty="0"/>
              <a:t>正确，区块链防篡改特性保障碳数据真实性。</a:t>
            </a:r>
            <a:endParaRPr lang="zh-CN" altLang="en-US" sz="1400" dirty="0"/>
          </a:p>
          <a:p>
            <a:r>
              <a:rPr lang="en-US" altLang="zh-CN" sz="1400" dirty="0"/>
              <a:t>C. </a:t>
            </a:r>
            <a:r>
              <a:rPr lang="zh-CN" altLang="en-US" sz="1400" dirty="0"/>
              <a:t>错误，初期技术投入成本可能更高。</a:t>
            </a:r>
            <a:endParaRPr lang="zh-CN" altLang="en-US" sz="1400" dirty="0"/>
          </a:p>
          <a:p>
            <a:r>
              <a:rPr lang="en-US" altLang="zh-CN" sz="1400" dirty="0"/>
              <a:t>D. </a:t>
            </a:r>
            <a:r>
              <a:rPr lang="zh-CN" altLang="en-US" sz="1400" dirty="0"/>
              <a:t>错误，生成报告依赖输入数据，与可信度无关。</a:t>
            </a:r>
            <a:endParaRPr lang="zh-CN" altLang="en-US" sz="1400" dirty="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标题 1"/>
          <p:cNvSpPr>
            <a:spLocks noGrp="1"/>
          </p:cNvSpPr>
          <p:nvPr>
            <p:ph type="title"/>
          </p:nvPr>
        </p:nvSpPr>
        <p:spPr>
          <a:xfrm>
            <a:off x="-120609" y="15953"/>
            <a:ext cx="10800000" cy="517435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</a:t>
            </a:r>
            <a:r>
              <a:rPr lang="zh-CN" altLang="en-US" dirty="0"/>
              <a:t>基于</a:t>
            </a:r>
            <a:r>
              <a:rPr lang="en-US" altLang="zh-CN" dirty="0"/>
              <a:t>react</a:t>
            </a:r>
            <a:r>
              <a:rPr lang="zh-CN" altLang="en-US" dirty="0"/>
              <a:t>的知识竞赛模块</a:t>
            </a:r>
            <a:r>
              <a:rPr lang="en-US" altLang="zh-CN" dirty="0"/>
              <a:t>                </a:t>
            </a:r>
            <a:endParaRPr lang="zh-CN" altLang="en-US" dirty="0"/>
          </a:p>
        </p:txBody>
      </p:sp>
      <p:sp>
        <p:nvSpPr>
          <p:cNvPr id="1048713" name="文本框 2"/>
          <p:cNvSpPr txBox="1"/>
          <p:nvPr/>
        </p:nvSpPr>
        <p:spPr>
          <a:xfrm>
            <a:off x="0" y="448138"/>
            <a:ext cx="7404735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导入部分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100" dirty="0"/>
              <a:t> React</a:t>
            </a:r>
            <a:r>
              <a:rPr lang="zh-CN" altLang="en-US" sz="1100" dirty="0"/>
              <a:t>状态管理：</a:t>
            </a:r>
            <a:r>
              <a:rPr lang="en-US" altLang="zh-CN" sz="1100" dirty="0"/>
              <a:t>`</a:t>
            </a:r>
            <a:r>
              <a:rPr lang="en-US" altLang="zh-CN" sz="1100" dirty="0" err="1"/>
              <a:t>useState</a:t>
            </a:r>
            <a:r>
              <a:rPr lang="en-US" altLang="zh-CN" sz="1100" dirty="0"/>
              <a:t>`</a:t>
            </a:r>
            <a:r>
              <a:rPr lang="zh-CN" altLang="en-US" sz="1100" dirty="0"/>
              <a:t>和</a:t>
            </a:r>
            <a:r>
              <a:rPr lang="en-US" altLang="zh-CN" sz="1100" dirty="0"/>
              <a:t>`</a:t>
            </a:r>
            <a:r>
              <a:rPr lang="en-US" altLang="zh-CN" sz="1100" dirty="0" err="1"/>
              <a:t>useEffect</a:t>
            </a:r>
            <a:r>
              <a:rPr lang="en-US" altLang="zh-CN" sz="1100" dirty="0"/>
              <a:t>`</a:t>
            </a:r>
            <a:r>
              <a:rPr lang="zh-CN" altLang="en-US" sz="1100" dirty="0"/>
              <a:t>用于管理状态和副作用。</a:t>
            </a:r>
            <a:endParaRPr lang="zh-CN" altLang="en-US" sz="1100" dirty="0"/>
          </a:p>
          <a:p>
            <a:r>
              <a:rPr lang="en-US" altLang="zh-CN" sz="1100" dirty="0"/>
              <a:t> UI</a:t>
            </a:r>
            <a:r>
              <a:rPr lang="zh-CN" altLang="en-US" sz="1100" dirty="0"/>
              <a:t>组件</a:t>
            </a:r>
            <a:r>
              <a:rPr lang="en-US" altLang="zh-CN" sz="1100" dirty="0"/>
              <a:t>*</a:t>
            </a:r>
            <a:r>
              <a:rPr lang="zh-CN" altLang="en-US" sz="1100" dirty="0"/>
              <a:t>：</a:t>
            </a:r>
            <a:endParaRPr lang="zh-CN" altLang="en-US" sz="1100" dirty="0"/>
          </a:p>
          <a:p>
            <a:r>
              <a:rPr lang="en-US" altLang="zh-CN" sz="1100" dirty="0"/>
              <a:t>   </a:t>
            </a:r>
            <a:r>
              <a:rPr lang="zh-CN" altLang="en-US" sz="1100" dirty="0"/>
              <a:t>从</a:t>
            </a:r>
            <a:r>
              <a:rPr lang="en-US" altLang="zh-CN" sz="1100" dirty="0"/>
              <a:t>`@/components/</a:t>
            </a:r>
            <a:r>
              <a:rPr lang="en-US" altLang="zh-CN" sz="1100" dirty="0" err="1"/>
              <a:t>ui</a:t>
            </a:r>
            <a:r>
              <a:rPr lang="en-US" altLang="zh-CN" sz="1100" dirty="0"/>
              <a:t>/button`</a:t>
            </a:r>
            <a:r>
              <a:rPr lang="zh-CN" altLang="en-US" sz="1100" dirty="0"/>
              <a:t>导入</a:t>
            </a:r>
            <a:r>
              <a:rPr lang="en-US" altLang="zh-CN" sz="1100" dirty="0"/>
              <a:t>`Button`</a:t>
            </a:r>
            <a:r>
              <a:rPr lang="zh-CN" altLang="en-US" sz="1100" dirty="0"/>
              <a:t>组件。</a:t>
            </a:r>
            <a:endParaRPr lang="zh-CN" altLang="en-US" sz="1100" dirty="0"/>
          </a:p>
          <a:p>
            <a:r>
              <a:rPr lang="en-US" altLang="zh-CN" sz="1100" dirty="0"/>
              <a:t>   </a:t>
            </a:r>
            <a:r>
              <a:rPr lang="zh-CN" altLang="en-US" sz="1100" dirty="0"/>
              <a:t>从</a:t>
            </a:r>
            <a:r>
              <a:rPr lang="en-US" altLang="zh-CN" sz="1100" dirty="0"/>
              <a:t>`@/components/</a:t>
            </a:r>
            <a:r>
              <a:rPr lang="en-US" altLang="zh-CN" sz="1100" dirty="0" err="1"/>
              <a:t>ui</a:t>
            </a:r>
            <a:r>
              <a:rPr lang="en-US" altLang="zh-CN" sz="1100" dirty="0"/>
              <a:t>/card`</a:t>
            </a:r>
            <a:r>
              <a:rPr lang="zh-CN" altLang="en-US" sz="1100" dirty="0"/>
              <a:t>导入</a:t>
            </a:r>
            <a:r>
              <a:rPr lang="en-US" altLang="zh-CN" sz="1100" dirty="0"/>
              <a:t>`Card`</a:t>
            </a:r>
            <a:r>
              <a:rPr lang="zh-CN" altLang="en-US" sz="1100" dirty="0"/>
              <a:t>和</a:t>
            </a:r>
            <a:r>
              <a:rPr lang="en-US" altLang="zh-CN" sz="1100" dirty="0"/>
              <a:t>`</a:t>
            </a:r>
            <a:r>
              <a:rPr lang="en-US" altLang="zh-CN" sz="1100" dirty="0" err="1"/>
              <a:t>CardContent</a:t>
            </a:r>
            <a:r>
              <a:rPr lang="en-US" altLang="zh-CN" sz="1100" dirty="0"/>
              <a:t>`</a:t>
            </a:r>
            <a:r>
              <a:rPr lang="zh-CN" altLang="en-US" sz="1100" dirty="0"/>
              <a:t>组件。</a:t>
            </a:r>
            <a:endParaRPr lang="zh-CN" altLang="en-US" sz="1100" dirty="0"/>
          </a:p>
          <a:p>
            <a:r>
              <a:rPr lang="en-US" altLang="zh-CN" sz="1100" dirty="0"/>
              <a:t>   </a:t>
            </a:r>
            <a:r>
              <a:rPr lang="zh-CN" altLang="en-US" sz="1100" dirty="0"/>
              <a:t>从</a:t>
            </a:r>
            <a:r>
              <a:rPr lang="en-US" altLang="zh-CN" sz="1100" dirty="0"/>
              <a:t>`@/components/</a:t>
            </a:r>
            <a:r>
              <a:rPr lang="en-US" altLang="zh-CN" sz="1100" dirty="0" err="1"/>
              <a:t>ui</a:t>
            </a:r>
            <a:r>
              <a:rPr lang="en-US" altLang="zh-CN" sz="1100" dirty="0"/>
              <a:t>/radio-group`</a:t>
            </a:r>
            <a:r>
              <a:rPr lang="zh-CN" altLang="en-US" sz="1100" dirty="0"/>
              <a:t>导入</a:t>
            </a:r>
            <a:r>
              <a:rPr lang="en-US" altLang="zh-CN" sz="1100" dirty="0"/>
              <a:t>`</a:t>
            </a:r>
            <a:r>
              <a:rPr lang="en-US" altLang="zh-CN" sz="1100" dirty="0" err="1"/>
              <a:t>RadioGroup</a:t>
            </a:r>
            <a:r>
              <a:rPr lang="en-US" altLang="zh-CN" sz="1100" dirty="0"/>
              <a:t>`</a:t>
            </a:r>
            <a:r>
              <a:rPr lang="zh-CN" altLang="en-US" sz="1100" dirty="0"/>
              <a:t>和</a:t>
            </a:r>
            <a:r>
              <a:rPr lang="en-US" altLang="zh-CN" sz="1100" dirty="0"/>
              <a:t>`</a:t>
            </a:r>
            <a:r>
              <a:rPr lang="en-US" altLang="zh-CN" sz="1100" dirty="0" err="1"/>
              <a:t>RadioGroupItem</a:t>
            </a:r>
            <a:r>
              <a:rPr lang="en-US" altLang="zh-CN" sz="1100" dirty="0"/>
              <a:t>`</a:t>
            </a:r>
            <a:r>
              <a:rPr lang="zh-CN" altLang="en-US" sz="1100" dirty="0"/>
              <a:t>组件。</a:t>
            </a:r>
            <a:endParaRPr lang="zh-CN" altLang="en-US" sz="1100" dirty="0"/>
          </a:p>
          <a:p>
            <a:r>
              <a:rPr lang="en-US" altLang="zh-CN" sz="1100" dirty="0"/>
              <a:t>   </a:t>
            </a:r>
            <a:r>
              <a:rPr lang="zh-CN" altLang="en-US" sz="1100" dirty="0"/>
              <a:t>从</a:t>
            </a:r>
            <a:r>
              <a:rPr lang="en-US" altLang="zh-CN" sz="1100" dirty="0"/>
              <a:t>`@/components/</a:t>
            </a:r>
            <a:r>
              <a:rPr lang="en-US" altLang="zh-CN" sz="1100" dirty="0" err="1"/>
              <a:t>ui</a:t>
            </a:r>
            <a:r>
              <a:rPr lang="en-US" altLang="zh-CN" sz="1100" dirty="0"/>
              <a:t>/label`</a:t>
            </a:r>
            <a:r>
              <a:rPr lang="zh-CN" altLang="en-US" sz="1100" dirty="0"/>
              <a:t>导入</a:t>
            </a:r>
            <a:r>
              <a:rPr lang="en-US" altLang="zh-CN" sz="1100" dirty="0"/>
              <a:t>`Label`</a:t>
            </a:r>
            <a:r>
              <a:rPr lang="zh-CN" altLang="en-US" sz="1100" dirty="0"/>
              <a:t>组件。</a:t>
            </a:r>
            <a:endParaRPr lang="zh-CN" altLang="en-US" sz="1100" dirty="0"/>
          </a:p>
          <a:p>
            <a:r>
              <a:rPr lang="en-US" altLang="zh-CN" sz="1100" dirty="0"/>
              <a:t>   </a:t>
            </a:r>
            <a:r>
              <a:rPr lang="zh-CN" altLang="en-US" sz="1100" dirty="0"/>
              <a:t>从</a:t>
            </a:r>
            <a:r>
              <a:rPr lang="en-US" altLang="zh-CN" sz="1100" dirty="0"/>
              <a:t>`@/components/</a:t>
            </a:r>
            <a:r>
              <a:rPr lang="en-US" altLang="zh-CN" sz="1100" dirty="0" err="1"/>
              <a:t>ui</a:t>
            </a:r>
            <a:r>
              <a:rPr lang="en-US" altLang="zh-CN" sz="1100" dirty="0"/>
              <a:t>/dialog`</a:t>
            </a:r>
            <a:r>
              <a:rPr lang="zh-CN" altLang="en-US" sz="1100" dirty="0"/>
              <a:t>导入</a:t>
            </a:r>
            <a:r>
              <a:rPr lang="en-US" altLang="zh-CN" sz="1100" dirty="0"/>
              <a:t>`Dialog`</a:t>
            </a:r>
            <a:r>
              <a:rPr lang="zh-CN" altLang="en-US" sz="1100" dirty="0"/>
              <a:t>、</a:t>
            </a:r>
            <a:r>
              <a:rPr lang="en-US" altLang="zh-CN" sz="1100" dirty="0"/>
              <a:t>`</a:t>
            </a:r>
            <a:r>
              <a:rPr lang="en-US" altLang="zh-CN" sz="1100" dirty="0" err="1"/>
              <a:t>DialogContent</a:t>
            </a:r>
            <a:r>
              <a:rPr lang="en-US" altLang="zh-CN" sz="1100" dirty="0"/>
              <a:t>`</a:t>
            </a:r>
            <a:r>
              <a:rPr lang="zh-CN" altLang="en-US" sz="1100" dirty="0"/>
              <a:t>、</a:t>
            </a:r>
            <a:r>
              <a:rPr lang="en-US" altLang="zh-CN" sz="1100" dirty="0"/>
              <a:t>`</a:t>
            </a:r>
            <a:r>
              <a:rPr lang="en-US" altLang="zh-CN" sz="1100" dirty="0" err="1"/>
              <a:t>DialogHeader</a:t>
            </a:r>
            <a:r>
              <a:rPr lang="en-US" altLang="zh-CN" sz="1100" dirty="0"/>
              <a:t>`</a:t>
            </a:r>
            <a:r>
              <a:rPr lang="zh-CN" altLang="en-US" sz="1100" dirty="0"/>
              <a:t>、</a:t>
            </a:r>
            <a:r>
              <a:rPr lang="en-US" altLang="zh-CN" sz="1100" dirty="0"/>
              <a:t>`</a:t>
            </a:r>
            <a:r>
              <a:rPr lang="en-US" altLang="zh-CN" sz="1100" dirty="0" err="1"/>
              <a:t>DialogTitle</a:t>
            </a:r>
            <a:r>
              <a:rPr lang="en-US" altLang="zh-CN" sz="1100" dirty="0"/>
              <a:t>`</a:t>
            </a:r>
            <a:r>
              <a:rPr lang="zh-CN" altLang="en-US" sz="1100" dirty="0"/>
              <a:t>、</a:t>
            </a:r>
            <a:r>
              <a:rPr lang="en-US" altLang="zh-CN" sz="1100" dirty="0"/>
              <a:t>`</a:t>
            </a:r>
            <a:r>
              <a:rPr lang="en-US" altLang="zh-CN" sz="1100" dirty="0" err="1"/>
              <a:t>DialogDescription</a:t>
            </a:r>
            <a:r>
              <a:rPr lang="en-US" altLang="zh-CN" sz="1100" dirty="0"/>
              <a:t>`</a:t>
            </a:r>
            <a:r>
              <a:rPr lang="zh-CN" altLang="en-US" sz="1100" dirty="0"/>
              <a:t>和</a:t>
            </a:r>
            <a:r>
              <a:rPr lang="en-US" altLang="zh-CN" sz="1100" dirty="0"/>
              <a:t>`</a:t>
            </a:r>
            <a:r>
              <a:rPr lang="en-US" altLang="zh-CN" sz="1100" dirty="0" err="1"/>
              <a:t>DialogFooter</a:t>
            </a:r>
            <a:r>
              <a:rPr lang="en-US" altLang="zh-CN" sz="1100" dirty="0"/>
              <a:t>`</a:t>
            </a:r>
            <a:r>
              <a:rPr lang="zh-CN" altLang="en-US" sz="1100" dirty="0"/>
              <a:t>组件。</a:t>
            </a:r>
            <a:endParaRPr lang="zh-CN" altLang="en-US" sz="1100" dirty="0"/>
          </a:p>
          <a:p>
            <a:r>
              <a:rPr lang="en-US" altLang="zh-CN" sz="1100" dirty="0"/>
              <a:t>  </a:t>
            </a:r>
            <a:r>
              <a:rPr lang="zh-CN" altLang="en-US" sz="1100" dirty="0"/>
              <a:t>图标组件：</a:t>
            </a:r>
            <a:endParaRPr lang="zh-CN" altLang="en-US" sz="1100" dirty="0"/>
          </a:p>
          <a:p>
            <a:r>
              <a:rPr lang="en-US" altLang="zh-CN" sz="1100" dirty="0"/>
              <a:t>   </a:t>
            </a:r>
            <a:r>
              <a:rPr lang="zh-CN" altLang="en-US" sz="1100" dirty="0"/>
              <a:t>从</a:t>
            </a:r>
            <a:r>
              <a:rPr lang="en-US" altLang="zh-CN" sz="1100" dirty="0"/>
              <a:t>`</a:t>
            </a:r>
            <a:r>
              <a:rPr lang="en-US" altLang="zh-CN" sz="1100" dirty="0" err="1"/>
              <a:t>lucide</a:t>
            </a:r>
            <a:r>
              <a:rPr lang="en-US" altLang="zh-CN" sz="1100" dirty="0"/>
              <a:t>-react`</a:t>
            </a:r>
            <a:r>
              <a:rPr lang="zh-CN" altLang="en-US" sz="1100" dirty="0"/>
              <a:t>导入</a:t>
            </a:r>
            <a:r>
              <a:rPr lang="en-US" altLang="zh-CN" sz="1100" dirty="0"/>
              <a:t>`Award`</a:t>
            </a:r>
            <a:r>
              <a:rPr lang="zh-CN" altLang="en-US" sz="1100" dirty="0"/>
              <a:t>和</a:t>
            </a:r>
            <a:r>
              <a:rPr lang="en-US" altLang="zh-CN" sz="1100" dirty="0"/>
              <a:t>`</a:t>
            </a:r>
            <a:r>
              <a:rPr lang="en-US" altLang="zh-CN" sz="1100" dirty="0" err="1"/>
              <a:t>RefreshCw</a:t>
            </a:r>
            <a:r>
              <a:rPr lang="en-US" altLang="zh-CN" sz="1100" dirty="0"/>
              <a:t>`</a:t>
            </a:r>
            <a:r>
              <a:rPr lang="zh-CN" altLang="en-US" sz="1100" dirty="0"/>
              <a:t>图标，用于结果展示和刷新按钮。</a:t>
            </a:r>
            <a:endParaRPr lang="zh-CN" altLang="en-US" sz="1100" dirty="0"/>
          </a:p>
          <a:p>
            <a:endParaRPr lang="en-US" altLang="zh-CN" sz="1100" dirty="0"/>
          </a:p>
          <a:p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数据部分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100" dirty="0"/>
              <a:t> `</a:t>
            </a:r>
            <a:r>
              <a:rPr lang="en-US" altLang="zh-CN" sz="1100" dirty="0" err="1"/>
              <a:t>allQuestions</a:t>
            </a:r>
            <a:r>
              <a:rPr lang="en-US" altLang="zh-CN" sz="1100" dirty="0"/>
              <a:t>`</a:t>
            </a:r>
            <a:r>
              <a:rPr lang="zh-CN" altLang="en-US" sz="1100" dirty="0"/>
              <a:t>：一个数组，包含所有竞赛题目的数据。每个题目是一个对象，包含以下字段：</a:t>
            </a:r>
            <a:endParaRPr lang="zh-CN" altLang="en-US" sz="1100" dirty="0"/>
          </a:p>
          <a:p>
            <a:r>
              <a:rPr lang="en-US" altLang="zh-CN" sz="1100" dirty="0"/>
              <a:t>  `question`</a:t>
            </a:r>
            <a:r>
              <a:rPr lang="zh-CN" altLang="en-US" sz="1100" dirty="0"/>
              <a:t>：题目内容。</a:t>
            </a:r>
            <a:endParaRPr lang="zh-CN" altLang="en-US" sz="1100" dirty="0"/>
          </a:p>
          <a:p>
            <a:r>
              <a:rPr lang="en-US" altLang="zh-CN" sz="1100" dirty="0"/>
              <a:t>  `options`</a:t>
            </a:r>
            <a:r>
              <a:rPr lang="zh-CN" altLang="en-US" sz="1100" dirty="0"/>
              <a:t>：选项数组。</a:t>
            </a:r>
            <a:endParaRPr lang="zh-CN" altLang="en-US" sz="1100" dirty="0"/>
          </a:p>
          <a:p>
            <a:r>
              <a:rPr lang="en-US" altLang="zh-CN" sz="1100" dirty="0"/>
              <a:t>  `answer`</a:t>
            </a:r>
            <a:r>
              <a:rPr lang="zh-CN" altLang="en-US" sz="1100" dirty="0"/>
              <a:t>：正确答案（选项的字母，如</a:t>
            </a:r>
            <a:r>
              <a:rPr lang="en-US" altLang="zh-CN" sz="1100" dirty="0"/>
              <a:t>`"A"`</a:t>
            </a:r>
            <a:r>
              <a:rPr lang="zh-CN" altLang="en-US" sz="1100" dirty="0"/>
              <a:t>、</a:t>
            </a:r>
            <a:r>
              <a:rPr lang="en-US" altLang="zh-CN" sz="1100" dirty="0"/>
              <a:t>`"B"`</a:t>
            </a:r>
            <a:r>
              <a:rPr lang="zh-CN" altLang="en-US" sz="1100" dirty="0"/>
              <a:t>等）。</a:t>
            </a:r>
            <a:endParaRPr lang="zh-CN" altLang="en-US" sz="1100" dirty="0"/>
          </a:p>
          <a:p>
            <a:r>
              <a:rPr lang="en-US" altLang="zh-CN" sz="1100" dirty="0"/>
              <a:t>  `difficulty`</a:t>
            </a:r>
            <a:r>
              <a:rPr lang="zh-CN" altLang="en-US" sz="1100" dirty="0"/>
              <a:t>：题目难度（</a:t>
            </a:r>
            <a:r>
              <a:rPr lang="en-US" altLang="zh-CN" sz="1100" dirty="0"/>
              <a:t>1</a:t>
            </a:r>
            <a:r>
              <a:rPr lang="zh-CN" altLang="en-US" sz="1100" dirty="0"/>
              <a:t>到</a:t>
            </a:r>
            <a:r>
              <a:rPr lang="en-US" altLang="zh-CN" sz="1100" dirty="0"/>
              <a:t>5</a:t>
            </a:r>
            <a:r>
              <a:rPr lang="zh-CN" altLang="en-US" sz="1100" dirty="0"/>
              <a:t>）。</a:t>
            </a:r>
            <a:endParaRPr lang="zh-CN" altLang="en-US" sz="1100" dirty="0"/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状态管理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100" dirty="0"/>
              <a:t> `</a:t>
            </a:r>
            <a:r>
              <a:rPr lang="en-US" altLang="zh-CN" sz="1100" dirty="0" err="1"/>
              <a:t>quizQuestions</a:t>
            </a:r>
            <a:r>
              <a:rPr lang="en-US" altLang="zh-CN" sz="1100" dirty="0"/>
              <a:t>`</a:t>
            </a:r>
            <a:r>
              <a:rPr lang="zh-CN" altLang="en-US" sz="1100" dirty="0"/>
              <a:t>：存储当前测试中随机选择的</a:t>
            </a:r>
            <a:r>
              <a:rPr lang="en-US" altLang="zh-CN" sz="1100" dirty="0"/>
              <a:t>10</a:t>
            </a:r>
            <a:r>
              <a:rPr lang="zh-CN" altLang="en-US" sz="1100" dirty="0"/>
              <a:t>道题目。</a:t>
            </a:r>
            <a:endParaRPr lang="zh-CN" altLang="en-US" sz="1100" dirty="0"/>
          </a:p>
          <a:p>
            <a:r>
              <a:rPr lang="en-US" altLang="zh-CN" sz="1100" dirty="0"/>
              <a:t> `</a:t>
            </a:r>
            <a:r>
              <a:rPr lang="en-US" altLang="zh-CN" sz="1100" dirty="0" err="1"/>
              <a:t>currentQuestion</a:t>
            </a:r>
            <a:r>
              <a:rPr lang="en-US" altLang="zh-CN" sz="1100" dirty="0"/>
              <a:t>`</a:t>
            </a:r>
            <a:r>
              <a:rPr lang="zh-CN" altLang="en-US" sz="1100" dirty="0"/>
              <a:t>：当前显示的题目索引。</a:t>
            </a:r>
            <a:endParaRPr lang="zh-CN" altLang="en-US" sz="1100" dirty="0"/>
          </a:p>
          <a:p>
            <a:r>
              <a:rPr lang="en-US" altLang="zh-CN" sz="1100" dirty="0"/>
              <a:t> `</a:t>
            </a:r>
            <a:r>
              <a:rPr lang="en-US" altLang="zh-CN" sz="1100" dirty="0" err="1"/>
              <a:t>selectedAnswers</a:t>
            </a:r>
            <a:r>
              <a:rPr lang="en-US" altLang="zh-CN" sz="1100" dirty="0"/>
              <a:t>`</a:t>
            </a:r>
            <a:r>
              <a:rPr lang="zh-CN" altLang="en-US" sz="1100" dirty="0"/>
              <a:t>：存储用户对每道题目的选择。</a:t>
            </a:r>
            <a:endParaRPr lang="zh-CN" altLang="en-US" sz="1100" dirty="0"/>
          </a:p>
          <a:p>
            <a:r>
              <a:rPr lang="en-US" altLang="zh-CN" sz="1100" dirty="0"/>
              <a:t> `</a:t>
            </a:r>
            <a:r>
              <a:rPr lang="en-US" altLang="zh-CN" sz="1100" dirty="0" err="1"/>
              <a:t>showResults</a:t>
            </a:r>
            <a:r>
              <a:rPr lang="en-US" altLang="zh-CN" sz="1100" dirty="0"/>
              <a:t>`</a:t>
            </a:r>
            <a:r>
              <a:rPr lang="zh-CN" altLang="en-US" sz="1100" dirty="0"/>
              <a:t>：控制是否显示测试结果的对话框。</a:t>
            </a:r>
            <a:endParaRPr lang="zh-CN" altLang="en-US" sz="1100" dirty="0"/>
          </a:p>
          <a:p>
            <a:r>
              <a:rPr lang="en-US" altLang="zh-CN" sz="1100" dirty="0"/>
              <a:t> `score`</a:t>
            </a:r>
            <a:r>
              <a:rPr lang="zh-CN" altLang="en-US" sz="1100" dirty="0"/>
              <a:t>：存储用户的测试得分。</a:t>
            </a:r>
            <a:endParaRPr lang="zh-CN" altLang="en-US" sz="1100" dirty="0"/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函数部分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100" dirty="0"/>
              <a:t> `</a:t>
            </a:r>
            <a:r>
              <a:rPr lang="en-US" altLang="zh-CN" sz="1100" dirty="0" err="1"/>
              <a:t>startNewQuiz</a:t>
            </a:r>
            <a:r>
              <a:rPr lang="en-US" altLang="zh-CN" sz="1100" dirty="0"/>
              <a:t>`</a:t>
            </a:r>
            <a:r>
              <a:rPr lang="zh-CN" altLang="en-US" sz="1100" dirty="0"/>
              <a:t>：随机选择</a:t>
            </a:r>
            <a:r>
              <a:rPr lang="en-US" altLang="zh-CN" sz="1100" dirty="0"/>
              <a:t>10</a:t>
            </a:r>
            <a:r>
              <a:rPr lang="zh-CN" altLang="en-US" sz="1100" dirty="0"/>
              <a:t>道题目，初始化测试状态。</a:t>
            </a:r>
            <a:endParaRPr lang="zh-CN" altLang="en-US" sz="1100" dirty="0"/>
          </a:p>
          <a:p>
            <a:r>
              <a:rPr lang="en-US" altLang="zh-CN" sz="1100" dirty="0"/>
              <a:t> `</a:t>
            </a:r>
            <a:r>
              <a:rPr lang="en-US" altLang="zh-CN" sz="1100" dirty="0" err="1"/>
              <a:t>handleAnswerSelect</a:t>
            </a:r>
            <a:r>
              <a:rPr lang="en-US" altLang="zh-CN" sz="1100" dirty="0"/>
              <a:t>`</a:t>
            </a:r>
            <a:r>
              <a:rPr lang="zh-CN" altLang="en-US" sz="1100" dirty="0"/>
              <a:t>：更新用户对当前题目的选择。</a:t>
            </a:r>
            <a:endParaRPr lang="zh-CN" altLang="en-US" sz="1100" dirty="0"/>
          </a:p>
          <a:p>
            <a:r>
              <a:rPr lang="en-US" altLang="zh-CN" sz="1100" dirty="0"/>
              <a:t> `</a:t>
            </a:r>
            <a:r>
              <a:rPr lang="en-US" altLang="zh-CN" sz="1100" dirty="0" err="1"/>
              <a:t>goToNextQuestion</a:t>
            </a:r>
            <a:r>
              <a:rPr lang="en-US" altLang="zh-CN" sz="1100" dirty="0"/>
              <a:t>`</a:t>
            </a:r>
            <a:r>
              <a:rPr lang="zh-CN" altLang="en-US" sz="1100" dirty="0"/>
              <a:t>：跳转到下一题。</a:t>
            </a:r>
            <a:endParaRPr lang="zh-CN" altLang="en-US" sz="1100" dirty="0"/>
          </a:p>
          <a:p>
            <a:r>
              <a:rPr lang="en-US" altLang="zh-CN" sz="1100" dirty="0"/>
              <a:t> `</a:t>
            </a:r>
            <a:r>
              <a:rPr lang="en-US" altLang="zh-CN" sz="1100" dirty="0" err="1"/>
              <a:t>goToPreviousQuestion</a:t>
            </a:r>
            <a:r>
              <a:rPr lang="en-US" altLang="zh-CN" sz="1100" dirty="0"/>
              <a:t>`</a:t>
            </a:r>
            <a:r>
              <a:rPr lang="zh-CN" altLang="en-US" sz="1100" dirty="0"/>
              <a:t>：跳转到上一题。</a:t>
            </a:r>
            <a:endParaRPr lang="zh-CN" altLang="en-US" sz="1100" dirty="0"/>
          </a:p>
          <a:p>
            <a:r>
              <a:rPr lang="en-US" altLang="zh-CN" sz="1100" dirty="0"/>
              <a:t> `</a:t>
            </a:r>
            <a:r>
              <a:rPr lang="en-US" altLang="zh-CN" sz="1100" dirty="0" err="1"/>
              <a:t>submitQuiz</a:t>
            </a:r>
            <a:r>
              <a:rPr lang="en-US" altLang="zh-CN" sz="1100" dirty="0"/>
              <a:t>`</a:t>
            </a:r>
            <a:r>
              <a:rPr lang="zh-CN" altLang="en-US" sz="1100" dirty="0"/>
              <a:t>：提交测试，计算得分并显示结果。</a:t>
            </a:r>
            <a:endParaRPr lang="zh-CN" altLang="en-US" sz="1100" dirty="0"/>
          </a:p>
          <a:p>
            <a:r>
              <a:rPr lang="en-US" altLang="zh-CN" sz="1100" dirty="0"/>
              <a:t> `</a:t>
            </a:r>
            <a:r>
              <a:rPr lang="en-US" altLang="zh-CN" sz="1100" dirty="0" err="1"/>
              <a:t>closeResults</a:t>
            </a:r>
            <a:r>
              <a:rPr lang="en-US" altLang="zh-CN" sz="1100" dirty="0"/>
              <a:t>`</a:t>
            </a:r>
            <a:r>
              <a:rPr lang="zh-CN" altLang="en-US" sz="1100" dirty="0"/>
              <a:t>：关闭测试结果对话框。</a:t>
            </a:r>
            <a:endParaRPr lang="zh-CN" altLang="en-US" sz="1100" dirty="0"/>
          </a:p>
          <a:p>
            <a:r>
              <a:rPr lang="en-US" altLang="zh-CN" sz="1100" dirty="0"/>
              <a:t>   </a:t>
            </a:r>
            <a:r>
              <a:rPr lang="zh-CN" altLang="en-US" sz="1100" dirty="0"/>
              <a:t>计算用户得分并显示测试结果。</a:t>
            </a:r>
            <a:endParaRPr lang="zh-CN" altLang="en-US" sz="1100" dirty="0"/>
          </a:p>
          <a:p>
            <a:r>
              <a:rPr lang="en-US" altLang="zh-CN" sz="1100" dirty="0"/>
              <a:t> </a:t>
            </a:r>
            <a:r>
              <a:rPr lang="zh-CN" altLang="en-US" sz="1100" dirty="0"/>
              <a:t>结果展示模块：</a:t>
            </a:r>
            <a:endParaRPr lang="zh-CN" altLang="en-US" sz="1100" dirty="0"/>
          </a:p>
          <a:p>
            <a:r>
              <a:rPr lang="en-US" altLang="zh-CN" sz="1100" dirty="0"/>
              <a:t>   </a:t>
            </a:r>
            <a:r>
              <a:rPr lang="zh-CN" altLang="en-US" sz="1100" dirty="0"/>
              <a:t>使用对话框显示用户得分和评价。</a:t>
            </a:r>
            <a:endParaRPr lang="zh-CN" altLang="en-US" sz="1100" dirty="0"/>
          </a:p>
        </p:txBody>
      </p:sp>
      <p:pic>
        <p:nvPicPr>
          <p:cNvPr id="20971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2610" y="202565"/>
            <a:ext cx="4964430" cy="6655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标题 1"/>
          <p:cNvSpPr>
            <a:spLocks noGrp="1"/>
          </p:cNvSpPr>
          <p:nvPr>
            <p:ph type="title"/>
          </p:nvPr>
        </p:nvSpPr>
        <p:spPr>
          <a:xfrm>
            <a:off x="235650" y="0"/>
            <a:ext cx="10800000" cy="495282"/>
          </a:xfrm>
        </p:spPr>
        <p:txBody>
          <a:bodyPr/>
          <a:lstStyle/>
          <a:p>
            <a:r>
              <a:rPr lang="en-US" altLang="zh-CN" dirty="0"/>
              <a:t>                        </a:t>
            </a:r>
            <a:r>
              <a:rPr lang="zh-CN" altLang="en-US" dirty="0"/>
              <a:t>碳足迹知识科普（部分）内容展示</a:t>
            </a:r>
            <a:endParaRPr lang="zh-CN" altLang="en-US" dirty="0"/>
          </a:p>
        </p:txBody>
      </p:sp>
      <p:sp>
        <p:nvSpPr>
          <p:cNvPr id="1048715" name="文本框 2"/>
          <p:cNvSpPr txBox="1"/>
          <p:nvPr/>
        </p:nvSpPr>
        <p:spPr>
          <a:xfrm>
            <a:off x="4123055" y="952500"/>
            <a:ext cx="767207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一、碳足迹是什么？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/>
              <a:t>简单来说，碳足迹就是我们每个人、每个家庭、每个公司，甚至整个国家，在一段时间里，因为各种活动产生的温室气体总量。这里面最主要的就是二氧化碳，所以通常用二氧化碳的量来表示，就好像给这些温室气体的排放量称个</a:t>
            </a:r>
            <a:r>
              <a:rPr lang="en-US" altLang="zh-CN" sz="1600" dirty="0"/>
              <a:t>“</a:t>
            </a:r>
            <a:r>
              <a:rPr lang="zh-CN" altLang="en-US" sz="1600" dirty="0"/>
              <a:t>体重</a:t>
            </a:r>
            <a:r>
              <a:rPr lang="en-US" altLang="zh-CN" sz="1600" dirty="0"/>
              <a:t>”</a:t>
            </a:r>
            <a:r>
              <a:rPr lang="zh-CN" altLang="en-US" sz="1600" dirty="0"/>
              <a:t>。</a:t>
            </a:r>
            <a:endParaRPr lang="zh-CN" altLang="en-US" sz="1800" dirty="0"/>
          </a:p>
          <a:p>
            <a:r>
              <a:rPr lang="zh-CN" altLang="en-US" sz="1600" dirty="0"/>
              <a:t>想象一下，你早上起床打开灯，用电就产生了碳足迹；开车去上班，汽油燃烧又增加了碳足迹……生活每消耗一份能源、每产生一点垃圾，都会在环境中留下</a:t>
            </a:r>
            <a:r>
              <a:rPr lang="en-US" altLang="zh-CN" sz="1600" dirty="0"/>
              <a:t>“</a:t>
            </a:r>
            <a:r>
              <a:rPr lang="zh-CN" altLang="en-US" sz="1600" dirty="0"/>
              <a:t>碳排放</a:t>
            </a:r>
            <a:r>
              <a:rPr lang="en-US" altLang="zh-CN" sz="1600" dirty="0"/>
              <a:t>”</a:t>
            </a:r>
            <a:r>
              <a:rPr lang="zh-CN" altLang="en-US" sz="1600" dirty="0"/>
              <a:t>的痕迹。</a:t>
            </a:r>
            <a:endParaRPr lang="zh-CN" altLang="en-US" sz="1800" dirty="0"/>
          </a:p>
          <a:p>
            <a:endParaRPr lang="en-US" altLang="zh-CN" sz="1600" dirty="0"/>
          </a:p>
          <a:p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二、碳足迹从哪里来？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/>
              <a:t>（一）家里的</a:t>
            </a:r>
            <a:r>
              <a:rPr lang="en-US" altLang="zh-CN" sz="1600" dirty="0"/>
              <a:t>“</a:t>
            </a:r>
            <a:r>
              <a:rPr lang="zh-CN" altLang="en-US" sz="1600" dirty="0"/>
              <a:t>碳排放大户</a:t>
            </a:r>
            <a:r>
              <a:rPr lang="en-US" altLang="zh-CN" sz="1600" dirty="0"/>
              <a:t>”</a:t>
            </a:r>
            <a:endParaRPr lang="en-US" altLang="zh-CN" sz="1800" dirty="0"/>
          </a:p>
          <a:p>
            <a:r>
              <a:rPr lang="en-US" altLang="zh-CN" sz="1600" dirty="0"/>
              <a:t>1. </a:t>
            </a:r>
            <a:r>
              <a:rPr lang="zh-CN" altLang="en-US" sz="1600" dirty="0"/>
              <a:t>用电：家里的各种电器，像冰箱、电视、洗衣机，只要插着电、开着机，就在消耗电力。如果当地发电主要靠烧煤，那每度电都会产生不少二氧化碳。比如，一台普通空调开一整天，可能就会产生好几千克的二氧化碳。</a:t>
            </a:r>
            <a:endParaRPr lang="zh-CN" altLang="en-US" sz="18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用气：用天然气煮饭、烧水，虽然没有明显的黑烟，但燃烧过程同样会产生二氧化碳。要是冬天用燃气供暖，那碳排放量还会更高。</a:t>
            </a:r>
            <a:endParaRPr lang="zh-CN" altLang="en-US" sz="1800" dirty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取暖和制冷：夏天空调开得温度过低，冬天暖气开得太足，不仅浪费能源，还会大大增加碳足迹。</a:t>
            </a:r>
            <a:endParaRPr lang="zh-CN" altLang="en-US" sz="1800" dirty="0"/>
          </a:p>
          <a:p>
            <a:endParaRPr lang="en-US" altLang="zh-CN" sz="1600" dirty="0"/>
          </a:p>
          <a:p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（二）出行路上的碳排放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/>
              <a:t>1. </a:t>
            </a:r>
            <a:r>
              <a:rPr lang="zh-CN" altLang="en-US" sz="1600" dirty="0"/>
              <a:t>私家车：自己开车虽然方便，但汽车烧油排放的尾气里，有大量二氧化碳。特别是在堵车的时候，发动机空转，每一分钟都在</a:t>
            </a:r>
            <a:r>
              <a:rPr lang="en-US" altLang="zh-CN" sz="1600" dirty="0"/>
              <a:t>“</a:t>
            </a:r>
            <a:r>
              <a:rPr lang="zh-CN" altLang="en-US" sz="1600" dirty="0"/>
              <a:t>吐</a:t>
            </a:r>
            <a:r>
              <a:rPr lang="en-US" altLang="zh-CN" sz="1600" dirty="0"/>
              <a:t>”</a:t>
            </a:r>
            <a:r>
              <a:rPr lang="zh-CN" altLang="en-US" sz="1600" dirty="0"/>
              <a:t>二氧化碳。开一辆普通的汽油车，每跑</a:t>
            </a:r>
            <a:r>
              <a:rPr lang="en-US" altLang="zh-CN" sz="1600" dirty="0"/>
              <a:t>100</a:t>
            </a:r>
            <a:r>
              <a:rPr lang="zh-CN" altLang="en-US" sz="1600" dirty="0"/>
              <a:t>公里，可能就会产生</a:t>
            </a:r>
            <a:r>
              <a:rPr lang="en-US" altLang="zh-CN" sz="1600" dirty="0"/>
              <a:t>20</a:t>
            </a:r>
            <a:r>
              <a:rPr lang="zh-CN" altLang="en-US" sz="1600" dirty="0"/>
              <a:t>多千克的二氧化碳。</a:t>
            </a:r>
            <a:endParaRPr lang="zh-CN" altLang="en-US" sz="18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飞机：飞机飞得又快又远，可它的碳排放量也相当惊人。一次长途飞行产生的碳足迹，可能比普通人一个月日常出行的总和还多。因为飞机在高空飞行，需要……</a:t>
            </a:r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2097164" name="图片 3" descr="简约逻辑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2999"/>
            <a:ext cx="4046220" cy="627864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标题 1"/>
          <p:cNvSpPr>
            <a:spLocks noGrp="1"/>
          </p:cNvSpPr>
          <p:nvPr>
            <p:ph type="title"/>
          </p:nvPr>
        </p:nvSpPr>
        <p:spPr>
          <a:xfrm>
            <a:off x="696000" y="12719"/>
            <a:ext cx="10800000" cy="3978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                                        </a:t>
            </a:r>
            <a:r>
              <a:rPr lang="zh-CN" altLang="en-US" dirty="0"/>
              <a:t>基于</a:t>
            </a:r>
            <a:r>
              <a:rPr lang="en-US" altLang="zh-CN" dirty="0"/>
              <a:t>react</a:t>
            </a:r>
            <a:r>
              <a:rPr lang="zh-CN" altLang="en-US" dirty="0"/>
              <a:t>的知识科普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410547"/>
            <a:ext cx="6489700" cy="5175380"/>
          </a:xfrm>
          <a:prstGeom prst="rect">
            <a:avLst/>
          </a:prstGeom>
        </p:spPr>
      </p:pic>
      <p:sp>
        <p:nvSpPr>
          <p:cNvPr id="1048717" name="文本框 3"/>
          <p:cNvSpPr txBox="1"/>
          <p:nvPr/>
        </p:nvSpPr>
        <p:spPr>
          <a:xfrm>
            <a:off x="6390173" y="410547"/>
            <a:ext cx="54641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导入部分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React</a:t>
            </a:r>
            <a:r>
              <a:rPr lang="zh-CN" altLang="en-US" sz="1400" dirty="0"/>
              <a:t>状态管理：</a:t>
            </a:r>
            <a:r>
              <a:rPr lang="en-US" altLang="zh-CN" sz="1400" dirty="0"/>
              <a:t>`</a:t>
            </a:r>
            <a:r>
              <a:rPr lang="en-US" altLang="zh-CN" sz="1400" dirty="0" err="1"/>
              <a:t>useState</a:t>
            </a:r>
            <a:r>
              <a:rPr lang="en-US" altLang="zh-CN" sz="1400" dirty="0"/>
              <a:t>`</a:t>
            </a:r>
            <a:r>
              <a:rPr lang="zh-CN" altLang="en-US" sz="1400" dirty="0"/>
              <a:t>用于管理当前页面索引。</a:t>
            </a:r>
            <a:endParaRPr lang="zh-CN" altLang="en-US" sz="1400" dirty="0"/>
          </a:p>
          <a:p>
            <a:r>
              <a:rPr lang="en-US" altLang="zh-CN" sz="1400" dirty="0"/>
              <a:t> UI</a:t>
            </a:r>
            <a:r>
              <a:rPr lang="zh-CN" altLang="en-US" sz="1400" dirty="0"/>
              <a:t>组件：</a:t>
            </a:r>
            <a:endParaRPr lang="zh-CN" altLang="en-US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从</a:t>
            </a:r>
            <a:r>
              <a:rPr lang="en-US" altLang="zh-CN" sz="1400" dirty="0"/>
              <a:t>`@/components/</a:t>
            </a:r>
            <a:r>
              <a:rPr lang="en-US" altLang="zh-CN" sz="1400" dirty="0" err="1"/>
              <a:t>ui</a:t>
            </a:r>
            <a:r>
              <a:rPr lang="en-US" altLang="zh-CN" sz="1400" dirty="0"/>
              <a:t>/button`</a:t>
            </a:r>
            <a:r>
              <a:rPr lang="zh-CN" altLang="en-US" sz="1400" dirty="0"/>
              <a:t>导入</a:t>
            </a:r>
            <a:r>
              <a:rPr lang="en-US" altLang="zh-CN" sz="1400" dirty="0"/>
              <a:t>`Button`</a:t>
            </a:r>
            <a:r>
              <a:rPr lang="zh-CN" altLang="en-US" sz="1400" dirty="0"/>
              <a:t>组件。</a:t>
            </a:r>
            <a:endParaRPr lang="zh-CN" altLang="en-US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从</a:t>
            </a:r>
            <a:r>
              <a:rPr lang="en-US" altLang="zh-CN" sz="1400" dirty="0"/>
              <a:t>`@/components/</a:t>
            </a:r>
            <a:r>
              <a:rPr lang="en-US" altLang="zh-CN" sz="1400" dirty="0" err="1"/>
              <a:t>ui</a:t>
            </a:r>
            <a:r>
              <a:rPr lang="en-US" altLang="zh-CN" sz="1400" dirty="0"/>
              <a:t>/card`</a:t>
            </a:r>
            <a:r>
              <a:rPr lang="zh-CN" altLang="en-US" sz="1400" dirty="0"/>
              <a:t>导入</a:t>
            </a:r>
            <a:r>
              <a:rPr lang="en-US" altLang="zh-CN" sz="1400" dirty="0"/>
              <a:t>`Card`</a:t>
            </a:r>
            <a:r>
              <a:rPr lang="zh-CN" altLang="en-US" sz="1400" dirty="0"/>
              <a:t>和</a:t>
            </a:r>
            <a:r>
              <a:rPr lang="en-US" altLang="zh-CN" sz="1400" dirty="0"/>
              <a:t>`</a:t>
            </a:r>
            <a:r>
              <a:rPr lang="en-US" altLang="zh-CN" sz="1400" dirty="0" err="1"/>
              <a:t>CardContent</a:t>
            </a:r>
            <a:r>
              <a:rPr lang="en-US" altLang="zh-CN" sz="1400" dirty="0"/>
              <a:t>`</a:t>
            </a:r>
            <a:r>
              <a:rPr lang="zh-CN" altLang="en-US" sz="1400" dirty="0"/>
              <a:t>组件。</a:t>
            </a:r>
            <a:endParaRPr lang="zh-CN" altLang="en-US" sz="1400" dirty="0"/>
          </a:p>
          <a:p>
            <a:r>
              <a:rPr lang="en-US" altLang="zh-CN" sz="1400" dirty="0"/>
              <a:t> </a:t>
            </a:r>
            <a:r>
              <a:rPr lang="zh-CN" altLang="en-US" sz="1400" dirty="0"/>
              <a:t>图标组件：</a:t>
            </a:r>
            <a:endParaRPr lang="zh-CN" altLang="en-US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从</a:t>
            </a:r>
            <a:r>
              <a:rPr lang="en-US" altLang="zh-CN" sz="1400" dirty="0"/>
              <a:t>`</a:t>
            </a:r>
            <a:r>
              <a:rPr lang="en-US" altLang="zh-CN" sz="1400" dirty="0" err="1"/>
              <a:t>lucide</a:t>
            </a:r>
            <a:r>
              <a:rPr lang="en-US" altLang="zh-CN" sz="1400" dirty="0"/>
              <a:t>-react`</a:t>
            </a:r>
            <a:r>
              <a:rPr lang="zh-CN" altLang="en-US" sz="1400" dirty="0"/>
              <a:t>导入</a:t>
            </a:r>
            <a:r>
              <a:rPr lang="en-US" altLang="zh-CN" sz="1400" dirty="0"/>
              <a:t>`</a:t>
            </a:r>
            <a:r>
              <a:rPr lang="en-US" altLang="zh-CN" sz="1400" dirty="0" err="1"/>
              <a:t>ChevronLeft</a:t>
            </a:r>
            <a:r>
              <a:rPr lang="en-US" altLang="zh-CN" sz="1400" dirty="0"/>
              <a:t>`</a:t>
            </a:r>
            <a:r>
              <a:rPr lang="zh-CN" altLang="en-US" sz="1400" dirty="0"/>
              <a:t>、</a:t>
            </a:r>
            <a:r>
              <a:rPr lang="en-US" altLang="zh-CN" sz="1400" dirty="0"/>
              <a:t>`</a:t>
            </a:r>
            <a:r>
              <a:rPr lang="en-US" altLang="zh-CN" sz="1400" dirty="0" err="1"/>
              <a:t>ChevronRight</a:t>
            </a:r>
            <a:r>
              <a:rPr lang="en-US" altLang="zh-CN" sz="1400" dirty="0"/>
              <a:t>`</a:t>
            </a:r>
            <a:r>
              <a:rPr lang="zh-CN" altLang="en-US" sz="1400" dirty="0"/>
              <a:t>和</a:t>
            </a:r>
            <a:r>
              <a:rPr lang="en-US" altLang="zh-CN" sz="1400" dirty="0"/>
              <a:t>`</a:t>
            </a:r>
            <a:r>
              <a:rPr lang="en-US" altLang="zh-CN" sz="1400" dirty="0" err="1"/>
              <a:t>PlayCircle</a:t>
            </a:r>
            <a:r>
              <a:rPr lang="en-US" altLang="zh-CN" sz="1400" dirty="0"/>
              <a:t>`</a:t>
            </a:r>
            <a:r>
              <a:rPr lang="zh-CN" altLang="en-US" sz="1400" dirty="0"/>
              <a:t>图标，用于页面导航和视频来源标识。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状态管理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`</a:t>
            </a:r>
            <a:r>
              <a:rPr lang="en-US" altLang="zh-CN" sz="1400" dirty="0" err="1"/>
              <a:t>currentPage</a:t>
            </a:r>
            <a:r>
              <a:rPr lang="en-US" altLang="zh-CN" sz="1400" dirty="0"/>
              <a:t>`</a:t>
            </a:r>
            <a:r>
              <a:rPr lang="zh-CN" altLang="en-US" sz="1400" dirty="0"/>
              <a:t>：通过</a:t>
            </a:r>
            <a:r>
              <a:rPr lang="en-US" altLang="zh-CN" sz="1400" dirty="0"/>
              <a:t>`</a:t>
            </a:r>
            <a:r>
              <a:rPr lang="en-US" altLang="zh-CN" sz="1400" dirty="0" err="1"/>
              <a:t>useState</a:t>
            </a:r>
            <a:r>
              <a:rPr lang="en-US" altLang="zh-CN" sz="1400" dirty="0"/>
              <a:t>`</a:t>
            </a:r>
            <a:r>
              <a:rPr lang="zh-CN" altLang="en-US" sz="1400" dirty="0"/>
              <a:t>初始化为</a:t>
            </a:r>
            <a:r>
              <a:rPr lang="en-US" altLang="zh-CN" sz="1400" dirty="0"/>
              <a:t>`0`</a:t>
            </a:r>
            <a:r>
              <a:rPr lang="zh-CN" altLang="en-US" sz="1400" dirty="0"/>
              <a:t>，用于记录当前显示的教育内容页面索引。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数据部分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`</a:t>
            </a:r>
            <a:r>
              <a:rPr lang="en-US" altLang="zh-CN" sz="1400" dirty="0" err="1"/>
              <a:t>educationContent</a:t>
            </a:r>
            <a:r>
              <a:rPr lang="en-US" altLang="zh-CN" sz="1400" dirty="0"/>
              <a:t>`</a:t>
            </a:r>
            <a:r>
              <a:rPr lang="zh-CN" altLang="en-US" sz="1400" dirty="0"/>
              <a:t>：一个数组，包含多个对象，每个对象代表一个页面的教育内容。每个对象包含以下字段：</a:t>
            </a:r>
            <a:endParaRPr lang="zh-CN" altLang="en-US" sz="1400" dirty="0"/>
          </a:p>
          <a:p>
            <a:r>
              <a:rPr lang="en-US" altLang="zh-CN" sz="1400" dirty="0"/>
              <a:t>   `title`</a:t>
            </a:r>
            <a:r>
              <a:rPr lang="zh-CN" altLang="en-US" sz="1400" dirty="0"/>
              <a:t>：页面标题。</a:t>
            </a:r>
            <a:endParaRPr lang="zh-CN" altLang="en-US" sz="1400" dirty="0"/>
          </a:p>
          <a:p>
            <a:r>
              <a:rPr lang="en-US" altLang="zh-CN" sz="1400" dirty="0"/>
              <a:t>   `content`</a:t>
            </a:r>
            <a:r>
              <a:rPr lang="zh-CN" altLang="en-US" sz="1400" dirty="0"/>
              <a:t>：页面内容，支持多段文本。</a:t>
            </a:r>
            <a:endParaRPr lang="zh-CN" altLang="en-US" sz="1400" dirty="0"/>
          </a:p>
          <a:p>
            <a:r>
              <a:rPr lang="en-US" altLang="zh-CN" sz="1400" dirty="0"/>
              <a:t>   `</a:t>
            </a:r>
            <a:r>
              <a:rPr lang="en-US" altLang="zh-CN" sz="1400" dirty="0" err="1"/>
              <a:t>hasVideo</a:t>
            </a:r>
            <a:r>
              <a:rPr lang="en-US" altLang="zh-CN" sz="1400" dirty="0"/>
              <a:t>`</a:t>
            </a:r>
            <a:r>
              <a:rPr lang="zh-CN" altLang="en-US" sz="1400" dirty="0"/>
              <a:t>：布尔值，表示该页面是否包含视频。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函数部分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`</a:t>
            </a:r>
            <a:r>
              <a:rPr lang="en-US" altLang="zh-CN" sz="1400" dirty="0" err="1"/>
              <a:t>goToNextPage</a:t>
            </a:r>
            <a:r>
              <a:rPr lang="en-US" altLang="zh-CN" sz="1400" dirty="0"/>
              <a:t>`</a:t>
            </a:r>
            <a:r>
              <a:rPr lang="zh-CN" altLang="en-US" sz="1400" dirty="0"/>
              <a:t>：用于跳转到下一页，通过检查当前页是否小于总页数减一来决定是否更新</a:t>
            </a:r>
            <a:r>
              <a:rPr lang="en-US" altLang="zh-CN" sz="1400" dirty="0"/>
              <a:t>`</a:t>
            </a:r>
            <a:r>
              <a:rPr lang="en-US" altLang="zh-CN" sz="1400" dirty="0" err="1"/>
              <a:t>currentPage</a:t>
            </a:r>
            <a:r>
              <a:rPr lang="en-US" altLang="zh-CN" sz="1400" dirty="0"/>
              <a:t>`</a:t>
            </a:r>
            <a:r>
              <a:rPr lang="zh-CN" altLang="en-US" sz="1400" dirty="0"/>
              <a:t>。</a:t>
            </a:r>
            <a:endParaRPr lang="zh-CN" altLang="en-US" sz="1400" dirty="0"/>
          </a:p>
          <a:p>
            <a:r>
              <a:rPr lang="en-US" altLang="zh-CN" sz="1400" dirty="0"/>
              <a:t> `</a:t>
            </a:r>
            <a:r>
              <a:rPr lang="en-US" altLang="zh-CN" sz="1400" dirty="0" err="1"/>
              <a:t>goToPreviousPage</a:t>
            </a:r>
            <a:r>
              <a:rPr lang="en-US" altLang="zh-CN" sz="1400" dirty="0"/>
              <a:t>`</a:t>
            </a:r>
            <a:r>
              <a:rPr lang="zh-CN" altLang="en-US" sz="1400" dirty="0"/>
              <a:t>：用于跳转到上一页，通过检查当前页是否大于零来决定是否更新</a:t>
            </a:r>
            <a:r>
              <a:rPr lang="en-US" altLang="zh-CN" sz="1400" dirty="0"/>
              <a:t>`</a:t>
            </a:r>
            <a:r>
              <a:rPr lang="en-US" altLang="zh-CN" sz="1400" dirty="0" err="1"/>
              <a:t>currentPage</a:t>
            </a:r>
            <a:r>
              <a:rPr lang="en-US" altLang="zh-CN" sz="1400" dirty="0"/>
              <a:t>`</a:t>
            </a:r>
            <a:r>
              <a:rPr lang="zh-CN" altLang="en-US" sz="1400" dirty="0"/>
              <a:t>。</a:t>
            </a:r>
            <a:endParaRPr lang="zh-CN" altLang="en-US" sz="1400" dirty="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成果总结</a:t>
            </a:r>
            <a:endParaRPr lang="zh-CN" altLang="en-US"/>
          </a:p>
        </p:txBody>
      </p:sp>
      <p:sp>
        <p:nvSpPr>
          <p:cNvPr id="1048719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PART </a:t>
            </a:r>
            <a:r>
              <a:rPr lang="en-US" altLang="zh-CN"/>
              <a:t>FOUR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 6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048620" name="序号"/>
          <p:cNvSpPr txBox="1"/>
          <p:nvPr>
            <p:custDataLst>
              <p:tags r:id="rId2"/>
            </p:custDataLst>
          </p:nvPr>
        </p:nvSpPr>
        <p:spPr>
          <a:xfrm>
            <a:off x="6342199" y="1615149"/>
            <a:ext cx="720000" cy="72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7400000" scaled="0"/>
          </a:gradFill>
        </p:spPr>
        <p:txBody>
          <a:bodyPr wrap="non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01</a:t>
            </a:r>
            <a:endParaRPr lang="en-US" sz="20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48621" name="标题"/>
          <p:cNvSpPr txBox="1"/>
          <p:nvPr>
            <p:custDataLst>
              <p:tags r:id="rId3"/>
            </p:custDataLst>
          </p:nvPr>
        </p:nvSpPr>
        <p:spPr>
          <a:xfrm>
            <a:off x="7291851" y="1507582"/>
            <a:ext cx="3180714" cy="9351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MiSans" panose="00000500000000000000" charset="-122"/>
                <a:sym typeface="+mn-ea"/>
              </a:rPr>
              <a:t>需求分析与小组分工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</p:txBody>
      </p:sp>
      <p:sp>
        <p:nvSpPr>
          <p:cNvPr id="1048622" name="序号"/>
          <p:cNvSpPr txBox="1"/>
          <p:nvPr>
            <p:custDataLst>
              <p:tags r:id="rId4"/>
            </p:custDataLst>
          </p:nvPr>
        </p:nvSpPr>
        <p:spPr>
          <a:xfrm>
            <a:off x="6342199" y="2840833"/>
            <a:ext cx="720000" cy="72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7400000" scaled="0"/>
          </a:gradFill>
        </p:spPr>
        <p:txBody>
          <a:bodyPr wrap="non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02</a:t>
            </a:r>
            <a:endParaRPr lang="en-US" sz="20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48623" name="标题"/>
          <p:cNvSpPr txBox="1"/>
          <p:nvPr>
            <p:custDataLst>
              <p:tags r:id="rId5"/>
            </p:custDataLst>
          </p:nvPr>
        </p:nvSpPr>
        <p:spPr>
          <a:xfrm>
            <a:off x="7291851" y="2733266"/>
            <a:ext cx="3180714" cy="9351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MiSans" panose="00000500000000000000" charset="-122"/>
                <a:sym typeface="+mn-ea"/>
              </a:rPr>
              <a:t>工作难点分析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</p:txBody>
      </p:sp>
      <p:sp>
        <p:nvSpPr>
          <p:cNvPr id="1048624" name="序号"/>
          <p:cNvSpPr txBox="1"/>
          <p:nvPr>
            <p:custDataLst>
              <p:tags r:id="rId6"/>
            </p:custDataLst>
          </p:nvPr>
        </p:nvSpPr>
        <p:spPr>
          <a:xfrm>
            <a:off x="6342199" y="4066517"/>
            <a:ext cx="720000" cy="72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7400000" scaled="0"/>
          </a:gradFill>
        </p:spPr>
        <p:txBody>
          <a:bodyPr wrap="non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03</a:t>
            </a:r>
            <a:endParaRPr lang="en-US" sz="20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48625" name="标题"/>
          <p:cNvSpPr txBox="1"/>
          <p:nvPr>
            <p:custDataLst>
              <p:tags r:id="rId7"/>
            </p:custDataLst>
          </p:nvPr>
        </p:nvSpPr>
        <p:spPr>
          <a:xfrm>
            <a:off x="7291851" y="3958950"/>
            <a:ext cx="3180714" cy="9351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MiSans" panose="00000500000000000000" charset="-122"/>
                <a:sym typeface="+mn-ea"/>
              </a:rPr>
              <a:t>网页主要内容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</p:txBody>
      </p:sp>
      <p:sp>
        <p:nvSpPr>
          <p:cNvPr id="1048626" name="序号"/>
          <p:cNvSpPr txBox="1"/>
          <p:nvPr>
            <p:custDataLst>
              <p:tags r:id="rId8"/>
            </p:custDataLst>
          </p:nvPr>
        </p:nvSpPr>
        <p:spPr>
          <a:xfrm>
            <a:off x="6342199" y="5292201"/>
            <a:ext cx="720000" cy="72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7400000" scaled="0"/>
          </a:gradFill>
        </p:spPr>
        <p:txBody>
          <a:bodyPr wrap="non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04</a:t>
            </a:r>
            <a:endParaRPr lang="en-US" sz="20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48627" name="标题"/>
          <p:cNvSpPr txBox="1"/>
          <p:nvPr>
            <p:custDataLst>
              <p:tags r:id="rId9"/>
            </p:custDataLst>
          </p:nvPr>
        </p:nvSpPr>
        <p:spPr>
          <a:xfrm>
            <a:off x="7291851" y="5184634"/>
            <a:ext cx="3180714" cy="9351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MiSans" panose="00000500000000000000" charset="-122"/>
                <a:sym typeface="+mn-ea"/>
              </a:rPr>
              <a:t>成果总结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成果总结</a:t>
            </a:r>
            <a:endParaRPr lang="zh-CN" altLang="en-US"/>
          </a:p>
        </p:txBody>
      </p:sp>
      <p:sp>
        <p:nvSpPr>
          <p:cNvPr id="1048721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通过小组成员间的密切合作，我们小组成功借助</a:t>
            </a:r>
            <a:r>
              <a:rPr lang="en-US" altLang="zh-CN" sz="2800"/>
              <a:t>cursor</a:t>
            </a:r>
            <a:r>
              <a:rPr lang="zh-CN" altLang="en-US" sz="2800"/>
              <a:t>，</a:t>
            </a:r>
            <a:r>
              <a:rPr lang="en-US" altLang="zh-CN" sz="2800"/>
              <a:t>deepseek</a:t>
            </a:r>
            <a:r>
              <a:rPr lang="zh-CN" altLang="en-US" sz="2800"/>
              <a:t>等大模型开发工具的帮助，制作出了基于</a:t>
            </a:r>
            <a:r>
              <a:rPr lang="en-US" altLang="zh-CN" sz="2800"/>
              <a:t>react</a:t>
            </a:r>
            <a:r>
              <a:rPr lang="zh-CN" altLang="en-US" sz="2800"/>
              <a:t>框架的碳足迹计算网页，</a:t>
            </a:r>
            <a:r>
              <a:rPr lang="zh-CN" altLang="en-US" sz="2800">
                <a:sym typeface="+mn-ea"/>
              </a:rPr>
              <a:t>实现了我们需求分析中计划的三大主要功能模块，</a:t>
            </a:r>
            <a:endParaRPr lang="zh-CN" altLang="en-US" sz="24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我们组员多次对网页进行功能测试，找</a:t>
            </a:r>
            <a:r>
              <a:rPr lang="en-US" altLang="zh-CN" sz="2800"/>
              <a:t>bug</a:t>
            </a:r>
            <a:r>
              <a:rPr lang="zh-CN" altLang="en-US" sz="2800"/>
              <a:t>并提出改进建议，总共历经十一次版本迭代，基本完成了一个完善且美观的碳足迹计算网页的开发及部署。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</a:t>
            </a:r>
            <a:r>
              <a:rPr lang="zh-CN" altLang="en-US" sz="4000" dirty="0"/>
              <a:t>网页演示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4213" y="4061187"/>
            <a:ext cx="10800000" cy="4873625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hlinkClick r:id="rId1"/>
            </a:endParaRPr>
          </a:p>
          <a:p>
            <a:pPr marL="0" indent="0">
              <a:buNone/>
            </a:pPr>
            <a:r>
              <a:rPr lang="zh-CN" altLang="en-US" dirty="0">
                <a:hlinkClick r:id="rId1"/>
              </a:rPr>
              <a:t>网站链接（由于网页部署在海外，需要</a:t>
            </a:r>
            <a:r>
              <a:rPr lang="en-US" altLang="zh-CN" dirty="0" err="1">
                <a:hlinkClick r:id="rId1"/>
              </a:rPr>
              <a:t>vpn</a:t>
            </a:r>
            <a:r>
              <a:rPr lang="zh-CN" altLang="en-US" dirty="0">
                <a:hlinkClick r:id="rId1"/>
              </a:rPr>
              <a:t>才能够稳定访问）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80060" y="2545715"/>
            <a:ext cx="12247880" cy="1252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4000" dirty="0"/>
              <a:t>   </a:t>
            </a:r>
            <a:r>
              <a:rPr lang="zh-CN" altLang="en-US" sz="4000" dirty="0"/>
              <a:t>网址：</a:t>
            </a:r>
            <a:endParaRPr lang="zh-CN" altLang="en-US" sz="4000" dirty="0"/>
          </a:p>
          <a:p>
            <a:pPr marL="0" indent="0">
              <a:buNone/>
            </a:pPr>
            <a:r>
              <a:rPr lang="zh-CN" altLang="en-US" sz="4000" dirty="0"/>
              <a:t> </a:t>
            </a:r>
            <a:r>
              <a:rPr lang="en-US" altLang="zh-CN" sz="4000" dirty="0"/>
              <a:t>  </a:t>
            </a:r>
            <a:r>
              <a:rPr lang="en-US" altLang="zh-CN" sz="4000" dirty="0">
                <a:solidFill>
                  <a:srgbClr val="FF0000"/>
                </a:solidFill>
              </a:rPr>
              <a:t>https://v0-image-analysis-phi-sooty.vercel.app/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 idx="6"/>
            <p:custDataLst>
              <p:tags r:id="rId1"/>
            </p:custDataLst>
          </p:nvPr>
        </p:nvSpPr>
        <p:spPr>
          <a:xfrm>
            <a:off x="4254760" y="2233127"/>
            <a:ext cx="5723255" cy="1404685"/>
          </a:xfrm>
        </p:spPr>
        <p:txBody>
          <a:bodyPr/>
          <a:lstStyle/>
          <a:p>
            <a:r>
              <a:rPr lang="zh-CN" altLang="en-US" dirty="0"/>
              <a:t>谢谢大家！</a:t>
            </a:r>
            <a:endParaRPr lang="zh-CN" altLang="en-US" dirty="0"/>
          </a:p>
        </p:txBody>
      </p:sp>
      <p:sp>
        <p:nvSpPr>
          <p:cNvPr id="1048732" name="文本框 5"/>
          <p:cNvSpPr txBox="1"/>
          <p:nvPr/>
        </p:nvSpPr>
        <p:spPr>
          <a:xfrm>
            <a:off x="2047240" y="4940935"/>
            <a:ext cx="4064000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254760" y="4348065"/>
            <a:ext cx="436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第七小组                  主讲：甘来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4176395" y="3316605"/>
            <a:ext cx="6742430" cy="1645285"/>
          </a:xfrm>
        </p:spPr>
        <p:txBody>
          <a:bodyPr>
            <a:normAutofit fontScale="91667"/>
          </a:bodyPr>
          <a:lstStyle/>
          <a:p>
            <a:r>
              <a:rPr lang="zh-CN" altLang="en-US"/>
              <a:t>需求分析与小组分工</a:t>
            </a:r>
            <a:endParaRPr lang="zh-CN" altLang="en-US"/>
          </a:p>
        </p:txBody>
      </p:sp>
      <p:sp>
        <p:nvSpPr>
          <p:cNvPr id="1048637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PART ONE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  <a:cs typeface="+mn-cs"/>
              </a:rPr>
              <a:t>对软件的功能分析</a:t>
            </a: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2097152" name="图片 2" descr="Cache_-4ce7d653ca6b2a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05" y="634365"/>
            <a:ext cx="9015095" cy="5589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48643" name="文本框 3"/>
          <p:cNvSpPr txBox="1"/>
          <p:nvPr/>
        </p:nvSpPr>
        <p:spPr>
          <a:xfrm>
            <a:off x="192405" y="1659890"/>
            <a:ext cx="3127375" cy="480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/>
              <a:t>通过讨论，我们在开课当天分析后得出的碳足迹计算器的基本功能，如图所示。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                                     </a:t>
            </a:r>
            <a:r>
              <a:rPr lang="zh-CN" altLang="en-US"/>
              <a:t>小组分工</a:t>
            </a:r>
            <a:endParaRPr lang="zh-CN" altLang="en-US"/>
          </a:p>
        </p:txBody>
      </p:sp>
      <p:sp>
        <p:nvSpPr>
          <p:cNvPr id="1048652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/>
              <a:t>经小组讨论，黄生茂和甘来负责：</a:t>
            </a:r>
            <a:endParaRPr lang="zh-CN" altLang="en-US"/>
          </a:p>
          <a:p>
            <a:r>
              <a:rPr lang="zh-CN" altLang="en-US">
                <a:solidFill>
                  <a:srgbClr val="7030A0"/>
                </a:solidFill>
              </a:rPr>
              <a:t>网页的生成，部属以及维护工作；</a:t>
            </a:r>
            <a:endParaRPr lang="zh-CN" altLang="en-US">
              <a:solidFill>
                <a:srgbClr val="7030A0"/>
              </a:solidFill>
            </a:endParaRP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何进华和何霜莹负责搜集网页资料，包括：</a:t>
            </a:r>
            <a:endParaRPr lang="zh-CN" altLang="en-US"/>
          </a:p>
          <a:p>
            <a:r>
              <a:rPr lang="zh-CN" altLang="en-US">
                <a:solidFill>
                  <a:srgbClr val="7030A0"/>
                </a:solidFill>
              </a:rPr>
              <a:t>搜集整理碳足迹科普资料，为网页的知识科普模块提供内容；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为碳足迹知识竞赛模块提供题库；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编写减碳宣传文稿，生成数字人视频</a:t>
            </a:r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工作难点分析</a:t>
            </a:r>
            <a:endParaRPr lang="zh-CN" altLang="en-US"/>
          </a:p>
        </p:txBody>
      </p:sp>
      <p:sp>
        <p:nvSpPr>
          <p:cNvPr id="1048654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PART </a:t>
            </a:r>
            <a:r>
              <a:rPr lang="en-US" altLang="zh-CN"/>
              <a:t>TWO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工作难点</a:t>
            </a:r>
            <a:endParaRPr lang="zh-CN" altLang="en-US"/>
          </a:p>
        </p:txBody>
      </p:sp>
      <p:sp>
        <p:nvSpPr>
          <p:cNvPr id="1048656" name="Shape 497"/>
          <p:cNvSpPr/>
          <p:nvPr>
            <p:custDataLst>
              <p:tags r:id="rId2"/>
            </p:custDataLst>
          </p:nvPr>
        </p:nvSpPr>
        <p:spPr>
          <a:xfrm>
            <a:off x="415925" y="2713355"/>
            <a:ext cx="3643200" cy="2756535"/>
          </a:xfrm>
          <a:custGeom>
            <a:avLst/>
            <a:gdLst>
              <a:gd name="adj" fmla="val 9122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5737" h="4341">
                <a:moveTo>
                  <a:pt x="289" y="0"/>
                </a:moveTo>
                <a:lnTo>
                  <a:pt x="436" y="0"/>
                </a:lnTo>
                <a:lnTo>
                  <a:pt x="864" y="0"/>
                </a:lnTo>
                <a:lnTo>
                  <a:pt x="1572" y="0"/>
                </a:lnTo>
                <a:lnTo>
                  <a:pt x="1736" y="0"/>
                </a:lnTo>
                <a:lnTo>
                  <a:pt x="2135" y="0"/>
                </a:lnTo>
                <a:lnTo>
                  <a:pt x="2135" y="0"/>
                </a:lnTo>
                <a:cubicBezTo>
                  <a:pt x="2135" y="6"/>
                  <a:pt x="2135" y="13"/>
                  <a:pt x="2135" y="19"/>
                </a:cubicBezTo>
                <a:cubicBezTo>
                  <a:pt x="2135" y="425"/>
                  <a:pt x="2463" y="754"/>
                  <a:pt x="2869" y="754"/>
                </a:cubicBezTo>
                <a:cubicBezTo>
                  <a:pt x="3274" y="754"/>
                  <a:pt x="3602" y="425"/>
                  <a:pt x="3602" y="19"/>
                </a:cubicBezTo>
                <a:cubicBezTo>
                  <a:pt x="3602" y="13"/>
                  <a:pt x="3602" y="6"/>
                  <a:pt x="3602" y="0"/>
                </a:cubicBezTo>
                <a:lnTo>
                  <a:pt x="3602" y="0"/>
                </a:lnTo>
                <a:lnTo>
                  <a:pt x="3939" y="0"/>
                </a:lnTo>
                <a:lnTo>
                  <a:pt x="4165" y="0"/>
                </a:lnTo>
                <a:lnTo>
                  <a:pt x="4873" y="0"/>
                </a:lnTo>
                <a:lnTo>
                  <a:pt x="5239" y="0"/>
                </a:lnTo>
                <a:lnTo>
                  <a:pt x="5448" y="0"/>
                </a:lnTo>
                <a:cubicBezTo>
                  <a:pt x="5608" y="0"/>
                  <a:pt x="5737" y="131"/>
                  <a:pt x="5737" y="292"/>
                </a:cubicBezTo>
                <a:lnTo>
                  <a:pt x="5737" y="4049"/>
                </a:lnTo>
                <a:cubicBezTo>
                  <a:pt x="5737" y="4210"/>
                  <a:pt x="5608" y="4341"/>
                  <a:pt x="5448" y="4341"/>
                </a:cubicBezTo>
                <a:lnTo>
                  <a:pt x="4165" y="4341"/>
                </a:lnTo>
                <a:lnTo>
                  <a:pt x="2882" y="4341"/>
                </a:lnTo>
                <a:lnTo>
                  <a:pt x="2855" y="4341"/>
                </a:lnTo>
                <a:lnTo>
                  <a:pt x="1572" y="4341"/>
                </a:lnTo>
                <a:lnTo>
                  <a:pt x="289" y="4341"/>
                </a:lnTo>
                <a:cubicBezTo>
                  <a:pt x="129" y="4341"/>
                  <a:pt x="0" y="4210"/>
                  <a:pt x="0" y="4049"/>
                </a:cubicBezTo>
                <a:lnTo>
                  <a:pt x="0" y="292"/>
                </a:lnTo>
                <a:cubicBezTo>
                  <a:pt x="0" y="131"/>
                  <a:pt x="129" y="0"/>
                  <a:pt x="289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dirty="0"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57" name="Shape 501"/>
          <p:cNvSpPr/>
          <p:nvPr>
            <p:custDataLst>
              <p:tags r:id="rId3"/>
            </p:custDataLst>
          </p:nvPr>
        </p:nvSpPr>
        <p:spPr>
          <a:xfrm>
            <a:off x="1851128" y="2338705"/>
            <a:ext cx="772795" cy="773430"/>
          </a:xfrm>
          <a:prstGeom prst="ellipse">
            <a:avLst/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dirty="0">
              <a:latin typeface="+mj-lt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3145728" name="直接连接符 46"/>
          <p:cNvCxnSpPr/>
          <p:nvPr>
            <p:custDataLst>
              <p:tags r:id="rId4"/>
            </p:custDataLst>
          </p:nvPr>
        </p:nvCxnSpPr>
        <p:spPr>
          <a:xfrm>
            <a:off x="2034325" y="3956050"/>
            <a:ext cx="406400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矩形 5"/>
          <p:cNvSpPr/>
          <p:nvPr>
            <p:custDataLst>
              <p:tags r:id="rId5"/>
            </p:custDataLst>
          </p:nvPr>
        </p:nvSpPr>
        <p:spPr>
          <a:xfrm>
            <a:off x="730250" y="4101465"/>
            <a:ext cx="3014980" cy="10007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在创建网站的过程中，</a:t>
            </a: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</a:rPr>
              <a:t>AI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产生的代码量是巨大的，需要对生成的代码进行一定的分析处理。其中的过程复杂且易出错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pic>
        <p:nvPicPr>
          <p:cNvPr id="2097153" name="图片 16" descr="343439383331313b343532303033323bd3a6d3c3b9dcc0e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57525" y="2545420"/>
            <a:ext cx="360000" cy="360000"/>
          </a:xfrm>
          <a:prstGeom prst="rect">
            <a:avLst/>
          </a:prstGeom>
        </p:spPr>
      </p:pic>
      <p:sp>
        <p:nvSpPr>
          <p:cNvPr id="1048659" name="矩形 6"/>
          <p:cNvSpPr/>
          <p:nvPr>
            <p:custDataLst>
              <p:tags r:id="rId8"/>
            </p:custDataLst>
          </p:nvPr>
        </p:nvSpPr>
        <p:spPr>
          <a:xfrm>
            <a:off x="730250" y="3176270"/>
            <a:ext cx="3014980" cy="6477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+mn-ea"/>
                <a:cs typeface="+mn-ea"/>
              </a:rPr>
              <a:t>生成网站</a:t>
            </a:r>
            <a:endParaRPr lang="zh-CN" altLang="en-US" sz="20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048660" name="Shape 497"/>
          <p:cNvSpPr/>
          <p:nvPr>
            <p:custDataLst>
              <p:tags r:id="rId9"/>
            </p:custDataLst>
          </p:nvPr>
        </p:nvSpPr>
        <p:spPr>
          <a:xfrm>
            <a:off x="8133080" y="2713355"/>
            <a:ext cx="3643200" cy="2756535"/>
          </a:xfrm>
          <a:custGeom>
            <a:avLst/>
            <a:gdLst>
              <a:gd name="adj" fmla="val 9122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5737" h="4341">
                <a:moveTo>
                  <a:pt x="289" y="0"/>
                </a:moveTo>
                <a:lnTo>
                  <a:pt x="529" y="0"/>
                </a:lnTo>
                <a:lnTo>
                  <a:pt x="863" y="0"/>
                </a:lnTo>
                <a:lnTo>
                  <a:pt x="1575" y="0"/>
                </a:lnTo>
                <a:lnTo>
                  <a:pt x="1835" y="0"/>
                </a:lnTo>
                <a:lnTo>
                  <a:pt x="2136" y="0"/>
                </a:lnTo>
                <a:lnTo>
                  <a:pt x="2136" y="0"/>
                </a:lnTo>
                <a:cubicBezTo>
                  <a:pt x="2136" y="6"/>
                  <a:pt x="2136" y="13"/>
                  <a:pt x="2136" y="19"/>
                </a:cubicBezTo>
                <a:cubicBezTo>
                  <a:pt x="2136" y="425"/>
                  <a:pt x="2464" y="754"/>
                  <a:pt x="2870" y="754"/>
                </a:cubicBezTo>
                <a:cubicBezTo>
                  <a:pt x="3275" y="754"/>
                  <a:pt x="3603" y="425"/>
                  <a:pt x="3603" y="19"/>
                </a:cubicBezTo>
                <a:cubicBezTo>
                  <a:pt x="3603" y="13"/>
                  <a:pt x="3603" y="6"/>
                  <a:pt x="3603" y="0"/>
                </a:cubicBezTo>
                <a:lnTo>
                  <a:pt x="3603" y="0"/>
                </a:lnTo>
                <a:lnTo>
                  <a:pt x="3850" y="0"/>
                </a:lnTo>
                <a:lnTo>
                  <a:pt x="4163" y="0"/>
                </a:lnTo>
                <a:lnTo>
                  <a:pt x="4875" y="0"/>
                </a:lnTo>
                <a:lnTo>
                  <a:pt x="5156" y="0"/>
                </a:lnTo>
                <a:lnTo>
                  <a:pt x="5449" y="0"/>
                </a:lnTo>
                <a:cubicBezTo>
                  <a:pt x="5608" y="0"/>
                  <a:pt x="5737" y="131"/>
                  <a:pt x="5737" y="292"/>
                </a:cubicBezTo>
                <a:lnTo>
                  <a:pt x="5737" y="4049"/>
                </a:lnTo>
                <a:cubicBezTo>
                  <a:pt x="5737" y="4210"/>
                  <a:pt x="5608" y="4341"/>
                  <a:pt x="5449" y="4341"/>
                </a:cubicBezTo>
                <a:lnTo>
                  <a:pt x="4163" y="4341"/>
                </a:lnTo>
                <a:lnTo>
                  <a:pt x="2877" y="4341"/>
                </a:lnTo>
                <a:lnTo>
                  <a:pt x="2860" y="4341"/>
                </a:lnTo>
                <a:lnTo>
                  <a:pt x="1575" y="4341"/>
                </a:lnTo>
                <a:lnTo>
                  <a:pt x="289" y="4341"/>
                </a:lnTo>
                <a:cubicBezTo>
                  <a:pt x="129" y="4341"/>
                  <a:pt x="0" y="4210"/>
                  <a:pt x="0" y="4049"/>
                </a:cubicBezTo>
                <a:lnTo>
                  <a:pt x="0" y="292"/>
                </a:lnTo>
                <a:cubicBezTo>
                  <a:pt x="0" y="131"/>
                  <a:pt x="129" y="0"/>
                  <a:pt x="289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dirty="0"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61" name="Shape 501"/>
          <p:cNvSpPr/>
          <p:nvPr>
            <p:custDataLst>
              <p:tags r:id="rId10"/>
            </p:custDataLst>
          </p:nvPr>
        </p:nvSpPr>
        <p:spPr>
          <a:xfrm>
            <a:off x="9568283" y="2338705"/>
            <a:ext cx="772795" cy="773430"/>
          </a:xfrm>
          <a:prstGeom prst="ellipse">
            <a:avLst/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dirty="0">
              <a:latin typeface="+mj-lt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3145729" name="直接连接符 41"/>
          <p:cNvCxnSpPr/>
          <p:nvPr>
            <p:custDataLst>
              <p:tags r:id="rId11"/>
            </p:custDataLst>
          </p:nvPr>
        </p:nvCxnSpPr>
        <p:spPr>
          <a:xfrm>
            <a:off x="9751480" y="3956050"/>
            <a:ext cx="406400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2" name="矩形 3"/>
          <p:cNvSpPr/>
          <p:nvPr>
            <p:custDataLst>
              <p:tags r:id="rId12"/>
            </p:custDataLst>
          </p:nvPr>
        </p:nvSpPr>
        <p:spPr>
          <a:xfrm>
            <a:off x="8447405" y="4101465"/>
            <a:ext cx="3014980" cy="10007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网站部署在了国外，而将其部署在国内需要使用服务器与域名，目前未尝试成功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048663" name="矩形 4"/>
          <p:cNvSpPr/>
          <p:nvPr>
            <p:custDataLst>
              <p:tags r:id="rId13"/>
            </p:custDataLst>
          </p:nvPr>
        </p:nvSpPr>
        <p:spPr>
          <a:xfrm>
            <a:off x="8447405" y="3176270"/>
            <a:ext cx="3014980" cy="6477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+mn-ea"/>
                <a:cs typeface="+mn-ea"/>
              </a:rPr>
              <a:t>国内部署</a:t>
            </a:r>
            <a:endParaRPr lang="zh-CN" altLang="en-US" sz="20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pic>
        <p:nvPicPr>
          <p:cNvPr id="2097154" name="图片 4" descr="343439383331313b343532303032303bb8f6c8cbd0c5cfa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774680" y="2545420"/>
            <a:ext cx="360000" cy="360000"/>
          </a:xfrm>
          <a:prstGeom prst="rect">
            <a:avLst/>
          </a:prstGeom>
        </p:spPr>
      </p:pic>
      <p:sp>
        <p:nvSpPr>
          <p:cNvPr id="1048664" name="Shape 497"/>
          <p:cNvSpPr/>
          <p:nvPr>
            <p:custDataLst>
              <p:tags r:id="rId16"/>
            </p:custDataLst>
          </p:nvPr>
        </p:nvSpPr>
        <p:spPr>
          <a:xfrm>
            <a:off x="4274820" y="2713355"/>
            <a:ext cx="3643200" cy="2756535"/>
          </a:xfrm>
          <a:custGeom>
            <a:avLst/>
            <a:gdLst>
              <a:gd name="adj" fmla="val 9122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5737" h="4341">
                <a:moveTo>
                  <a:pt x="290" y="0"/>
                </a:moveTo>
                <a:lnTo>
                  <a:pt x="480" y="0"/>
                </a:lnTo>
                <a:lnTo>
                  <a:pt x="865" y="0"/>
                </a:lnTo>
                <a:lnTo>
                  <a:pt x="1567" y="0"/>
                </a:lnTo>
                <a:lnTo>
                  <a:pt x="1788" y="0"/>
                </a:lnTo>
                <a:lnTo>
                  <a:pt x="2135" y="0"/>
                </a:lnTo>
                <a:lnTo>
                  <a:pt x="2135" y="0"/>
                </a:lnTo>
                <a:cubicBezTo>
                  <a:pt x="2135" y="6"/>
                  <a:pt x="2135" y="13"/>
                  <a:pt x="2135" y="19"/>
                </a:cubicBezTo>
                <a:cubicBezTo>
                  <a:pt x="2135" y="425"/>
                  <a:pt x="2463" y="754"/>
                  <a:pt x="2869" y="754"/>
                </a:cubicBezTo>
                <a:cubicBezTo>
                  <a:pt x="3274" y="754"/>
                  <a:pt x="3602" y="425"/>
                  <a:pt x="3602" y="19"/>
                </a:cubicBezTo>
                <a:cubicBezTo>
                  <a:pt x="3602" y="13"/>
                  <a:pt x="3602" y="6"/>
                  <a:pt x="3602" y="0"/>
                </a:cubicBezTo>
                <a:lnTo>
                  <a:pt x="3602" y="0"/>
                </a:lnTo>
                <a:lnTo>
                  <a:pt x="3870" y="0"/>
                </a:lnTo>
                <a:lnTo>
                  <a:pt x="4163" y="0"/>
                </a:lnTo>
                <a:lnTo>
                  <a:pt x="4872" y="0"/>
                </a:lnTo>
                <a:lnTo>
                  <a:pt x="5178" y="0"/>
                </a:lnTo>
                <a:lnTo>
                  <a:pt x="5448" y="0"/>
                </a:lnTo>
                <a:cubicBezTo>
                  <a:pt x="5608" y="0"/>
                  <a:pt x="5737" y="131"/>
                  <a:pt x="5737" y="292"/>
                </a:cubicBezTo>
                <a:lnTo>
                  <a:pt x="5737" y="4049"/>
                </a:lnTo>
                <a:cubicBezTo>
                  <a:pt x="5737" y="4210"/>
                  <a:pt x="5608" y="4341"/>
                  <a:pt x="5448" y="4341"/>
                </a:cubicBezTo>
                <a:lnTo>
                  <a:pt x="4163" y="4341"/>
                </a:lnTo>
                <a:lnTo>
                  <a:pt x="2886" y="4341"/>
                </a:lnTo>
                <a:lnTo>
                  <a:pt x="2851" y="4341"/>
                </a:lnTo>
                <a:lnTo>
                  <a:pt x="1567" y="4341"/>
                </a:lnTo>
                <a:lnTo>
                  <a:pt x="290" y="4341"/>
                </a:lnTo>
                <a:cubicBezTo>
                  <a:pt x="129" y="4341"/>
                  <a:pt x="0" y="4210"/>
                  <a:pt x="0" y="4049"/>
                </a:cubicBezTo>
                <a:lnTo>
                  <a:pt x="0" y="292"/>
                </a:lnTo>
                <a:cubicBezTo>
                  <a:pt x="0" y="131"/>
                  <a:pt x="129" y="0"/>
                  <a:pt x="290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4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u="sng" dirty="0"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65" name="Shape 501"/>
          <p:cNvSpPr/>
          <p:nvPr>
            <p:custDataLst>
              <p:tags r:id="rId17"/>
            </p:custDataLst>
          </p:nvPr>
        </p:nvSpPr>
        <p:spPr>
          <a:xfrm>
            <a:off x="5710023" y="2338705"/>
            <a:ext cx="772795" cy="773430"/>
          </a:xfrm>
          <a:prstGeom prst="ellipse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4">
                <a:lumMod val="20000"/>
                <a:lumOff val="80000"/>
                <a:alpha val="30000"/>
              </a:schemeClr>
            </a:innerShdw>
          </a:effectLst>
        </p:spPr>
        <p:txBody>
          <a:bodyPr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u="sng" dirty="0">
              <a:latin typeface="+mj-lt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3145730" name="直接连接符 34"/>
          <p:cNvCxnSpPr/>
          <p:nvPr>
            <p:custDataLst>
              <p:tags r:id="rId18"/>
            </p:custDataLst>
          </p:nvPr>
        </p:nvCxnSpPr>
        <p:spPr>
          <a:xfrm>
            <a:off x="5893220" y="3956050"/>
            <a:ext cx="406400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6" name="矩形 1"/>
          <p:cNvSpPr/>
          <p:nvPr>
            <p:custDataLst>
              <p:tags r:id="rId19"/>
            </p:custDataLst>
          </p:nvPr>
        </p:nvSpPr>
        <p:spPr>
          <a:xfrm>
            <a:off x="4589145" y="4101465"/>
            <a:ext cx="3014980" cy="10007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在最初创建的网页中，出现了较多的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bug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，需对其进行修改与美化，而又不破坏原来已经生成的功能</a:t>
            </a:r>
            <a:endParaRPr lang="zh-CN" altLang="en-US" sz="1600" kern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67" name="矩形 2"/>
          <p:cNvSpPr/>
          <p:nvPr>
            <p:custDataLst>
              <p:tags r:id="rId20"/>
            </p:custDataLst>
          </p:nvPr>
        </p:nvSpPr>
        <p:spPr>
          <a:xfrm>
            <a:off x="4589145" y="3176270"/>
            <a:ext cx="3014980" cy="6477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+mn-ea"/>
                <a:cs typeface="+mn-ea"/>
              </a:rPr>
              <a:t>修改</a:t>
            </a: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</a:rPr>
              <a:t>bug</a:t>
            </a:r>
            <a:endParaRPr lang="en-US" altLang="zh-CN" sz="20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pic>
        <p:nvPicPr>
          <p:cNvPr id="2097155" name="图片 3" descr="343439383331313b343532303031393bd2b5bca8b9dcc0ed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916420" y="2545420"/>
            <a:ext cx="360000" cy="360000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60045"/>
            <a:ext cx="1859915" cy="720090"/>
          </a:xfrm>
        </p:spPr>
        <p:txBody>
          <a:bodyPr/>
          <a:lstStyle/>
          <a:p>
            <a:r>
              <a:rPr lang="zh-CN" altLang="en-US"/>
              <a:t>工作进程</a:t>
            </a:r>
            <a:endParaRPr lang="zh-CN" altLang="en-US"/>
          </a:p>
        </p:txBody>
      </p:sp>
      <p:sp>
        <p:nvSpPr>
          <p:cNvPr id="1048669" name="任意多边形 13"/>
          <p:cNvSpPr/>
          <p:nvPr>
            <p:custDataLst>
              <p:tags r:id="rId2"/>
            </p:custDataLst>
          </p:nvPr>
        </p:nvSpPr>
        <p:spPr>
          <a:xfrm>
            <a:off x="0" y="2458085"/>
            <a:ext cx="9022080" cy="11918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08" h="1877">
                <a:moveTo>
                  <a:pt x="0" y="0"/>
                </a:moveTo>
                <a:lnTo>
                  <a:pt x="9514" y="0"/>
                </a:lnTo>
                <a:lnTo>
                  <a:pt x="9789" y="0"/>
                </a:lnTo>
                <a:lnTo>
                  <a:pt x="12264" y="0"/>
                </a:lnTo>
                <a:lnTo>
                  <a:pt x="12995" y="0"/>
                </a:lnTo>
                <a:lnTo>
                  <a:pt x="13270" y="0"/>
                </a:lnTo>
                <a:cubicBezTo>
                  <a:pt x="13788" y="0"/>
                  <a:pt x="14208" y="420"/>
                  <a:pt x="14208" y="939"/>
                </a:cubicBezTo>
                <a:cubicBezTo>
                  <a:pt x="14208" y="1457"/>
                  <a:pt x="13788" y="1877"/>
                  <a:pt x="13270" y="1877"/>
                </a:cubicBezTo>
                <a:lnTo>
                  <a:pt x="12995" y="1877"/>
                </a:lnTo>
                <a:lnTo>
                  <a:pt x="12264" y="1877"/>
                </a:lnTo>
                <a:lnTo>
                  <a:pt x="11925" y="1877"/>
                </a:lnTo>
                <a:lnTo>
                  <a:pt x="11650" y="1877"/>
                </a:lnTo>
                <a:lnTo>
                  <a:pt x="11650" y="1874"/>
                </a:lnTo>
                <a:lnTo>
                  <a:pt x="10672" y="1874"/>
                </a:lnTo>
                <a:lnTo>
                  <a:pt x="9568" y="1874"/>
                </a:lnTo>
                <a:lnTo>
                  <a:pt x="9568" y="1550"/>
                </a:lnTo>
                <a:lnTo>
                  <a:pt x="10672" y="1550"/>
                </a:lnTo>
                <a:lnTo>
                  <a:pt x="11677" y="1550"/>
                </a:lnTo>
                <a:lnTo>
                  <a:pt x="11781" y="1550"/>
                </a:lnTo>
                <a:lnTo>
                  <a:pt x="11781" y="1553"/>
                </a:lnTo>
                <a:lnTo>
                  <a:pt x="11925" y="1553"/>
                </a:lnTo>
                <a:lnTo>
                  <a:pt x="12264" y="1553"/>
                </a:lnTo>
                <a:lnTo>
                  <a:pt x="12973" y="1553"/>
                </a:lnTo>
                <a:cubicBezTo>
                  <a:pt x="12989" y="1553"/>
                  <a:pt x="13005" y="1552"/>
                  <a:pt x="13020" y="1551"/>
                </a:cubicBezTo>
                <a:lnTo>
                  <a:pt x="13027" y="1551"/>
                </a:lnTo>
                <a:lnTo>
                  <a:pt x="13027" y="1553"/>
                </a:lnTo>
                <a:lnTo>
                  <a:pt x="13248" y="1553"/>
                </a:lnTo>
                <a:cubicBezTo>
                  <a:pt x="13588" y="1553"/>
                  <a:pt x="13863" y="1278"/>
                  <a:pt x="13863" y="939"/>
                </a:cubicBezTo>
                <a:cubicBezTo>
                  <a:pt x="13863" y="599"/>
                  <a:pt x="13588" y="324"/>
                  <a:pt x="13248" y="324"/>
                </a:cubicBezTo>
                <a:lnTo>
                  <a:pt x="13027" y="324"/>
                </a:lnTo>
                <a:lnTo>
                  <a:pt x="13027" y="326"/>
                </a:lnTo>
                <a:lnTo>
                  <a:pt x="13020" y="326"/>
                </a:lnTo>
                <a:cubicBezTo>
                  <a:pt x="13005" y="325"/>
                  <a:pt x="12989" y="324"/>
                  <a:pt x="12973" y="324"/>
                </a:cubicBezTo>
                <a:lnTo>
                  <a:pt x="12264" y="324"/>
                </a:lnTo>
                <a:lnTo>
                  <a:pt x="9789" y="324"/>
                </a:lnTo>
                <a:lnTo>
                  <a:pt x="9514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70" name="任意多边形: 形状 35"/>
          <p:cNvSpPr/>
          <p:nvPr>
            <p:custDataLst>
              <p:tags r:id="rId3"/>
            </p:custDataLst>
          </p:nvPr>
        </p:nvSpPr>
        <p:spPr>
          <a:xfrm>
            <a:off x="7494905" y="4356254"/>
            <a:ext cx="4407686" cy="346076"/>
          </a:xfrm>
          <a:custGeom>
            <a:avLst/>
            <a:gdLst>
              <a:gd name="connsiteX0" fmla="*/ 222587 w 228229"/>
              <a:gd name="connsiteY0" fmla="*/ 120936 h 260315"/>
              <a:gd name="connsiteX1" fmla="*/ 14943 w 228229"/>
              <a:gd name="connsiteY1" fmla="*/ 1017 h 260315"/>
              <a:gd name="connsiteX2" fmla="*/ 893 w 228229"/>
              <a:gd name="connsiteY2" fmla="*/ 4779 h 260315"/>
              <a:gd name="connsiteX3" fmla="*/ -488 w 228229"/>
              <a:gd name="connsiteY3" fmla="*/ 9875 h 260315"/>
              <a:gd name="connsiteX4" fmla="*/ -488 w 228229"/>
              <a:gd name="connsiteY4" fmla="*/ 249714 h 260315"/>
              <a:gd name="connsiteX5" fmla="*/ 9847 w 228229"/>
              <a:gd name="connsiteY5" fmla="*/ 259954 h 260315"/>
              <a:gd name="connsiteX6" fmla="*/ 14943 w 228229"/>
              <a:gd name="connsiteY6" fmla="*/ 258572 h 260315"/>
              <a:gd name="connsiteX7" fmla="*/ 222587 w 228229"/>
              <a:gd name="connsiteY7" fmla="*/ 138653 h 260315"/>
              <a:gd name="connsiteX8" fmla="*/ 226407 w 228229"/>
              <a:gd name="connsiteY8" fmla="*/ 124756 h 260315"/>
              <a:gd name="connsiteX9" fmla="*/ 222587 w 228229"/>
              <a:gd name="connsiteY9" fmla="*/ 120936 h 26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1" h="545">
                <a:moveTo>
                  <a:pt x="6599" y="0"/>
                </a:moveTo>
                <a:cubicBezTo>
                  <a:pt x="6602" y="0"/>
                  <a:pt x="6605" y="1"/>
                  <a:pt x="6608" y="3"/>
                </a:cubicBezTo>
                <a:lnTo>
                  <a:pt x="6933" y="254"/>
                </a:lnTo>
                <a:cubicBezTo>
                  <a:pt x="6936" y="256"/>
                  <a:pt x="6938" y="259"/>
                  <a:pt x="6939" y="262"/>
                </a:cubicBezTo>
                <a:cubicBezTo>
                  <a:pt x="6944" y="272"/>
                  <a:pt x="6941" y="285"/>
                  <a:pt x="6933" y="291"/>
                </a:cubicBezTo>
                <a:lnTo>
                  <a:pt x="6608" y="542"/>
                </a:lnTo>
                <a:cubicBezTo>
                  <a:pt x="6606" y="544"/>
                  <a:pt x="6603" y="545"/>
                  <a:pt x="6600" y="545"/>
                </a:cubicBezTo>
                <a:cubicBezTo>
                  <a:pt x="6592" y="545"/>
                  <a:pt x="6584" y="535"/>
                  <a:pt x="6584" y="524"/>
                </a:cubicBezTo>
                <a:lnTo>
                  <a:pt x="6584" y="435"/>
                </a:lnTo>
                <a:lnTo>
                  <a:pt x="0" y="435"/>
                </a:lnTo>
                <a:lnTo>
                  <a:pt x="0" y="111"/>
                </a:lnTo>
                <a:lnTo>
                  <a:pt x="6584" y="111"/>
                </a:lnTo>
                <a:lnTo>
                  <a:pt x="6584" y="21"/>
                </a:lnTo>
                <a:cubicBezTo>
                  <a:pt x="6584" y="18"/>
                  <a:pt x="6585" y="14"/>
                  <a:pt x="6586" y="11"/>
                </a:cubicBezTo>
                <a:cubicBezTo>
                  <a:pt x="6589" y="4"/>
                  <a:pt x="6594" y="1"/>
                  <a:pt x="6599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48671" name="任意多边形 15"/>
          <p:cNvSpPr/>
          <p:nvPr>
            <p:custDataLst>
              <p:tags r:id="rId4"/>
            </p:custDataLst>
          </p:nvPr>
        </p:nvSpPr>
        <p:spPr>
          <a:xfrm>
            <a:off x="2917825" y="3441065"/>
            <a:ext cx="4340225" cy="119316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5" h="1879">
                <a:moveTo>
                  <a:pt x="938" y="0"/>
                </a:moveTo>
                <a:lnTo>
                  <a:pt x="2318" y="0"/>
                </a:lnTo>
                <a:lnTo>
                  <a:pt x="2318" y="2"/>
                </a:lnTo>
                <a:lnTo>
                  <a:pt x="2462" y="2"/>
                </a:lnTo>
                <a:lnTo>
                  <a:pt x="2831" y="2"/>
                </a:lnTo>
                <a:lnTo>
                  <a:pt x="2831" y="2"/>
                </a:lnTo>
                <a:lnTo>
                  <a:pt x="2839" y="2"/>
                </a:lnTo>
                <a:lnTo>
                  <a:pt x="4461" y="2"/>
                </a:lnTo>
                <a:lnTo>
                  <a:pt x="4973" y="2"/>
                </a:lnTo>
                <a:lnTo>
                  <a:pt x="4973" y="326"/>
                </a:lnTo>
                <a:lnTo>
                  <a:pt x="4461" y="326"/>
                </a:lnTo>
                <a:lnTo>
                  <a:pt x="2839" y="326"/>
                </a:lnTo>
                <a:lnTo>
                  <a:pt x="2831" y="326"/>
                </a:lnTo>
                <a:lnTo>
                  <a:pt x="2831" y="326"/>
                </a:lnTo>
                <a:lnTo>
                  <a:pt x="2462" y="326"/>
                </a:lnTo>
                <a:lnTo>
                  <a:pt x="1702" y="326"/>
                </a:lnTo>
                <a:lnTo>
                  <a:pt x="1702" y="324"/>
                </a:lnTo>
                <a:lnTo>
                  <a:pt x="960" y="324"/>
                </a:lnTo>
                <a:cubicBezTo>
                  <a:pt x="620" y="324"/>
                  <a:pt x="345" y="599"/>
                  <a:pt x="345" y="938"/>
                </a:cubicBezTo>
                <a:cubicBezTo>
                  <a:pt x="345" y="1278"/>
                  <a:pt x="620" y="1553"/>
                  <a:pt x="960" y="1553"/>
                </a:cubicBezTo>
                <a:lnTo>
                  <a:pt x="3790" y="1553"/>
                </a:lnTo>
                <a:lnTo>
                  <a:pt x="3790" y="1552"/>
                </a:lnTo>
                <a:lnTo>
                  <a:pt x="4955" y="1552"/>
                </a:lnTo>
                <a:lnTo>
                  <a:pt x="4955" y="1553"/>
                </a:lnTo>
                <a:lnTo>
                  <a:pt x="6835" y="1553"/>
                </a:lnTo>
                <a:lnTo>
                  <a:pt x="6835" y="1877"/>
                </a:lnTo>
                <a:lnTo>
                  <a:pt x="4955" y="1877"/>
                </a:lnTo>
                <a:lnTo>
                  <a:pt x="4955" y="1879"/>
                </a:lnTo>
                <a:lnTo>
                  <a:pt x="4955" y="1879"/>
                </a:lnTo>
                <a:lnTo>
                  <a:pt x="2462" y="1879"/>
                </a:lnTo>
                <a:lnTo>
                  <a:pt x="1702" y="1879"/>
                </a:lnTo>
                <a:lnTo>
                  <a:pt x="1702" y="1877"/>
                </a:lnTo>
                <a:lnTo>
                  <a:pt x="938" y="1877"/>
                </a:lnTo>
                <a:cubicBezTo>
                  <a:pt x="420" y="1877"/>
                  <a:pt x="0" y="1457"/>
                  <a:pt x="0" y="938"/>
                </a:cubicBezTo>
                <a:cubicBezTo>
                  <a:pt x="0" y="420"/>
                  <a:pt x="420" y="0"/>
                  <a:pt x="9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72" name="序号"/>
          <p:cNvSpPr/>
          <p:nvPr>
            <p:custDataLst>
              <p:tags r:id="rId5"/>
            </p:custDataLst>
          </p:nvPr>
        </p:nvSpPr>
        <p:spPr>
          <a:xfrm>
            <a:off x="4189095" y="2307590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1</a:t>
            </a:r>
            <a:endParaRPr lang="en-US" altLang="zh-CN" sz="14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73" name="序号"/>
          <p:cNvSpPr/>
          <p:nvPr>
            <p:custDataLst>
              <p:tags r:id="rId6"/>
            </p:custDataLst>
          </p:nvPr>
        </p:nvSpPr>
        <p:spPr>
          <a:xfrm>
            <a:off x="5787390" y="323024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2</a:t>
            </a:r>
            <a:endParaRPr lang="en-US" altLang="zh-CN" sz="1400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74" name="序号"/>
          <p:cNvSpPr/>
          <p:nvPr>
            <p:custDataLst>
              <p:tags r:id="rId7"/>
            </p:custDataLst>
          </p:nvPr>
        </p:nvSpPr>
        <p:spPr>
          <a:xfrm>
            <a:off x="7204075" y="429323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3"/>
                </a:solidFill>
                <a:latin typeface="+mn-ea"/>
                <a:cs typeface="+mn-ea"/>
                <a:sym typeface="+mn-ea"/>
              </a:rPr>
              <a:t>3</a:t>
            </a:r>
            <a:endParaRPr lang="en-US" altLang="zh-CN" sz="1400" b="1">
              <a:solidFill>
                <a:schemeClr val="accent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75" name="矩形 22"/>
          <p:cNvSpPr/>
          <p:nvPr>
            <p:custDataLst>
              <p:tags r:id="rId8"/>
            </p:custDataLst>
          </p:nvPr>
        </p:nvSpPr>
        <p:spPr>
          <a:xfrm>
            <a:off x="5609070" y="4892675"/>
            <a:ext cx="2703600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重写了网页的界面，并且解决了页面不能滑动，图片显示不全的问题，我们还加入了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站的科普链接</a:t>
            </a:r>
            <a:endParaRPr lang="zh-CN" altLang="en-US"/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76" name="矩形 24"/>
          <p:cNvSpPr/>
          <p:nvPr>
            <p:custDataLst>
              <p:tags r:id="rId9"/>
            </p:custDataLst>
          </p:nvPr>
        </p:nvSpPr>
        <p:spPr>
          <a:xfrm>
            <a:off x="2555875" y="575310"/>
            <a:ext cx="4326890" cy="13277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我们初始时设想利用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来编写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exe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应用，但是难以做到界面美观，于是我们转为写网页。并且在当天晚上便做出了网页，实现了功能分析中的基本需求。但是存在一些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bug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需待改善。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77" name="矩形 25"/>
          <p:cNvSpPr/>
          <p:nvPr>
            <p:custDataLst>
              <p:tags r:id="rId10"/>
            </p:custDataLst>
          </p:nvPr>
        </p:nvSpPr>
        <p:spPr>
          <a:xfrm>
            <a:off x="3083878" y="1903095"/>
            <a:ext cx="2703195" cy="3352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4.27</a:t>
            </a:r>
            <a:endParaRPr lang="en-US" altLang="zh-CN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78" name="矩形 26"/>
          <p:cNvSpPr/>
          <p:nvPr>
            <p:custDataLst>
              <p:tags r:id="rId11"/>
            </p:custDataLst>
          </p:nvPr>
        </p:nvSpPr>
        <p:spPr>
          <a:xfrm>
            <a:off x="86475" y="3175635"/>
            <a:ext cx="2703600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我们找到了可利用的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vpn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，小组其他成员可以对网站进行测试。我们也提出了美化界面的提议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679" name="矩形 27"/>
          <p:cNvSpPr/>
          <p:nvPr>
            <p:custDataLst>
              <p:tags r:id="rId12"/>
            </p:custDataLst>
          </p:nvPr>
        </p:nvSpPr>
        <p:spPr>
          <a:xfrm>
            <a:off x="4593070" y="2847975"/>
            <a:ext cx="2703600" cy="334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4.28,4.29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，</a:t>
            </a:r>
            <a:endParaRPr lang="zh-CN" altLang="en-US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097156" name="图片 2" descr="Cache_-5c596ce7be2fc2a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82125" y="203200"/>
            <a:ext cx="1812925" cy="3547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97157" name="图片 3" descr="向右箭头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8385" y="837565"/>
            <a:ext cx="914400" cy="914400"/>
          </a:xfrm>
          <a:prstGeom prst="rect">
            <a:avLst/>
          </a:prstGeom>
        </p:spPr>
      </p:pic>
      <p:pic>
        <p:nvPicPr>
          <p:cNvPr id="2097158" name="图片 6" descr="箭头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1995" y="2627630"/>
            <a:ext cx="1943100" cy="914400"/>
          </a:xfrm>
          <a:prstGeom prst="rect">
            <a:avLst/>
          </a:prstGeom>
        </p:spPr>
      </p:pic>
      <p:sp>
        <p:nvSpPr>
          <p:cNvPr id="1048680" name="文本框 8"/>
          <p:cNvSpPr txBox="1"/>
          <p:nvPr/>
        </p:nvSpPr>
        <p:spPr>
          <a:xfrm>
            <a:off x="7068185" y="3930650"/>
            <a:ext cx="763905" cy="339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>
                <a:latin typeface="+mn-ea"/>
                <a:cs typeface="+mn-ea"/>
              </a:rPr>
              <a:t>4.30</a:t>
            </a:r>
            <a:endParaRPr lang="en-US" altLang="zh-CN"/>
          </a:p>
        </p:txBody>
      </p:sp>
      <p:sp>
        <p:nvSpPr>
          <p:cNvPr id="1048681" name="文本框 12"/>
          <p:cNvSpPr txBox="1"/>
          <p:nvPr/>
        </p:nvSpPr>
        <p:spPr>
          <a:xfrm>
            <a:off x="9726930" y="3987800"/>
            <a:ext cx="112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5.4 5.5</a:t>
            </a:r>
            <a:endParaRPr lang="en-US" altLang="zh-CN"/>
          </a:p>
        </p:txBody>
      </p:sp>
      <p:sp>
        <p:nvSpPr>
          <p:cNvPr id="1048682" name="文本框 18"/>
          <p:cNvSpPr txBox="1"/>
          <p:nvPr/>
        </p:nvSpPr>
        <p:spPr>
          <a:xfrm>
            <a:off x="8717915" y="4702175"/>
            <a:ext cx="3141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对网站的国内部署进行了尝试，但均未成功</a:t>
            </a:r>
            <a:endParaRPr lang="zh-CN" altLang="en-US"/>
          </a:p>
        </p:txBody>
      </p:sp>
      <p:sp>
        <p:nvSpPr>
          <p:cNvPr id="1048683" name="序号"/>
          <p:cNvSpPr/>
          <p:nvPr>
            <p:custDataLst>
              <p:tags r:id="rId16"/>
            </p:custDataLst>
          </p:nvPr>
        </p:nvSpPr>
        <p:spPr>
          <a:xfrm>
            <a:off x="9892665" y="429323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3"/>
                </a:solidFill>
                <a:latin typeface="+mn-ea"/>
                <a:cs typeface="+mn-ea"/>
                <a:sym typeface="+mn-ea"/>
              </a:rPr>
              <a:t>4</a:t>
            </a:r>
            <a:endParaRPr lang="en-US" altLang="zh-CN" sz="1400" b="1">
              <a:solidFill>
                <a:schemeClr val="accent3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3145731" name="直接箭头连接符 1"/>
          <p:cNvCxnSpPr/>
          <p:nvPr/>
        </p:nvCxnSpPr>
        <p:spPr>
          <a:xfrm flipH="1">
            <a:off x="8016875" y="1858010"/>
            <a:ext cx="1391285" cy="889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8684" name="文本框 4"/>
          <p:cNvSpPr txBox="1"/>
          <p:nvPr/>
        </p:nvSpPr>
        <p:spPr>
          <a:xfrm>
            <a:off x="6882765" y="1809115"/>
            <a:ext cx="141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92D050"/>
                </a:solidFill>
              </a:rPr>
              <a:t>初代网页</a:t>
            </a:r>
            <a:endParaRPr lang="zh-CN" altLang="en-US">
              <a:solidFill>
                <a:srgbClr val="92D050"/>
              </a:solidFill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                               5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日小组会议</a:t>
            </a:r>
            <a:endParaRPr lang="zh-CN" altLang="en-US"/>
          </a:p>
        </p:txBody>
      </p:sp>
      <p:pic>
        <p:nvPicPr>
          <p:cNvPr id="2097159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6123305" y="1584325"/>
            <a:ext cx="5851525" cy="4451350"/>
          </a:xfrm>
          <a:prstGeom prst="rect">
            <a:avLst/>
          </a:prstGeom>
        </p:spPr>
      </p:pic>
      <p:pic>
        <p:nvPicPr>
          <p:cNvPr id="2097160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605" y="1584325"/>
            <a:ext cx="5478780" cy="4451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8*i*7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8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SHOW_EDIT_AREA_INDICATION" val="0"/>
  <p:tag name="KSO_WM_TEMPLATE_THUMBS_INDEX" val="1、4、5、6、7、8、9、11、1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8"/>
  <p:tag name="KSO_WM_TEMPLATE_MASTER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9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9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PRESET_TEXT" val=" 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01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330"/>
  <p:tag name="KSO_WM_UNIT_TYPE" val="f"/>
  <p:tag name="KSO_WM_UNIT_INDEX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20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16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21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TYPE" val="f"/>
  <p:tag name="KSO_WM_UNIT_INDEX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TYPE" val="f"/>
  <p:tag name="KSO_WM_UNIT_INDEX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128"/>
  <p:tag name="KSO_WM_UNIT_TYPE" val="h_f"/>
  <p:tag name="KSO_WM_UNIT_INDEX" val="1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128"/>
  <p:tag name="KSO_WM_UNIT_TYPE" val="h_f"/>
  <p:tag name="KSO_WM_UNIT_INDEX" val="2_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396"/>
  <p:tag name="KSO_WM_UNIT_TYPE" val="f"/>
  <p:tag name="KSO_WM_UNIT_INDEX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25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57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258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titlestyle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6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 第二级 第三级 第四级 第五级"/>
  <p:tag name="KSO_WM_UNIT_NOCLEAR" val="0"/>
  <p:tag name="KSO_WM_UNIT_TYPE" val="f"/>
  <p:tag name="KSO_WM_UNIT_INDEX" val="1"/>
  <p:tag name="KSO_WM_TEMPLATE_CATEGORY" val="custom"/>
  <p:tag name="KSO_WM_TEMPLATE_INDEX" val="2023031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6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1"/>
  <p:tag name="KSO_WM_TEMPLATE_THUMBS_INDEX" val="1、9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8_1*a*1"/>
  <p:tag name="KSO_WM_TEMPLATE_CATEGORY" val="custom"/>
  <p:tag name="KSO_WM_TEMPLATE_INDEX" val="2020254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8_1*b*3"/>
  <p:tag name="KSO_WM_TEMPLATE_CATEGORY" val="custom"/>
  <p:tag name="KSO_WM_TEMPLATE_INDEX" val="2020254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TEMPLATE_THUMBS_INDEX" val="1、4、5、6、7、8、9、11、13、15"/>
  <p:tag name="KSO_WM_SLIDE_ID" val="custom2020254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8"/>
  <p:tag name="KSO_WM_SLIDE_LAYOUT" val="a_b"/>
  <p:tag name="KSO_WM_SLIDE_LAYOUT_CNT" val="1_3"/>
</p:tagLst>
</file>

<file path=ppt/tags/tag27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4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DIAGRAM_GROUP_CODE" val="l1-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11_4*l_h_i*1_1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11_4*l_h_f*1_1_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PRESET_TEXT" val="单击添加目录标题"/>
  <p:tag name="KSO_WM_UNIT_TEXT_TYPE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11_4*l_h_i*1_2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11_4*l_h_f*1_2_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PRESET_TEXT" val="单击添加目录标题"/>
  <p:tag name="KSO_WM_UNIT_TEXT_TYPE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11_4*l_h_i*1_3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8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11_4*l_h_f*1_3_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PRESET_TEXT" val="单击添加目录标题"/>
  <p:tag name="KSO_WM_UNIT_TEXT_TYPE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311_4*l_h_i*1_4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11_4*l_h_f*1_4_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PRESET_TEXT" val="单击添加目录标题"/>
  <p:tag name="KSO_WM_UNIT_TEXT_TYPE" val="1"/>
</p:tagLst>
</file>

<file path=ppt/tags/tag281.xml><?xml version="1.0" encoding="utf-8"?>
<p:tagLst xmlns:p="http://schemas.openxmlformats.org/presentationml/2006/main">
  <p:tag name="KSO_WM_SLIDE_ID" val="custom20230311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0311"/>
  <p:tag name="KSO_WM_SLIDE_LAYOUT" val="a_l"/>
  <p:tag name="KSO_WM_SLIDE_LAYOUT_CNT" val="1_1"/>
  <p:tag name="KSO_WM_SLIDE_TYPE" val="contents"/>
  <p:tag name="KSO_WM_SLIDE_SUBTYPE" val="diag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7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8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1_7*e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284.xml><?xml version="1.0" encoding="utf-8"?>
<p:tagLst xmlns:p="http://schemas.openxmlformats.org/presentationml/2006/main">
  <p:tag name="KSO_WM_SLIDE_ID" val="custom20230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79.35&quot;,&quot;top&quot;:&quot;120.4&quot;,&quot;width&quot;:&quot;569.05&quot;,&quot;height&quot;:&quot;244.5&quot;}"/>
</p:tagLst>
</file>

<file path=ppt/tags/tag2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5161_2*a*1"/>
  <p:tag name="KSO_WM_TEMPLATE_CATEGORY" val="diagram"/>
  <p:tag name="KSO_WM_TEMPLATE_INDEX" val="20235161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286.xml><?xml version="1.0" encoding="utf-8"?>
<p:tagLst xmlns:p="http://schemas.openxmlformats.org/presentationml/2006/main">
  <p:tag name="KSO_WM_SLIDE_ID" val="diagram20235161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5161"/>
  <p:tag name="KSO_WM_SLIDE_TYPE" val="text"/>
  <p:tag name="KSO_WM_SLIDE_SUBTYPE" val="diag"/>
  <p:tag name="KSO_WM_SLIDE_SIZE" val="850.4*388.95"/>
  <p:tag name="KSO_WM_SLIDE_POSITION" val="54.8*112.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7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8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1_7*e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ID" val="custom20230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79.35&quot;,&quot;top&quot;:&quot;120.4&quot;,&quot;width&quot;:&quot;569.05&quot;,&quot;height&quot;:&quot;244.5&quot;}"/>
</p:tagLst>
</file>

<file path=ppt/tags/tag2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a*1"/>
  <p:tag name="KSO_WM_TEMPLATE_CATEGORY" val="diagram"/>
  <p:tag name="KSO_WM_TEMPLATE_INDEX" val="20230924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30"/>
  <p:tag name="KSO_WM_DIAGRAM_GROUP_CODE" val="l1-1"/>
  <p:tag name="KSO_WM_UNIT_TYPE" val="a"/>
  <p:tag name="KSO_WM_UNIT_INDEX" val="1"/>
  <p:tag name="KSO_WM_UNIT_TEXT_TYPE" val="1"/>
  <p:tag name="KSO_WM_UNIT_PRESET_TEXT" val="单击此处添加标题"/>
</p:tagLst>
</file>

<file path=ppt/tags/tag29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1_3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3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2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1_2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29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1_1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24_2*l_h_f*1_1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输入你的智能图形项正文，文字是您思想的提炼"/>
</p:tagLst>
</file>

<file path=ppt/tags/tag296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6*9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0924_2*l_h_x*1_1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24_2*l_h_a*1_1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2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3_3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3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29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3_2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3_1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0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24_2*l_h_f*1_3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输入你的智能图形项正文，文字是您思想的提炼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24_2*l_h_a*1_3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303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6*9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0924_2*l_h_x*1_3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2_3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3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10000000149011612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.800000011920929,&quot;colorType&quot;:1,&quot;foreColorIndex&quot;:8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2_2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10000000149011612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.800000011920929,&quot;colorType&quot;:1,&quot;foreColorIndex&quot;:8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2_1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0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24_2*l_h_f*1_2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根据需要可酌情增减文字，以便观者准确地理解您传达的思想"/>
</p:tagLst>
</file>

<file path=ppt/tags/tag3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24_2*l_h_a*1_2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309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89*9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0924_2*l_h_x*1_2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diagram20230924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24"/>
  <p:tag name="KSO_WM_SLIDE_TYPE" val="text"/>
  <p:tag name="KSO_WM_SLIDE_SUBTYPE" val="diag"/>
  <p:tag name="KSO_WM_SLIDE_SIZE" val="894.516*246.55"/>
  <p:tag name="KSO_WM_SLIDE_POSITION" val="32.75*184.1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065_2*a*1"/>
  <p:tag name="KSO_WM_TEMPLATE_CATEGORY" val="diagram"/>
  <p:tag name="KSO_WM_TEMPLATE_INDEX" val="20231065"/>
  <p:tag name="KSO_WM_UNIT_LAYERLEVEL" val="1"/>
  <p:tag name="KSO_WM_TAG_VERSION" val="3.0"/>
  <p:tag name="KSO_WM_BEAUTIFY_FLAG" val="#wm#"/>
  <p:tag name="KSO_WM_DIAGRAM_GROUP_CODE" val="m1-1"/>
  <p:tag name="KSO_WM_UNIT_TEXT_TYPE" val="1"/>
  <p:tag name="KSO_WM_UNIT_PRESET_TEXT" val="单击此处添加标题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1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3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7"/>
  <p:tag name="KSO_WM_UNIT_FILL_FORE_SCHEMECOLOR_INDEX_BRIGHTNESS" val="0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2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20231065_2*m_h_i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20231065_2*m_h_i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BEAUTIFY_FLAG" val="#wm#"/>
  <p:tag name="KSO_WM_UNIT_LINE_FORE_SCHEMECOLOR_INDEX" val="6"/>
  <p:tag name="KSO_WM_UNIT_TEXT_FILL_FORE_SCHEMECOLOR_INDEX" val="1"/>
  <p:tag name="KSO_WM_UNIT_TEXT_FILL_TYPE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065_2*m_h_i*1_3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BEAUTIFY_FLAG" val="#wm#"/>
  <p:tag name="KSO_WM_UNIT_LINE_FORE_SCHEMECOLOR_INDEX" val="7"/>
  <p:tag name="KSO_WM_UNIT_TEXT_FILL_FORE_SCHEMECOLOR_INDEX" val="1"/>
  <p:tag name="KSO_WM_UNIT_TEXT_FILL_TYPE" val="1"/>
</p:tagLst>
</file>

<file path=ppt/tags/tag31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1065_2*m_h_f*1_3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你的智能图形项正文"/>
  <p:tag name="KSO_WM_UNIT_TEXT_FILL_FORE_SCHEMECOLOR_INDEX" val="1"/>
  <p:tag name="KSO_WM_UNIT_TEXT_FILL_TYPE" val="1"/>
</p:tagLst>
</file>

<file path=ppt/tags/tag31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065_2*m_h_f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你的智能图形项正文"/>
  <p:tag name="KSO_WM_UNIT_TEXT_FILL_FORE_SCHEMECOLOR_INDEX" val="1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5_2*m_h_a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2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065_2*m_h_f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22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你的智能图形项正文文本具体内容"/>
  <p:tag name="KSO_WM_UNIT_TEXT_FILL_FORE_SCHEMECOLOR_INDEX" val="1"/>
  <p:tag name="KSO_WM_UNIT_TEXT_FILL_TYPE" val="1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5_2*m_h_a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065_2*m_h_i*1_3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LINE_FORE_SCHEMECOLOR_INDEX" val="7"/>
  <p:tag name="KSO_WM_UNIT_TEXT_FILL_FORE_SCHEMECOLOR_INDEX" val="1"/>
  <p:tag name="KSO_WM_UNIT_TEXT_FILL_TYPE" val="1"/>
</p:tagLst>
</file>

<file path=ppt/tags/tag324.xml><?xml version="1.0" encoding="utf-8"?>
<p:tagLst xmlns:p="http://schemas.openxmlformats.org/presentationml/2006/main">
  <p:tag name="KSO_WM_SLIDE_ID" val="diagram20231065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065"/>
  <p:tag name="KSO_WM_SLIDE_TYPE" val="text"/>
  <p:tag name="KSO_WM_SLIDE_SUBTYPE" val="diag"/>
  <p:tag name="KSO_WM_SLIDE_SIZE" val="937.212*352.85"/>
  <p:tag name="KSO_WM_SLIDE_POSITION" val="0*137.35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325.xml><?xml version="1.0" encoding="utf-8"?>
<p:tagLst xmlns:p="http://schemas.openxmlformats.org/presentationml/2006/main">
  <p:tag name="KSO_WM_BEAUTIFY_FLAG" val="#wm#"/>
  <p:tag name="KSO_WM_TEMPLATE_CATEGORY" val="diagram"/>
  <p:tag name="KSO_WM_TEMPLATE_INDEX" val="20231065"/>
</p:tagLst>
</file>

<file path=ppt/tags/tag3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7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2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1_7*e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328.xml><?xml version="1.0" encoding="utf-8"?>
<p:tagLst xmlns:p="http://schemas.openxmlformats.org/presentationml/2006/main">
  <p:tag name="KSO_WM_SLIDE_ID" val="custom20230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79.35&quot;,&quot;top&quot;:&quot;120.4&quot;,&quot;width&quot;:&quot;569.05&quot;,&quot;height&quot;:&quot;244.5&quot;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1_1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2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2_1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gradient&quot;:[{&quot;brightness&quot;:0.4000000059604645,&quot;colorType&quot;:1,&quot;foreColorIndex&quot;:8,&quot;pos&quot;:0.1599999964237213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2*m_h_a*1_1_1"/>
  <p:tag name="KSO_WM_TEMPLATE_CATEGORY" val="diagram"/>
  <p:tag name="KSO_WM_TEMPLATE_INDEX" val="20231068"/>
  <p:tag name="KSO_WM_UNIT_LAYERLEVEL" val="1_1_1"/>
  <p:tag name="KSO_WM_TAG_VERSION" val="3.0"/>
  <p:tag name="KSO_WM_DIAGRAM_GROUP_CODE" val="m1-1"/>
  <p:tag name="KSO_WM_DIAGRAM_VERSION" val="3"/>
  <p:tag name="KSO_WM_DIAGRAM_COLOR_TRICK" val="2"/>
  <p:tag name="KSO_WM_DIAGRAM_COLOR_TEXT_CAN_REMOVE" val="n"/>
  <p:tag name="KSO_WM_UNIT_VALUE" val="22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3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3_1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1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TYPE" val="m_h_i"/>
  <p:tag name="KSO_WM_UNIT_INDEX" val="1_1_2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5"/>
</p:tagLst>
</file>

<file path=ppt/tags/tag3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8_2*m_h_a*1_2_1"/>
  <p:tag name="KSO_WM_TEMPLATE_CATEGORY" val="diagram"/>
  <p:tag name="KSO_WM_TEMPLATE_INDEX" val="20231068"/>
  <p:tag name="KSO_WM_UNIT_LAYERLEVEL" val="1_1_1"/>
  <p:tag name="KSO_WM_TAG_VERSION" val="3.0"/>
  <p:tag name="KSO_WM_DIAGRAM_GROUP_CODE" val="m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2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TYPE" val="m_h_i"/>
  <p:tag name="KSO_WM_UNIT_INDEX" val="1_2_2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8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068_2*m_h_a*1_3_1"/>
  <p:tag name="KSO_WM_TEMPLATE_CATEGORY" val="diagram"/>
  <p:tag name="KSO_WM_TEMPLATE_INDEX" val="20231068"/>
  <p:tag name="KSO_WM_UNIT_LAYERLEVEL" val="1_1_1"/>
  <p:tag name="KSO_WM_TAG_VERSION" val="3.0"/>
  <p:tag name="KSO_WM_DIAGRAM_GROUP_CODE" val="m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3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TYPE" val="m_h_i"/>
  <p:tag name="KSO_WM_UNIT_INDEX" val="1_3_2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5"/>
</p:tagLst>
</file>

<file path=ppt/tags/tag338.xml><?xml version="1.0" encoding="utf-8"?>
<p:tagLst xmlns:p="http://schemas.openxmlformats.org/presentationml/2006/main">
  <p:tag name="KSO_WM_SLIDE_ID" val="diagram202310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068"/>
  <p:tag name="KSO_WM_SLIDE_TYPE" val="text"/>
  <p:tag name="KSO_WM_SLIDE_SUBTYPE" val="diag"/>
  <p:tag name="KSO_WM_SLIDE_SIZE" val="640.8*356.15"/>
  <p:tag name="KSO_WM_SLIDE_POSITION" val="201.4*145.65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339.xml><?xml version="1.0" encoding="utf-8"?>
<p:tagLst xmlns:p="http://schemas.openxmlformats.org/presentationml/2006/main">
  <p:tag name="KSO_WM_BEAUTIFY_FLAG" val="#wm#"/>
  <p:tag name="KSO_WM_TEMPLATE_CATEGORY" val="diagram"/>
  <p:tag name="KSO_WM_TEMPLATE_INDEX" val="20231068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#wm#"/>
  <p:tag name="KSO_WM_TEMPLATE_CATEGORY" val="diagram"/>
  <p:tag name="KSO_WM_TEMPLATE_INDEX" val="20231068"/>
</p:tagLst>
</file>

<file path=ppt/tags/tag341.xml><?xml version="1.0" encoding="utf-8"?>
<p:tagLst xmlns:p="http://schemas.openxmlformats.org/presentationml/2006/main">
  <p:tag name="KSO_WM_BEAUTIFY_FLAG" val="#wm#"/>
  <p:tag name="KSO_WM_TEMPLATE_CATEGORY" val="diagram"/>
  <p:tag name="KSO_WM_TEMPLATE_INDEX" val="20231068"/>
</p:tagLst>
</file>

<file path=ppt/tags/tag342.xml><?xml version="1.0" encoding="utf-8"?>
<p:tagLst xmlns:p="http://schemas.openxmlformats.org/presentationml/2006/main">
  <p:tag name="KSO_WM_BEAUTIFY_FLAG" val="#wm#"/>
  <p:tag name="KSO_WM_TEMPLATE_CATEGORY" val="diagram"/>
  <p:tag name="KSO_WM_TEMPLATE_INDEX" val="20231068"/>
</p:tagLst>
</file>

<file path=ppt/tags/tag343.xml><?xml version="1.0" encoding="utf-8"?>
<p:tagLst xmlns:p="http://schemas.openxmlformats.org/presentationml/2006/main">
  <p:tag name="KSO_WM_BEAUTIFY_FLAG" val="#wm#"/>
  <p:tag name="KSO_WM_TEMPLATE_CATEGORY" val="diagram"/>
  <p:tag name="KSO_WM_TEMPLATE_INDEX" val="20231068"/>
</p:tagLst>
</file>

<file path=ppt/tags/tag344.xml><?xml version="1.0" encoding="utf-8"?>
<p:tagLst xmlns:p="http://schemas.openxmlformats.org/presentationml/2006/main">
  <p:tag name="KSO_WM_BEAUTIFY_FLAG" val="#wm#"/>
  <p:tag name="KSO_WM_TEMPLATE_CATEGORY" val="diagram"/>
  <p:tag name="KSO_WM_TEMPLATE_INDEX" val="20231068"/>
</p:tagLst>
</file>

<file path=ppt/tags/tag345.xml><?xml version="1.0" encoding="utf-8"?>
<p:tagLst xmlns:p="http://schemas.openxmlformats.org/presentationml/2006/main">
  <p:tag name="KSO_WM_BEAUTIFY_FLAG" val="#wm#"/>
  <p:tag name="KSO_WM_TEMPLATE_CATEGORY" val="diagram"/>
  <p:tag name="KSO_WM_TEMPLATE_INDEX" val="20231068"/>
</p:tagLst>
</file>

<file path=ppt/tags/tag3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7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4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1_7*e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348.xml><?xml version="1.0" encoding="utf-8"?>
<p:tagLst xmlns:p="http://schemas.openxmlformats.org/presentationml/2006/main">
  <p:tag name="KSO_WM_SLIDE_ID" val="custom20230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79.35&quot;,&quot;top&quot;:&quot;120.4&quot;,&quot;width&quot;:&quot;569.05&quot;,&quot;height&quot;:&quot;244.5&quot;}"/>
</p:tagLst>
</file>

<file path=ppt/tags/tag349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9*a*1"/>
  <p:tag name="KSO_WM_TEMPLATE_CATEGORY" val="custom"/>
  <p:tag name="KSO_WM_TEMPLATE_INDEX" val="20230311"/>
  <p:tag name="KSO_WM_UNIT_LAYERLEVEL" val="1"/>
  <p:tag name="KSO_WM_TAG_VERSION" val="3.0"/>
  <p:tag name="KSO_WM_BEAUTIFY_FLAG" val="#wm#"/>
</p:tagLst>
</file>

<file path=ppt/tags/tag351.xml><?xml version="1.0" encoding="utf-8"?>
<p:tagLst xmlns:p="http://schemas.openxmlformats.org/presentationml/2006/main">
  <p:tag name="KSO_WM_SLIDE_ID" val="custom2023031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11"/>
  <p:tag name="KSO_WM_SLIDE_LAYOUT" val="a_f"/>
  <p:tag name="KSO_WM_SLIDE_LAYOUT_CNT" val="1_1"/>
  <p:tag name="KSO_WM_SLIDE_TYPE" val="endPage"/>
  <p:tag name="KSO_WM_SLIDE_SUBTYPE" val="pureTxt"/>
  <p:tag name="KSO_WM_SLIDE_CONTENT_AREA" val="{&quot;left&quot;:&quot;47.50008&quot;,&quot;top&quot;:&quot;152.4&quot;,&quot;width&quot;:&quot;612.5&quot;,&quot;height&quot;:&quot;244.5&quot;}"/>
</p:tagLst>
</file>

<file path=ppt/tags/tag352.xml><?xml version="1.0" encoding="utf-8"?>
<p:tagLst xmlns:p="http://schemas.openxmlformats.org/presentationml/2006/main">
  <p:tag name="commondata" val="eyJoZGlkIjoiOWFiM2U4ZTlmNjI4NTBlNDNlMTkzMzdlZGU4YTM3ZDIifQ==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5D53C4"/>
      </a:accent1>
      <a:accent2>
        <a:srgbClr val="815EC5"/>
      </a:accent2>
      <a:accent3>
        <a:srgbClr val="4B58C3"/>
      </a:accent3>
      <a:accent4>
        <a:srgbClr val="5697A8"/>
      </a:accent4>
      <a:accent5>
        <a:srgbClr val="54AD9D"/>
      </a:accent5>
      <a:accent6>
        <a:srgbClr val="53C49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渐变胶囊简约风">
  <a:themeElements>
    <a:clrScheme name="自定义 17">
      <a:dk1>
        <a:srgbClr val="000000"/>
      </a:dk1>
      <a:lt1>
        <a:srgbClr val="FFFFFF"/>
      </a:lt1>
      <a:dk2>
        <a:srgbClr val="32107E"/>
      </a:dk2>
      <a:lt2>
        <a:srgbClr val="D8E4FB"/>
      </a:lt2>
      <a:accent1>
        <a:srgbClr val="3A76E9"/>
      </a:accent1>
      <a:accent2>
        <a:srgbClr val="6868EA"/>
      </a:accent2>
      <a:accent3>
        <a:srgbClr val="8152EA"/>
      </a:accent3>
      <a:accent4>
        <a:srgbClr val="279EEA"/>
      </a:accent4>
      <a:accent5>
        <a:srgbClr val="13C7EC"/>
      </a:accent5>
      <a:accent6>
        <a:srgbClr val="36D8D4"/>
      </a:accent6>
      <a:hlink>
        <a:srgbClr val="0563C1"/>
      </a:hlink>
      <a:folHlink>
        <a:srgbClr val="954F72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6622</Words>
  <Application>WPS 演示</Application>
  <PresentationFormat>宽屏</PresentationFormat>
  <Paragraphs>375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Viner Hand ITC</vt:lpstr>
      <vt:lpstr>MiSans</vt:lpstr>
      <vt:lpstr>Arial Unicode MS</vt:lpstr>
      <vt:lpstr>Arial Black</vt:lpstr>
      <vt:lpstr>Calibri</vt:lpstr>
      <vt:lpstr>Office 主题​​</vt:lpstr>
      <vt:lpstr>1_Office 主题​​</vt:lpstr>
      <vt:lpstr>渐变胶囊简约风</vt:lpstr>
      <vt:lpstr>碳足迹第七小组 项目方案设计与         工作总结</vt:lpstr>
      <vt:lpstr>目录</vt:lpstr>
      <vt:lpstr>需求分析与小组分工</vt:lpstr>
      <vt:lpstr>对软件的功能分析</vt:lpstr>
      <vt:lpstr>                                          小组分工</vt:lpstr>
      <vt:lpstr>工作难点分析</vt:lpstr>
      <vt:lpstr>工作难点</vt:lpstr>
      <vt:lpstr>工作进程</vt:lpstr>
      <vt:lpstr>                                    5月6日小组会议</vt:lpstr>
      <vt:lpstr>网页主要内容</vt:lpstr>
      <vt:lpstr>PowerPoint 演示文稿</vt:lpstr>
      <vt:lpstr>网页文件结构</vt:lpstr>
      <vt:lpstr>                            碳足迹计算器的计算方法</vt:lpstr>
      <vt:lpstr>       基于React的碳足迹计算器页面部分源码展示 </vt:lpstr>
      <vt:lpstr>                             碳足迹知识竞赛题库（部分）</vt:lpstr>
      <vt:lpstr>         基于react的知识竞赛模块                </vt:lpstr>
      <vt:lpstr>                        碳足迹知识科普（部分）内容展示</vt:lpstr>
      <vt:lpstr>                                         基于react的知识科普 </vt:lpstr>
      <vt:lpstr>成果总结</vt:lpstr>
      <vt:lpstr>成果总结</vt:lpstr>
      <vt:lpstr>                                         网页演示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碳足迹第七小组 项目方案设计与         工作总结</dc:title>
  <dc:creator>PD2314</dc:creator>
  <cp:lastModifiedBy>WPS_1743234368</cp:lastModifiedBy>
  <cp:revision>8</cp:revision>
  <dcterms:created xsi:type="dcterms:W3CDTF">2025-05-09T10:44:00Z</dcterms:created>
  <dcterms:modified xsi:type="dcterms:W3CDTF">2025-05-09T16:15:07Z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/>
  </property>
</Properties>
</file>