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8" r:id="rId3"/>
    <p:sldId id="267" r:id="rId4"/>
    <p:sldId id="270" r:id="rId5"/>
    <p:sldId id="272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9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89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4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13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1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2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41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5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76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A756D-B5C3-437C-B1F8-94B2FA9923B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3E4C37-25DB-44C1-AF68-276B79E04C75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2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15FC2-1620-0EBC-C3B9-ABC7EE190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碳足迹计算器课程说明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BFF0187-1BA1-4090-E574-59C271356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文献阅读综述小组分享要求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00EC75-BFB3-EFEF-17C3-4E48696F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每个团队评出</a:t>
            </a:r>
            <a:r>
              <a:rPr lang="en-US" altLang="zh-CN" sz="2400" dirty="0"/>
              <a:t>1</a:t>
            </a:r>
            <a:r>
              <a:rPr lang="zh-CN" altLang="en-US" sz="2400" dirty="0"/>
              <a:t>份最佳综述，进行分享</a:t>
            </a:r>
          </a:p>
        </p:txBody>
      </p:sp>
    </p:spTree>
    <p:extLst>
      <p:ext uri="{BB962C8B-B14F-4D97-AF65-F5344CB8AC3E}">
        <p14:creationId xmlns:p14="http://schemas.microsoft.com/office/powerpoint/2010/main" val="367638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第二阶段：系统设计阶段（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b="1" dirty="0">
                <a:solidFill>
                  <a:srgbClr val="0070C0"/>
                </a:solidFill>
              </a:rPr>
              <a:t>学时）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E03CBD-B264-9F39-EEB3-6A4621C9D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4958"/>
              </p:ext>
            </p:extLst>
          </p:nvPr>
        </p:nvGraphicFramePr>
        <p:xfrm>
          <a:off x="409575" y="2148840"/>
          <a:ext cx="11658600" cy="2499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9352">
                  <a:extLst>
                    <a:ext uri="{9D8B030D-6E8A-4147-A177-3AD203B41FA5}">
                      <a16:colId xmlns:a16="http://schemas.microsoft.com/office/drawing/2014/main" val="3911455297"/>
                    </a:ext>
                  </a:extLst>
                </a:gridCol>
                <a:gridCol w="399115">
                  <a:extLst>
                    <a:ext uri="{9D8B030D-6E8A-4147-A177-3AD203B41FA5}">
                      <a16:colId xmlns:a16="http://schemas.microsoft.com/office/drawing/2014/main" val="3754170230"/>
                    </a:ext>
                  </a:extLst>
                </a:gridCol>
                <a:gridCol w="597265">
                  <a:extLst>
                    <a:ext uri="{9D8B030D-6E8A-4147-A177-3AD203B41FA5}">
                      <a16:colId xmlns:a16="http://schemas.microsoft.com/office/drawing/2014/main" val="3962762759"/>
                    </a:ext>
                  </a:extLst>
                </a:gridCol>
                <a:gridCol w="3048156">
                  <a:extLst>
                    <a:ext uri="{9D8B030D-6E8A-4147-A177-3AD203B41FA5}">
                      <a16:colId xmlns:a16="http://schemas.microsoft.com/office/drawing/2014/main" val="2930529477"/>
                    </a:ext>
                  </a:extLst>
                </a:gridCol>
                <a:gridCol w="2972267">
                  <a:extLst>
                    <a:ext uri="{9D8B030D-6E8A-4147-A177-3AD203B41FA5}">
                      <a16:colId xmlns:a16="http://schemas.microsoft.com/office/drawing/2014/main" val="1683320839"/>
                    </a:ext>
                  </a:extLst>
                </a:gridCol>
                <a:gridCol w="2505698">
                  <a:extLst>
                    <a:ext uri="{9D8B030D-6E8A-4147-A177-3AD203B41FA5}">
                      <a16:colId xmlns:a16="http://schemas.microsoft.com/office/drawing/2014/main" val="2539196477"/>
                    </a:ext>
                  </a:extLst>
                </a:gridCol>
                <a:gridCol w="1146747">
                  <a:extLst>
                    <a:ext uri="{9D8B030D-6E8A-4147-A177-3AD203B41FA5}">
                      <a16:colId xmlns:a16="http://schemas.microsoft.com/office/drawing/2014/main" val="2898512925"/>
                    </a:ext>
                  </a:extLst>
                </a:gridCol>
              </a:tblGrid>
              <a:tr h="249936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系统设计阶段（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学时）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10-12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周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指导学生进行碳足迹计算器软件设计；</a:t>
                      </a:r>
                    </a:p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参与团队内部评审。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软件总体设计（功能确定、模块详细设计）；</a:t>
                      </a:r>
                    </a:p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撰写设计文档（含模块、接口等设计）；</a:t>
                      </a:r>
                    </a:p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团队内部评审。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设计文档；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内部评审记录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团队完成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384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1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第三阶段：系统实现阶段（</a:t>
            </a:r>
            <a:r>
              <a:rPr lang="en-US" altLang="zh-CN" b="1" dirty="0">
                <a:solidFill>
                  <a:srgbClr val="0070C0"/>
                </a:solidFill>
              </a:rPr>
              <a:t>6</a:t>
            </a:r>
            <a:r>
              <a:rPr lang="zh-CN" altLang="en-US" b="1" dirty="0">
                <a:solidFill>
                  <a:srgbClr val="0070C0"/>
                </a:solidFill>
              </a:rPr>
              <a:t>学时）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5056592-E75D-A4F9-A0FF-1B88F22E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84558"/>
              </p:ext>
            </p:extLst>
          </p:nvPr>
        </p:nvGraphicFramePr>
        <p:xfrm>
          <a:off x="466407" y="1666399"/>
          <a:ext cx="11354117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3512">
                  <a:extLst>
                    <a:ext uri="{9D8B030D-6E8A-4147-A177-3AD203B41FA5}">
                      <a16:colId xmlns:a16="http://schemas.microsoft.com/office/drawing/2014/main" val="222554696"/>
                    </a:ext>
                  </a:extLst>
                </a:gridCol>
                <a:gridCol w="574372">
                  <a:extLst>
                    <a:ext uri="{9D8B030D-6E8A-4147-A177-3AD203B41FA5}">
                      <a16:colId xmlns:a16="http://schemas.microsoft.com/office/drawing/2014/main" val="269424408"/>
                    </a:ext>
                  </a:extLst>
                </a:gridCol>
                <a:gridCol w="395984">
                  <a:extLst>
                    <a:ext uri="{9D8B030D-6E8A-4147-A177-3AD203B41FA5}">
                      <a16:colId xmlns:a16="http://schemas.microsoft.com/office/drawing/2014/main" val="4201543044"/>
                    </a:ext>
                  </a:extLst>
                </a:gridCol>
                <a:gridCol w="2286025">
                  <a:extLst>
                    <a:ext uri="{9D8B030D-6E8A-4147-A177-3AD203B41FA5}">
                      <a16:colId xmlns:a16="http://schemas.microsoft.com/office/drawing/2014/main" val="878582948"/>
                    </a:ext>
                  </a:extLst>
                </a:gridCol>
                <a:gridCol w="3577167">
                  <a:extLst>
                    <a:ext uri="{9D8B030D-6E8A-4147-A177-3AD203B41FA5}">
                      <a16:colId xmlns:a16="http://schemas.microsoft.com/office/drawing/2014/main" val="126429807"/>
                    </a:ext>
                  </a:extLst>
                </a:gridCol>
                <a:gridCol w="2440259">
                  <a:extLst>
                    <a:ext uri="{9D8B030D-6E8A-4147-A177-3AD203B41FA5}">
                      <a16:colId xmlns:a16="http://schemas.microsoft.com/office/drawing/2014/main" val="1828901942"/>
                    </a:ext>
                  </a:extLst>
                </a:gridCol>
                <a:gridCol w="1116798">
                  <a:extLst>
                    <a:ext uri="{9D8B030D-6E8A-4147-A177-3AD203B41FA5}">
                      <a16:colId xmlns:a16="http://schemas.microsoft.com/office/drawing/2014/main" val="89290213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系统实现阶段（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学时）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12-13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指导、答疑；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根据设计文档开发、测试；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单元测试用例设计，测试实施；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编写使用说明书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准备答辩</a:t>
                      </a:r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ppt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制作碳足迹宣传册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软件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使用说明书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3.ppt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4.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碳足迹宣传册</a:t>
                      </a:r>
                    </a:p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实验报告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团队完成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41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5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70C0"/>
                </a:solidFill>
              </a:rPr>
              <a:t>第四阶段：结</a:t>
            </a:r>
            <a:r>
              <a:rPr lang="zh-CN" altLang="en-US" b="1" dirty="0">
                <a:solidFill>
                  <a:srgbClr val="0070C0"/>
                </a:solidFill>
              </a:rPr>
              <a:t>题（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学时）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AEF0E47-9482-9B91-CA0A-8CF9A160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21573"/>
              </p:ext>
            </p:extLst>
          </p:nvPr>
        </p:nvGraphicFramePr>
        <p:xfrm>
          <a:off x="1352232" y="2314099"/>
          <a:ext cx="8706167" cy="1257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807">
                  <a:extLst>
                    <a:ext uri="{9D8B030D-6E8A-4147-A177-3AD203B41FA5}">
                      <a16:colId xmlns:a16="http://schemas.microsoft.com/office/drawing/2014/main" val="3003635640"/>
                    </a:ext>
                  </a:extLst>
                </a:gridCol>
                <a:gridCol w="298041">
                  <a:extLst>
                    <a:ext uri="{9D8B030D-6E8A-4147-A177-3AD203B41FA5}">
                      <a16:colId xmlns:a16="http://schemas.microsoft.com/office/drawing/2014/main" val="3836359282"/>
                    </a:ext>
                  </a:extLst>
                </a:gridCol>
                <a:gridCol w="446013">
                  <a:extLst>
                    <a:ext uri="{9D8B030D-6E8A-4147-A177-3AD203B41FA5}">
                      <a16:colId xmlns:a16="http://schemas.microsoft.com/office/drawing/2014/main" val="3359381687"/>
                    </a:ext>
                  </a:extLst>
                </a:gridCol>
                <a:gridCol w="2276239">
                  <a:extLst>
                    <a:ext uri="{9D8B030D-6E8A-4147-A177-3AD203B41FA5}">
                      <a16:colId xmlns:a16="http://schemas.microsoft.com/office/drawing/2014/main" val="185293622"/>
                    </a:ext>
                  </a:extLst>
                </a:gridCol>
                <a:gridCol w="2219569">
                  <a:extLst>
                    <a:ext uri="{9D8B030D-6E8A-4147-A177-3AD203B41FA5}">
                      <a16:colId xmlns:a16="http://schemas.microsoft.com/office/drawing/2014/main" val="2072613085"/>
                    </a:ext>
                  </a:extLst>
                </a:gridCol>
                <a:gridCol w="1871154">
                  <a:extLst>
                    <a:ext uri="{9D8B030D-6E8A-4147-A177-3AD203B41FA5}">
                      <a16:colId xmlns:a16="http://schemas.microsoft.com/office/drawing/2014/main" val="2447191417"/>
                    </a:ext>
                  </a:extLst>
                </a:gridCol>
                <a:gridCol w="856344">
                  <a:extLst>
                    <a:ext uri="{9D8B030D-6E8A-4147-A177-3AD203B41FA5}">
                      <a16:colId xmlns:a16="http://schemas.microsoft.com/office/drawing/2014/main" val="3126613283"/>
                    </a:ext>
                  </a:extLst>
                </a:gridCol>
              </a:tblGrid>
              <a:tr h="1257776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结题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00" smtClean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组织答辩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答辩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团队完成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7230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FAF6BFE-1D0C-B29B-036C-8ECF0B26E046}"/>
              </a:ext>
            </a:extLst>
          </p:cNvPr>
          <p:cNvSpPr txBox="1"/>
          <p:nvPr/>
        </p:nvSpPr>
        <p:spPr>
          <a:xfrm>
            <a:off x="1352231" y="4510237"/>
            <a:ext cx="7211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u="none" strike="noStrike" dirty="0">
                <a:solidFill>
                  <a:srgbClr val="40404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产品碳足迹系列（五）产品碳足迹计算（教科书级案例解析）</a:t>
            </a:r>
          </a:p>
          <a:p>
            <a:r>
              <a:rPr lang="zh-CN" altLang="en-US" dirty="0"/>
              <a:t>https://www.szcbn.com/newsinfo/2742685.html</a:t>
            </a:r>
          </a:p>
        </p:txBody>
      </p:sp>
    </p:spTree>
    <p:extLst>
      <p:ext uri="{BB962C8B-B14F-4D97-AF65-F5344CB8AC3E}">
        <p14:creationId xmlns:p14="http://schemas.microsoft.com/office/powerpoint/2010/main" val="30129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课程设置背景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45061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随着全球气候变化的日益严重，减少碳排放已成为全球关注热点。碳足迹计算器是一种有效的工具，可帮企业、组织、个人准确测量和评估产品全生命周期、个人活动的碳足迹，从而制定合理的减排策略。</a:t>
            </a:r>
          </a:p>
        </p:txBody>
      </p:sp>
    </p:spTree>
    <p:extLst>
      <p:ext uri="{BB962C8B-B14F-4D97-AF65-F5344CB8AC3E}">
        <p14:creationId xmlns:p14="http://schemas.microsoft.com/office/powerpoint/2010/main" val="20743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课程目标（产出）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884027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软件一套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核心功能：碳足迹计算器（数据采集模块，碳排放计算模块，数据分析与报告模块）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收集与产品、组织、个人活动有关的数据，可能包括原材料采购信息，能源消耗情况，生产过程碳排放情况等；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根据采集的数据计算碳足迹（查找国际通用的碳排放计算方法和标准，对数据进行分析和计算）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对计算得到的碳足迹数据进行分析和报告（图示等）</a:t>
            </a:r>
          </a:p>
        </p:txBody>
      </p:sp>
    </p:spTree>
    <p:extLst>
      <p:ext uri="{BB962C8B-B14F-4D97-AF65-F5344CB8AC3E}">
        <p14:creationId xmlns:p14="http://schemas.microsoft.com/office/powerpoint/2010/main" val="46107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课程目标（产出）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884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辅助功能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管理和存储采集到的数据和计算得到的结果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确保数据的完整性和安全性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数据查询和检索功能，方便用户对数据进行查看和分析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用户管理和权限管理：如多个用户使用系统时如何管理，数据访问权限，操作日志等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根据碳足迹计算数据给出碳中和建议</a:t>
            </a:r>
          </a:p>
        </p:txBody>
      </p:sp>
    </p:spTree>
    <p:extLst>
      <p:ext uri="{BB962C8B-B14F-4D97-AF65-F5344CB8AC3E}">
        <p14:creationId xmlns:p14="http://schemas.microsoft.com/office/powerpoint/2010/main" val="82334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课程目标（产出）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884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软件评分标准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软件功能完整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界面美观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操作方便（通过组间用户和不相关用户的使用体验打分获得）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代码规范，可靠性等</a:t>
            </a:r>
          </a:p>
        </p:txBody>
      </p:sp>
    </p:spTree>
    <p:extLst>
      <p:ext uri="{BB962C8B-B14F-4D97-AF65-F5344CB8AC3E}">
        <p14:creationId xmlns:p14="http://schemas.microsoft.com/office/powerpoint/2010/main" val="219110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课程目标（产出）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8840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碳足迹、碳中和、环保主题有关宣传册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份或其他形式的宣传作品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制作一份环保主题的宣传册，宣传册能让普通用户了解碳足迹，能通过碳足迹 碳中和等相关知识的宣传，普及，激励查看宣传册的用户的环保意识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评价标准：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宣传册内容饱满，设计美观（指导教师打分）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能激励用户的环保意识（通过组间用户和不相关用户的观看体验打分获得）</a:t>
            </a:r>
          </a:p>
        </p:txBody>
      </p:sp>
    </p:spTree>
    <p:extLst>
      <p:ext uri="{BB962C8B-B14F-4D97-AF65-F5344CB8AC3E}">
        <p14:creationId xmlns:p14="http://schemas.microsoft.com/office/powerpoint/2010/main" val="362358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课程目标（产出）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23E0-FF48-514D-EAE2-13E16B02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410569" cy="388402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3.</a:t>
            </a:r>
            <a:r>
              <a:rPr lang="zh-CN" altLang="en-US" sz="2400" dirty="0"/>
              <a:t>完成一份实验报告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评价标准：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问题背景、数据结构分析、实验方案设计合理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能很好的说明实验方案，系统设计，测试，总结等</a:t>
            </a:r>
          </a:p>
        </p:txBody>
      </p:sp>
    </p:spTree>
    <p:extLst>
      <p:ext uri="{BB962C8B-B14F-4D97-AF65-F5344CB8AC3E}">
        <p14:creationId xmlns:p14="http://schemas.microsoft.com/office/powerpoint/2010/main" val="122688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课程安排：第一阶段，文献查阅与综述，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b="1" dirty="0">
                <a:solidFill>
                  <a:srgbClr val="0070C0"/>
                </a:solidFill>
              </a:rPr>
              <a:t>学时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30F1A6B-92B6-0EA1-B9F8-EA79F8B19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89306"/>
              </p:ext>
            </p:extLst>
          </p:nvPr>
        </p:nvGraphicFramePr>
        <p:xfrm>
          <a:off x="250031" y="1481481"/>
          <a:ext cx="11691937" cy="3840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4713">
                  <a:extLst>
                    <a:ext uri="{9D8B030D-6E8A-4147-A177-3AD203B41FA5}">
                      <a16:colId xmlns:a16="http://schemas.microsoft.com/office/drawing/2014/main" val="3300801475"/>
                    </a:ext>
                  </a:extLst>
                </a:gridCol>
                <a:gridCol w="534624">
                  <a:extLst>
                    <a:ext uri="{9D8B030D-6E8A-4147-A177-3AD203B41FA5}">
                      <a16:colId xmlns:a16="http://schemas.microsoft.com/office/drawing/2014/main" val="1779732412"/>
                    </a:ext>
                  </a:extLst>
                </a:gridCol>
                <a:gridCol w="3424566">
                  <a:extLst>
                    <a:ext uri="{9D8B030D-6E8A-4147-A177-3AD203B41FA5}">
                      <a16:colId xmlns:a16="http://schemas.microsoft.com/office/drawing/2014/main" val="753818331"/>
                    </a:ext>
                  </a:extLst>
                </a:gridCol>
                <a:gridCol w="4180302">
                  <a:extLst>
                    <a:ext uri="{9D8B030D-6E8A-4147-A177-3AD203B41FA5}">
                      <a16:colId xmlns:a16="http://schemas.microsoft.com/office/drawing/2014/main" val="235747686"/>
                    </a:ext>
                  </a:extLst>
                </a:gridCol>
                <a:gridCol w="1614432">
                  <a:extLst>
                    <a:ext uri="{9D8B030D-6E8A-4147-A177-3AD203B41FA5}">
                      <a16:colId xmlns:a16="http://schemas.microsoft.com/office/drawing/2014/main" val="1252675930"/>
                    </a:ext>
                  </a:extLst>
                </a:gridCol>
                <a:gridCol w="1213300">
                  <a:extLst>
                    <a:ext uri="{9D8B030D-6E8A-4147-A177-3AD203B41FA5}">
                      <a16:colId xmlns:a16="http://schemas.microsoft.com/office/drawing/2014/main" val="4010252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周次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学时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指导教师任务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学生任务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需完成材料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备注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16401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1.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布置任务，进度安排；</a:t>
                      </a:r>
                    </a:p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组织学生组建团队；</a:t>
                      </a:r>
                    </a:p>
                    <a:p>
                      <a:pPr algn="l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3.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指导学生进行资料查阅。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本地部署</a:t>
                      </a:r>
                      <a:r>
                        <a:rPr lang="en-US" altLang="zh-CN" sz="2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deepseek</a:t>
                      </a:r>
                      <a:r>
                        <a:rPr 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了解碳足迹，碳足迹计算器国内外发展现状，全球碳足迹相关行业现状，了解产品全生命周期碳足迹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24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zh-CN" altLang="en-US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辅助</a:t>
                      </a:r>
                      <a:r>
                        <a:rPr lang="zh-CN" altLang="zh-CN" sz="2400" kern="100" dirty="0" smtClean="0">
                          <a:solidFill>
                            <a:schemeClr val="tx1"/>
                          </a:solidFill>
                          <a:effectLst/>
                        </a:rPr>
                        <a:t>撰写</a:t>
                      </a:r>
                      <a:r>
                        <a:rPr lang="zh-CN" alt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碳足迹文献综述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每位同学提交一份阅读综述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个人完成</a:t>
                      </a:r>
                      <a:endParaRPr lang="zh-CN" sz="2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78550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zh-CN" sz="240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组织小组文献阅读分享，点评学生阅读综述。</a:t>
                      </a:r>
                      <a:endParaRPr lang="zh-CN" altLang="en-US" sz="2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分组分享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400" kern="100">
                          <a:solidFill>
                            <a:schemeClr val="tx1"/>
                          </a:solidFill>
                          <a:effectLst/>
                        </a:rPr>
                        <a:t>分组分享</a:t>
                      </a:r>
                      <a:endParaRPr lang="zh-CN" altLang="en-US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sz="2400" kern="100" dirty="0">
                          <a:solidFill>
                            <a:schemeClr val="tx1"/>
                          </a:solidFill>
                          <a:effectLst/>
                        </a:rPr>
                        <a:t>团队完成</a:t>
                      </a:r>
                      <a:endParaRPr lang="zh-CN" altLang="en-US" dirty="0"/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2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85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8F1C9B-B6F4-B94A-1961-B120D5D2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70C0"/>
                </a:solidFill>
              </a:rPr>
              <a:t>第一阶段，文献查阅与综述：文献阅读综述样式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500EC75-BFB3-EFEF-17C3-4E48696F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DC13B3-23F1-7EB3-4F69-6834840AF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015732"/>
            <a:ext cx="9345615" cy="39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2566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158</TotalTime>
  <Words>748</Words>
  <Application>Microsoft Office PowerPoint</Application>
  <PresentationFormat>宽屏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Microsoft YaHei</vt:lpstr>
      <vt:lpstr>Arial</vt:lpstr>
      <vt:lpstr>Gill Sans MT</vt:lpstr>
      <vt:lpstr>Times New Roman</vt:lpstr>
      <vt:lpstr>Wingdings</vt:lpstr>
      <vt:lpstr>画廊</vt:lpstr>
      <vt:lpstr>碳足迹计算器课程说明</vt:lpstr>
      <vt:lpstr>课程设置背景</vt:lpstr>
      <vt:lpstr>课程目标（产出）</vt:lpstr>
      <vt:lpstr>课程目标（产出）</vt:lpstr>
      <vt:lpstr>课程目标（产出）</vt:lpstr>
      <vt:lpstr>课程目标（产出）</vt:lpstr>
      <vt:lpstr>课程目标（产出）</vt:lpstr>
      <vt:lpstr>课程安排：第一阶段，文献查阅与综述，4学时</vt:lpstr>
      <vt:lpstr>第一阶段，文献查阅与综述：文献阅读综述样式</vt:lpstr>
      <vt:lpstr>文献阅读综述小组分享要求</vt:lpstr>
      <vt:lpstr>第二阶段：系统设计阶段（4学时）</vt:lpstr>
      <vt:lpstr>第三阶段：系统实现阶段（6学时）</vt:lpstr>
      <vt:lpstr>第四阶段：结题（2学时）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从概念到产品</dc:title>
  <dc:creator>宇英 王</dc:creator>
  <cp:lastModifiedBy>MI</cp:lastModifiedBy>
  <cp:revision>51</cp:revision>
  <dcterms:created xsi:type="dcterms:W3CDTF">2023-12-10T02:16:44Z</dcterms:created>
  <dcterms:modified xsi:type="dcterms:W3CDTF">2025-04-26T06:22:13Z</dcterms:modified>
</cp:coreProperties>
</file>