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7"/>
  </p:handoutMasterIdLst>
  <p:sldIdLst>
    <p:sldId id="257" r:id="rId5"/>
    <p:sldId id="269" r:id="rId7"/>
    <p:sldId id="270" r:id="rId8"/>
    <p:sldId id="271" r:id="rId9"/>
    <p:sldId id="274" r:id="rId10"/>
    <p:sldId id="275" r:id="rId11"/>
    <p:sldId id="276" r:id="rId12"/>
    <p:sldId id="277" r:id="rId13"/>
    <p:sldId id="280" r:id="rId14"/>
    <p:sldId id="278" r:id="rId15"/>
    <p:sldId id="281" r:id="rId16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34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E1397-6D9B-4EB5-A122-BE48A66C3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image" Target="../media/image1.jpeg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4" Type="http://schemas.openxmlformats.org/officeDocument/2006/relationships/tags" Target="../tags/tag17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5486847" y="1980674"/>
            <a:ext cx="6185194" cy="1198618"/>
          </a:xfrm>
        </p:spPr>
        <p:txBody>
          <a:bodyPr lIns="90000" tIns="46800" rIns="90000" bIns="0" anchor="b" anchorCtr="0">
            <a:normAutofit/>
          </a:bodyPr>
          <a:lstStyle>
            <a:lvl1pPr algn="l">
              <a:defRPr sz="72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5486847" y="3327021"/>
            <a:ext cx="6246302" cy="632418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>
            <p:custDataLst>
              <p:tags r:id="rId7"/>
            </p:custDataLst>
          </p:nvPr>
        </p:nvGrpSpPr>
        <p:grpSpPr>
          <a:xfrm>
            <a:off x="-19745" y="0"/>
            <a:ext cx="11817586" cy="6892260"/>
            <a:chOff x="-19745" y="0"/>
            <a:chExt cx="11817586" cy="6892260"/>
          </a:xfrm>
        </p:grpSpPr>
        <p:sp>
          <p:nvSpPr>
            <p:cNvPr id="7" name="任意多边形: 形状 6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-19745" y="0"/>
              <a:ext cx="2427300" cy="2764457"/>
            </a:xfrm>
            <a:custGeom>
              <a:avLst/>
              <a:gdLst>
                <a:gd name="connsiteX0" fmla="*/ 2427300 w 2427300"/>
                <a:gd name="connsiteY0" fmla="*/ 2764457 h 2764457"/>
                <a:gd name="connsiteX1" fmla="*/ 0 w 2427300"/>
                <a:gd name="connsiteY1" fmla="*/ 2764457 h 2764457"/>
                <a:gd name="connsiteX2" fmla="*/ 1742483 w 2427300"/>
                <a:gd name="connsiteY2" fmla="*/ 0 h 2764457"/>
                <a:gd name="connsiteX3" fmla="*/ 2427300 w 2427300"/>
                <a:gd name="connsiteY3" fmla="*/ 1086466 h 276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7300" h="2764457">
                  <a:moveTo>
                    <a:pt x="2427300" y="2764457"/>
                  </a:moveTo>
                  <a:lnTo>
                    <a:pt x="0" y="2764457"/>
                  </a:lnTo>
                  <a:lnTo>
                    <a:pt x="1742483" y="0"/>
                  </a:lnTo>
                  <a:lnTo>
                    <a:pt x="2427300" y="108646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9"/>
              </p:custDataLst>
            </p:nvPr>
          </p:nvSpPr>
          <p:spPr>
            <a:xfrm>
              <a:off x="-19744" y="3106180"/>
              <a:ext cx="2880823" cy="3786080"/>
            </a:xfrm>
            <a:custGeom>
              <a:avLst/>
              <a:gdLst>
                <a:gd name="connsiteX0" fmla="*/ 684897 w 2880823"/>
                <a:gd name="connsiteY0" fmla="*/ 0 h 3786080"/>
                <a:gd name="connsiteX1" fmla="*/ 2880823 w 2880823"/>
                <a:gd name="connsiteY1" fmla="*/ 3786080 h 3786080"/>
                <a:gd name="connsiteX2" fmla="*/ 0 w 2880823"/>
                <a:gd name="connsiteY2" fmla="*/ 3786080 h 3786080"/>
                <a:gd name="connsiteX3" fmla="*/ 0 w 2880823"/>
                <a:gd name="connsiteY3" fmla="*/ 1180857 h 37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0823" h="3786080">
                  <a:moveTo>
                    <a:pt x="684897" y="0"/>
                  </a:moveTo>
                  <a:lnTo>
                    <a:pt x="2880823" y="3786080"/>
                  </a:lnTo>
                  <a:lnTo>
                    <a:pt x="0" y="3786080"/>
                  </a:lnTo>
                  <a:lnTo>
                    <a:pt x="0" y="11808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-712814" y="2685879"/>
              <a:ext cx="1978851" cy="592710"/>
            </a:xfrm>
            <a:custGeom>
              <a:avLst/>
              <a:gdLst>
                <a:gd name="connsiteX0" fmla="*/ 0 w 1978851"/>
                <a:gd name="connsiteY0" fmla="*/ 592710 h 592710"/>
                <a:gd name="connsiteX1" fmla="*/ 989425 w 1978851"/>
                <a:gd name="connsiteY1" fmla="*/ 0 h 592710"/>
                <a:gd name="connsiteX2" fmla="*/ 1978851 w 1978851"/>
                <a:gd name="connsiteY2" fmla="*/ 592710 h 59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8851" h="592710">
                  <a:moveTo>
                    <a:pt x="0" y="592710"/>
                  </a:moveTo>
                  <a:lnTo>
                    <a:pt x="989425" y="0"/>
                  </a:lnTo>
                  <a:lnTo>
                    <a:pt x="1978851" y="592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11"/>
            <p:cNvSpPr/>
            <p:nvPr userDrawn="1">
              <p:custDataLst>
                <p:tags r:id="rId11"/>
              </p:custDataLst>
            </p:nvPr>
          </p:nvSpPr>
          <p:spPr>
            <a:xfrm>
              <a:off x="2861079" y="5298431"/>
              <a:ext cx="1848842" cy="159382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三角形 13"/>
            <p:cNvSpPr/>
            <p:nvPr userDrawn="1">
              <p:custDataLst>
                <p:tags r:id="rId12"/>
              </p:custDataLst>
            </p:nvPr>
          </p:nvSpPr>
          <p:spPr>
            <a:xfrm rot="3600000">
              <a:off x="1132840" y="1963551"/>
              <a:ext cx="3794133" cy="3270803"/>
            </a:xfrm>
            <a:prstGeom prst="triangle">
              <a:avLst/>
            </a:prstGeom>
            <a:blipFill dpi="0" rotWithShape="0">
              <a:blip r:embed="rId13"/>
              <a:srcRect/>
              <a:stretch>
                <a:fillRect t="1000" b="-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2" name="组合 11"/>
            <p:cNvGrpSpPr/>
            <p:nvPr userDrawn="1">
              <p:custDataLst>
                <p:tags r:id="rId14"/>
              </p:custDataLst>
            </p:nvPr>
          </p:nvGrpSpPr>
          <p:grpSpPr>
            <a:xfrm>
              <a:off x="11668459" y="549424"/>
              <a:ext cx="129382" cy="473109"/>
              <a:chOff x="11537206" y="483307"/>
              <a:chExt cx="201523" cy="736906"/>
            </a:xfrm>
            <a:solidFill>
              <a:schemeClr val="accent1"/>
            </a:solidFill>
          </p:grpSpPr>
          <p:sp>
            <p:nvSpPr>
              <p:cNvPr id="13" name="椭圆 12"/>
              <p:cNvSpPr/>
              <p:nvPr>
                <p:custDataLst>
                  <p:tags r:id="rId15"/>
                </p:custDataLst>
              </p:nvPr>
            </p:nvSpPr>
            <p:spPr>
              <a:xfrm>
                <a:off x="11537206" y="483307"/>
                <a:ext cx="195943" cy="1959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" name="椭圆 13"/>
              <p:cNvSpPr/>
              <p:nvPr>
                <p:custDataLst>
                  <p:tags r:id="rId16"/>
                </p:custDataLst>
              </p:nvPr>
            </p:nvSpPr>
            <p:spPr>
              <a:xfrm>
                <a:off x="11537207" y="744908"/>
                <a:ext cx="195943" cy="1959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" name="椭圆 14"/>
              <p:cNvSpPr/>
              <p:nvPr>
                <p:custDataLst>
                  <p:tags r:id="rId17"/>
                </p:custDataLst>
              </p:nvPr>
            </p:nvSpPr>
            <p:spPr>
              <a:xfrm>
                <a:off x="11542786" y="1024270"/>
                <a:ext cx="195943" cy="1959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9" name="圆角矩形 20"/>
            <p:cNvSpPr/>
            <p:nvPr userDrawn="1">
              <p:custDataLst>
                <p:tags r:id="rId18"/>
              </p:custDataLst>
            </p:nvPr>
          </p:nvSpPr>
          <p:spPr>
            <a:xfrm>
              <a:off x="5633482" y="3158748"/>
              <a:ext cx="1163781" cy="7482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三角形 12"/>
            <p:cNvSpPr/>
            <p:nvPr userDrawn="1">
              <p:custDataLst>
                <p:tags r:id="rId19"/>
              </p:custDataLst>
            </p:nvPr>
          </p:nvSpPr>
          <p:spPr>
            <a:xfrm rot="3600000">
              <a:off x="1574330" y="1748429"/>
              <a:ext cx="3794133" cy="32708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9876790" y="5069840"/>
            <a:ext cx="1864995" cy="539750"/>
          </a:xfrm>
        </p:spPr>
        <p:txBody>
          <a:bodyPr lIns="90000" tIns="46800" rIns="90000" bIns="0" anchor="b" anchorCtr="0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9876790" y="5649595"/>
            <a:ext cx="1864995" cy="539750"/>
          </a:xfrm>
        </p:spPr>
        <p:txBody>
          <a:bodyPr lIns="90000" tIns="0" rIns="90000" bIns="46800" anchor="t" anchorCtr="0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528157" y="0"/>
            <a:ext cx="11663843" cy="6892260"/>
            <a:chOff x="528157" y="0"/>
            <a:chExt cx="11663843" cy="6892260"/>
          </a:xfrm>
        </p:grpSpPr>
        <p:sp>
          <p:nvSpPr>
            <p:cNvPr id="7" name="三角形 6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528157" y="0"/>
              <a:ext cx="2080887" cy="165067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三角形 7"/>
            <p:cNvSpPr/>
            <p:nvPr userDrawn="1">
              <p:custDataLst>
                <p:tags r:id="rId4"/>
              </p:custDataLst>
            </p:nvPr>
          </p:nvSpPr>
          <p:spPr>
            <a:xfrm>
              <a:off x="9227714" y="5093898"/>
              <a:ext cx="2086099" cy="179836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三角形 8"/>
            <p:cNvSpPr/>
            <p:nvPr userDrawn="1">
              <p:custDataLst>
                <p:tags r:id="rId5"/>
              </p:custDataLst>
            </p:nvPr>
          </p:nvSpPr>
          <p:spPr>
            <a:xfrm>
              <a:off x="11313813" y="6135202"/>
              <a:ext cx="878187" cy="75705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9"/>
            <p:cNvSpPr/>
            <p:nvPr userDrawn="1">
              <p:custDataLst>
                <p:tags r:id="rId6"/>
              </p:custDataLst>
            </p:nvPr>
          </p:nvSpPr>
          <p:spPr>
            <a:xfrm>
              <a:off x="2133732" y="1992725"/>
              <a:ext cx="2699999" cy="232758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992978" y="3012501"/>
            <a:ext cx="4846987" cy="778676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4992978" y="3851841"/>
            <a:ext cx="4846987" cy="77867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1" name="任意多边形: 形状 10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638974" y="5416759"/>
            <a:ext cx="1553024" cy="1432837"/>
            <a:chOff x="10898426" y="5656127"/>
            <a:chExt cx="1293583" cy="1193474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10898426" y="6156793"/>
              <a:ext cx="678847" cy="692806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20" y="5656127"/>
              <a:ext cx="771189" cy="1193474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3028067" y="0"/>
            <a:ext cx="6276189" cy="6858000"/>
            <a:chOff x="3028067" y="0"/>
            <a:chExt cx="6276189" cy="6858000"/>
          </a:xfrm>
        </p:grpSpPr>
        <p:sp>
          <p:nvSpPr>
            <p:cNvPr id="6" name="三角形 3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5055555" y="0"/>
              <a:ext cx="2080887" cy="165067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>
              <a:off x="5676777" y="6135202"/>
              <a:ext cx="838445" cy="722798"/>
            </a:xfrm>
            <a:custGeom>
              <a:avLst/>
              <a:gdLst>
                <a:gd name="connsiteX0" fmla="*/ 419223 w 838445"/>
                <a:gd name="connsiteY0" fmla="*/ 0 h 722798"/>
                <a:gd name="connsiteX1" fmla="*/ 838445 w 838445"/>
                <a:gd name="connsiteY1" fmla="*/ 722798 h 722798"/>
                <a:gd name="connsiteX2" fmla="*/ 0 w 838445"/>
                <a:gd name="connsiteY2" fmla="*/ 722798 h 72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445" h="722798">
                  <a:moveTo>
                    <a:pt x="419223" y="0"/>
                  </a:moveTo>
                  <a:lnTo>
                    <a:pt x="838445" y="722798"/>
                  </a:lnTo>
                  <a:lnTo>
                    <a:pt x="0" y="7227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三角形 5"/>
            <p:cNvSpPr/>
            <p:nvPr userDrawn="1">
              <p:custDataLst>
                <p:tags r:id="rId5"/>
              </p:custDataLst>
            </p:nvPr>
          </p:nvSpPr>
          <p:spPr>
            <a:xfrm>
              <a:off x="3028067" y="2477828"/>
              <a:ext cx="392165" cy="33807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三角形 6"/>
            <p:cNvSpPr/>
            <p:nvPr userDrawn="1">
              <p:custDataLst>
                <p:tags r:id="rId6"/>
              </p:custDataLst>
            </p:nvPr>
          </p:nvSpPr>
          <p:spPr>
            <a:xfrm rot="2748548">
              <a:off x="8939137" y="3459125"/>
              <a:ext cx="392165" cy="33807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420232" y="2767280"/>
            <a:ext cx="5352795" cy="1200329"/>
          </a:xfrm>
        </p:spPr>
        <p:txBody>
          <a:bodyPr vert="horz" lIns="90000" tIns="46800" rIns="9000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3419475" y="4025708"/>
            <a:ext cx="5457825" cy="722312"/>
          </a:xfrm>
        </p:spPr>
        <p:txBody>
          <a:bodyPr lIns="91440" tIns="0" rIns="91440" bIns="45720"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 spc="300" baseline="0"/>
            </a:lvl1pPr>
          </a:lstStyle>
          <a:p>
            <a:pPr lvl="0"/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三角形 6"/>
          <p:cNvSpPr/>
          <p:nvPr userDrawn="1">
            <p:custDataLst>
              <p:tags r:id="rId3"/>
            </p:custDataLst>
          </p:nvPr>
        </p:nvSpPr>
        <p:spPr>
          <a:xfrm rot="10800000">
            <a:off x="240665" y="0"/>
            <a:ext cx="1268730" cy="8255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三角形 7"/>
          <p:cNvSpPr/>
          <p:nvPr userDrawn="1">
            <p:custDataLst>
              <p:tags r:id="rId4"/>
            </p:custDataLst>
          </p:nvPr>
        </p:nvSpPr>
        <p:spPr>
          <a:xfrm>
            <a:off x="10157460" y="5823585"/>
            <a:ext cx="1449070" cy="102997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三角形 8"/>
          <p:cNvSpPr/>
          <p:nvPr userDrawn="1">
            <p:custDataLst>
              <p:tags r:id="rId5"/>
            </p:custDataLst>
          </p:nvPr>
        </p:nvSpPr>
        <p:spPr>
          <a:xfrm>
            <a:off x="11200765" y="6153150"/>
            <a:ext cx="991235" cy="70485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-1" y="5207000"/>
            <a:ext cx="1807912" cy="1667994"/>
            <a:chOff x="-1" y="5000255"/>
            <a:chExt cx="2032000" cy="1874739"/>
          </a:xfrm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flipH="1">
              <a:off x="965649" y="5786718"/>
              <a:ext cx="1066350" cy="1088276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三角形 7"/>
            <p:cNvSpPr/>
            <p:nvPr>
              <p:custDataLst>
                <p:tags r:id="rId5"/>
              </p:custDataLst>
            </p:nvPr>
          </p:nvSpPr>
          <p:spPr>
            <a:xfrm flipH="1">
              <a:off x="-1" y="5000255"/>
              <a:ext cx="1211405" cy="187473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三角形 8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594749" y="5786311"/>
              <a:ext cx="636641" cy="472228"/>
            </a:xfrm>
            <a:prstGeom prst="triangle">
              <a:avLst/>
            </a:prstGeom>
            <a:solidFill>
              <a:schemeClr val="accent3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 flipH="1">
            <a:off x="10638971" y="0"/>
            <a:ext cx="1553029" cy="1432837"/>
            <a:chOff x="10898414" y="5656121"/>
            <a:chExt cx="1293586" cy="1193473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三角形 7"/>
            <p:cNvSpPr/>
            <p:nvPr>
              <p:custDataLst>
                <p:tags r:id="rId5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三角形 8"/>
            <p:cNvSpPr/>
            <p:nvPr>
              <p:custDataLst>
                <p:tags r:id="rId6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 rot="10800000" flipH="1">
            <a:off x="10638971" y="0"/>
            <a:ext cx="1553029" cy="1432837"/>
            <a:chOff x="10898414" y="5656121"/>
            <a:chExt cx="1293586" cy="1193473"/>
          </a:xfrm>
        </p:grpSpPr>
        <p:sp>
          <p:nvSpPr>
            <p:cNvPr id="16" name="任意多边形: 形状 15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6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9" name="组合 18"/>
          <p:cNvGrpSpPr/>
          <p:nvPr userDrawn="1">
            <p:custDataLst>
              <p:tags r:id="rId3"/>
            </p:custDataLst>
          </p:nvPr>
        </p:nvGrpSpPr>
        <p:grpSpPr>
          <a:xfrm>
            <a:off x="0" y="4462145"/>
            <a:ext cx="2067560" cy="2386965"/>
            <a:chOff x="0" y="4462199"/>
            <a:chExt cx="2587015" cy="2386801"/>
          </a:xfrm>
        </p:grpSpPr>
        <p:sp>
          <p:nvSpPr>
            <p:cNvPr id="20" name="任意多边形: 形状 19"/>
            <p:cNvSpPr/>
            <p:nvPr>
              <p:custDataLst>
                <p:tags r:id="rId4"/>
              </p:custDataLst>
            </p:nvPr>
          </p:nvSpPr>
          <p:spPr>
            <a:xfrm flipH="1">
              <a:off x="1229405" y="5463474"/>
              <a:ext cx="1357610" cy="1385526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三角形 7"/>
            <p:cNvSpPr/>
            <p:nvPr>
              <p:custDataLst>
                <p:tags r:id="rId5"/>
              </p:custDataLst>
            </p:nvPr>
          </p:nvSpPr>
          <p:spPr>
            <a:xfrm flipH="1">
              <a:off x="0" y="4462199"/>
              <a:ext cx="1542284" cy="238680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三角形 8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757198" y="5462956"/>
              <a:ext cx="810531" cy="60121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 userDrawn="1">
            <p:custDataLst>
              <p:tags r:id="rId7"/>
            </p:custDataLst>
          </p:nvPr>
        </p:nvGrpSpPr>
        <p:grpSpPr>
          <a:xfrm rot="10800000">
            <a:off x="10121900" y="0"/>
            <a:ext cx="2067560" cy="2386965"/>
            <a:chOff x="0" y="4462199"/>
            <a:chExt cx="2587015" cy="2386801"/>
          </a:xfrm>
        </p:grpSpPr>
        <p:sp>
          <p:nvSpPr>
            <p:cNvPr id="24" name="任意多边形: 形状 23"/>
            <p:cNvSpPr/>
            <p:nvPr>
              <p:custDataLst>
                <p:tags r:id="rId8"/>
              </p:custDataLst>
            </p:nvPr>
          </p:nvSpPr>
          <p:spPr>
            <a:xfrm flipH="1">
              <a:off x="1229405" y="5463474"/>
              <a:ext cx="1357610" cy="1385526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三角形 7"/>
            <p:cNvSpPr/>
            <p:nvPr>
              <p:custDataLst>
                <p:tags r:id="rId9"/>
              </p:custDataLst>
            </p:nvPr>
          </p:nvSpPr>
          <p:spPr>
            <a:xfrm flipH="1">
              <a:off x="0" y="4462199"/>
              <a:ext cx="1542284" cy="238680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三角形 8"/>
            <p:cNvSpPr/>
            <p:nvPr>
              <p:custDataLst>
                <p:tags r:id="rId10"/>
              </p:custDataLst>
            </p:nvPr>
          </p:nvSpPr>
          <p:spPr>
            <a:xfrm rot="10800000" flipH="1">
              <a:off x="757198" y="5462956"/>
              <a:ext cx="810531" cy="60121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 flipH="1">
            <a:off x="8610600" y="1253806"/>
            <a:ext cx="1763395" cy="1763395"/>
          </a:xfrm>
          <a:prstGeom prst="ellips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1700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矩形: 圆顶角 13"/>
          <p:cNvSpPr/>
          <p:nvPr userDrawn="1">
            <p:custDataLst>
              <p:tags r:id="rId4"/>
            </p:custDataLst>
          </p:nvPr>
        </p:nvSpPr>
        <p:spPr>
          <a:xfrm rot="8100000" flipH="1">
            <a:off x="1561337" y="2210865"/>
            <a:ext cx="2029437" cy="3830417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87000">
                <a:srgbClr val="FFFFFF">
                  <a:alpha val="0"/>
                </a:srgbClr>
              </a:gs>
              <a:gs pos="0">
                <a:schemeClr val="accent1"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12" name="副标题"/>
          <p:cNvSpPr txBox="1">
            <a:spLocks noGrp="1"/>
          </p:cNvSpPr>
          <p:nvPr>
            <p:ph type="body" idx="3" hasCustomPrompt="1"/>
            <p:custDataLst>
              <p:tags r:id="rId5"/>
            </p:custDataLst>
          </p:nvPr>
        </p:nvSpPr>
        <p:spPr>
          <a:xfrm>
            <a:off x="4518584" y="1886033"/>
            <a:ext cx="6724805" cy="87689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kumimoji="0" lang="zh-CN" altLang="en-US" sz="22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4200965" y="2887128"/>
            <a:ext cx="7100480" cy="12468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1" i="0" u="none" strike="noStrike" kern="1200" cap="none" spc="30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此处编辑标题</a:t>
            </a:r>
            <a:endParaRPr dirty="0">
              <a:sym typeface="+mn-ea"/>
            </a:endParaRP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9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583655" y="4607241"/>
            <a:ext cx="2670175" cy="5743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9" name="矩形: 圆顶角 12"/>
          <p:cNvSpPr/>
          <p:nvPr userDrawn="1">
            <p:custDataLst>
              <p:tags r:id="rId11"/>
            </p:custDataLst>
          </p:nvPr>
        </p:nvSpPr>
        <p:spPr>
          <a:xfrm rot="18900000" flipH="1">
            <a:off x="1864646" y="998280"/>
            <a:ext cx="2029437" cy="3777696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cs typeface="MiSans" panose="00000500000000000000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4391953" y="2821599"/>
            <a:ext cx="779487" cy="121480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17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7"/>
            </p:custDataLst>
          </p:nvPr>
        </p:nvSpPr>
        <p:spPr>
          <a:xfrm>
            <a:off x="635" y="3260090"/>
            <a:ext cx="3695065" cy="3597910"/>
          </a:xfrm>
          <a:custGeom>
            <a:avLst/>
            <a:gdLst>
              <a:gd name="connsiteX0" fmla="*/ 736674 w 3699837"/>
              <a:gd name="connsiteY0" fmla="*/ 1 h 3598032"/>
              <a:gd name="connsiteX1" fmla="*/ 1521677 w 3699837"/>
              <a:gd name="connsiteY1" fmla="*/ 325103 h 3598032"/>
              <a:gd name="connsiteX2" fmla="*/ 3699837 w 3699837"/>
              <a:gd name="connsiteY2" fmla="*/ 2503264 h 3598032"/>
              <a:gd name="connsiteX3" fmla="*/ 2605068 w 3699837"/>
              <a:gd name="connsiteY3" fmla="*/ 3598032 h 3598032"/>
              <a:gd name="connsiteX4" fmla="*/ 1654210 w 3699837"/>
              <a:gd name="connsiteY4" fmla="*/ 3598032 h 3598032"/>
              <a:gd name="connsiteX5" fmla="*/ 0 w 3699837"/>
              <a:gd name="connsiteY5" fmla="*/ 1943822 h 3598032"/>
              <a:gd name="connsiteX6" fmla="*/ 144 w 3699837"/>
              <a:gd name="connsiteY6" fmla="*/ 281376 h 3598032"/>
              <a:gd name="connsiteX7" fmla="*/ 35939 w 3699837"/>
              <a:gd name="connsiteY7" fmla="*/ 249020 h 3598032"/>
              <a:gd name="connsiteX8" fmla="*/ 736674 w 3699837"/>
              <a:gd name="connsiteY8" fmla="*/ 1 h 359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99837" h="3598032">
                <a:moveTo>
                  <a:pt x="736674" y="1"/>
                </a:moveTo>
                <a:cubicBezTo>
                  <a:pt x="1020799" y="-24"/>
                  <a:pt x="1304915" y="108342"/>
                  <a:pt x="1521677" y="325103"/>
                </a:cubicBezTo>
                <a:lnTo>
                  <a:pt x="3699837" y="2503264"/>
                </a:lnTo>
                <a:lnTo>
                  <a:pt x="2605068" y="3598032"/>
                </a:lnTo>
                <a:lnTo>
                  <a:pt x="1654210" y="3598032"/>
                </a:lnTo>
                <a:lnTo>
                  <a:pt x="0" y="1943822"/>
                </a:lnTo>
                <a:lnTo>
                  <a:pt x="144" y="281376"/>
                </a:lnTo>
                <a:lnTo>
                  <a:pt x="35939" y="249020"/>
                </a:lnTo>
                <a:cubicBezTo>
                  <a:pt x="239448" y="83031"/>
                  <a:pt x="488064" y="22"/>
                  <a:pt x="736674" y="1"/>
                </a:cubicBezTo>
                <a:close/>
              </a:path>
            </a:pathLst>
          </a:custGeom>
          <a:gradFill flip="none" rotWithShape="1">
            <a:gsLst>
              <a:gs pos="87000">
                <a:schemeClr val="accent1">
                  <a:alpha val="0"/>
                  <a:lumMod val="2000"/>
                  <a:lumOff val="98000"/>
                </a:schemeClr>
              </a:gs>
              <a:gs pos="0">
                <a:schemeClr val="accent1">
                  <a:lumMod val="3000"/>
                  <a:lumOff val="97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: 形状 3"/>
          <p:cNvSpPr/>
          <p:nvPr userDrawn="1">
            <p:custDataLst>
              <p:tags r:id="rId8"/>
            </p:custDataLst>
          </p:nvPr>
        </p:nvSpPr>
        <p:spPr>
          <a:xfrm>
            <a:off x="0" y="4176395"/>
            <a:ext cx="2851785" cy="2681605"/>
          </a:xfrm>
          <a:custGeom>
            <a:avLst/>
            <a:gdLst>
              <a:gd name="connsiteX0" fmla="*/ 406010 w 2844974"/>
              <a:gd name="connsiteY0" fmla="*/ 0 h 2696845"/>
              <a:gd name="connsiteX1" fmla="*/ 2543439 w 2844974"/>
              <a:gd name="connsiteY1" fmla="*/ 2137429 h 2696845"/>
              <a:gd name="connsiteX2" fmla="*/ 2822872 w 2844974"/>
              <a:gd name="connsiteY2" fmla="*/ 2606335 h 2696845"/>
              <a:gd name="connsiteX3" fmla="*/ 2844974 w 2844974"/>
              <a:gd name="connsiteY3" fmla="*/ 2696845 h 2696845"/>
              <a:gd name="connsiteX4" fmla="*/ 78 w 2844974"/>
              <a:gd name="connsiteY4" fmla="*/ 2696747 h 2696845"/>
              <a:gd name="connsiteX5" fmla="*/ 0 w 2844974"/>
              <a:gd name="connsiteY5" fmla="*/ 406010 h 2696845"/>
              <a:gd name="connsiteX6" fmla="*/ 406010 w 2844974"/>
              <a:gd name="connsiteY6" fmla="*/ 0 h 26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4974" h="2696845">
                <a:moveTo>
                  <a:pt x="406010" y="0"/>
                </a:moveTo>
                <a:lnTo>
                  <a:pt x="2543439" y="2137429"/>
                </a:lnTo>
                <a:cubicBezTo>
                  <a:pt x="2678919" y="2272909"/>
                  <a:pt x="2772063" y="2434691"/>
                  <a:pt x="2822872" y="2606335"/>
                </a:cubicBezTo>
                <a:lnTo>
                  <a:pt x="2844974" y="2696845"/>
                </a:lnTo>
                <a:lnTo>
                  <a:pt x="78" y="2696747"/>
                </a:lnTo>
                <a:lnTo>
                  <a:pt x="0" y="406010"/>
                </a:lnTo>
                <a:lnTo>
                  <a:pt x="406010" y="0"/>
                </a:lnTo>
                <a:close/>
              </a:path>
            </a:pathLst>
          </a:cu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标题"/>
          <p:cNvSpPr txBox="1">
            <a:spLocks noGrp="1"/>
          </p:cNvSpPr>
          <p:nvPr>
            <p:ph type="title" idx="2" hasCustomPrompt="1"/>
            <p:custDataLst>
              <p:tags r:id="rId3"/>
            </p:custDataLst>
          </p:nvPr>
        </p:nvSpPr>
        <p:spPr>
          <a:xfrm>
            <a:off x="4176395" y="3316586"/>
            <a:ext cx="6257925" cy="16452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10" name="节编号"/>
          <p:cNvSpPr txBox="1"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399681" y="1979230"/>
            <a:ext cx="4034659" cy="115189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none" lIns="0" tIns="0" rIns="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4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顶角 12"/>
          <p:cNvSpPr/>
          <p:nvPr userDrawn="1">
            <p:custDataLst>
              <p:tags r:id="rId8"/>
            </p:custDataLst>
          </p:nvPr>
        </p:nvSpPr>
        <p:spPr>
          <a:xfrm rot="2160000" flipH="1">
            <a:off x="2314395" y="2028634"/>
            <a:ext cx="1498714" cy="2882836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cs typeface="MiSans" panose="00000500000000000000" charset="-122"/>
              <a:sym typeface="+mn-ea"/>
            </a:endParaRPr>
          </a:p>
        </p:txBody>
      </p:sp>
      <p:sp>
        <p:nvSpPr>
          <p:cNvPr id="15" name="矩形: 圆顶角 13"/>
          <p:cNvSpPr/>
          <p:nvPr userDrawn="1">
            <p:custDataLst>
              <p:tags r:id="rId9"/>
            </p:custDataLst>
          </p:nvPr>
        </p:nvSpPr>
        <p:spPr>
          <a:xfrm rot="12960000" flipH="1">
            <a:off x="1374377" y="1923376"/>
            <a:ext cx="1498714" cy="2923057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87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MiSans" panose="00000500000000000000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2288565" y="1318468"/>
            <a:ext cx="1763395" cy="1763395"/>
          </a:xfrm>
          <a:prstGeom prst="ellips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1700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: 圆顶角 12"/>
          <p:cNvSpPr/>
          <p:nvPr userDrawn="1">
            <p:custDataLst>
              <p:tags r:id="rId7"/>
            </p:custDataLst>
          </p:nvPr>
        </p:nvSpPr>
        <p:spPr>
          <a:xfrm rot="2700000" flipH="1" flipV="1">
            <a:off x="8203681" y="2169756"/>
            <a:ext cx="2033110" cy="378453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cs typeface="MiSans" panose="00000500000000000000" charset="-122"/>
              <a:sym typeface="+mn-ea"/>
            </a:endParaRPr>
          </a:p>
        </p:txBody>
      </p:sp>
      <p:sp>
        <p:nvSpPr>
          <p:cNvPr id="17" name="矩形: 圆顶角 13"/>
          <p:cNvSpPr/>
          <p:nvPr userDrawn="1">
            <p:custDataLst>
              <p:tags r:id="rId8"/>
            </p:custDataLst>
          </p:nvPr>
        </p:nvSpPr>
        <p:spPr>
          <a:xfrm rot="13500000" flipH="1" flipV="1">
            <a:off x="7899822" y="902160"/>
            <a:ext cx="2033110" cy="3837349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87000">
                <a:srgbClr val="FFFFFF">
                  <a:alpha val="0"/>
                </a:srgbClr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MiSans" panose="00000500000000000000" charset="-122"/>
              <a:sym typeface="+mn-ea"/>
            </a:endParaRPr>
          </a:p>
        </p:txBody>
      </p:sp>
      <p:sp>
        <p:nvSpPr>
          <p:cNvPr id="19" name="标题"/>
          <p:cNvSpPr txBox="1">
            <a:spLocks noGrp="1"/>
          </p:cNvSpPr>
          <p:nvPr>
            <p:ph type="title" idx="6" hasCustomPrompt="1"/>
            <p:custDataLst>
              <p:tags r:id="rId9"/>
            </p:custDataLst>
          </p:nvPr>
        </p:nvSpPr>
        <p:spPr>
          <a:xfrm>
            <a:off x="837565" y="2005330"/>
            <a:ext cx="5723255" cy="138366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编辑标题样式</a:t>
            </a:r>
            <a:endParaRPr dirty="0">
              <a:sym typeface="+mn-ea"/>
            </a:endParaRPr>
          </a:p>
        </p:txBody>
      </p:sp>
      <p:sp>
        <p:nvSpPr>
          <p:cNvPr id="2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37565" y="4244627"/>
            <a:ext cx="2670175" cy="5743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91.xml"/><Relationship Id="rId23" Type="http://schemas.openxmlformats.org/officeDocument/2006/relationships/tags" Target="../tags/tag190.xml"/><Relationship Id="rId22" Type="http://schemas.openxmlformats.org/officeDocument/2006/relationships/tags" Target="../tags/tag189.xml"/><Relationship Id="rId21" Type="http://schemas.openxmlformats.org/officeDocument/2006/relationships/tags" Target="../tags/tag188.xml"/><Relationship Id="rId20" Type="http://schemas.openxmlformats.org/officeDocument/2006/relationships/tags" Target="../tags/tag187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86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68.xml"/><Relationship Id="rId18" Type="http://schemas.openxmlformats.org/officeDocument/2006/relationships/tags" Target="../tags/tag267.xml"/><Relationship Id="rId17" Type="http://schemas.openxmlformats.org/officeDocument/2006/relationships/tags" Target="../tags/tag266.xml"/><Relationship Id="rId16" Type="http://schemas.openxmlformats.org/officeDocument/2006/relationships/tags" Target="../tags/tag265.xml"/><Relationship Id="rId15" Type="http://schemas.openxmlformats.org/officeDocument/2006/relationships/tags" Target="../tags/tag264.xml"/><Relationship Id="rId14" Type="http://schemas.openxmlformats.org/officeDocument/2006/relationships/tags" Target="../tags/tag263.xml"/><Relationship Id="rId13" Type="http://schemas.openxmlformats.org/officeDocument/2006/relationships/tags" Target="../tags/tag262.xml"/><Relationship Id="rId12" Type="http://schemas.openxmlformats.org/officeDocument/2006/relationships/tags" Target="../tags/tag261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13"/>
            </p:custDataLst>
          </p:nvPr>
        </p:nvSpPr>
        <p:spPr>
          <a:xfrm flipH="1">
            <a:off x="10699478" y="0"/>
            <a:ext cx="1490346" cy="840741"/>
          </a:xfrm>
          <a:custGeom>
            <a:avLst/>
            <a:gdLst>
              <a:gd name="connsiteX0" fmla="*/ 1480712 w 1490346"/>
              <a:gd name="connsiteY0" fmla="*/ 0 h 840741"/>
              <a:gd name="connsiteX1" fmla="*/ 9634 w 1490346"/>
              <a:gd name="connsiteY1" fmla="*/ 0 h 840741"/>
              <a:gd name="connsiteX2" fmla="*/ 0 w 1490346"/>
              <a:gd name="connsiteY2" fmla="*/ 95568 h 840741"/>
              <a:gd name="connsiteX3" fmla="*/ 745173 w 1490346"/>
              <a:gd name="connsiteY3" fmla="*/ 840741 h 840741"/>
              <a:gd name="connsiteX4" fmla="*/ 1490346 w 1490346"/>
              <a:gd name="connsiteY4" fmla="*/ 95568 h 84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346" h="840741">
                <a:moveTo>
                  <a:pt x="1480712" y="0"/>
                </a:moveTo>
                <a:lnTo>
                  <a:pt x="9634" y="0"/>
                </a:lnTo>
                <a:lnTo>
                  <a:pt x="0" y="95568"/>
                </a:lnTo>
                <a:cubicBezTo>
                  <a:pt x="0" y="507116"/>
                  <a:pt x="333625" y="840741"/>
                  <a:pt x="745173" y="840741"/>
                </a:cubicBezTo>
                <a:cubicBezTo>
                  <a:pt x="1156721" y="840741"/>
                  <a:pt x="1490346" y="507116"/>
                  <a:pt x="1490346" y="9556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alpha val="1700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1" Type="http://schemas.openxmlformats.org/officeDocument/2006/relationships/slideLayout" Target="../slideLayouts/slideLayout31.xml"/><Relationship Id="rId10" Type="http://schemas.openxmlformats.org/officeDocument/2006/relationships/tags" Target="../tags/tag281.xml"/><Relationship Id="rId1" Type="http://schemas.openxmlformats.org/officeDocument/2006/relationships/tags" Target="../tags/tag27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5.xml"/><Relationship Id="rId3" Type="http://schemas.openxmlformats.org/officeDocument/2006/relationships/tags" Target="../tags/tag286.xml"/><Relationship Id="rId2" Type="http://schemas.openxmlformats.org/officeDocument/2006/relationships/image" Target="../media/image2.jpeg"/><Relationship Id="rId1" Type="http://schemas.openxmlformats.org/officeDocument/2006/relationships/tags" Target="../tags/tag28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95.xml"/><Relationship Id="rId8" Type="http://schemas.openxmlformats.org/officeDocument/2006/relationships/tags" Target="../tags/tag294.xml"/><Relationship Id="rId7" Type="http://schemas.openxmlformats.org/officeDocument/2006/relationships/tags" Target="../tags/tag293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3" Type="http://schemas.openxmlformats.org/officeDocument/2006/relationships/tags" Target="../tags/tag289.xml"/><Relationship Id="rId20" Type="http://schemas.openxmlformats.org/officeDocument/2006/relationships/slideLayout" Target="../slideLayouts/slideLayout35.xml"/><Relationship Id="rId2" Type="http://schemas.openxmlformats.org/officeDocument/2006/relationships/tags" Target="../tags/tag288.xml"/><Relationship Id="rId19" Type="http://schemas.openxmlformats.org/officeDocument/2006/relationships/tags" Target="../tags/tag300.xml"/><Relationship Id="rId18" Type="http://schemas.openxmlformats.org/officeDocument/2006/relationships/tags" Target="../tags/tag299.xml"/><Relationship Id="rId17" Type="http://schemas.openxmlformats.org/officeDocument/2006/relationships/image" Target="../media/image7.svg"/><Relationship Id="rId16" Type="http://schemas.openxmlformats.org/officeDocument/2006/relationships/image" Target="../media/image6.png"/><Relationship Id="rId15" Type="http://schemas.openxmlformats.org/officeDocument/2006/relationships/image" Target="../media/image5.svg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tags" Target="../tags/tag298.xml"/><Relationship Id="rId11" Type="http://schemas.openxmlformats.org/officeDocument/2006/relationships/tags" Target="../tags/tag297.xml"/><Relationship Id="rId10" Type="http://schemas.openxmlformats.org/officeDocument/2006/relationships/tags" Target="../tags/tag296.xml"/><Relationship Id="rId1" Type="http://schemas.openxmlformats.org/officeDocument/2006/relationships/tags" Target="../tags/tag28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image" Target="../media/image9.svg"/><Relationship Id="rId7" Type="http://schemas.openxmlformats.org/officeDocument/2006/relationships/image" Target="../media/image8.png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7" Type="http://schemas.openxmlformats.org/officeDocument/2006/relationships/slideLayout" Target="../slideLayouts/slideLayout35.xml"/><Relationship Id="rId26" Type="http://schemas.openxmlformats.org/officeDocument/2006/relationships/tags" Target="../tags/tag323.xml"/><Relationship Id="rId25" Type="http://schemas.openxmlformats.org/officeDocument/2006/relationships/image" Target="../media/image13.svg"/><Relationship Id="rId24" Type="http://schemas.openxmlformats.org/officeDocument/2006/relationships/image" Target="../media/image12.png"/><Relationship Id="rId23" Type="http://schemas.openxmlformats.org/officeDocument/2006/relationships/tags" Target="../tags/tag322.xml"/><Relationship Id="rId22" Type="http://schemas.openxmlformats.org/officeDocument/2006/relationships/tags" Target="../tags/tag321.xml"/><Relationship Id="rId21" Type="http://schemas.openxmlformats.org/officeDocument/2006/relationships/tags" Target="../tags/tag320.xml"/><Relationship Id="rId20" Type="http://schemas.openxmlformats.org/officeDocument/2006/relationships/tags" Target="../tags/tag319.xml"/><Relationship Id="rId2" Type="http://schemas.openxmlformats.org/officeDocument/2006/relationships/tags" Target="../tags/tag305.xml"/><Relationship Id="rId19" Type="http://schemas.openxmlformats.org/officeDocument/2006/relationships/tags" Target="../tags/tag318.xml"/><Relationship Id="rId18" Type="http://schemas.openxmlformats.org/officeDocument/2006/relationships/tags" Target="../tags/tag317.xml"/><Relationship Id="rId17" Type="http://schemas.openxmlformats.org/officeDocument/2006/relationships/image" Target="../media/image11.svg"/><Relationship Id="rId16" Type="http://schemas.openxmlformats.org/officeDocument/2006/relationships/image" Target="../media/image10.png"/><Relationship Id="rId15" Type="http://schemas.openxmlformats.org/officeDocument/2006/relationships/tags" Target="../tags/tag316.xml"/><Relationship Id="rId14" Type="http://schemas.openxmlformats.org/officeDocument/2006/relationships/tags" Target="../tags/tag315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tags" Target="../tags/tag30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1" Type="http://schemas.openxmlformats.org/officeDocument/2006/relationships/slideLayout" Target="../slideLayouts/slideLayout35.xml"/><Relationship Id="rId10" Type="http://schemas.openxmlformats.org/officeDocument/2006/relationships/tags" Target="../tags/tag336.xml"/><Relationship Id="rId1" Type="http://schemas.openxmlformats.org/officeDocument/2006/relationships/tags" Target="../tags/tag3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>
                <a:solidFill>
                  <a:schemeClr val="dk1">
                    <a:lumMod val="85000"/>
                    <a:lumOff val="15000"/>
                  </a:schemeClr>
                </a:solidFill>
              </a:rPr>
              <a:t>碳足迹第七小组第一次小组会议</a:t>
            </a:r>
            <a:endParaRPr lang="zh-CN" altLang="en-US" sz="60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9806940" y="5290820"/>
            <a:ext cx="1864995" cy="539750"/>
          </a:xfrm>
        </p:spPr>
        <p:txBody>
          <a:bodyPr/>
          <a:lstStyle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2025-05-06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对答辩的讨论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PART </a:t>
            </a:r>
            <a:r>
              <a:rPr lang="en-US" altLang="zh-CN"/>
              <a:t>FOUR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6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闭会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47240" y="49409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</a:t>
            </a:r>
            <a:r>
              <a:rPr lang="en-US" altLang="zh-CN"/>
              <a:t>21:00  2025.5.6</a:t>
            </a:r>
            <a:endParaRPr lang="en-US" altLang="zh-CN"/>
          </a:p>
          <a:p>
            <a:r>
              <a:rPr lang="zh-CN" altLang="en-US"/>
              <a:t>地点</a:t>
            </a:r>
            <a:r>
              <a:rPr lang="en-US" altLang="zh-CN"/>
              <a:t>5203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8" name="序号"/>
          <p:cNvSpPr txBox="1"/>
          <p:nvPr>
            <p:custDataLst>
              <p:tags r:id="rId2"/>
            </p:custDataLst>
          </p:nvPr>
        </p:nvSpPr>
        <p:spPr>
          <a:xfrm>
            <a:off x="6342199" y="1615149"/>
            <a:ext cx="720000" cy="72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7400000" scaled="0"/>
          </a:gradFill>
        </p:spPr>
        <p:txBody>
          <a:bodyPr wrap="none" lIns="0" tIns="0" rIns="0" bIns="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0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01</a:t>
            </a:r>
            <a:endParaRPr lang="en-US" sz="20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9" name="标题"/>
          <p:cNvSpPr txBox="1"/>
          <p:nvPr>
            <p:custDataLst>
              <p:tags r:id="rId3"/>
            </p:custDataLst>
          </p:nvPr>
        </p:nvSpPr>
        <p:spPr>
          <a:xfrm>
            <a:off x="7291851" y="1507582"/>
            <a:ext cx="3180714" cy="93513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cs typeface="MiSans" panose="00000500000000000000" charset="-122"/>
                <a:sym typeface="+mn-ea"/>
              </a:rPr>
              <a:t>回顾工作内容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cs typeface="MiSans" panose="00000500000000000000" charset="-122"/>
              <a:sym typeface="+mn-ea"/>
            </a:endParaRPr>
          </a:p>
        </p:txBody>
      </p:sp>
      <p:sp>
        <p:nvSpPr>
          <p:cNvPr id="12" name="序号"/>
          <p:cNvSpPr txBox="1"/>
          <p:nvPr>
            <p:custDataLst>
              <p:tags r:id="rId4"/>
            </p:custDataLst>
          </p:nvPr>
        </p:nvSpPr>
        <p:spPr>
          <a:xfrm>
            <a:off x="6342199" y="2840833"/>
            <a:ext cx="720000" cy="72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7400000" scaled="0"/>
          </a:gradFill>
        </p:spPr>
        <p:txBody>
          <a:bodyPr wrap="none" lIns="0" tIns="0" rIns="0" bIns="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0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02</a:t>
            </a:r>
            <a:endParaRPr lang="en-US" sz="20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13" name="标题"/>
          <p:cNvSpPr txBox="1"/>
          <p:nvPr>
            <p:custDataLst>
              <p:tags r:id="rId5"/>
            </p:custDataLst>
          </p:nvPr>
        </p:nvSpPr>
        <p:spPr>
          <a:xfrm>
            <a:off x="7291851" y="2733266"/>
            <a:ext cx="3180714" cy="93513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cs typeface="MiSans" panose="00000500000000000000" charset="-122"/>
                <a:sym typeface="+mn-ea"/>
              </a:rPr>
              <a:t>工作难点分析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cs typeface="MiSans" panose="00000500000000000000" charset="-122"/>
              <a:sym typeface="+mn-ea"/>
            </a:endParaRPr>
          </a:p>
        </p:txBody>
      </p:sp>
      <p:sp>
        <p:nvSpPr>
          <p:cNvPr id="15" name="序号"/>
          <p:cNvSpPr txBox="1"/>
          <p:nvPr>
            <p:custDataLst>
              <p:tags r:id="rId6"/>
            </p:custDataLst>
          </p:nvPr>
        </p:nvSpPr>
        <p:spPr>
          <a:xfrm>
            <a:off x="6342199" y="4066517"/>
            <a:ext cx="720000" cy="72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7400000" scaled="0"/>
          </a:gradFill>
        </p:spPr>
        <p:txBody>
          <a:bodyPr wrap="none" lIns="0" tIns="0" rIns="0" bIns="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0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03</a:t>
            </a:r>
            <a:endParaRPr lang="en-US" sz="20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21" name="标题"/>
          <p:cNvSpPr txBox="1"/>
          <p:nvPr>
            <p:custDataLst>
              <p:tags r:id="rId7"/>
            </p:custDataLst>
          </p:nvPr>
        </p:nvSpPr>
        <p:spPr>
          <a:xfrm>
            <a:off x="7291851" y="3958950"/>
            <a:ext cx="3180714" cy="93513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cs typeface="MiSans" panose="00000500000000000000" charset="-122"/>
                <a:sym typeface="+mn-ea"/>
              </a:rPr>
              <a:t>网页的技术交流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cs typeface="MiSans" panose="00000500000000000000" charset="-122"/>
              <a:sym typeface="+mn-ea"/>
            </a:endParaRPr>
          </a:p>
        </p:txBody>
      </p:sp>
      <p:sp>
        <p:nvSpPr>
          <p:cNvPr id="26" name="序号"/>
          <p:cNvSpPr txBox="1"/>
          <p:nvPr>
            <p:custDataLst>
              <p:tags r:id="rId8"/>
            </p:custDataLst>
          </p:nvPr>
        </p:nvSpPr>
        <p:spPr>
          <a:xfrm>
            <a:off x="6342199" y="5292201"/>
            <a:ext cx="720000" cy="72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7400000" scaled="0"/>
          </a:gradFill>
        </p:spPr>
        <p:txBody>
          <a:bodyPr wrap="none" lIns="0" tIns="0" rIns="0" bIns="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0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04</a:t>
            </a:r>
            <a:endParaRPr lang="en-US" sz="20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30" name="标题"/>
          <p:cNvSpPr txBox="1"/>
          <p:nvPr>
            <p:custDataLst>
              <p:tags r:id="rId9"/>
            </p:custDataLst>
          </p:nvPr>
        </p:nvSpPr>
        <p:spPr>
          <a:xfrm>
            <a:off x="7291851" y="5184634"/>
            <a:ext cx="3180714" cy="93513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cs typeface="MiSans" panose="00000500000000000000" charset="-122"/>
                <a:sym typeface="+mn-ea"/>
              </a:rPr>
              <a:t>对于答辩的讨论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cs typeface="MiSans" panose="00000500000000000000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回顾工作内容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PART ONE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  <a:cs typeface="+mn-cs"/>
              </a:rPr>
              <a:t>对软件的功能分析</a:t>
            </a: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3" name="图片 2" descr="Cache_-4ce7d653ca6b2a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85" y="1191895"/>
            <a:ext cx="8019415" cy="4066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92405" y="1659890"/>
            <a:ext cx="3979545" cy="2576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/>
              <a:t>通过讨论我们在开课当天分析后得出的碳足迹计算器的基本功能，如今我们都已经完成了。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5960" y="360045"/>
            <a:ext cx="1859915" cy="720090"/>
          </a:xfrm>
        </p:spPr>
        <p:txBody>
          <a:bodyPr/>
          <a:lstStyle/>
          <a:p>
            <a:r>
              <a:rPr lang="zh-CN" altLang="en-US"/>
              <a:t>工作进程</a:t>
            </a:r>
            <a:endParaRPr lang="zh-CN" altLang="en-US"/>
          </a:p>
        </p:txBody>
      </p:sp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>
            <a:off x="0" y="2458085"/>
            <a:ext cx="9022080" cy="119189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08" h="1877">
                <a:moveTo>
                  <a:pt x="0" y="0"/>
                </a:moveTo>
                <a:lnTo>
                  <a:pt x="9514" y="0"/>
                </a:lnTo>
                <a:lnTo>
                  <a:pt x="9789" y="0"/>
                </a:lnTo>
                <a:lnTo>
                  <a:pt x="12264" y="0"/>
                </a:lnTo>
                <a:lnTo>
                  <a:pt x="12995" y="0"/>
                </a:lnTo>
                <a:lnTo>
                  <a:pt x="13270" y="0"/>
                </a:lnTo>
                <a:cubicBezTo>
                  <a:pt x="13788" y="0"/>
                  <a:pt x="14208" y="420"/>
                  <a:pt x="14208" y="939"/>
                </a:cubicBezTo>
                <a:cubicBezTo>
                  <a:pt x="14208" y="1457"/>
                  <a:pt x="13788" y="1877"/>
                  <a:pt x="13270" y="1877"/>
                </a:cubicBezTo>
                <a:lnTo>
                  <a:pt x="12995" y="1877"/>
                </a:lnTo>
                <a:lnTo>
                  <a:pt x="12264" y="1877"/>
                </a:lnTo>
                <a:lnTo>
                  <a:pt x="11925" y="1877"/>
                </a:lnTo>
                <a:lnTo>
                  <a:pt x="11650" y="1877"/>
                </a:lnTo>
                <a:lnTo>
                  <a:pt x="11650" y="1874"/>
                </a:lnTo>
                <a:lnTo>
                  <a:pt x="10672" y="1874"/>
                </a:lnTo>
                <a:lnTo>
                  <a:pt x="9568" y="1874"/>
                </a:lnTo>
                <a:lnTo>
                  <a:pt x="9568" y="1550"/>
                </a:lnTo>
                <a:lnTo>
                  <a:pt x="10672" y="1550"/>
                </a:lnTo>
                <a:lnTo>
                  <a:pt x="11677" y="1550"/>
                </a:lnTo>
                <a:lnTo>
                  <a:pt x="11781" y="1550"/>
                </a:lnTo>
                <a:lnTo>
                  <a:pt x="11781" y="1553"/>
                </a:lnTo>
                <a:lnTo>
                  <a:pt x="11925" y="1553"/>
                </a:lnTo>
                <a:lnTo>
                  <a:pt x="12264" y="1553"/>
                </a:lnTo>
                <a:lnTo>
                  <a:pt x="12973" y="1553"/>
                </a:lnTo>
                <a:cubicBezTo>
                  <a:pt x="12989" y="1553"/>
                  <a:pt x="13005" y="1552"/>
                  <a:pt x="13020" y="1551"/>
                </a:cubicBezTo>
                <a:lnTo>
                  <a:pt x="13027" y="1551"/>
                </a:lnTo>
                <a:lnTo>
                  <a:pt x="13027" y="1553"/>
                </a:lnTo>
                <a:lnTo>
                  <a:pt x="13248" y="1553"/>
                </a:lnTo>
                <a:cubicBezTo>
                  <a:pt x="13588" y="1553"/>
                  <a:pt x="13863" y="1278"/>
                  <a:pt x="13863" y="939"/>
                </a:cubicBezTo>
                <a:cubicBezTo>
                  <a:pt x="13863" y="599"/>
                  <a:pt x="13588" y="324"/>
                  <a:pt x="13248" y="324"/>
                </a:cubicBezTo>
                <a:lnTo>
                  <a:pt x="13027" y="324"/>
                </a:lnTo>
                <a:lnTo>
                  <a:pt x="13027" y="326"/>
                </a:lnTo>
                <a:lnTo>
                  <a:pt x="13020" y="326"/>
                </a:lnTo>
                <a:cubicBezTo>
                  <a:pt x="13005" y="325"/>
                  <a:pt x="12989" y="324"/>
                  <a:pt x="12973" y="324"/>
                </a:cubicBezTo>
                <a:lnTo>
                  <a:pt x="12264" y="324"/>
                </a:lnTo>
                <a:lnTo>
                  <a:pt x="9789" y="324"/>
                </a:lnTo>
                <a:lnTo>
                  <a:pt x="9514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35"/>
          <p:cNvSpPr/>
          <p:nvPr>
            <p:custDataLst>
              <p:tags r:id="rId3"/>
            </p:custDataLst>
          </p:nvPr>
        </p:nvSpPr>
        <p:spPr>
          <a:xfrm>
            <a:off x="7494905" y="4356254"/>
            <a:ext cx="4407686" cy="346076"/>
          </a:xfrm>
          <a:custGeom>
            <a:avLst/>
            <a:gdLst>
              <a:gd name="connsiteX0" fmla="*/ 222587 w 228229"/>
              <a:gd name="connsiteY0" fmla="*/ 120936 h 260315"/>
              <a:gd name="connsiteX1" fmla="*/ 14943 w 228229"/>
              <a:gd name="connsiteY1" fmla="*/ 1017 h 260315"/>
              <a:gd name="connsiteX2" fmla="*/ 893 w 228229"/>
              <a:gd name="connsiteY2" fmla="*/ 4779 h 260315"/>
              <a:gd name="connsiteX3" fmla="*/ -488 w 228229"/>
              <a:gd name="connsiteY3" fmla="*/ 9875 h 260315"/>
              <a:gd name="connsiteX4" fmla="*/ -488 w 228229"/>
              <a:gd name="connsiteY4" fmla="*/ 249714 h 260315"/>
              <a:gd name="connsiteX5" fmla="*/ 9847 w 228229"/>
              <a:gd name="connsiteY5" fmla="*/ 259954 h 260315"/>
              <a:gd name="connsiteX6" fmla="*/ 14943 w 228229"/>
              <a:gd name="connsiteY6" fmla="*/ 258572 h 260315"/>
              <a:gd name="connsiteX7" fmla="*/ 222587 w 228229"/>
              <a:gd name="connsiteY7" fmla="*/ 138653 h 260315"/>
              <a:gd name="connsiteX8" fmla="*/ 226407 w 228229"/>
              <a:gd name="connsiteY8" fmla="*/ 124756 h 260315"/>
              <a:gd name="connsiteX9" fmla="*/ 222587 w 228229"/>
              <a:gd name="connsiteY9" fmla="*/ 120936 h 26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1" h="545">
                <a:moveTo>
                  <a:pt x="6599" y="0"/>
                </a:moveTo>
                <a:cubicBezTo>
                  <a:pt x="6602" y="0"/>
                  <a:pt x="6605" y="1"/>
                  <a:pt x="6608" y="3"/>
                </a:cubicBezTo>
                <a:lnTo>
                  <a:pt x="6933" y="254"/>
                </a:lnTo>
                <a:cubicBezTo>
                  <a:pt x="6936" y="256"/>
                  <a:pt x="6938" y="259"/>
                  <a:pt x="6939" y="262"/>
                </a:cubicBezTo>
                <a:cubicBezTo>
                  <a:pt x="6944" y="272"/>
                  <a:pt x="6941" y="285"/>
                  <a:pt x="6933" y="291"/>
                </a:cubicBezTo>
                <a:lnTo>
                  <a:pt x="6608" y="542"/>
                </a:lnTo>
                <a:cubicBezTo>
                  <a:pt x="6606" y="544"/>
                  <a:pt x="6603" y="545"/>
                  <a:pt x="6600" y="545"/>
                </a:cubicBezTo>
                <a:cubicBezTo>
                  <a:pt x="6592" y="545"/>
                  <a:pt x="6584" y="535"/>
                  <a:pt x="6584" y="524"/>
                </a:cubicBezTo>
                <a:lnTo>
                  <a:pt x="6584" y="435"/>
                </a:lnTo>
                <a:lnTo>
                  <a:pt x="0" y="435"/>
                </a:lnTo>
                <a:lnTo>
                  <a:pt x="0" y="111"/>
                </a:lnTo>
                <a:lnTo>
                  <a:pt x="6584" y="111"/>
                </a:lnTo>
                <a:lnTo>
                  <a:pt x="6584" y="21"/>
                </a:lnTo>
                <a:cubicBezTo>
                  <a:pt x="6584" y="18"/>
                  <a:pt x="6585" y="14"/>
                  <a:pt x="6586" y="11"/>
                </a:cubicBezTo>
                <a:cubicBezTo>
                  <a:pt x="6589" y="4"/>
                  <a:pt x="6594" y="1"/>
                  <a:pt x="6599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任意多边形 15"/>
          <p:cNvSpPr/>
          <p:nvPr>
            <p:custDataLst>
              <p:tags r:id="rId4"/>
            </p:custDataLst>
          </p:nvPr>
        </p:nvSpPr>
        <p:spPr>
          <a:xfrm>
            <a:off x="2917825" y="3441065"/>
            <a:ext cx="4340225" cy="119316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5" h="1879">
                <a:moveTo>
                  <a:pt x="938" y="0"/>
                </a:moveTo>
                <a:lnTo>
                  <a:pt x="2318" y="0"/>
                </a:lnTo>
                <a:lnTo>
                  <a:pt x="2318" y="2"/>
                </a:lnTo>
                <a:lnTo>
                  <a:pt x="2462" y="2"/>
                </a:lnTo>
                <a:lnTo>
                  <a:pt x="2831" y="2"/>
                </a:lnTo>
                <a:lnTo>
                  <a:pt x="2831" y="2"/>
                </a:lnTo>
                <a:lnTo>
                  <a:pt x="2839" y="2"/>
                </a:lnTo>
                <a:lnTo>
                  <a:pt x="4461" y="2"/>
                </a:lnTo>
                <a:lnTo>
                  <a:pt x="4973" y="2"/>
                </a:lnTo>
                <a:lnTo>
                  <a:pt x="4973" y="326"/>
                </a:lnTo>
                <a:lnTo>
                  <a:pt x="4461" y="326"/>
                </a:lnTo>
                <a:lnTo>
                  <a:pt x="2839" y="326"/>
                </a:lnTo>
                <a:lnTo>
                  <a:pt x="2831" y="326"/>
                </a:lnTo>
                <a:lnTo>
                  <a:pt x="2831" y="326"/>
                </a:lnTo>
                <a:lnTo>
                  <a:pt x="2462" y="326"/>
                </a:lnTo>
                <a:lnTo>
                  <a:pt x="1702" y="326"/>
                </a:lnTo>
                <a:lnTo>
                  <a:pt x="1702" y="324"/>
                </a:lnTo>
                <a:lnTo>
                  <a:pt x="960" y="324"/>
                </a:lnTo>
                <a:cubicBezTo>
                  <a:pt x="620" y="324"/>
                  <a:pt x="345" y="599"/>
                  <a:pt x="345" y="938"/>
                </a:cubicBezTo>
                <a:cubicBezTo>
                  <a:pt x="345" y="1278"/>
                  <a:pt x="620" y="1553"/>
                  <a:pt x="960" y="1553"/>
                </a:cubicBezTo>
                <a:lnTo>
                  <a:pt x="3790" y="1553"/>
                </a:lnTo>
                <a:lnTo>
                  <a:pt x="3790" y="1552"/>
                </a:lnTo>
                <a:lnTo>
                  <a:pt x="4955" y="1552"/>
                </a:lnTo>
                <a:lnTo>
                  <a:pt x="4955" y="1553"/>
                </a:lnTo>
                <a:lnTo>
                  <a:pt x="6835" y="1553"/>
                </a:lnTo>
                <a:lnTo>
                  <a:pt x="6835" y="1877"/>
                </a:lnTo>
                <a:lnTo>
                  <a:pt x="4955" y="1877"/>
                </a:lnTo>
                <a:lnTo>
                  <a:pt x="4955" y="1879"/>
                </a:lnTo>
                <a:lnTo>
                  <a:pt x="4955" y="1879"/>
                </a:lnTo>
                <a:lnTo>
                  <a:pt x="2462" y="1879"/>
                </a:lnTo>
                <a:lnTo>
                  <a:pt x="1702" y="1879"/>
                </a:lnTo>
                <a:lnTo>
                  <a:pt x="1702" y="1877"/>
                </a:lnTo>
                <a:lnTo>
                  <a:pt x="938" y="1877"/>
                </a:lnTo>
                <a:cubicBezTo>
                  <a:pt x="420" y="1877"/>
                  <a:pt x="0" y="1457"/>
                  <a:pt x="0" y="938"/>
                </a:cubicBezTo>
                <a:cubicBezTo>
                  <a:pt x="0" y="420"/>
                  <a:pt x="420" y="0"/>
                  <a:pt x="9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序号"/>
          <p:cNvSpPr/>
          <p:nvPr>
            <p:custDataLst>
              <p:tags r:id="rId5"/>
            </p:custDataLst>
          </p:nvPr>
        </p:nvSpPr>
        <p:spPr>
          <a:xfrm>
            <a:off x="4189095" y="2307590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1</a:t>
            </a:r>
            <a:endParaRPr lang="en-US" altLang="zh-CN" sz="14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序号"/>
          <p:cNvSpPr/>
          <p:nvPr>
            <p:custDataLst>
              <p:tags r:id="rId6"/>
            </p:custDataLst>
          </p:nvPr>
        </p:nvSpPr>
        <p:spPr>
          <a:xfrm>
            <a:off x="5787390" y="323024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2</a:t>
            </a:r>
            <a:endParaRPr lang="en-US" altLang="zh-CN" sz="1400" b="1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2" name="序号"/>
          <p:cNvSpPr/>
          <p:nvPr>
            <p:custDataLst>
              <p:tags r:id="rId7"/>
            </p:custDataLst>
          </p:nvPr>
        </p:nvSpPr>
        <p:spPr>
          <a:xfrm>
            <a:off x="7204075" y="429323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3"/>
                </a:solidFill>
                <a:latin typeface="+mn-ea"/>
                <a:cs typeface="+mn-ea"/>
                <a:sym typeface="+mn-ea"/>
              </a:rPr>
              <a:t>3</a:t>
            </a:r>
            <a:endParaRPr lang="en-US" altLang="zh-CN" sz="1400" b="1">
              <a:solidFill>
                <a:schemeClr val="accent3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8"/>
            </p:custDataLst>
          </p:nvPr>
        </p:nvSpPr>
        <p:spPr>
          <a:xfrm>
            <a:off x="5609070" y="4892675"/>
            <a:ext cx="2703600" cy="5473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ym typeface="+mn-ea"/>
              </a:rPr>
              <a:t>重写了网页的界面，并且解决了页面不能滑动，图片显示不全的问题，我们还加入了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站的科普链接</a:t>
            </a:r>
            <a:endParaRPr lang="zh-CN" altLang="en-US"/>
          </a:p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>
            <a:off x="2555875" y="575310"/>
            <a:ext cx="4326890" cy="132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我们初始时设想利用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来编写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exe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应用，但是难以做到界面美观，于是我们转为写网页。并且在当天晚上便做出了网页，实现了功能分析中的基本需求。但是存在一些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bug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需待改善。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3083878" y="1903095"/>
            <a:ext cx="2703195" cy="3352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4.27</a:t>
            </a:r>
            <a:endParaRPr lang="en-US" altLang="zh-CN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>
            <a:off x="86475" y="3175635"/>
            <a:ext cx="2703600" cy="5473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我们找到了可利用的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vpn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，小组其他成员可以对网站进行测试。我们也提出了美化界面的提议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8" name="矩形 27"/>
          <p:cNvSpPr/>
          <p:nvPr>
            <p:custDataLst>
              <p:tags r:id="rId12"/>
            </p:custDataLst>
          </p:nvPr>
        </p:nvSpPr>
        <p:spPr>
          <a:xfrm>
            <a:off x="4593070" y="2847975"/>
            <a:ext cx="2703600" cy="334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4.28,4.29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，</a:t>
            </a:r>
            <a:endParaRPr lang="zh-CN" altLang="en-US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3" name="图片 2" descr="Cache_-5c596ce7be2fc2a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82125" y="203200"/>
            <a:ext cx="1812925" cy="3547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 descr="向右箭头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98385" y="837565"/>
            <a:ext cx="914400" cy="914400"/>
          </a:xfrm>
          <a:prstGeom prst="rect">
            <a:avLst/>
          </a:prstGeom>
        </p:spPr>
      </p:pic>
      <p:pic>
        <p:nvPicPr>
          <p:cNvPr id="7" name="图片 6" descr="箭头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61995" y="2627630"/>
            <a:ext cx="1943100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68185" y="3930650"/>
            <a:ext cx="763905" cy="339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+mn-ea"/>
                <a:cs typeface="+mn-ea"/>
              </a:rPr>
              <a:t>4</a:t>
            </a:r>
            <a:r>
              <a:rPr lang="en-US" altLang="zh-CN" b="1" dirty="0">
                <a:latin typeface="+mn-ea"/>
                <a:cs typeface="+mn-ea"/>
              </a:rPr>
              <a:t>.30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726930" y="3987800"/>
            <a:ext cx="1123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5.4 5.5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717915" y="4702175"/>
            <a:ext cx="3141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对网站的国内部署进行了尝试，但均未成功</a:t>
            </a:r>
            <a:endParaRPr lang="zh-CN" altLang="en-US"/>
          </a:p>
        </p:txBody>
      </p:sp>
      <p:sp>
        <p:nvSpPr>
          <p:cNvPr id="21" name="序号"/>
          <p:cNvSpPr/>
          <p:nvPr>
            <p:custDataLst>
              <p:tags r:id="rId18"/>
            </p:custDataLst>
          </p:nvPr>
        </p:nvSpPr>
        <p:spPr>
          <a:xfrm>
            <a:off x="9892665" y="429323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rm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3"/>
                </a:solidFill>
                <a:latin typeface="+mn-ea"/>
                <a:cs typeface="+mn-ea"/>
                <a:sym typeface="+mn-ea"/>
              </a:rPr>
              <a:t>4</a:t>
            </a:r>
            <a:endParaRPr lang="en-US" altLang="zh-CN" sz="1400" b="1">
              <a:solidFill>
                <a:schemeClr val="accent3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工作难点分析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PART </a:t>
            </a:r>
            <a:r>
              <a:rPr lang="en-US" altLang="zh-CN"/>
              <a:t>TWO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工作难点</a:t>
            </a:r>
            <a:endParaRPr lang="zh-CN" altLang="en-US"/>
          </a:p>
        </p:txBody>
      </p:sp>
      <p:sp>
        <p:nvSpPr>
          <p:cNvPr id="17" name="Shape 497"/>
          <p:cNvSpPr/>
          <p:nvPr>
            <p:custDataLst>
              <p:tags r:id="rId2"/>
            </p:custDataLst>
          </p:nvPr>
        </p:nvSpPr>
        <p:spPr>
          <a:xfrm>
            <a:off x="415925" y="2713355"/>
            <a:ext cx="3643200" cy="2756535"/>
          </a:xfrm>
          <a:custGeom>
            <a:avLst/>
            <a:gdLst>
              <a:gd name="adj" fmla="val 9122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w="5737" h="4341">
                <a:moveTo>
                  <a:pt x="289" y="0"/>
                </a:moveTo>
                <a:lnTo>
                  <a:pt x="436" y="0"/>
                </a:lnTo>
                <a:lnTo>
                  <a:pt x="864" y="0"/>
                </a:lnTo>
                <a:lnTo>
                  <a:pt x="1572" y="0"/>
                </a:lnTo>
                <a:lnTo>
                  <a:pt x="1736" y="0"/>
                </a:lnTo>
                <a:lnTo>
                  <a:pt x="2135" y="0"/>
                </a:lnTo>
                <a:lnTo>
                  <a:pt x="2135" y="0"/>
                </a:lnTo>
                <a:cubicBezTo>
                  <a:pt x="2135" y="6"/>
                  <a:pt x="2135" y="13"/>
                  <a:pt x="2135" y="19"/>
                </a:cubicBezTo>
                <a:cubicBezTo>
                  <a:pt x="2135" y="425"/>
                  <a:pt x="2463" y="754"/>
                  <a:pt x="2869" y="754"/>
                </a:cubicBezTo>
                <a:cubicBezTo>
                  <a:pt x="3274" y="754"/>
                  <a:pt x="3602" y="425"/>
                  <a:pt x="3602" y="19"/>
                </a:cubicBezTo>
                <a:cubicBezTo>
                  <a:pt x="3602" y="13"/>
                  <a:pt x="3602" y="6"/>
                  <a:pt x="3602" y="0"/>
                </a:cubicBezTo>
                <a:lnTo>
                  <a:pt x="3602" y="0"/>
                </a:lnTo>
                <a:lnTo>
                  <a:pt x="3939" y="0"/>
                </a:lnTo>
                <a:lnTo>
                  <a:pt x="4165" y="0"/>
                </a:lnTo>
                <a:lnTo>
                  <a:pt x="4873" y="0"/>
                </a:lnTo>
                <a:lnTo>
                  <a:pt x="5239" y="0"/>
                </a:lnTo>
                <a:lnTo>
                  <a:pt x="5448" y="0"/>
                </a:lnTo>
                <a:cubicBezTo>
                  <a:pt x="5608" y="0"/>
                  <a:pt x="5737" y="131"/>
                  <a:pt x="5737" y="292"/>
                </a:cubicBezTo>
                <a:lnTo>
                  <a:pt x="5737" y="4049"/>
                </a:lnTo>
                <a:cubicBezTo>
                  <a:pt x="5737" y="4210"/>
                  <a:pt x="5608" y="4341"/>
                  <a:pt x="5448" y="4341"/>
                </a:cubicBezTo>
                <a:lnTo>
                  <a:pt x="4165" y="4341"/>
                </a:lnTo>
                <a:lnTo>
                  <a:pt x="2882" y="4341"/>
                </a:lnTo>
                <a:lnTo>
                  <a:pt x="2855" y="4341"/>
                </a:lnTo>
                <a:lnTo>
                  <a:pt x="1572" y="4341"/>
                </a:lnTo>
                <a:lnTo>
                  <a:pt x="289" y="4341"/>
                </a:lnTo>
                <a:cubicBezTo>
                  <a:pt x="129" y="4341"/>
                  <a:pt x="0" y="4210"/>
                  <a:pt x="0" y="4049"/>
                </a:cubicBezTo>
                <a:lnTo>
                  <a:pt x="0" y="292"/>
                </a:lnTo>
                <a:cubicBezTo>
                  <a:pt x="0" y="131"/>
                  <a:pt x="129" y="0"/>
                  <a:pt x="289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wrap="square" lIns="71437" tIns="71437" rIns="71437" bIns="71437" anchor="ctr">
            <a:noAutofit/>
          </a:bodyPr>
          <a:lstStyle/>
          <a:p>
            <a:pPr lvl="0" algn="l">
              <a:buClrTx/>
              <a:buSzTx/>
              <a:buFontTx/>
            </a:pPr>
            <a:endParaRPr sz="2800" dirty="0">
              <a:latin typeface="+mj-lt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5" name="Shape 501"/>
          <p:cNvSpPr/>
          <p:nvPr>
            <p:custDataLst>
              <p:tags r:id="rId3"/>
            </p:custDataLst>
          </p:nvPr>
        </p:nvSpPr>
        <p:spPr>
          <a:xfrm>
            <a:off x="1851128" y="2338705"/>
            <a:ext cx="772795" cy="773430"/>
          </a:xfrm>
          <a:prstGeom prst="ellipse">
            <a:avLst/>
          </a:pr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lIns="71437" tIns="71437" rIns="71437" bIns="71437" anchor="ctr">
            <a:noAutofit/>
          </a:bodyPr>
          <a:lstStyle/>
          <a:p>
            <a:pPr lvl="0" algn="l">
              <a:buClrTx/>
              <a:buSzTx/>
              <a:buFontTx/>
            </a:pPr>
            <a:endParaRPr sz="2800" dirty="0">
              <a:latin typeface="+mj-lt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47" name="直接连接符 46"/>
          <p:cNvCxnSpPr/>
          <p:nvPr>
            <p:custDataLst>
              <p:tags r:id="rId4"/>
            </p:custDataLst>
          </p:nvPr>
        </p:nvCxnSpPr>
        <p:spPr>
          <a:xfrm>
            <a:off x="2034325" y="3956050"/>
            <a:ext cx="406400" cy="0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730250" y="4101465"/>
            <a:ext cx="3014980" cy="10007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</a:rPr>
              <a:t>在创建网站的过程中，</a:t>
            </a: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</a:rPr>
              <a:t>AI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</a:rPr>
              <a:t>产生的代码量是巨大的，需要对生成的代码进行一定的分析处理。其中的过程复杂且易出错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</a:endParaRPr>
          </a:p>
        </p:txBody>
      </p:sp>
      <p:pic>
        <p:nvPicPr>
          <p:cNvPr id="25" name="图片 16" descr="343439383331313b343532303033323bd3a6d3c3b9dcc0e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57525" y="2545420"/>
            <a:ext cx="360000" cy="360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730250" y="3176270"/>
            <a:ext cx="3014980" cy="6477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FFFF"/>
                </a:solidFill>
                <a:latin typeface="+mn-ea"/>
                <a:cs typeface="+mn-ea"/>
              </a:rPr>
              <a:t>生成网站</a:t>
            </a:r>
            <a:endParaRPr lang="zh-CN" altLang="en-US" sz="20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9" name="Shape 497"/>
          <p:cNvSpPr/>
          <p:nvPr>
            <p:custDataLst>
              <p:tags r:id="rId10"/>
            </p:custDataLst>
          </p:nvPr>
        </p:nvSpPr>
        <p:spPr>
          <a:xfrm>
            <a:off x="8133080" y="2713355"/>
            <a:ext cx="3643200" cy="2756535"/>
          </a:xfrm>
          <a:custGeom>
            <a:avLst/>
            <a:gdLst>
              <a:gd name="adj" fmla="val 9122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w="5737" h="4341">
                <a:moveTo>
                  <a:pt x="289" y="0"/>
                </a:moveTo>
                <a:lnTo>
                  <a:pt x="529" y="0"/>
                </a:lnTo>
                <a:lnTo>
                  <a:pt x="863" y="0"/>
                </a:lnTo>
                <a:lnTo>
                  <a:pt x="1575" y="0"/>
                </a:lnTo>
                <a:lnTo>
                  <a:pt x="1835" y="0"/>
                </a:lnTo>
                <a:lnTo>
                  <a:pt x="2136" y="0"/>
                </a:lnTo>
                <a:lnTo>
                  <a:pt x="2136" y="0"/>
                </a:lnTo>
                <a:cubicBezTo>
                  <a:pt x="2136" y="6"/>
                  <a:pt x="2136" y="13"/>
                  <a:pt x="2136" y="19"/>
                </a:cubicBezTo>
                <a:cubicBezTo>
                  <a:pt x="2136" y="425"/>
                  <a:pt x="2464" y="754"/>
                  <a:pt x="2870" y="754"/>
                </a:cubicBezTo>
                <a:cubicBezTo>
                  <a:pt x="3275" y="754"/>
                  <a:pt x="3603" y="425"/>
                  <a:pt x="3603" y="19"/>
                </a:cubicBezTo>
                <a:cubicBezTo>
                  <a:pt x="3603" y="13"/>
                  <a:pt x="3603" y="6"/>
                  <a:pt x="3603" y="0"/>
                </a:cubicBezTo>
                <a:lnTo>
                  <a:pt x="3603" y="0"/>
                </a:lnTo>
                <a:lnTo>
                  <a:pt x="3850" y="0"/>
                </a:lnTo>
                <a:lnTo>
                  <a:pt x="4163" y="0"/>
                </a:lnTo>
                <a:lnTo>
                  <a:pt x="4875" y="0"/>
                </a:lnTo>
                <a:lnTo>
                  <a:pt x="5156" y="0"/>
                </a:lnTo>
                <a:lnTo>
                  <a:pt x="5449" y="0"/>
                </a:lnTo>
                <a:cubicBezTo>
                  <a:pt x="5608" y="0"/>
                  <a:pt x="5737" y="131"/>
                  <a:pt x="5737" y="292"/>
                </a:cubicBezTo>
                <a:lnTo>
                  <a:pt x="5737" y="4049"/>
                </a:lnTo>
                <a:cubicBezTo>
                  <a:pt x="5737" y="4210"/>
                  <a:pt x="5608" y="4341"/>
                  <a:pt x="5449" y="4341"/>
                </a:cubicBezTo>
                <a:lnTo>
                  <a:pt x="4163" y="4341"/>
                </a:lnTo>
                <a:lnTo>
                  <a:pt x="2877" y="4341"/>
                </a:lnTo>
                <a:lnTo>
                  <a:pt x="2860" y="4341"/>
                </a:lnTo>
                <a:lnTo>
                  <a:pt x="1575" y="4341"/>
                </a:lnTo>
                <a:lnTo>
                  <a:pt x="289" y="4341"/>
                </a:lnTo>
                <a:cubicBezTo>
                  <a:pt x="129" y="4341"/>
                  <a:pt x="0" y="4210"/>
                  <a:pt x="0" y="4049"/>
                </a:cubicBezTo>
                <a:lnTo>
                  <a:pt x="0" y="292"/>
                </a:lnTo>
                <a:cubicBezTo>
                  <a:pt x="0" y="131"/>
                  <a:pt x="129" y="0"/>
                  <a:pt x="289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wrap="square" lIns="71437" tIns="71437" rIns="71437" bIns="71437" anchor="ctr">
            <a:noAutofit/>
          </a:bodyPr>
          <a:lstStyle/>
          <a:p>
            <a:pPr lvl="0" algn="l">
              <a:buClrTx/>
              <a:buSzTx/>
              <a:buFontTx/>
            </a:pPr>
            <a:endParaRPr sz="2800" dirty="0">
              <a:latin typeface="+mj-lt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0" name="Shape 501"/>
          <p:cNvSpPr/>
          <p:nvPr>
            <p:custDataLst>
              <p:tags r:id="rId11"/>
            </p:custDataLst>
          </p:nvPr>
        </p:nvSpPr>
        <p:spPr>
          <a:xfrm>
            <a:off x="9568283" y="2338705"/>
            <a:ext cx="772795" cy="773430"/>
          </a:xfrm>
          <a:prstGeom prst="ellipse">
            <a:avLst/>
          </a:pr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lIns="71437" tIns="71437" rIns="71437" bIns="71437" anchor="ctr">
            <a:noAutofit/>
          </a:bodyPr>
          <a:lstStyle/>
          <a:p>
            <a:pPr lvl="0" algn="l">
              <a:buClrTx/>
              <a:buSzTx/>
              <a:buFontTx/>
            </a:pPr>
            <a:endParaRPr sz="2800" dirty="0">
              <a:latin typeface="+mj-lt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42" name="直接连接符 41"/>
          <p:cNvCxnSpPr/>
          <p:nvPr>
            <p:custDataLst>
              <p:tags r:id="rId12"/>
            </p:custDataLst>
          </p:nvPr>
        </p:nvCxnSpPr>
        <p:spPr>
          <a:xfrm>
            <a:off x="9751480" y="3956050"/>
            <a:ext cx="406400" cy="0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13"/>
            </p:custDataLst>
          </p:nvPr>
        </p:nvSpPr>
        <p:spPr>
          <a:xfrm>
            <a:off x="8447405" y="4101465"/>
            <a:ext cx="3014980" cy="10007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</a:rPr>
              <a:t>网站部署在了国外，而将其部署在国内需要使用服务器与域名，目前未尝试成功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14"/>
            </p:custDataLst>
          </p:nvPr>
        </p:nvSpPr>
        <p:spPr>
          <a:xfrm>
            <a:off x="8447405" y="3176270"/>
            <a:ext cx="3014980" cy="6477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FFFF"/>
                </a:solidFill>
                <a:latin typeface="+mn-ea"/>
                <a:cs typeface="+mn-ea"/>
              </a:rPr>
              <a:t>国内部署</a:t>
            </a:r>
            <a:endParaRPr lang="zh-CN" altLang="en-US" sz="20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pic>
        <p:nvPicPr>
          <p:cNvPr id="26" name="图片 4" descr="343439383331313b343532303032303bb8f6c8cbd0c5cfa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74680" y="2545420"/>
            <a:ext cx="360000" cy="360000"/>
          </a:xfrm>
          <a:prstGeom prst="rect">
            <a:avLst/>
          </a:prstGeom>
        </p:spPr>
      </p:pic>
      <p:sp>
        <p:nvSpPr>
          <p:cNvPr id="46" name="Shape 497"/>
          <p:cNvSpPr/>
          <p:nvPr>
            <p:custDataLst>
              <p:tags r:id="rId18"/>
            </p:custDataLst>
          </p:nvPr>
        </p:nvSpPr>
        <p:spPr>
          <a:xfrm>
            <a:off x="4274820" y="2713355"/>
            <a:ext cx="3643200" cy="2756535"/>
          </a:xfrm>
          <a:custGeom>
            <a:avLst/>
            <a:gdLst>
              <a:gd name="adj" fmla="val 9122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w="5737" h="4341">
                <a:moveTo>
                  <a:pt x="290" y="0"/>
                </a:moveTo>
                <a:lnTo>
                  <a:pt x="480" y="0"/>
                </a:lnTo>
                <a:lnTo>
                  <a:pt x="865" y="0"/>
                </a:lnTo>
                <a:lnTo>
                  <a:pt x="1567" y="0"/>
                </a:lnTo>
                <a:lnTo>
                  <a:pt x="1788" y="0"/>
                </a:lnTo>
                <a:lnTo>
                  <a:pt x="2135" y="0"/>
                </a:lnTo>
                <a:lnTo>
                  <a:pt x="2135" y="0"/>
                </a:lnTo>
                <a:cubicBezTo>
                  <a:pt x="2135" y="6"/>
                  <a:pt x="2135" y="13"/>
                  <a:pt x="2135" y="19"/>
                </a:cubicBezTo>
                <a:cubicBezTo>
                  <a:pt x="2135" y="425"/>
                  <a:pt x="2463" y="754"/>
                  <a:pt x="2869" y="754"/>
                </a:cubicBezTo>
                <a:cubicBezTo>
                  <a:pt x="3274" y="754"/>
                  <a:pt x="3602" y="425"/>
                  <a:pt x="3602" y="19"/>
                </a:cubicBezTo>
                <a:cubicBezTo>
                  <a:pt x="3602" y="13"/>
                  <a:pt x="3602" y="6"/>
                  <a:pt x="3602" y="0"/>
                </a:cubicBezTo>
                <a:lnTo>
                  <a:pt x="3602" y="0"/>
                </a:lnTo>
                <a:lnTo>
                  <a:pt x="3870" y="0"/>
                </a:lnTo>
                <a:lnTo>
                  <a:pt x="4163" y="0"/>
                </a:lnTo>
                <a:lnTo>
                  <a:pt x="4872" y="0"/>
                </a:lnTo>
                <a:lnTo>
                  <a:pt x="5178" y="0"/>
                </a:lnTo>
                <a:lnTo>
                  <a:pt x="5448" y="0"/>
                </a:lnTo>
                <a:cubicBezTo>
                  <a:pt x="5608" y="0"/>
                  <a:pt x="5737" y="131"/>
                  <a:pt x="5737" y="292"/>
                </a:cubicBezTo>
                <a:lnTo>
                  <a:pt x="5737" y="4049"/>
                </a:lnTo>
                <a:cubicBezTo>
                  <a:pt x="5737" y="4210"/>
                  <a:pt x="5608" y="4341"/>
                  <a:pt x="5448" y="4341"/>
                </a:cubicBezTo>
                <a:lnTo>
                  <a:pt x="4163" y="4341"/>
                </a:lnTo>
                <a:lnTo>
                  <a:pt x="2886" y="4341"/>
                </a:lnTo>
                <a:lnTo>
                  <a:pt x="2851" y="4341"/>
                </a:lnTo>
                <a:lnTo>
                  <a:pt x="1567" y="4341"/>
                </a:lnTo>
                <a:lnTo>
                  <a:pt x="290" y="4341"/>
                </a:lnTo>
                <a:cubicBezTo>
                  <a:pt x="129" y="4341"/>
                  <a:pt x="0" y="4210"/>
                  <a:pt x="0" y="4049"/>
                </a:cubicBezTo>
                <a:lnTo>
                  <a:pt x="0" y="292"/>
                </a:lnTo>
                <a:cubicBezTo>
                  <a:pt x="0" y="131"/>
                  <a:pt x="129" y="0"/>
                  <a:pt x="290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4">
                <a:lumMod val="20000"/>
                <a:lumOff val="80000"/>
                <a:alpha val="30000"/>
              </a:schemeClr>
            </a:innerShdw>
          </a:effectLst>
        </p:spPr>
        <p:txBody>
          <a:bodyPr wrap="square" lIns="71437" tIns="71437" rIns="71437" bIns="71437" anchor="ctr">
            <a:noAutofit/>
          </a:bodyPr>
          <a:lstStyle/>
          <a:p>
            <a:pPr lvl="0" algn="l">
              <a:buClrTx/>
              <a:buSzTx/>
              <a:buFontTx/>
            </a:pPr>
            <a:endParaRPr sz="2800" u="sng" dirty="0">
              <a:latin typeface="+mj-lt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" name="Shape 501"/>
          <p:cNvSpPr/>
          <p:nvPr>
            <p:custDataLst>
              <p:tags r:id="rId19"/>
            </p:custDataLst>
          </p:nvPr>
        </p:nvSpPr>
        <p:spPr>
          <a:xfrm>
            <a:off x="5710023" y="2338705"/>
            <a:ext cx="772795" cy="773430"/>
          </a:xfrm>
          <a:prstGeom prst="ellipse">
            <a:avLst/>
          </a:pr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4">
                <a:lumMod val="20000"/>
                <a:lumOff val="80000"/>
                <a:alpha val="30000"/>
              </a:schemeClr>
            </a:innerShdw>
          </a:effectLst>
        </p:spPr>
        <p:txBody>
          <a:bodyPr lIns="71437" tIns="71437" rIns="71437" bIns="71437" anchor="ctr">
            <a:noAutofit/>
          </a:bodyPr>
          <a:lstStyle/>
          <a:p>
            <a:pPr lvl="0" algn="l">
              <a:buClrTx/>
              <a:buSzTx/>
              <a:buFontTx/>
            </a:pPr>
            <a:endParaRPr sz="2800" u="sng" dirty="0">
              <a:latin typeface="+mj-lt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35" name="直接连接符 34"/>
          <p:cNvCxnSpPr/>
          <p:nvPr>
            <p:custDataLst>
              <p:tags r:id="rId20"/>
            </p:custDataLst>
          </p:nvPr>
        </p:nvCxnSpPr>
        <p:spPr>
          <a:xfrm>
            <a:off x="5893220" y="3956050"/>
            <a:ext cx="406400" cy="0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21"/>
            </p:custDataLst>
          </p:nvPr>
        </p:nvSpPr>
        <p:spPr>
          <a:xfrm>
            <a:off x="4589145" y="4101465"/>
            <a:ext cx="3014980" cy="10007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在最初创建的网页中，出现了较多的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bug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，需对其进行修改与美化，而又不破坏原来已经生成的功能</a:t>
            </a:r>
            <a:endParaRPr lang="zh-CN" altLang="en-US" sz="1600" kern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22"/>
            </p:custDataLst>
          </p:nvPr>
        </p:nvSpPr>
        <p:spPr>
          <a:xfrm>
            <a:off x="4589145" y="3176270"/>
            <a:ext cx="3014980" cy="6477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FFFF"/>
                </a:solidFill>
                <a:latin typeface="+mn-ea"/>
                <a:cs typeface="+mn-ea"/>
              </a:rPr>
              <a:t>修改</a:t>
            </a:r>
            <a:r>
              <a:rPr lang="en-US" altLang="zh-CN" sz="2000" b="1">
                <a:solidFill>
                  <a:srgbClr val="FFFFFF"/>
                </a:solidFill>
                <a:latin typeface="+mn-ea"/>
                <a:cs typeface="+mn-ea"/>
              </a:rPr>
              <a:t>bug</a:t>
            </a:r>
            <a:endParaRPr lang="en-US" altLang="zh-CN" sz="20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pic>
        <p:nvPicPr>
          <p:cNvPr id="24" name="图片 3" descr="343439383331313b343532303031393bd2b5bca8b9dcc0ed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16420" y="2545420"/>
            <a:ext cx="360000" cy="360000"/>
          </a:xfrm>
          <a:prstGeom prst="rect">
            <a:avLst/>
          </a:prstGeom>
        </p:spPr>
      </p:pic>
    </p:spTree>
    <p:custDataLst>
      <p:tags r:id="rId2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网页技术交流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PART </a:t>
            </a:r>
            <a:r>
              <a:rPr lang="en-US" altLang="zh-CN"/>
              <a:t>THREE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8193405" y="643255"/>
            <a:ext cx="3599180" cy="48621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solidFill>
                  <a:srgbClr val="202020"/>
                </a:solidFill>
              </a:rPr>
              <a:t>使用Vercel部署静态网页步骤如下：</a:t>
            </a:r>
            <a:endParaRPr lang="zh-CN" altLang="en-US" b="1">
              <a:solidFill>
                <a:srgbClr val="202020"/>
              </a:solidFill>
            </a:endParaRPr>
          </a:p>
          <a:p>
            <a:pPr algn="l"/>
            <a:r>
              <a:rPr lang="zh-CN" altLang="en-US" b="1">
                <a:solidFill>
                  <a:srgbClr val="202020"/>
                </a:solidFill>
              </a:rPr>
              <a:t> </a:t>
            </a:r>
            <a:endParaRPr lang="zh-CN" altLang="en-US" b="1">
              <a:solidFill>
                <a:srgbClr val="202020"/>
              </a:solidFill>
            </a:endParaRPr>
          </a:p>
          <a:p>
            <a:pPr algn="l"/>
            <a:r>
              <a:rPr lang="zh-CN" altLang="en-US" b="1">
                <a:solidFill>
                  <a:srgbClr val="202020"/>
                </a:solidFill>
              </a:rPr>
              <a:t>1. 上传代码到GitHub：登录GitHub新建仓库，在代码目录终端用Git命令上传代码。</a:t>
            </a:r>
            <a:endParaRPr lang="zh-CN" altLang="en-US" b="1">
              <a:solidFill>
                <a:srgbClr val="202020"/>
              </a:solidFill>
            </a:endParaRPr>
          </a:p>
          <a:p>
            <a:pPr algn="l"/>
            <a:r>
              <a:rPr lang="zh-CN" altLang="en-US" b="1">
                <a:solidFill>
                  <a:srgbClr val="202020"/>
                </a:solidFill>
              </a:rPr>
              <a:t> </a:t>
            </a:r>
            <a:endParaRPr lang="zh-CN" altLang="en-US" b="1">
              <a:solidFill>
                <a:srgbClr val="202020"/>
              </a:solidFill>
            </a:endParaRPr>
          </a:p>
          <a:p>
            <a:pPr algn="l"/>
            <a:r>
              <a:rPr lang="zh-CN" altLang="en-US" b="1">
                <a:solidFill>
                  <a:srgbClr val="202020"/>
                </a:solidFill>
              </a:rPr>
              <a:t>2. 在Vercel部署：登录官网，选“Add New”-“Project”，导入GitHub仓库，输入项目名后点击“Deploy”。</a:t>
            </a:r>
            <a:endParaRPr lang="zh-CN" altLang="en-US" b="1">
              <a:solidFill>
                <a:srgbClr val="202020"/>
              </a:solidFill>
            </a:endParaRPr>
          </a:p>
          <a:p>
            <a:pPr algn="l"/>
            <a:r>
              <a:rPr lang="zh-CN" altLang="en-US" b="1">
                <a:solidFill>
                  <a:srgbClr val="202020"/>
                </a:solidFill>
              </a:rPr>
              <a:t> </a:t>
            </a:r>
            <a:endParaRPr lang="zh-CN" altLang="en-US" b="1">
              <a:solidFill>
                <a:srgbClr val="202020"/>
              </a:solidFill>
            </a:endParaRPr>
          </a:p>
          <a:p>
            <a:pPr algn="l"/>
            <a:r>
              <a:rPr lang="zh-CN" altLang="en-US" b="1">
                <a:solidFill>
                  <a:srgbClr val="202020"/>
                </a:solidFill>
              </a:rPr>
              <a:t>3. 可选操作：有自定义域名就在项目设置中添加并配置解析。</a:t>
            </a:r>
            <a:endParaRPr lang="zh-CN" altLang="en-US" b="1">
              <a:solidFill>
                <a:srgbClr val="20202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76725" y="971550"/>
            <a:ext cx="3599180" cy="48621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rgbClr val="202020"/>
                </a:solidFill>
              </a:rPr>
              <a:t>框架是一种软件架构的基础结构，它为开发者提供了一系列的工具、组件、规则和设计模式，用于更高效地构建特定类型的软件应用。开发者可以在框架的基础上进行开发，避免从头开始编写大量重复的代码，从而提高开发效率和代码质量。</a:t>
            </a:r>
            <a:endParaRPr lang="zh-CN" altLang="en-US" sz="1600" b="1">
              <a:solidFill>
                <a:srgbClr val="202020"/>
              </a:solidFill>
            </a:endParaRPr>
          </a:p>
          <a:p>
            <a:pPr algn="l"/>
            <a:endParaRPr lang="zh-CN" altLang="en-US" sz="1600" b="1">
              <a:solidFill>
                <a:srgbClr val="202020"/>
              </a:solidFill>
            </a:endParaRPr>
          </a:p>
          <a:p>
            <a:pPr algn="l"/>
            <a:r>
              <a:rPr lang="zh-CN" altLang="en-US" sz="1600" b="1">
                <a:solidFill>
                  <a:srgbClr val="202020"/>
                </a:solidFill>
              </a:rPr>
              <a:t>Next.js是基于React的框架，用于构建现代化的Web应用。它提供了诸如服务器端渲染、静态站点生成等功能，能优化应用性能和用户体验。Next.js具有强大的路由系统，支持动态路由，还有便捷的开发体验和良好的扩展性，能与多种技术集成，帮助开发者快速构建高性能、可扩展的Web应用程序。</a:t>
            </a:r>
            <a:endParaRPr lang="zh-CN" altLang="en-US" sz="1600" b="1">
              <a:solidFill>
                <a:srgbClr val="20202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6420" y="810895"/>
            <a:ext cx="3303270" cy="4257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rgbClr val="202020"/>
                </a:solidFill>
              </a:rPr>
              <a:t>React是Facebook开发的JavaScript UI库。写网页时，将页面拆分为导航栏、卡片等独立复用组件，用JSX描述结构，JavaScript编写逻辑、控制状态行为。虚拟DOM高效对比更新，减少性能损耗，单向数据流让数据传递清晰可控。</a:t>
            </a:r>
            <a:endParaRPr lang="zh-CN" altLang="en-US" sz="1600" b="1">
              <a:solidFill>
                <a:srgbClr val="202020"/>
              </a:solidFill>
            </a:endParaRPr>
          </a:p>
          <a:p>
            <a:pPr algn="l"/>
            <a:endParaRPr lang="zh-CN" altLang="en-US" sz="1600" b="1">
              <a:solidFill>
                <a:srgbClr val="202020"/>
              </a:solidFill>
            </a:endParaRPr>
          </a:p>
          <a:p>
            <a:pPr algn="l"/>
            <a:r>
              <a:rPr lang="zh-CN" altLang="en-US" sz="1600" b="1">
                <a:solidFill>
                  <a:srgbClr val="202020"/>
                </a:solidFill>
              </a:rPr>
              <a:t>React基于JavaScript运行，以其为底层语言基础编写组件、处理事件；同时，React通过组件化拓展JavaScript在UI开发的能力，二者相互配合，实现高效的网页UI开发。</a:t>
            </a:r>
            <a:endParaRPr lang="zh-CN" altLang="en-US" sz="1600" b="1">
              <a:solidFill>
                <a:srgbClr val="202020"/>
              </a:solidFill>
            </a:endParaRPr>
          </a:p>
        </p:txBody>
      </p:sp>
      <p:sp>
        <p:nvSpPr>
          <p:cNvPr id="3" name="燕尾形箭头 2"/>
          <p:cNvSpPr/>
          <p:nvPr>
            <p:custDataLst>
              <p:tags r:id="rId1"/>
            </p:custDataLst>
          </p:nvPr>
        </p:nvSpPr>
        <p:spPr>
          <a:xfrm>
            <a:off x="371475" y="5051425"/>
            <a:ext cx="2237105" cy="1321435"/>
          </a:xfrm>
          <a:prstGeom prst="notchedRightArrow">
            <a:avLst/>
          </a:prstGeom>
          <a:gradFill>
            <a:gsLst>
              <a:gs pos="1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01</a:t>
            </a:r>
            <a:endParaRPr lang="en-US" altLang="zh-CN" sz="20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燕尾形箭头 3"/>
          <p:cNvSpPr/>
          <p:nvPr>
            <p:custDataLst>
              <p:tags r:id="rId2"/>
            </p:custDataLst>
          </p:nvPr>
        </p:nvSpPr>
        <p:spPr>
          <a:xfrm>
            <a:off x="4590415" y="5622925"/>
            <a:ext cx="2237105" cy="1321435"/>
          </a:xfrm>
          <a:prstGeom prst="notchedRightArrow">
            <a:avLst/>
          </a:prstGeom>
          <a:gradFill>
            <a:gsLst>
              <a:gs pos="16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4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sz="20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1791335" y="737235"/>
            <a:ext cx="817245" cy="3429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react</a:t>
            </a:r>
            <a:endParaRPr lang="zh-CN" altLang="en-US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燕尾形箭头 6"/>
          <p:cNvSpPr/>
          <p:nvPr>
            <p:custDataLst>
              <p:tags r:id="rId4"/>
            </p:custDataLst>
          </p:nvPr>
        </p:nvSpPr>
        <p:spPr>
          <a:xfrm>
            <a:off x="8571865" y="5467350"/>
            <a:ext cx="2237105" cy="1321435"/>
          </a:xfrm>
          <a:prstGeom prst="notchedRightArrow">
            <a:avLst/>
          </a:prstGeom>
          <a:gradFill>
            <a:gsLst>
              <a:gs pos="1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03</a:t>
            </a:r>
            <a:endParaRPr lang="en-US" altLang="zh-CN" sz="20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>
            <a:off x="450215" y="3122295"/>
            <a:ext cx="0" cy="1746250"/>
          </a:xfrm>
          <a:prstGeom prst="line">
            <a:avLst/>
          </a:prstGeom>
          <a:ln w="3175">
            <a:solidFill>
              <a:schemeClr val="accent1"/>
            </a:solidFill>
            <a:headEnd type="oval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5494020" y="971550"/>
            <a:ext cx="1445260" cy="3378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Next.js</a:t>
            </a:r>
            <a:r>
              <a:rPr lang="zh-CN" altLang="en-US" b="1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框架</a:t>
            </a:r>
            <a:endParaRPr lang="zh-CN" altLang="en-US" b="1">
              <a:solidFill>
                <a:schemeClr val="accent4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3959225" y="3052445"/>
            <a:ext cx="0" cy="1746250"/>
          </a:xfrm>
          <a:prstGeom prst="line">
            <a:avLst/>
          </a:prstGeom>
          <a:ln w="3175">
            <a:solidFill>
              <a:schemeClr val="accent4"/>
            </a:solidFill>
            <a:headEnd type="none" w="sm" len="sm"/>
            <a:tailEnd type="oval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9179560" y="811530"/>
            <a:ext cx="1362710" cy="2851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网站的部署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4150995" y="2302510"/>
            <a:ext cx="0" cy="1746250"/>
          </a:xfrm>
          <a:prstGeom prst="line">
            <a:avLst/>
          </a:prstGeom>
          <a:ln w="3175">
            <a:solidFill>
              <a:schemeClr val="accent1"/>
            </a:solidFill>
            <a:headEnd type="oval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8*i*7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8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SHOW_EDIT_AREA_INDICATION" val="0"/>
  <p:tag name="KSO_WM_TEMPLATE_THUMBS_INDEX" val="1、4、5、6、7、8、9、11、1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8"/>
  <p:tag name="KSO_WM_TEMPLATE_MASTER_TYPE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193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6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94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195.xml><?xml version="1.0" encoding="utf-8"?>
<p:tagLst xmlns:p="http://schemas.openxmlformats.org/presentationml/2006/main">
  <p:tag name="KSO_WM_UNIT_ISCONTENTSTITLE" val="0"/>
  <p:tag name="KSO_WM_UNIT_ISNUMDGMTITLE" val="0"/>
  <p:tag name="KSO_WM_UNIT_PRESET_TEXT" val=" 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01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20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16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21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253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6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57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258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titlestyle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62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7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031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68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1"/>
  <p:tag name="KSO_WM_TEMPLATE_THUMBS_INDEX" val="1、9"/>
</p:tagLst>
</file>

<file path=ppt/tags/tag269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8_1*a*1"/>
  <p:tag name="KSO_WM_TEMPLATE_CATEGORY" val="custom"/>
  <p:tag name="KSO_WM_TEMPLATE_INDEX" val="2020254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日期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548_1*b*3"/>
  <p:tag name="KSO_WM_TEMPLATE_CATEGORY" val="custom"/>
  <p:tag name="KSO_WM_TEMPLATE_INDEX" val="2020254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TEMPLATE_THUMBS_INDEX" val="1、4、5、6、7、8、9、11、13、15"/>
  <p:tag name="KSO_WM_SLIDE_ID" val="custom2020254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8"/>
  <p:tag name="KSO_WM_SLIDE_LAYOUT" val="a_b"/>
  <p:tag name="KSO_WM_SLIDE_LAYOUT_CNT" val="1_3"/>
</p:tagLst>
</file>

<file path=ppt/tags/tag272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4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DIAGRAM_GROUP_CODE" val="l1-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311_4*l_h_i*1_1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438.6035461425781,&quot;left&quot;:463.69149954728255,&quot;top&quot;:80.98759700745104,&quot;width&quot;:396.6141662597656}"/>
  <p:tag name="KSO_WM_DIAGRAM_COLOR_TRICK" val="1"/>
  <p:tag name="KSO_WM_DIAGRAM_COLOR_TEXT_CAN_REMOVE" val="n"/>
  <p:tag name="KSO_WM_DIAGRAM_COLOR_MATCH_VALUE" val="{&quot;shape&quot;:{&quot;fill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4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11_4*l_h_f*1_1_1"/>
  <p:tag name="KSO_WM_DIAGRAM_VERSION" val="3"/>
  <p:tag name="KSO_WM_DIAGRAM_MAX_ITEMCNT" val="6"/>
  <p:tag name="KSO_WM_DIAGRAM_MIN_ITEMCNT" val="2"/>
  <p:tag name="KSO_WM_DIAGRAM_VIRTUALLY_FRAME" val="{&quot;height&quot;:438.6035461425781,&quot;left&quot;:463.69149954728255,&quot;top&quot;:80.98759700745104,&quot;width&quot;:396.614166259765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a"/>
  <p:tag name="KSO_WM_UNIT_PRESET_TEXT" val="单击添加目录标题"/>
  <p:tag name="KSO_WM_UNIT_TEXT_TYPE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311_4*l_h_i*1_2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438.6035461425781,&quot;left&quot;:463.69149954728255,&quot;top&quot;:80.98759700745104,&quot;width&quot;:396.6141662597656}"/>
  <p:tag name="KSO_WM_DIAGRAM_COLOR_TRICK" val="1"/>
  <p:tag name="KSO_WM_DIAGRAM_COLOR_TEXT_CAN_REMOVE" val="n"/>
  <p:tag name="KSO_WM_DIAGRAM_COLOR_MATCH_VALUE" val="{&quot;shape&quot;:{&quot;fill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6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11_4*l_h_f*1_2_1"/>
  <p:tag name="KSO_WM_DIAGRAM_VERSION" val="3"/>
  <p:tag name="KSO_WM_DIAGRAM_MAX_ITEMCNT" val="6"/>
  <p:tag name="KSO_WM_DIAGRAM_MIN_ITEMCNT" val="2"/>
  <p:tag name="KSO_WM_DIAGRAM_VIRTUALLY_FRAME" val="{&quot;height&quot;:438.6035461425781,&quot;left&quot;:463.69149954728255,&quot;top&quot;:80.98759700745104,&quot;width&quot;:396.614166259765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a"/>
  <p:tag name="KSO_WM_UNIT_PRESET_TEXT" val="单击添加目录标题"/>
  <p:tag name="KSO_WM_UNIT_TEXT_TYPE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311_4*l_h_i*1_3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438.6035461425781,&quot;left&quot;:463.69149954728255,&quot;top&quot;:80.98759700745104,&quot;width&quot;:396.6141662597656}"/>
  <p:tag name="KSO_WM_DIAGRAM_COLOR_TRICK" val="1"/>
  <p:tag name="KSO_WM_DIAGRAM_COLOR_TEXT_CAN_REMOVE" val="n"/>
  <p:tag name="KSO_WM_DIAGRAM_COLOR_MATCH_VALUE" val="{&quot;shape&quot;:{&quot;fill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8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11_4*l_h_f*1_3_1"/>
  <p:tag name="KSO_WM_DIAGRAM_VERSION" val="3"/>
  <p:tag name="KSO_WM_DIAGRAM_MAX_ITEMCNT" val="6"/>
  <p:tag name="KSO_WM_DIAGRAM_MIN_ITEMCNT" val="2"/>
  <p:tag name="KSO_WM_DIAGRAM_VIRTUALLY_FRAME" val="{&quot;height&quot;:438.6035461425781,&quot;left&quot;:463.69149954728255,&quot;top&quot;:80.98759700745104,&quot;width&quot;:396.614166259765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a"/>
  <p:tag name="KSO_WM_UNIT_PRESET_TEXT" val="单击添加目录标题"/>
  <p:tag name="KSO_WM_UNIT_TEXT_TYPE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311_4*l_h_i*1_4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438.6035461425781,&quot;left&quot;:463.69149954728255,&quot;top&quot;:80.98759700745104,&quot;width&quot;:396.6141662597656}"/>
  <p:tag name="KSO_WM_DIAGRAM_COLOR_TRICK" val="1"/>
  <p:tag name="KSO_WM_DIAGRAM_COLOR_TEXT_CAN_REMOVE" val="n"/>
  <p:tag name="KSO_WM_DIAGRAM_COLOR_MATCH_VALUE" val="{&quot;shape&quot;:{&quot;fill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11_4*l_h_f*1_4_1"/>
  <p:tag name="KSO_WM_DIAGRAM_VERSION" val="3"/>
  <p:tag name="KSO_WM_DIAGRAM_MAX_ITEMCNT" val="6"/>
  <p:tag name="KSO_WM_DIAGRAM_MIN_ITEMCNT" val="2"/>
  <p:tag name="KSO_WM_DIAGRAM_VIRTUALLY_FRAME" val="{&quot;height&quot;:438.6035461425781,&quot;left&quot;:463.69149954728255,&quot;top&quot;:80.98759700745104,&quot;width&quot;:396.614166259765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a"/>
  <p:tag name="KSO_WM_UNIT_PRESET_TEXT" val="单击添加目录标题"/>
  <p:tag name="KSO_WM_UNIT_TEXT_TYPE" val="1"/>
</p:tagLst>
</file>

<file path=ppt/tags/tag281.xml><?xml version="1.0" encoding="utf-8"?>
<p:tagLst xmlns:p="http://schemas.openxmlformats.org/presentationml/2006/main">
  <p:tag name="KSO_WM_SLIDE_ID" val="custom20230311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0311"/>
  <p:tag name="KSO_WM_SLIDE_LAYOUT" val="a_l"/>
  <p:tag name="KSO_WM_SLIDE_LAYOUT_CNT" val="1_1"/>
  <p:tag name="KSO_WM_SLIDE_TYPE" val="contents"/>
  <p:tag name="KSO_WM_SLIDE_SUBTYPE" val="diag"/>
</p:tagLst>
</file>

<file path=ppt/tags/tag2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7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28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1_7*e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</p:tagLst>
</file>

<file path=ppt/tags/tag284.xml><?xml version="1.0" encoding="utf-8"?>
<p:tagLst xmlns:p="http://schemas.openxmlformats.org/presentationml/2006/main">
  <p:tag name="KSO_WM_SLIDE_ID" val="custom20230311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79.35&quot;,&quot;top&quot;:&quot;120.4&quot;,&quot;width&quot;:&quot;569.05&quot;,&quot;height&quot;:&quot;244.5&quot;}"/>
</p:tagLst>
</file>

<file path=ppt/tags/tag2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5161_2*a*1"/>
  <p:tag name="KSO_WM_TEMPLATE_CATEGORY" val="diagram"/>
  <p:tag name="KSO_WM_TEMPLATE_INDEX" val="20235161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286.xml><?xml version="1.0" encoding="utf-8"?>
<p:tagLst xmlns:p="http://schemas.openxmlformats.org/presentationml/2006/main">
  <p:tag name="KSO_WM_SLIDE_ID" val="diagram20235161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5161"/>
  <p:tag name="KSO_WM_SLIDE_TYPE" val="text"/>
  <p:tag name="KSO_WM_SLIDE_SUBTYPE" val="diag"/>
  <p:tag name="KSO_WM_SLIDE_SIZE" val="850.4*388.95"/>
  <p:tag name="KSO_WM_SLIDE_POSITION" val="54.8*112.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065_2*a*1"/>
  <p:tag name="KSO_WM_TEMPLATE_CATEGORY" val="diagram"/>
  <p:tag name="KSO_WM_TEMPLATE_INDEX" val="20231065"/>
  <p:tag name="KSO_WM_UNIT_LAYERLEVEL" val="1"/>
  <p:tag name="KSO_WM_TAG_VERSION" val="3.0"/>
  <p:tag name="KSO_WM_BEAUTIFY_FLAG" val="#wm#"/>
  <p:tag name="KSO_WM_DIAGRAM_GROUP_CODE" val="m1-1"/>
  <p:tag name="KSO_WM_UNIT_TEXT_TYPE" val="1"/>
  <p:tag name="KSO_WM_UNIT_PRESET_TEXT" val="单击此处添加标题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5_2*m_h_i*1_1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5_2*m_h_i*1_3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7"/>
  <p:tag name="KSO_WM_UNIT_FILL_FORE_SCHEMECOLOR_INDEX_BRIGHTNESS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5_2*m_h_i*1_2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6"/>
  <p:tag name="KSO_WM_UNIT_FILL_FORE_SCHEMECOLOR_INDEX_BRIGHTNESS" val="0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20231065_2*m_h_i*1_1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20231065_2*m_h_i*1_2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BEAUTIFY_FLAG" val="#wm#"/>
  <p:tag name="KSO_WM_UNIT_LINE_FORE_SCHEMECOLOR_INDEX" val="6"/>
  <p:tag name="KSO_WM_UNIT_TEXT_FILL_FORE_SCHEMECOLOR_INDEX" val="1"/>
  <p:tag name="KSO_WM_UNIT_TEXT_FILL_TYPE" val="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20231065_2*m_h_i*1_3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BEAUTIFY_FLAG" val="#wm#"/>
  <p:tag name="KSO_WM_UNIT_LINE_FORE_SCHEMECOLOR_INDEX" val="7"/>
  <p:tag name="KSO_WM_UNIT_TEXT_FILL_FORE_SCHEMECOLOR_INDEX" val="1"/>
  <p:tag name="KSO_WM_UNIT_TEXT_FILL_TYPE" val="1"/>
</p:tagLst>
</file>

<file path=ppt/tags/tag29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1065_2*m_h_f*1_3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你的智能图形项正文"/>
  <p:tag name="KSO_WM_UNIT_TEXT_FILL_FORE_SCHEMECOLOR_INDEX" val="1"/>
  <p:tag name="KSO_WM_UNIT_TEXT_FILL_TYPE" val="1"/>
</p:tagLst>
</file>

<file path=ppt/tags/tag29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065_2*m_h_f*1_1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你的智能图形项正文"/>
  <p:tag name="KSO_WM_UNIT_TEXT_FILL_FORE_SCHEMECOLOR_INDEX" val="1"/>
  <p:tag name="KSO_WM_UNIT_TEXT_FILL_TYPE" val="1"/>
</p:tagLst>
</file>

<file path=ppt/tags/tag2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5_2*m_h_a*1_1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33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29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065_2*m_h_f*1_2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22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你的智能图形项正文文本具体内容"/>
  <p:tag name="KSO_WM_UNIT_TEXT_FILL_FORE_SCHEMECOLOR_INDEX" val="1"/>
  <p:tag name="KSO_WM_UNIT_TEXT_FILL_TYPE" val="1"/>
</p:tagLst>
</file>

<file path=ppt/tags/tag2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065_2*m_h_a*1_2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14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20231065_2*m_h_i*1_3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430.4,&quot;left&quot;:-1.214936019096058e-05,&quot;top&quot;:36.1,&quot;width&quot;:937.21191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LINE_FORE_SCHEMECOLOR_INDEX" val="7"/>
  <p:tag name="KSO_WM_UNIT_TEXT_FILL_FORE_SCHEMECOLOR_INDEX" val="1"/>
  <p:tag name="KSO_WM_UNIT_TEXT_FILL_TYPE" val="1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ID" val="diagram20231065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1065"/>
  <p:tag name="KSO_WM_SLIDE_TYPE" val="text"/>
  <p:tag name="KSO_WM_SLIDE_SUBTYPE" val="diag"/>
  <p:tag name="KSO_WM_SLIDE_SIZE" val="937.212*352.85"/>
  <p:tag name="KSO_WM_SLIDE_POSITION" val="0*137.35"/>
  <p:tag name="KSO_WM_SLIDE_LAYOUT" val="a_m"/>
  <p:tag name="KSO_WM_SLIDE_LAYOUT_CNT" val="1_1"/>
  <p:tag name="KSO_WM_SPECIAL_SOURCE" val="bdnull"/>
  <p:tag name="KSO_WM_DIAGRAM_GROUP_CODE" val="m1-1"/>
  <p:tag name="KSO_WM_SLIDE_DIAGTYPE" val="m"/>
</p:tagLst>
</file>

<file path=ppt/tags/tag3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7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0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1_7*e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</p:tagLst>
</file>

<file path=ppt/tags/tag303.xml><?xml version="1.0" encoding="utf-8"?>
<p:tagLst xmlns:p="http://schemas.openxmlformats.org/presentationml/2006/main">
  <p:tag name="KSO_WM_SLIDE_ID" val="custom20230311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79.35&quot;,&quot;top&quot;:&quot;120.4&quot;,&quot;width&quot;:&quot;569.05&quot;,&quot;height&quot;:&quot;244.5&quot;}"/>
</p:tagLst>
</file>

<file path=ppt/tags/tag30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a*1"/>
  <p:tag name="KSO_WM_TEMPLATE_CATEGORY" val="diagram"/>
  <p:tag name="KSO_WM_TEMPLATE_INDEX" val="20230924"/>
  <p:tag name="KSO_WM_UNIT_LAYERLEVEL" val="1"/>
  <p:tag name="KSO_WM_TAG_VERSION" val="3.0"/>
  <p:tag name="KSO_WM_UNIT_ISCONTENTSTITLE" val="0"/>
  <p:tag name="KSO_WM_UNIT_ISNUMDGMTITLE" val="0"/>
  <p:tag name="KSO_WM_UNIT_NOCLEAR" val="0"/>
  <p:tag name="KSO_WM_UNIT_VALUE" val="30"/>
  <p:tag name="KSO_WM_DIAGRAM_GROUP_CODE" val="l1-1"/>
  <p:tag name="KSO_WM_UNIT_TYPE" val="a"/>
  <p:tag name="KSO_WM_UNIT_INDEX" val="1"/>
  <p:tag name="KSO_WM_UNIT_TEXT_TYPE" val="1"/>
  <p:tag name="KSO_WM_UNIT_PRESET_TEXT" val="单击此处添加标题"/>
</p:tagLst>
</file>

<file path=ppt/tags/tag3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1_3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1_3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0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1_2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1_2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0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1_1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1_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30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24_2*l_h_f*1_1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输入你的智能图形项正文，文字是您思想的提炼"/>
</p:tagLst>
</file>

<file path=ppt/tags/tag309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96*9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0924_2*l_h_x*1_1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24_2*l_h_a*1_1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</p:tagLst>
</file>

<file path=ppt/tags/tag3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3_3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3_3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3_2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3_1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3_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31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24_2*l_h_f*1_3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输入你的智能图形项正文，文字是您思想的提炼"/>
</p:tagLst>
</file>

<file path=ppt/tags/tag3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24_2*l_h_a*1_3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</p:tagLst>
</file>

<file path=ppt/tags/tag316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96*9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30924_2*l_h_x*1_3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3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2_3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2_3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gradient&quot;:[{&quot;brightness&quot;:0.10000000149011612,&quot;colorType&quot;:1,&quot;foreColorIndex&quot;:6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.800000011920929,&quot;colorType&quot;:1,&quot;foreColorIndex&quot;:8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2_2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2_2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gradient&quot;:[{&quot;brightness&quot;:0.10000000149011612,&quot;colorType&quot;:1,&quot;foreColorIndex&quot;:6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.800000011920929,&quot;colorType&quot;:1,&quot;foreColorIndex&quot;:8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2_1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2_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24_2*l_h_f*1_2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根据需要可酌情增减文字，以便观者准确地理解您传达的思想"/>
</p:tagLst>
</file>

<file path=ppt/tags/tag3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24_2*l_h_a*1_2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</p:tagLst>
</file>

<file path=ppt/tags/tag322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89*9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0924_2*l_h_x*1_2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46.85000610351562,&quot;left&quot;:32.75,&quot;top&quot;:183.9999969482422,&quot;width&quot;:894.516141732283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323.xml><?xml version="1.0" encoding="utf-8"?>
<p:tagLst xmlns:p="http://schemas.openxmlformats.org/presentationml/2006/main">
  <p:tag name="KSO_WM_SLIDE_ID" val="diagram20230924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24"/>
  <p:tag name="KSO_WM_SLIDE_TYPE" val="text"/>
  <p:tag name="KSO_WM_SLIDE_SUBTYPE" val="diag"/>
  <p:tag name="KSO_WM_SLIDE_SIZE" val="894.516*246.55"/>
  <p:tag name="KSO_WM_SLIDE_POSITION" val="32.75*184.1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7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2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1_7*e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</p:tagLst>
</file>

<file path=ppt/tags/tag326.xml><?xml version="1.0" encoding="utf-8"?>
<p:tagLst xmlns:p="http://schemas.openxmlformats.org/presentationml/2006/main">
  <p:tag name="KSO_WM_SLIDE_ID" val="custom20230311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79.35&quot;,&quot;top&quot;:&quot;120.4&quot;,&quot;width&quot;:&quot;569.05&quot;,&quot;height&quot;:&quot;244.5&quot;}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2*m_h_i*1_1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TYPE" val="m_h_i"/>
  <p:tag name="KSO_WM_UNIT_INDEX" val="1_1_1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gradient&quot;:[{&quot;brightness&quot;:0.4000000059604645,&quot;colorType&quot;:1,&quot;foreColorIndex&quot;:5,&quot;pos&quot;:0.1599999964237213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2*m_h_i*1_2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TYPE" val="m_h_i"/>
  <p:tag name="KSO_WM_UNIT_INDEX" val="1_2_1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gradient&quot;:[{&quot;brightness&quot;:0.4000000059604645,&quot;colorType&quot;:1,&quot;foreColorIndex&quot;:8,&quot;pos&quot;:0.1599999964237213,&quot;transparency&quot;:0},{&quot;brightness&quot;:0,&quot;colorType&quot;:1,&quot;foreColorIndex&quot;:8,&quot;pos&quot;:1,&quot;transparency&quot;:0}],&quot;type&quot;:3},&quot;glow&quot;:{&quot;colorType&quot;:0},&quot;line&quot;:{&quot;type&quot;:0},&quot;shadow&quot;:{&quot;brightness&quot;:0,&quot;colorType&quot;:1,&quot;foreColorIndex&quot;:8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</p:tagLst>
</file>

<file path=ppt/tags/tag3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8_2*m_h_a*1_1_1"/>
  <p:tag name="KSO_WM_TEMPLATE_CATEGORY" val="diagram"/>
  <p:tag name="KSO_WM_TEMPLATE_INDEX" val="20231068"/>
  <p:tag name="KSO_WM_UNIT_LAYERLEVEL" val="1_1_1"/>
  <p:tag name="KSO_WM_TAG_VERSION" val="3.0"/>
  <p:tag name="KSO_WM_DIAGRAM_GROUP_CODE" val="m1-1"/>
  <p:tag name="KSO_WM_DIAGRAM_VERSION" val="3"/>
  <p:tag name="KSO_WM_DIAGRAM_COLOR_TRICK" val="2"/>
  <p:tag name="KSO_WM_DIAGRAM_COLOR_TEXT_CAN_REMOVE" val="n"/>
  <p:tag name="KSO_WM_UNIT_VALUE" val="22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2*m_h_i*1_3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TYPE" val="m_h_i"/>
  <p:tag name="KSO_WM_UNIT_INDEX" val="1_3_1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gradient&quot;:[{&quot;brightness&quot;:0.4000000059604645,&quot;colorType&quot;:1,&quot;foreColorIndex&quot;:5,&quot;pos&quot;:0.1599999964237213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2*m_h_i*1_1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TYPE" val="m_h_i"/>
  <p:tag name="KSO_WM_UNIT_INDEX" val="1_1_2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5"/>
</p:tagLst>
</file>

<file path=ppt/tags/tag3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068_2*m_h_a*1_2_1"/>
  <p:tag name="KSO_WM_TEMPLATE_CATEGORY" val="diagram"/>
  <p:tag name="KSO_WM_TEMPLATE_INDEX" val="20231068"/>
  <p:tag name="KSO_WM_UNIT_LAYERLEVEL" val="1_1_1"/>
  <p:tag name="KSO_WM_TAG_VERSION" val="3.0"/>
  <p:tag name="KSO_WM_DIAGRAM_GROUP_CODE" val="m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2*m_h_i*1_2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TYPE" val="m_h_i"/>
  <p:tag name="KSO_WM_UNIT_INDEX" val="1_2_2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8"/>
</p:tagLst>
</file>

<file path=ppt/tags/tag3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068_2*m_h_a*1_3_1"/>
  <p:tag name="KSO_WM_TEMPLATE_CATEGORY" val="diagram"/>
  <p:tag name="KSO_WM_TEMPLATE_INDEX" val="20231068"/>
  <p:tag name="KSO_WM_UNIT_LAYERLEVEL" val="1_1_1"/>
  <p:tag name="KSO_WM_TAG_VERSION" val="3.0"/>
  <p:tag name="KSO_WM_DIAGRAM_GROUP_CODE" val="m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2*m_h_i*1_3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TYPE" val="m_h_i"/>
  <p:tag name="KSO_WM_UNIT_INDEX" val="1_3_2"/>
  <p:tag name="KSO_WM_DIAGRAM_MAX_ITEMCNT" val="6"/>
  <p:tag name="KSO_WM_DIAGRAM_MIN_ITEMCNT" val="2"/>
  <p:tag name="KSO_WM_DIAGRAM_VIRTUALLY_FRAME" val="{&quot;height&quot;:537.5,&quot;left&quot;:29.25,&quot;top&quot;:9.3,&quot;width&quot;:915.5000427246093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5"/>
</p:tagLst>
</file>

<file path=ppt/tags/tag336.xml><?xml version="1.0" encoding="utf-8"?>
<p:tagLst xmlns:p="http://schemas.openxmlformats.org/presentationml/2006/main">
  <p:tag name="KSO_WM_SLIDE_ID" val="diagram202310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1068"/>
  <p:tag name="KSO_WM_SLIDE_TYPE" val="text"/>
  <p:tag name="KSO_WM_SLIDE_SUBTYPE" val="diag"/>
  <p:tag name="KSO_WM_SLIDE_SIZE" val="640.8*356.15"/>
  <p:tag name="KSO_WM_SLIDE_POSITION" val="201.4*145.65"/>
  <p:tag name="KSO_WM_SLIDE_LAYOUT" val="a_m"/>
  <p:tag name="KSO_WM_SLIDE_LAYOUT_CNT" val="1_1"/>
  <p:tag name="KSO_WM_SPECIAL_SOURCE" val="bdnull"/>
  <p:tag name="KSO_WM_DIAGRAM_GROUP_CODE" val="m1-1"/>
  <p:tag name="KSO_WM_SLIDE_DIAGTYPE" val="m"/>
</p:tagLst>
</file>

<file path=ppt/tags/tag3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7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38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1_7*e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</p:tagLst>
</file>

<file path=ppt/tags/tag339.xml><?xml version="1.0" encoding="utf-8"?>
<p:tagLst xmlns:p="http://schemas.openxmlformats.org/presentationml/2006/main">
  <p:tag name="KSO_WM_SLIDE_ID" val="custom20230311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79.35&quot;,&quot;top&quot;:&quot;120.4&quot;,&quot;width&quot;:&quot;569.05&quot;,&quot;height&quot;:&quot;244.5&quot;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9*a*1"/>
  <p:tag name="KSO_WM_TEMPLATE_CATEGORY" val="custom"/>
  <p:tag name="KSO_WM_TEMPLATE_INDEX" val="20230311"/>
  <p:tag name="KSO_WM_UNIT_LAYERLEVEL" val="1"/>
  <p:tag name="KSO_WM_TAG_VERSION" val="3.0"/>
  <p:tag name="KSO_WM_BEAUTIFY_FLAG" val="#wm#"/>
</p:tagLst>
</file>

<file path=ppt/tags/tag341.xml><?xml version="1.0" encoding="utf-8"?>
<p:tagLst xmlns:p="http://schemas.openxmlformats.org/presentationml/2006/main">
  <p:tag name="KSO_WM_SLIDE_ID" val="custom2023031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11"/>
  <p:tag name="KSO_WM_SLIDE_LAYOUT" val="a_f"/>
  <p:tag name="KSO_WM_SLIDE_LAYOUT_CNT" val="1_1"/>
  <p:tag name="KSO_WM_SLIDE_TYPE" val="endPage"/>
  <p:tag name="KSO_WM_SLIDE_SUBTYPE" val="pureTxt"/>
  <p:tag name="KSO_WM_SLIDE_CONTENT_AREA" val="{&quot;left&quot;:&quot;47.50008&quot;,&quot;top&quot;:&quot;152.4&quot;,&quot;width&quot;:&quot;612.5&quot;,&quot;height&quot;:&quot;244.5&quot;}"/>
</p:tagLst>
</file>

<file path=ppt/tags/tag342.xml><?xml version="1.0" encoding="utf-8"?>
<p:tagLst xmlns:p="http://schemas.openxmlformats.org/presentationml/2006/main">
  <p:tag name="commondata" val="eyJoZGlkIjoiOWFiM2U4ZTlmNjI4NTBlNDNlMTkzMzdlZGU4YTM3ZDIifQ==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5D53C4"/>
      </a:accent1>
      <a:accent2>
        <a:srgbClr val="815EC5"/>
      </a:accent2>
      <a:accent3>
        <a:srgbClr val="4B58C3"/>
      </a:accent3>
      <a:accent4>
        <a:srgbClr val="5697A8"/>
      </a:accent4>
      <a:accent5>
        <a:srgbClr val="54AD9D"/>
      </a:accent5>
      <a:accent6>
        <a:srgbClr val="53C495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渐变胶囊简约风">
  <a:themeElements>
    <a:clrScheme name="自定义 17">
      <a:dk1>
        <a:srgbClr val="000000"/>
      </a:dk1>
      <a:lt1>
        <a:srgbClr val="FFFFFF"/>
      </a:lt1>
      <a:dk2>
        <a:srgbClr val="32107E"/>
      </a:dk2>
      <a:lt2>
        <a:srgbClr val="D8E4FB"/>
      </a:lt2>
      <a:accent1>
        <a:srgbClr val="3A76E9"/>
      </a:accent1>
      <a:accent2>
        <a:srgbClr val="6868EA"/>
      </a:accent2>
      <a:accent3>
        <a:srgbClr val="8152EA"/>
      </a:accent3>
      <a:accent4>
        <a:srgbClr val="279EEA"/>
      </a:accent4>
      <a:accent5>
        <a:srgbClr val="13C7EC"/>
      </a:accent5>
      <a:accent6>
        <a:srgbClr val="36D8D4"/>
      </a:accent6>
      <a:hlink>
        <a:srgbClr val="0563C1"/>
      </a:hlink>
      <a:folHlink>
        <a:srgbClr val="954F72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WPS 演示</Application>
  <PresentationFormat>宽屏</PresentationFormat>
  <Paragraphs>116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汉仪旗黑-85S</vt:lpstr>
      <vt:lpstr>黑体</vt:lpstr>
      <vt:lpstr>隶书</vt:lpstr>
      <vt:lpstr>Viner Hand ITC</vt:lpstr>
      <vt:lpstr>MiSans</vt:lpstr>
      <vt:lpstr>Arial Unicode MS</vt:lpstr>
      <vt:lpstr>Arial Black</vt:lpstr>
      <vt:lpstr>Calibri</vt:lpstr>
      <vt:lpstr>Office 主题​​</vt:lpstr>
      <vt:lpstr>1_Office 主题​​</vt:lpstr>
      <vt:lpstr>渐变胶囊简约风</vt:lpstr>
      <vt:lpstr>碳足迹小组第一次会议</vt:lpstr>
      <vt:lpstr>目录</vt:lpstr>
      <vt:lpstr>回顾工作内容</vt:lpstr>
      <vt:lpstr>对软件的功能分析</vt:lpstr>
      <vt:lpstr>工作进程</vt:lpstr>
      <vt:lpstr>添加章节标题</vt:lpstr>
      <vt:lpstr>单击此处添加标题</vt:lpstr>
      <vt:lpstr>添加章节标题</vt:lpstr>
      <vt:lpstr>单击此处添加标题</vt:lpstr>
      <vt:lpstr>添加章节标题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WPS_1743234368</cp:lastModifiedBy>
  <cp:revision>5</cp:revision>
  <dcterms:created xsi:type="dcterms:W3CDTF">2025-05-06T06:15:00Z</dcterms:created>
  <dcterms:modified xsi:type="dcterms:W3CDTF">2025-05-06T08:08:17Z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/>
  </property>
</Properties>
</file>