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5CB-FDEE-1B3E-5774-A6937F93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F92E-98A3-32DE-9DB6-CD4DA02D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211-C952-8960-1502-7B5FC82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5ACE-54C8-0056-7533-8185ECAC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2EF6-AEFF-EDAC-A2A9-639FD38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14-354B-21B6-BAAF-1489361F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B6C3-27A2-DC51-3277-BEDAE7A6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2986-EF6E-AC53-0462-E6E23D4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BAC-3274-F368-F893-66BD45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82ED-FDCB-C61A-8363-39E8EE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AC482-C8DC-4297-827D-5815BB23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E3B-5C92-999A-64F0-2010A2B5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D9-CB8F-56C7-56FF-8E18382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93F-A24E-3A95-34D2-06B85A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6B4-4CBE-ABEA-3C7A-834563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630-35A6-BDA5-29DF-98A8074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CA3B-FD58-088C-77EE-35D8DED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EA5-D95A-045D-85E1-7ADD613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00D9-8D59-84B1-AEE5-EF62C92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C52-56B2-784F-C317-7715BAE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D6C-C166-01B0-5FFD-3643F3A9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91A-FBDA-60FF-4B25-C5847D50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C0F-3CA1-C925-B428-77F6BA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5834-05B1-70B7-5145-4ABABB7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40A-FA4C-A0B3-9A72-88185DE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1A5-2992-465C-83BA-7C56758B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AD1-8B11-F8D2-21B7-36CDF36E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EB0D-B7FC-6393-DE35-7F28DF6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9721-A929-F5C4-BF38-01FF5DD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22AE-7EAB-7232-2E96-29CA4EF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11D6-300E-8E01-DFD3-D6A6E74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207-AE19-298E-954C-61749EA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FD6C-05E3-A373-41C0-5C06D241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6B3D-40EB-5F87-269C-42BA552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2D22-0711-57CE-CD4C-611996B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616B-8761-70B7-19B5-2C68C8F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6D5D-88CA-05EC-6BEF-25A2C25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6760-3287-C5B0-96B6-8AB89A8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5E032-A703-E8B9-C7B9-EE05C0B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8BB-1BD4-3BC7-AE6D-969712C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6CB7-DB77-99B5-C5EB-1CD89AC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7539-504F-419F-D015-64D3007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8403-4953-1489-25F6-4974418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7CCE4-8A8C-2AD4-9E80-A8BA92A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7836-35F5-EB87-E046-195EE27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F61C-1F12-079E-E689-F5C7912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E9-6DE4-C8C7-0C35-BE24E08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AE2-1795-C475-1BE2-D197325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A6F5-99FB-5D4C-EC70-988C98CC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9B90-78FB-4CB1-99D7-B6A8BBE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3621-C485-4077-07F4-BB6C78B0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F248-249E-BECE-5343-7624D44A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93-58AF-28B2-4D6B-0706AC4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A6EDA-6AFD-CD46-664A-6577B3C9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66A0-06C3-9F6E-B881-7F09B78F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44DD-7F26-EB38-261F-68763C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9E48-C669-CAB7-D1C3-163515C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81A2-8C03-F979-B393-C5DFD76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A953-6483-F324-BEA8-2D9D83B5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6497-C897-280B-4B16-E88892CA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BC-DA58-3998-5F21-EA9E23A0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C852-89AA-4DE6-A898-D0F65D748CB0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BBCA-E8CE-F457-1D48-D42F8367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1252-9072-1B13-7BD1-0EA28B41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3BAD9-2DA5-3C80-14D2-BFB91791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8980" y="1629000"/>
            <a:ext cx="7494039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8C9C6-AAA1-26C7-A93B-6265ABB9BCA0}"/>
              </a:ext>
            </a:extLst>
          </p:cNvPr>
          <p:cNvSpPr txBox="1"/>
          <p:nvPr/>
        </p:nvSpPr>
        <p:spPr>
          <a:xfrm>
            <a:off x="186620" y="186620"/>
            <a:ext cx="84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markets performance over a 10 year period.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436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0C688-FD1E-1AC3-FE4B-CBA740567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8980" y="1629000"/>
            <a:ext cx="7494039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CA17F-2997-6B32-CF9F-9F68CA194476}"/>
              </a:ext>
            </a:extLst>
          </p:cNvPr>
          <p:cNvSpPr txBox="1"/>
          <p:nvPr/>
        </p:nvSpPr>
        <p:spPr>
          <a:xfrm>
            <a:off x="186620" y="186620"/>
            <a:ext cx="84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Most popular ETF.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1AEBF5-DD87-CAC0-6A11-56F8B61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10" y="1629000"/>
            <a:ext cx="9146580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78C87-4BCA-5A46-564F-E3F3FEF02027}"/>
              </a:ext>
            </a:extLst>
          </p:cNvPr>
          <p:cNvSpPr txBox="1"/>
          <p:nvPr/>
        </p:nvSpPr>
        <p:spPr>
          <a:xfrm>
            <a:off x="186620" y="186620"/>
            <a:ext cx="84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all of the indexes over 10 years.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6AC40-7765-A802-24AD-15C44A08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36400"/>
              </p:ext>
            </p:extLst>
          </p:nvPr>
        </p:nvGraphicFramePr>
        <p:xfrm>
          <a:off x="2126343" y="1179000"/>
          <a:ext cx="7939315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63">
                  <a:extLst>
                    <a:ext uri="{9D8B030D-6E8A-4147-A177-3AD203B41FA5}">
                      <a16:colId xmlns:a16="http://schemas.microsoft.com/office/drawing/2014/main" val="453883277"/>
                    </a:ext>
                  </a:extLst>
                </a:gridCol>
                <a:gridCol w="1587863">
                  <a:extLst>
                    <a:ext uri="{9D8B030D-6E8A-4147-A177-3AD203B41FA5}">
                      <a16:colId xmlns:a16="http://schemas.microsoft.com/office/drawing/2014/main" val="2605497063"/>
                    </a:ext>
                  </a:extLst>
                </a:gridCol>
                <a:gridCol w="1587863">
                  <a:extLst>
                    <a:ext uri="{9D8B030D-6E8A-4147-A177-3AD203B41FA5}">
                      <a16:colId xmlns:a16="http://schemas.microsoft.com/office/drawing/2014/main" val="2889380415"/>
                    </a:ext>
                  </a:extLst>
                </a:gridCol>
                <a:gridCol w="1587863">
                  <a:extLst>
                    <a:ext uri="{9D8B030D-6E8A-4147-A177-3AD203B41FA5}">
                      <a16:colId xmlns:a16="http://schemas.microsoft.com/office/drawing/2014/main" val="1921688564"/>
                    </a:ext>
                  </a:extLst>
                </a:gridCol>
                <a:gridCol w="1587863">
                  <a:extLst>
                    <a:ext uri="{9D8B030D-6E8A-4147-A177-3AD203B41FA5}">
                      <a16:colId xmlns:a16="http://schemas.microsoft.com/office/drawing/2014/main" val="115926270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Year Yearly Rate of Return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Year Yearly Rate of Return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Year Yearly Rate of Return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Year Yearly Rate of Return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2864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27.251764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22.496309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31.496114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28.788736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44325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QQQ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59.920913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47.159013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55.183996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28.625007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0102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VTI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27.024997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21.873049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31.169354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25.835205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4441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57.365362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51.906531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65.081789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35.942137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07045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41.954259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30.230958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36.489073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28.239873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26771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XLP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13.755392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9.824019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17.878729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15.572541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0978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XLV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30.093911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20.873221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22.930393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24.736612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527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XLI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20.678455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14.01157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22.855927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22.451097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80967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XLF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26.034896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13.591397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22.103918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34.28473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9816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VNQ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9.834159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8.113414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19.307561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41.182919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15503"/>
                  </a:ext>
                </a:extLst>
              </a:tr>
              <a:tr h="37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-2.1886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-5.262878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-1.381693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6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46.206537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3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9C1F1-36E0-F29D-7B5D-55B5FE8EE8E6}"/>
              </a:ext>
            </a:extLst>
          </p:cNvPr>
          <p:cNvSpPr txBox="1"/>
          <p:nvPr/>
        </p:nvSpPr>
        <p:spPr>
          <a:xfrm>
            <a:off x="186620" y="186620"/>
            <a:ext cx="84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 about Rate of Return for all of our Stock Indexes.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77392-5BF4-1352-4CA1-3BFFA4EC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202" y="826976"/>
            <a:ext cx="3579337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5DD09-D4F7-FFFC-7ABD-895CD3222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9511" y="826976"/>
            <a:ext cx="3579337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36A6F-E0C0-D81C-954D-19C350ABD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793" y="3978000"/>
            <a:ext cx="3579337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7FD17-C46B-011D-75AF-F20A944D9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9147" y="3978000"/>
            <a:ext cx="3579337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94E586-A2F2-9D5F-9559-6D735096020C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10, 5, 3 and 1 year Rate of Return for all of our Stock Indexes on Bar Chart.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71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8C45C-0556-E596-7153-9BC4C428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060" y="1629000"/>
            <a:ext cx="7749880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F8C3-10FA-A7F2-22E2-F8ECF32DF410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Industries by Market Cap.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4039C-90E6-12C8-C301-ED2CCD60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0338" y="1629000"/>
            <a:ext cx="7191325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D8772-24E2-0393-CFB8-6CBAD91769F7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Sectors by Market Cap.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7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3E0A9-6BED-2836-AD5D-0DF3A64D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4114" y="729000"/>
            <a:ext cx="4703773" cy="5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49294-5976-A7AB-95D9-2F2744C56E33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dividend yield by sector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0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mert-rog</dc:creator>
  <cp:lastModifiedBy>mert-rog</cp:lastModifiedBy>
  <cp:revision>4</cp:revision>
  <dcterms:created xsi:type="dcterms:W3CDTF">2023-02-12T18:20:35Z</dcterms:created>
  <dcterms:modified xsi:type="dcterms:W3CDTF">2023-02-12T19:17:37Z</dcterms:modified>
</cp:coreProperties>
</file>