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C"/>
    <a:srgbClr val="FA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85CB-FDEE-1B3E-5774-A6937F936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F92E-98A3-32DE-9DB6-CD4DA02D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9211-C952-8960-1502-7B5FC82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5ACE-54C8-0056-7533-8185ECAC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2EF6-AEFF-EDAC-A2A9-639FD389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3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C14-354B-21B6-BAAF-1489361F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3B6C3-27A2-DC51-3277-BEDAE7A6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2986-EF6E-AC53-0462-E6E23D4B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29BAC-3274-F368-F893-66BD458E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82ED-FDCB-C61A-8363-39E8EE2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AC482-C8DC-4297-827D-5815BB23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3E3B-5C92-999A-64F0-2010A2B5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5AD9-CB8F-56C7-56FF-8E18382C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493F-A24E-3A95-34D2-06B85A5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46B4-4CBE-ABEA-3C7A-834563D3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78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630-35A6-BDA5-29DF-98A80741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CA3B-FD58-088C-77EE-35D8DEDE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AEA5-D95A-045D-85E1-7ADD6134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00D9-8D59-84B1-AEE5-EF62C92A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1C52-56B2-784F-C317-7715BAE9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4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5D6C-C166-01B0-5FFD-3643F3A9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BF91A-FBDA-60FF-4B25-C5847D50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C0F-3CA1-C925-B428-77F6BA8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5834-05B1-70B7-5145-4ABABB70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740A-FA4C-A0B3-9A72-88185DE5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4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F1A5-2992-465C-83BA-7C56758B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2AD1-8B11-F8D2-21B7-36CDF36E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EB0D-B7FC-6393-DE35-7F28DF67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9721-A929-F5C4-BF38-01FF5DDF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22AE-7EAB-7232-2E96-29CA4EF0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11D6-300E-8E01-DFD3-D6A6E740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3207-AE19-298E-954C-61749EA1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9FD6C-05E3-A373-41C0-5C06D241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A6B3D-40EB-5F87-269C-42BA5525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2D22-0711-57CE-CD4C-611996B01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D616B-8761-70B7-19B5-2C68C8F3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86D5D-88CA-05EC-6BEF-25A2C255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06760-3287-C5B0-96B6-8AB89A81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5E032-A703-E8B9-C7B9-EE05C0B6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C8BB-1BD4-3BC7-AE6D-969712C9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6CB7-DB77-99B5-C5EB-1CD89AC6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7539-504F-419F-D015-64D30077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48403-4953-1489-25F6-4974418F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7CCE4-8A8C-2AD4-9E80-A8BA92A3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7836-35F5-EB87-E046-195EE27D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CF61C-1F12-079E-E689-F5C79129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0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3BE9-6DE4-C8C7-0C35-BE24E086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7AE2-1795-C475-1BE2-D1973257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8A6F5-99FB-5D4C-EC70-988C98CC3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9B90-78FB-4CB1-99D7-B6A8BBEE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3621-C485-4077-07F4-BB6C78B0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F248-249E-BECE-5343-7624D44A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3993-58AF-28B2-4D6B-0706AC4C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A6EDA-6AFD-CD46-664A-6577B3C9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66A0-06C3-9F6E-B881-7F09B78F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744DD-7F26-EB38-261F-68763CFF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29E48-C669-CAB7-D1C3-163515C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E81A2-8C03-F979-B393-C5DFD76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0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0A953-6483-F324-BEA8-2D9D83B5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6497-C897-280B-4B16-E88892CAC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2EBC-DA58-3998-5F21-EA9E23A0A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C852-89AA-4DE6-A898-D0F65D748CB0}" type="datetimeFigureOut">
              <a:rPr lang="en-CA" smtClean="0"/>
              <a:t>2023-02-13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BBCA-E8CE-F457-1D48-D42F83676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1252-9072-1B13-7BD1-0EA28B418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802A-9D0D-4554-8248-DDC8041E8B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25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849C7DF6-ED80-69C0-0BDF-895E3817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A3CE5-C5E6-B856-49B5-890E12344C4C}"/>
              </a:ext>
            </a:extLst>
          </p:cNvPr>
          <p:cNvSpPr txBox="1"/>
          <p:nvPr/>
        </p:nvSpPr>
        <p:spPr>
          <a:xfrm>
            <a:off x="2870799" y="2187029"/>
            <a:ext cx="645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Exploring which sectors did best!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8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A8C9C6-AAA1-26C7-A93B-6265ABB9BCA0}"/>
              </a:ext>
            </a:extLst>
          </p:cNvPr>
          <p:cNvSpPr txBox="1"/>
          <p:nvPr/>
        </p:nvSpPr>
        <p:spPr>
          <a:xfrm>
            <a:off x="186620" y="186620"/>
            <a:ext cx="1141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Market performance over a 10 year period: SPY vs QQQ vs VTI. </a:t>
            </a: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Most Popular ETFs representing the US Stock Market:</a:t>
            </a: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01788-869E-6299-78A2-F7518047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" y="1997764"/>
            <a:ext cx="5704513" cy="444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E2E10C-E838-BAA4-178A-5FFF68FCA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1422" y="1997765"/>
            <a:ext cx="5704513" cy="444279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688FD4-6A70-2B2E-C04B-D81185C1F3B8}"/>
              </a:ext>
            </a:extLst>
          </p:cNvPr>
          <p:cNvSpPr/>
          <p:nvPr/>
        </p:nvSpPr>
        <p:spPr>
          <a:xfrm>
            <a:off x="4337604" y="2961722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4CB82A-A4F1-1041-BB53-656E223ACFDC}"/>
              </a:ext>
            </a:extLst>
          </p:cNvPr>
          <p:cNvSpPr/>
          <p:nvPr/>
        </p:nvSpPr>
        <p:spPr>
          <a:xfrm>
            <a:off x="4337604" y="4513625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39A78CC-FE99-7A0B-A0B0-BDE2BB0060E9}"/>
              </a:ext>
            </a:extLst>
          </p:cNvPr>
          <p:cNvSpPr/>
          <p:nvPr/>
        </p:nvSpPr>
        <p:spPr>
          <a:xfrm>
            <a:off x="4329113" y="531550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FA8917D-7DC2-D887-C0C2-D4562742CF17}"/>
              </a:ext>
            </a:extLst>
          </p:cNvPr>
          <p:cNvSpPr/>
          <p:nvPr/>
        </p:nvSpPr>
        <p:spPr>
          <a:xfrm>
            <a:off x="4314826" y="2156578"/>
            <a:ext cx="188595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86851-74BD-5BB9-A18A-C6415257D086}"/>
              </a:ext>
            </a:extLst>
          </p:cNvPr>
          <p:cNvSpPr txBox="1"/>
          <p:nvPr/>
        </p:nvSpPr>
        <p:spPr>
          <a:xfrm>
            <a:off x="4143376" y="1230691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 Standardization:</a:t>
            </a:r>
          </a:p>
        </p:txBody>
      </p:sp>
    </p:spTree>
    <p:extLst>
      <p:ext uri="{BB962C8B-B14F-4D97-AF65-F5344CB8AC3E}">
        <p14:creationId xmlns:p14="http://schemas.microsoft.com/office/powerpoint/2010/main" val="386436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51AEBF5-DD87-CAC0-6A11-56F8B612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9" y="971549"/>
            <a:ext cx="11881789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78C87-4BCA-5A46-564F-E3F3FEF02027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added in the other Indexes represented by ETFs and their performance over the last 10 years: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0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E6AC40-7765-A802-24AD-15C44A08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7072"/>
              </p:ext>
            </p:extLst>
          </p:nvPr>
        </p:nvGraphicFramePr>
        <p:xfrm>
          <a:off x="819151" y="790575"/>
          <a:ext cx="10429875" cy="568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45388327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605497063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889380415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921688564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159262708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Year Yearly Rate of Return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2864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27.251764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22.496309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31.496114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28.788736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04432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QQQ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59.920913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47.159013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55.183996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28.625007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20102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VTI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27.024997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21.873049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31.169354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25.835205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6444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XLK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57.365362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51.906531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65.081789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35.942137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07045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XLY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41.954259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30.230958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36.489073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28.239873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2677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XLP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13.755392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9.824019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17.878729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15.572541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70978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XLV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30.093911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20.873221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22.930393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24.736612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852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XLI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20.678455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14.01157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22.855927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22.451097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80967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XLF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26.034896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13.591397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22.103918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34.28473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4981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VNQ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9.834159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8.113414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19.307561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41.182919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15503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XLE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-2.1886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-5.262878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-1.381693</a:t>
                      </a:r>
                      <a:endParaRPr lang="en-C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8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46.206537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938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29C1F1-36E0-F29D-7B5D-55B5FE8EE8E6}"/>
              </a:ext>
            </a:extLst>
          </p:cNvPr>
          <p:cNvSpPr txBox="1"/>
          <p:nvPr/>
        </p:nvSpPr>
        <p:spPr>
          <a:xfrm>
            <a:off x="186620" y="186620"/>
            <a:ext cx="84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created a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show the  Rate of Return for all of our Stock Indexes over 10, 5, 3, 1 Years: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50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94E586-A2F2-9D5F-9559-6D735096020C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graphed those results for 10, 5, 3 and 1 year Rate of Return for all of our Stock Indexes using a Bar Chart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6B4ED-FDD9-8504-3B23-B1378A17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93" y="555953"/>
            <a:ext cx="4205198" cy="315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1F9DC6-46E5-049A-B1A6-3A69D4B4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93" y="3706977"/>
            <a:ext cx="4204800" cy="3151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83CAE-42C4-1B36-0B9E-96E1F05C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328" y="3706977"/>
            <a:ext cx="4204800" cy="3151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F1F348-A593-8318-7BA3-A006D030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010" y="555953"/>
            <a:ext cx="4204800" cy="31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38C45C-0556-E596-7153-9BC4C428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52" y="1133061"/>
            <a:ext cx="10800000" cy="5235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1F8C3-10FA-A7F2-22E2-F8ECF32DF410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Industries by Volume: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43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4039C-90E6-12C8-C301-ED2CCD60C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943200"/>
            <a:ext cx="10800000" cy="5268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D8772-24E2-0393-CFB8-6CBAD91769F7}"/>
              </a:ext>
            </a:extLst>
          </p:cNvPr>
          <p:cNvSpPr txBox="1"/>
          <p:nvPr/>
        </p:nvSpPr>
        <p:spPr>
          <a:xfrm>
            <a:off x="186619" y="186620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10 Sectors by Market Cap: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7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3E0A9-6BED-2836-AD5D-0DF3A64D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8094" y="1081078"/>
            <a:ext cx="6517427" cy="5372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49294-5976-A7AB-95D9-2F2744C56E33}"/>
              </a:ext>
            </a:extLst>
          </p:cNvPr>
          <p:cNvSpPr txBox="1"/>
          <p:nvPr/>
        </p:nvSpPr>
        <p:spPr>
          <a:xfrm>
            <a:off x="216436" y="186621"/>
            <a:ext cx="11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Dividend Yield by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ector: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20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0C4C-3EC4-EF5A-F5C5-68683B24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0" y="2766218"/>
            <a:ext cx="10723419" cy="1325563"/>
          </a:xfrm>
        </p:spPr>
        <p:txBody>
          <a:bodyPr>
            <a:normAutofit/>
          </a:bodyPr>
          <a:lstStyle/>
          <a:p>
            <a:r>
              <a:rPr lang="en-CA" sz="6000" dirty="0"/>
              <a:t>Project Learnings and Questions?</a:t>
            </a:r>
          </a:p>
        </p:txBody>
      </p:sp>
    </p:spTree>
    <p:extLst>
      <p:ext uri="{BB962C8B-B14F-4D97-AF65-F5344CB8AC3E}">
        <p14:creationId xmlns:p14="http://schemas.microsoft.com/office/powerpoint/2010/main" val="19083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Learnings and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mert-rog</dc:creator>
  <cp:lastModifiedBy>Pratik Purohit</cp:lastModifiedBy>
  <cp:revision>11</cp:revision>
  <dcterms:created xsi:type="dcterms:W3CDTF">2023-02-12T18:20:35Z</dcterms:created>
  <dcterms:modified xsi:type="dcterms:W3CDTF">2023-02-14T00:34:34Z</dcterms:modified>
</cp:coreProperties>
</file>