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ay ston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postello and Tempo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Apostello and Tempo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postel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Apostello</a:t>
            </a:r>
          </a:p>
        </p:txBody>
      </p:sp>
      <p:sp>
        <p:nvSpPr>
          <p:cNvPr id="174" name="1. Apostellō (ἀποστέλλω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400"/>
              </a:spcBef>
              <a:buSzTx/>
              <a:buNone/>
              <a:defRPr b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1. Apostellō (ἀποστέλλω)</a:t>
            </a:r>
          </a:p>
          <a:p>
            <a:pPr marL="0" indent="0" defTabSz="457200">
              <a:spcBef>
                <a:spcPts val="1400"/>
              </a:spcBef>
              <a:buSzTx/>
              <a:buNone/>
              <a:defRPr b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Root &amp; Sense</a:t>
            </a:r>
          </a:p>
          <a:p>
            <a:pPr indent="-317500" defTabSz="457200">
              <a:spcBef>
                <a:spcPts val="1200"/>
              </a:spcBef>
              <a:buFont typeface="Times Roman"/>
              <a:defRPr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From </a:t>
            </a:r>
            <a:r>
              <a:rPr b="1"/>
              <a:t>apo</a:t>
            </a:r>
            <a:r>
              <a:t> (“from”) + </a:t>
            </a:r>
            <a:r>
              <a:rPr b="1"/>
              <a:t>stellō</a:t>
            </a:r>
            <a:r>
              <a:t> (“to send”).</a:t>
            </a:r>
          </a:p>
          <a:p>
            <a:pPr indent="-317500" defTabSz="457200">
              <a:spcBef>
                <a:spcPts val="1200"/>
              </a:spcBef>
              <a:buFont typeface="Times Roman"/>
              <a:defRPr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Literally: “to send away from oneself.”</a:t>
            </a:r>
          </a:p>
          <a:p>
            <a:pPr indent="-317500" defTabSz="457200">
              <a:spcBef>
                <a:spcPts val="1200"/>
              </a:spcBef>
              <a:buFont typeface="Times Roman"/>
              <a:defRPr i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i="0"/>
              <a:t>Connotation</a:t>
            </a:r>
            <a:r>
              <a:rPr i="0"/>
              <a:t>: </a:t>
            </a:r>
            <a:r>
              <a:t>Sending someone with a mission, authority, or commission.</a:t>
            </a:r>
            <a:endParaRPr i="0"/>
          </a:p>
          <a:p>
            <a:pPr marL="0" indent="0" defTabSz="457200">
              <a:spcBef>
                <a:spcPts val="1400"/>
              </a:spcBef>
              <a:buSzTx/>
              <a:buNone/>
              <a:defRPr b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Usage</a:t>
            </a:r>
          </a:p>
          <a:p>
            <a:pPr indent="-317500" defTabSz="457200">
              <a:spcBef>
                <a:spcPts val="1200"/>
              </a:spcBef>
              <a:buFont typeface="Times Roman"/>
              <a:defRPr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Occurs </a:t>
            </a:r>
            <a:r>
              <a:rPr b="1"/>
              <a:t>~130 times</a:t>
            </a:r>
            <a:r>
              <a:t> in the NT.</a:t>
            </a:r>
          </a:p>
          <a:p>
            <a:pPr indent="-317500" defTabSz="457200">
              <a:spcBef>
                <a:spcPts val="1200"/>
              </a:spcBef>
              <a:buFont typeface="Times Roman"/>
              <a:defRPr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Very common in </a:t>
            </a:r>
            <a:r>
              <a:rPr b="1"/>
              <a:t>John’s Gospel</a:t>
            </a:r>
            <a:r>
              <a:t> (used for God sending Jesus, and Jesus sending the disciples).</a:t>
            </a:r>
          </a:p>
          <a:p>
            <a:pPr indent="-317500" defTabSz="457200">
              <a:spcBef>
                <a:spcPts val="1200"/>
              </a:spcBef>
              <a:buFont typeface="Times Roman"/>
              <a:defRPr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Related noun: </a:t>
            </a:r>
            <a:r>
              <a:rPr b="1"/>
              <a:t>apostolos</a:t>
            </a:r>
            <a:r>
              <a:t> = “apostle,” one who is officially sent.</a:t>
            </a:r>
          </a:p>
          <a:p>
            <a:pPr marL="0" indent="0" defTabSz="457200">
              <a:spcBef>
                <a:spcPts val="1400"/>
              </a:spcBef>
              <a:buSzTx/>
              <a:buNone/>
              <a:defRPr b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Examples</a:t>
            </a:r>
          </a:p>
          <a:p>
            <a:pPr indent="-317500" defTabSz="457200">
              <a:spcBef>
                <a:spcPts val="1200"/>
              </a:spcBef>
              <a:buFont typeface="Times Roman"/>
              <a:defRPr i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John 3:17 — </a:t>
            </a:r>
            <a:r>
              <a:t>“For God did not send [apesteilen] the Son into the world to condemn the world, but to save the world through him.”</a:t>
            </a:r>
            <a:endParaRPr i="0"/>
          </a:p>
          <a:p>
            <a:pPr indent="-317500" defTabSz="457200">
              <a:spcBef>
                <a:spcPts val="1200"/>
              </a:spcBef>
              <a:buFont typeface="Times Roman"/>
              <a:defRPr i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Mark 6:7 — </a:t>
            </a:r>
            <a:r>
              <a:t>“And he called the twelve and began to send them out [apostellein] two by two.”</a:t>
            </a:r>
            <a:endParaRPr i="0"/>
          </a:p>
          <a:p>
            <a:pPr marL="0" indent="0" defTabSz="457200">
              <a:spcBef>
                <a:spcPts val="1400"/>
              </a:spcBef>
              <a:buSzTx/>
              <a:buNone/>
              <a:defRPr b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Theological Weight</a:t>
            </a:r>
          </a:p>
          <a:p>
            <a:pPr indent="-317500" defTabSz="457200">
              <a:spcBef>
                <a:spcPts val="1200"/>
              </a:spcBef>
              <a:buFont typeface="Times Roman"/>
              <a:defRPr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Suggests </a:t>
            </a:r>
            <a:r>
              <a:rPr i="1"/>
              <a:t>a commissioning</a:t>
            </a:r>
            <a:r>
              <a:t>, often divine.</a:t>
            </a:r>
          </a:p>
          <a:p>
            <a:pPr indent="-317500" defTabSz="457200">
              <a:spcBef>
                <a:spcPts val="1200"/>
              </a:spcBef>
              <a:buFont typeface="Times Roman"/>
              <a:defRPr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When God or Jesus “apostellōs” someone, it means they are sent </a:t>
            </a:r>
            <a:r>
              <a:rPr b="1"/>
              <a:t>with authority and purpose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emp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Pempo</a:t>
            </a:r>
          </a:p>
        </p:txBody>
      </p:sp>
      <p:sp>
        <p:nvSpPr>
          <p:cNvPr id="177" name="Pempō (πέμπω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57200">
              <a:spcBef>
                <a:spcPts val="1400"/>
              </a:spcBef>
              <a:buSzTx/>
              <a:buNone/>
              <a:defRPr b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Pempō (πέμπω)</a:t>
            </a:r>
          </a:p>
          <a:p>
            <a:pPr marL="0" indent="0" defTabSz="457200">
              <a:spcBef>
                <a:spcPts val="1400"/>
              </a:spcBef>
              <a:buSzTx/>
              <a:buNone/>
              <a:defRPr b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Root &amp; Sense</a:t>
            </a:r>
          </a:p>
          <a:p>
            <a:pPr indent="-317500" defTabSz="457200">
              <a:spcBef>
                <a:spcPts val="1200"/>
              </a:spcBef>
              <a:buFont typeface="Times Roman"/>
              <a:defRPr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 more general Greek verb for “to send.”</a:t>
            </a:r>
          </a:p>
          <a:p>
            <a:pPr indent="-317500" defTabSz="457200">
              <a:spcBef>
                <a:spcPts val="1200"/>
              </a:spcBef>
              <a:buFont typeface="Times Roman"/>
              <a:defRPr i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 i="0"/>
              <a:t>Connotation</a:t>
            </a:r>
            <a:r>
              <a:rPr i="0"/>
              <a:t>: </a:t>
            </a:r>
            <a:r>
              <a:t>Sending without emphasis on authority or mission — more neutral or everyday.</a:t>
            </a:r>
            <a:endParaRPr i="0"/>
          </a:p>
          <a:p>
            <a:pPr marL="0" indent="0" defTabSz="457200">
              <a:spcBef>
                <a:spcPts val="1400"/>
              </a:spcBef>
              <a:buSzTx/>
              <a:buNone/>
              <a:defRPr b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Usage</a:t>
            </a:r>
          </a:p>
          <a:p>
            <a:pPr indent="-317500" defTabSz="457200">
              <a:spcBef>
                <a:spcPts val="1200"/>
              </a:spcBef>
              <a:buFont typeface="Times Roman"/>
              <a:defRPr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Occurs </a:t>
            </a:r>
            <a:r>
              <a:rPr b="1"/>
              <a:t>~79 times</a:t>
            </a:r>
            <a:r>
              <a:t> in the NT.</a:t>
            </a:r>
          </a:p>
          <a:p>
            <a:pPr indent="-317500" defTabSz="457200">
              <a:spcBef>
                <a:spcPts val="1200"/>
              </a:spcBef>
              <a:buFont typeface="Times Roman"/>
              <a:defRPr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Often used in contexts of simple sending (sending a person, a messenger, a letter).</a:t>
            </a:r>
          </a:p>
          <a:p>
            <a:pPr marL="0" indent="0" defTabSz="457200">
              <a:spcBef>
                <a:spcPts val="1400"/>
              </a:spcBef>
              <a:buSzTx/>
              <a:buNone/>
              <a:defRPr b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Examples</a:t>
            </a:r>
          </a:p>
          <a:p>
            <a:pPr indent="-317500" defTabSz="457200">
              <a:spcBef>
                <a:spcPts val="1200"/>
              </a:spcBef>
              <a:buFont typeface="Times Roman"/>
              <a:defRPr i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John 20:21 — </a:t>
            </a:r>
            <a:r>
              <a:t>“As the Father has sent [apesteilen] me, I also send [pempō] you.”</a:t>
            </a:r>
            <a:r>
              <a:rPr i="0"/>
              <a:t> → shows both verbs side by side.</a:t>
            </a:r>
            <a:endParaRPr i="0"/>
          </a:p>
          <a:p>
            <a:pPr indent="-317500" defTabSz="457200">
              <a:spcBef>
                <a:spcPts val="1200"/>
              </a:spcBef>
              <a:buFont typeface="Times Roman"/>
              <a:defRPr i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Luke 7:3 — </a:t>
            </a:r>
            <a:r>
              <a:t>“When the centurion heard about Jesus, he sent [epempsen] some elders of the Jews to him…”</a:t>
            </a:r>
            <a:endParaRPr i="0"/>
          </a:p>
          <a:p>
            <a:pPr marL="0" indent="0" defTabSz="457200">
              <a:spcBef>
                <a:spcPts val="1400"/>
              </a:spcBef>
              <a:buSzTx/>
              <a:buNone/>
              <a:defRPr b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Nuance</a:t>
            </a:r>
          </a:p>
          <a:p>
            <a:pPr indent="-317500" defTabSz="457200">
              <a:spcBef>
                <a:spcPts val="1200"/>
              </a:spcBef>
              <a:buFont typeface="Times Roman"/>
              <a:defRPr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While sometimes used interchangeably with </a:t>
            </a:r>
            <a:r>
              <a:rPr i="1"/>
              <a:t>apostellō</a:t>
            </a:r>
            <a:r>
              <a:t>, it usually lacks the </a:t>
            </a:r>
            <a:r>
              <a:rPr b="1"/>
              <a:t>apostolic/commissioned</a:t>
            </a:r>
            <a:r>
              <a:t> sense.</a:t>
            </a:r>
          </a:p>
          <a:p>
            <a:pPr indent="-317500" defTabSz="457200">
              <a:spcBef>
                <a:spcPts val="1200"/>
              </a:spcBef>
              <a:buFont typeface="Times Roman"/>
              <a:defRPr i="1" sz="23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i="0"/>
              <a:t>More about </a:t>
            </a:r>
            <a:r>
              <a:t>dispatching or sending</a:t>
            </a:r>
            <a:r>
              <a:rPr i="0"/>
              <a:t> in a general way.</a:t>
            </a:r>
            <a:endParaRPr i="0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reek Ver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 defTabSz="457200">
              <a:spcBef>
                <a:spcPts val="0"/>
              </a:spcBef>
              <a:buSzTx/>
              <a:buNone/>
              <a:defRPr b="1"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Greek Verb</a:t>
            </a:r>
          </a:p>
          <a:p>
            <a:pPr marL="0" indent="0" algn="ctr" defTabSz="457200">
              <a:spcBef>
                <a:spcPts val="0"/>
              </a:spcBef>
              <a:buSzTx/>
              <a:buNone/>
              <a:defRPr b="1"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Basic Meaning</a:t>
            </a:r>
          </a:p>
          <a:p>
            <a:pPr marL="0" indent="0" algn="ctr" defTabSz="457200">
              <a:spcBef>
                <a:spcPts val="0"/>
              </a:spcBef>
              <a:buSzTx/>
              <a:buNone/>
              <a:defRPr b="1"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Nuance in NT</a:t>
            </a:r>
          </a:p>
          <a:p>
            <a:pPr marL="0" indent="0" algn="ctr" defTabSz="457200">
              <a:spcBef>
                <a:spcPts val="0"/>
              </a:spcBef>
              <a:buSzTx/>
              <a:buNone/>
              <a:defRPr b="1"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Example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1"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ἀποστέλλω (apostellō)</a:t>
            </a:r>
            <a:endParaRPr b="0"/>
          </a:p>
          <a:p>
            <a:pPr marL="0" indent="0" defTabSz="457200">
              <a:spcBef>
                <a:spcPts val="0"/>
              </a:spcBef>
              <a:buSzTx/>
              <a:buNone/>
              <a:defRPr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Send forth, commission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1"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Sending with </a:t>
            </a:r>
            <a:r>
              <a:t>authority, purpose, mission</a:t>
            </a:r>
            <a:endParaRPr b="0"/>
          </a:p>
          <a:p>
            <a:pPr marL="0" indent="0" defTabSz="457200">
              <a:spcBef>
                <a:spcPts val="0"/>
              </a:spcBef>
              <a:buSzTx/>
              <a:buNone/>
              <a:defRPr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John 3:17, Mark 6:7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1"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πέμπω (pempō)</a:t>
            </a:r>
            <a:endParaRPr b="0"/>
          </a:p>
          <a:p>
            <a:pPr marL="0" indent="0" defTabSz="457200">
              <a:spcBef>
                <a:spcPts val="0"/>
              </a:spcBef>
              <a:buSzTx/>
              <a:buNone/>
              <a:defRPr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Send</a:t>
            </a:r>
          </a:p>
          <a:p>
            <a:pPr marL="0" indent="0" defTabSz="457200">
              <a:spcBef>
                <a:spcPts val="0"/>
              </a:spcBef>
              <a:buSzTx/>
              <a:buNone/>
              <a:defRPr b="1"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More </a:t>
            </a:r>
            <a:r>
              <a:t>general/neutral sending</a:t>
            </a:r>
            <a:endParaRPr b="0"/>
          </a:p>
          <a:p>
            <a:pPr marL="0" indent="0" defTabSz="457200">
              <a:spcBef>
                <a:spcPts val="0"/>
              </a:spcBef>
              <a:buSzTx/>
              <a:buNone/>
              <a:defRPr sz="28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Luke 7:3, John 20:21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