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83" r:id="rId3"/>
    <p:sldId id="484" r:id="rId5"/>
    <p:sldId id="470" r:id="rId6"/>
    <p:sldId id="494" r:id="rId7"/>
    <p:sldId id="496" r:id="rId8"/>
    <p:sldId id="481" r:id="rId9"/>
    <p:sldId id="480" r:id="rId10"/>
    <p:sldId id="482" r:id="rId11"/>
    <p:sldId id="476" r:id="rId12"/>
    <p:sldId id="485" r:id="rId13"/>
    <p:sldId id="473" r:id="rId14"/>
    <p:sldId id="468" r:id="rId15"/>
  </p:sldIdLst>
  <p:sldSz cx="12192000" cy="6858000"/>
  <p:notesSz cx="6954520"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showGuides="1">
      <p:cViewPr varScale="1">
        <p:scale>
          <a:sx n="80" d="100"/>
          <a:sy n="80" d="100"/>
        </p:scale>
        <p:origin x="408" y="78"/>
      </p:cViewPr>
      <p:guideLst>
        <p:guide orient="horz" pos="2165"/>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smtClean="0">
              <a:latin typeface="Times New Roman" panose="02020603050405020304" pitchFamily="18" charset="0"/>
              <a:cs typeface="Times New Roman" panose="02020603050405020304" pitchFamily="18" charset="0"/>
            </a:rPr>
            <a:t>Review 0</a:t>
          </a:r>
          <a:endParaRPr lang="en-US" dirty="0">
            <a:latin typeface="Times New Roman" panose="02020603050405020304" pitchFamily="18" charset="0"/>
            <a:cs typeface="Times New Roman" panose="02020603050405020304" pitchFamily="18" charset="0"/>
          </a:endParaRPr>
        </a:p>
      </dgm:t>
    </dgm:pt>
    <dgm:pt modelId="{080A6B9D-C27D-4227-AC65-3C97878D78C4}" cxnId="{8CB593F6-6C5D-4606-B959-3E27F9872EC1}" type="parTrans">
      <dgm:prSet/>
      <dgm:spPr/>
      <dgm:t>
        <a:bodyPr/>
        <a:lstStyle/>
        <a:p>
          <a:endParaRPr lang="en-US"/>
        </a:p>
      </dgm:t>
    </dgm:pt>
    <dgm:pt modelId="{19B27CEC-4BAD-44A7-A9A7-B7A8B23ADCFD}" cxnId="{8CB593F6-6C5D-4606-B959-3E27F9872EC1}" type="sibTrans">
      <dgm:prSet/>
      <dgm:spPr/>
      <dgm:t>
        <a:bodyPr/>
        <a:lstStyle/>
        <a:p>
          <a:endParaRPr lang="en-US"/>
        </a:p>
      </dgm:t>
    </dgm:pt>
    <dgm:pt modelId="{D471E45F-B026-44AA-9616-57E786AE80AF}">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326A986D-69A4-4AC0-AD9B-462FFC9C3F18}" cxnId="{AEE28BEF-3F73-41A5-9307-D42A450FCA17}" type="parTrans">
      <dgm:prSet/>
      <dgm:spPr/>
      <dgm:t>
        <a:bodyPr/>
        <a:lstStyle/>
        <a:p>
          <a:endParaRPr lang="en-US"/>
        </a:p>
      </dgm:t>
    </dgm:pt>
    <dgm:pt modelId="{304E70AD-39C7-4C28-BF7B-6EE91BAE97B7}" cxnId="{AEE28BEF-3F73-41A5-9307-D42A450FCA17}" type="sibTrans">
      <dgm:prSet/>
      <dgm:spPr/>
      <dgm:t>
        <a:bodyPr/>
        <a:lstStyle/>
        <a:p>
          <a:endParaRPr lang="en-US"/>
        </a:p>
      </dgm:t>
    </dgm:pt>
    <dgm:pt modelId="{7B3055AA-BF7C-46D0-9A9E-60087B9F57B4}">
      <dgm:prSet phldrT="[Text]"/>
      <dgm:spPr/>
      <dgm:t>
        <a:bodyPr/>
        <a:lstStyle/>
        <a:p>
          <a:r>
            <a:rPr lang="en-US" dirty="0" smtClean="0">
              <a:latin typeface="Times New Roman" panose="02020603050405020304" pitchFamily="18" charset="0"/>
              <a:cs typeface="Times New Roman" panose="02020603050405020304" pitchFamily="18" charset="0"/>
            </a:rPr>
            <a:t>Review 1</a:t>
          </a:r>
          <a:endParaRPr lang="en-US" dirty="0">
            <a:latin typeface="Times New Roman" panose="02020603050405020304" pitchFamily="18" charset="0"/>
            <a:cs typeface="Times New Roman" panose="02020603050405020304" pitchFamily="18" charset="0"/>
          </a:endParaRPr>
        </a:p>
      </dgm:t>
    </dgm:pt>
    <dgm:pt modelId="{F772EF41-D2BB-4368-8327-B4E332165F48}" cxnId="{6C7D4BBB-EED6-4011-9FBC-87F683D5B245}" type="parTrans">
      <dgm:prSet/>
      <dgm:spPr/>
      <dgm:t>
        <a:bodyPr/>
        <a:lstStyle/>
        <a:p>
          <a:endParaRPr lang="en-US"/>
        </a:p>
      </dgm:t>
    </dgm:pt>
    <dgm:pt modelId="{B81593E2-4CAC-4783-8D2D-E9DDD236A942}" cxnId="{6C7D4BBB-EED6-4011-9FBC-87F683D5B245}" type="sibTrans">
      <dgm:prSet/>
      <dgm:spPr/>
      <dgm:t>
        <a:bodyPr/>
        <a:lstStyle/>
        <a:p>
          <a:endParaRPr lang="en-US"/>
        </a:p>
      </dgm:t>
    </dgm:pt>
    <dgm:pt modelId="{9FED87C4-3F3B-4A18-9185-9F80CFEDEA2E}">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669F5586-1E47-4A85-AA72-0E435BABD665}" cxnId="{27611794-B6EF-4593-A560-02BF7692DC5A}" type="parTrans">
      <dgm:prSet/>
      <dgm:spPr/>
      <dgm:t>
        <a:bodyPr/>
        <a:lstStyle/>
        <a:p>
          <a:endParaRPr lang="en-US"/>
        </a:p>
      </dgm:t>
    </dgm:pt>
    <dgm:pt modelId="{AD0D1882-5210-4A49-9875-4AAC43595580}" cxnId="{27611794-B6EF-4593-A560-02BF7692DC5A}" type="sibTrans">
      <dgm:prSet/>
      <dgm:spPr/>
      <dgm:t>
        <a:bodyPr/>
        <a:lstStyle/>
        <a:p>
          <a:endParaRPr lang="en-US"/>
        </a:p>
      </dgm:t>
    </dgm:pt>
    <dgm:pt modelId="{A59EC69B-8F3F-425B-819F-E8C557946AEE}">
      <dgm:prSet phldrT="[Text]"/>
      <dgm:spPr/>
      <dgm:t>
        <a:bodyPr/>
        <a:lstStyle/>
        <a:p>
          <a:r>
            <a:rPr lang="en-US" dirty="0" smtClean="0">
              <a:latin typeface="Times New Roman" panose="02020603050405020304" pitchFamily="18" charset="0"/>
              <a:cs typeface="Times New Roman" panose="02020603050405020304" pitchFamily="18" charset="0"/>
            </a:rPr>
            <a:t>Review 2</a:t>
          </a:r>
          <a:endParaRPr lang="en-US" dirty="0">
            <a:latin typeface="Times New Roman" panose="02020603050405020304" pitchFamily="18" charset="0"/>
            <a:cs typeface="Times New Roman" panose="02020603050405020304" pitchFamily="18" charset="0"/>
          </a:endParaRPr>
        </a:p>
      </dgm:t>
    </dgm:pt>
    <dgm:pt modelId="{0095C3CB-916F-4060-A8DA-DD282FB51587}" cxnId="{D1BA1DD0-A52A-47BF-962D-9810C87E1576}" type="parTrans">
      <dgm:prSet/>
      <dgm:spPr/>
      <dgm:t>
        <a:bodyPr/>
        <a:lstStyle/>
        <a:p>
          <a:endParaRPr lang="en-US"/>
        </a:p>
      </dgm:t>
    </dgm:pt>
    <dgm:pt modelId="{2868AD8D-4E38-46CE-A972-709857BF40AC}" cxnId="{D1BA1DD0-A52A-47BF-962D-9810C87E1576}" type="sibTrans">
      <dgm:prSet/>
      <dgm:spPr/>
      <dgm:t>
        <a:bodyPr/>
        <a:lstStyle/>
        <a:p>
          <a:endParaRPr lang="en-US"/>
        </a:p>
      </dgm:t>
    </dgm:pt>
    <dgm:pt modelId="{73DB572E-062D-41AD-8033-D361B8E583DB}">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75D01B62-D132-48B8-9D06-D0A551A21107}" cxnId="{AA17007A-110D-43AE-B6F2-DF2DF885F2E2}" type="parTrans">
      <dgm:prSet/>
      <dgm:spPr/>
      <dgm:t>
        <a:bodyPr/>
        <a:lstStyle/>
        <a:p>
          <a:endParaRPr lang="en-US"/>
        </a:p>
      </dgm:t>
    </dgm:pt>
    <dgm:pt modelId="{98BDB650-3386-4D3D-8E80-609010499291}" cxnId="{AA17007A-110D-43AE-B6F2-DF2DF885F2E2}" type="sibTrans">
      <dgm:prSet/>
      <dgm:spPr/>
      <dgm:t>
        <a:bodyPr/>
        <a:lstStyle/>
        <a:p>
          <a:endParaRPr lang="en-US"/>
        </a:p>
      </dgm:t>
    </dgm:pt>
    <dgm:pt modelId="{5E92505A-51E0-4F78-B3C5-704ACF8710DE}">
      <dgm:prSet phldrT="[Text]"/>
      <dgm:spPr/>
      <dgm:t>
        <a:bodyPr/>
        <a:lstStyle/>
        <a:p>
          <a:r>
            <a:rPr lang="en-US" dirty="0" smtClean="0">
              <a:latin typeface="Times New Roman" panose="02020603050405020304" pitchFamily="18" charset="0"/>
              <a:cs typeface="Times New Roman" panose="02020603050405020304" pitchFamily="18" charset="0"/>
            </a:rPr>
            <a:t>Review 3</a:t>
          </a:r>
          <a:endParaRPr lang="en-US" dirty="0">
            <a:latin typeface="Times New Roman" panose="02020603050405020304" pitchFamily="18" charset="0"/>
            <a:cs typeface="Times New Roman" panose="02020603050405020304" pitchFamily="18" charset="0"/>
          </a:endParaRPr>
        </a:p>
      </dgm:t>
    </dgm:pt>
    <dgm:pt modelId="{765B1266-7CE2-4F9C-AE38-D97DFBC1B151}" cxnId="{DA8CD5E8-B2EE-41E4-8EC6-CFB41D688F68}" type="parTrans">
      <dgm:prSet/>
      <dgm:spPr/>
      <dgm:t>
        <a:bodyPr/>
        <a:lstStyle/>
        <a:p>
          <a:endParaRPr lang="en-US"/>
        </a:p>
      </dgm:t>
    </dgm:pt>
    <dgm:pt modelId="{5E9E6A6F-635A-4791-A107-01E95B62EA08}" cxnId="{DA8CD5E8-B2EE-41E4-8EC6-CFB41D688F68}" type="sibTrans">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t>
        <a:bodyPr/>
        <a:lstStyle/>
        <a:p>
          <a:endParaRPr lang="en-US"/>
        </a:p>
      </dgm:t>
    </dgm:pt>
    <dgm:pt modelId="{96AFCF47-32CA-4C44-9E3C-782007B7112E}" type="pres">
      <dgm:prSet presAssocID="{A59EC69B-8F3F-425B-819F-E8C557946AEE}" presName="ChildAccent3" presStyleCnt="0"/>
      <dgm:spPr/>
      <dgm:t>
        <a:bodyPr/>
        <a:lstStyle/>
        <a:p>
          <a:endParaRPr lang="en-US"/>
        </a:p>
      </dgm:t>
    </dgm:pt>
    <dgm:pt modelId="{2532504F-5FE1-4C97-B485-F05E8885EACC}" type="pres">
      <dgm:prSet presAssocID="{A59EC69B-8F3F-425B-819F-E8C557946AEE}" presName="ChildAccent" presStyleLbl="alignImgPlace1" presStyleIdx="1" presStyleCnt="4"/>
      <dgm:spPr/>
      <dgm:t>
        <a:bodyPr/>
        <a:lstStyle/>
        <a:p>
          <a:endParaRPr lang="en-US"/>
        </a:p>
      </dgm:t>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t>
        <a:bodyPr/>
        <a:lstStyle/>
        <a:p>
          <a:endParaRPr lang="en-US"/>
        </a:p>
      </dgm:t>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t>
        <a:bodyPr/>
        <a:lstStyle/>
        <a:p>
          <a:endParaRPr lang="en-US"/>
        </a:p>
      </dgm:t>
    </dgm:pt>
    <dgm:pt modelId="{C1269CE6-C767-48CC-AAFD-A238D1FFDABA}" type="pres">
      <dgm:prSet presAssocID="{7B3055AA-BF7C-46D0-9A9E-60087B9F57B4}" presName="ChildAccent2" presStyleCnt="0"/>
      <dgm:spPr/>
      <dgm:t>
        <a:bodyPr/>
        <a:lstStyle/>
        <a:p>
          <a:endParaRPr lang="en-US"/>
        </a:p>
      </dgm:t>
    </dgm:pt>
    <dgm:pt modelId="{06F8D57B-EDF4-4CF4-8700-DC2CA3E3028E}" type="pres">
      <dgm:prSet presAssocID="{7B3055AA-BF7C-46D0-9A9E-60087B9F57B4}" presName="ChildAccent" presStyleLbl="alignImgPlace1" presStyleIdx="2" presStyleCnt="4"/>
      <dgm:spPr/>
      <dgm:t>
        <a:bodyPr/>
        <a:lstStyle/>
        <a:p>
          <a:endParaRPr lang="en-US"/>
        </a:p>
      </dgm:t>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t>
        <a:bodyPr/>
        <a:lstStyle/>
        <a:p>
          <a:endParaRPr lang="en-US"/>
        </a:p>
      </dgm:t>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t>
        <a:bodyPr/>
        <a:lstStyle/>
        <a:p>
          <a:endParaRPr lang="en-US"/>
        </a:p>
      </dgm:t>
    </dgm:pt>
    <dgm:pt modelId="{7305DF14-0FF5-45E4-8B19-015814092DBD}" type="pres">
      <dgm:prSet presAssocID="{988D96B0-D16E-4763-B393-84178CF4FF50}" presName="ChildAccent1" presStyleCnt="0"/>
      <dgm:spPr/>
      <dgm:t>
        <a:bodyPr/>
        <a:lstStyle/>
        <a:p>
          <a:endParaRPr lang="en-US"/>
        </a:p>
      </dgm:t>
    </dgm:pt>
    <dgm:pt modelId="{A134CDD1-D85F-44EF-8BEE-9F99A855C1E6}" type="pres">
      <dgm:prSet presAssocID="{988D96B0-D16E-4763-B393-84178CF4FF50}" presName="ChildAccent" presStyleLbl="alignImgPlace1" presStyleIdx="3" presStyleCnt="4"/>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t>
        <a:bodyPr/>
        <a:lstStyle/>
        <a:p>
          <a:endParaRPr lang="en-US"/>
        </a:p>
      </dgm:t>
    </dgm:pt>
  </dgm:ptLst>
  <dgm:cxnLst>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7968BEFA-737C-4540-8116-892FA4A56765}" type="presOf" srcId="{73DB572E-062D-41AD-8033-D361B8E583DB}" destId="{0D08ED52-6744-4369-B780-916B09984775}" srcOrd="1" destOrd="0" presId="urn:microsoft.com/office/officeart/2011/layout/InterconnectedBlockProcess"/>
    <dgm:cxn modelId="{F68F949A-245C-4136-B9D7-9229F30FDEC9}" type="presOf" srcId="{A59EC69B-8F3F-425B-819F-E8C557946AEE}" destId="{4C66D42D-7E6D-4563-AFDC-369C30B73F70}"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1CF0C9EC-03B3-43C7-AC62-87DAFD9D1635}" type="presOf" srcId="{9FED87C4-3F3B-4A18-9185-9F80CFEDEA2E}" destId="{06F8D57B-EDF4-4CF4-8700-DC2CA3E3028E}" srcOrd="0"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6C7D4BBB-EED6-4011-9FBC-87F683D5B245}" srcId="{5751524B-FB67-4894-A0C5-35151E149D68}" destId="{7B3055AA-BF7C-46D0-9A9E-60087B9F57B4}" srcOrd="1" destOrd="0" parTransId="{F772EF41-D2BB-4368-8327-B4E332165F48}" sibTransId="{B81593E2-4CAC-4783-8D2D-E9DDD236A942}"/>
    <dgm:cxn modelId="{ED6BF78A-381A-40F3-A9EB-F252D63F0707}" type="presOf" srcId="{73DB572E-062D-41AD-8033-D361B8E583DB}" destId="{2532504F-5FE1-4C97-B485-F05E8885EACC}" srcOrd="0"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02D0CD8C-C59F-405A-AAC8-89AA97D36D41}" type="presOf" srcId="{9FED87C4-3F3B-4A18-9185-9F80CFEDEA2E}" destId="{6BCCFBA6-7A43-4631-AD7F-AFB10E1E6CD7}" srcOrd="1" destOrd="0"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D1BA1DD0-A52A-47BF-962D-9810C87E1576}" srcId="{5751524B-FB67-4894-A0C5-35151E149D68}" destId="{A59EC69B-8F3F-425B-819F-E8C557946AEE}" srcOrd="2" destOrd="0" parTransId="{0095C3CB-916F-4060-A8DA-DD282FB51587}" sibTransId="{2868AD8D-4E38-46CE-A972-709857BF40AC}"/>
    <dgm:cxn modelId="{2C934C00-3DCA-4C23-8911-F378A90D516E}" type="presOf" srcId="{5E92505A-51E0-4F78-B3C5-704ACF8710DE}" destId="{2AAD338D-3122-4454-9A67-16BE024D44E3}" srcOrd="0" destOrd="0"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528073" cy="4058195"/>
        <a:chOff x="0" y="0"/>
        <a:chExt cx="5528073" cy="4058195"/>
      </a:xfrm>
    </dsp:grpSpPr>
    <dsp:sp modelId="{FC0F1314-3294-4A8C-8DCE-EB53E236164C}">
      <dsp:nvSpPr>
        <dsp:cNvPr id="3" name="Rectangular Callout 2"/>
        <dsp:cNvSpPr/>
      </dsp:nvSpPr>
      <dsp:spPr bwMode="white">
        <a:xfrm>
          <a:off x="6639818" y="767810"/>
          <a:ext cx="1382018" cy="3290385"/>
        </a:xfrm>
        <a:prstGeom prst="wedgeRectCallout">
          <a:avLst>
            <a:gd name="adj1" fmla="val 0"/>
            <a:gd name="adj2" fmla="val 0"/>
          </a:avLst>
        </a:prstGeom>
      </dsp:spPr>
      <dsp:style>
        <a:lnRef idx="2">
          <a:schemeClr val="lt1"/>
        </a:lnRef>
        <a:fillRef idx="1">
          <a:schemeClr val="accent1">
            <a:tint val="50000"/>
            <a:hueOff val="0"/>
            <a:satOff val="0"/>
            <a:lumOff val="0"/>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endParaRPr>
            <a:solidFill>
              <a:schemeClr val="tx1"/>
            </a:solidFill>
          </a:endParaRPr>
        </a:p>
      </dsp:txBody>
      <dsp:txXfrm>
        <a:off x="6639818" y="767810"/>
        <a:ext cx="1382018" cy="3290385"/>
      </dsp:txXfrm>
    </dsp:sp>
    <dsp:sp modelId="{2AAD338D-3122-4454-9A67-16BE024D44E3}">
      <dsp:nvSpPr>
        <dsp:cNvPr id="4" name="Rectangles 3"/>
        <dsp:cNvSpPr/>
      </dsp:nvSpPr>
      <dsp:spPr bwMode="white">
        <a:xfrm>
          <a:off x="6639818" y="0"/>
          <a:ext cx="1382018" cy="767810"/>
        </a:xfrm>
        <a:prstGeom prst="rect">
          <a:avLst/>
        </a:prstGeom>
      </dsp:spPr>
      <dsp:style>
        <a:lnRef idx="2">
          <a:schemeClr val="lt1"/>
        </a:lnRef>
        <a:fillRef idx="1">
          <a:schemeClr val="accent2"/>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3</a:t>
          </a:r>
          <a:endParaRPr lang="en-US" dirty="0">
            <a:latin typeface="Times New Roman" panose="02020603050405020304" pitchFamily="18" charset="0"/>
            <a:cs typeface="Times New Roman" panose="02020603050405020304" pitchFamily="18" charset="0"/>
          </a:endParaRPr>
        </a:p>
      </dsp:txBody>
      <dsp:txXfrm>
        <a:off x="6639818" y="0"/>
        <a:ext cx="1382018" cy="767810"/>
      </dsp:txXfrm>
    </dsp:sp>
    <dsp:sp modelId="{2532504F-5FE1-4C97-B485-F05E8885EACC}">
      <dsp:nvSpPr>
        <dsp:cNvPr id="5" name="Rectangular Callout 4"/>
        <dsp:cNvSpPr/>
      </dsp:nvSpPr>
      <dsp:spPr bwMode="white">
        <a:xfrm>
          <a:off x="5257800" y="767810"/>
          <a:ext cx="1382018" cy="3071242"/>
        </a:xfrm>
        <a:prstGeom prst="wedgeRectCallout">
          <a:avLst>
            <a:gd name="adj1" fmla="val 62500"/>
            <a:gd name="adj2" fmla="val 20830"/>
          </a:avLst>
        </a:prstGeom>
      </dsp:spPr>
      <dsp:style>
        <a:lnRef idx="2">
          <a:schemeClr val="lt1"/>
        </a:lnRef>
        <a:fillRef idx="1">
          <a:schemeClr val="accent1">
            <a:tint val="50000"/>
            <a:hueOff val="-4020000"/>
            <a:satOff val="9150"/>
            <a:lumOff val="3399"/>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pPr lvl="0">
            <a:lnSpc>
              <a:spcPct val="10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dsp:txBody>
      <dsp:txXfrm>
        <a:off x="5257800" y="767810"/>
        <a:ext cx="1382018" cy="3071242"/>
      </dsp:txXfrm>
    </dsp:sp>
    <dsp:sp modelId="{4C66D42D-7E6D-4563-AFDC-369C30B73F70}">
      <dsp:nvSpPr>
        <dsp:cNvPr id="6" name="Rectangles 5"/>
        <dsp:cNvSpPr/>
      </dsp:nvSpPr>
      <dsp:spPr bwMode="white">
        <a:xfrm>
          <a:off x="5257800" y="111600"/>
          <a:ext cx="1382018" cy="658239"/>
        </a:xfrm>
        <a:prstGeom prst="rect">
          <a:avLst/>
        </a:prstGeom>
      </dsp:spPr>
      <dsp:style>
        <a:lnRef idx="2">
          <a:schemeClr val="lt1"/>
        </a:lnRef>
        <a:fillRef idx="1">
          <a:schemeClr val="accent3"/>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2</a:t>
          </a:r>
          <a:endParaRPr lang="en-US" dirty="0">
            <a:latin typeface="Times New Roman" panose="02020603050405020304" pitchFamily="18" charset="0"/>
            <a:cs typeface="Times New Roman" panose="02020603050405020304" pitchFamily="18" charset="0"/>
          </a:endParaRPr>
        </a:p>
      </dsp:txBody>
      <dsp:txXfrm>
        <a:off x="5257800" y="111600"/>
        <a:ext cx="1382018" cy="658239"/>
      </dsp:txXfrm>
    </dsp:sp>
    <dsp:sp modelId="{06F8D57B-EDF4-4CF4-8700-DC2CA3E3028E}">
      <dsp:nvSpPr>
        <dsp:cNvPr id="7" name="Rectangular Callout 6"/>
        <dsp:cNvSpPr/>
      </dsp:nvSpPr>
      <dsp:spPr bwMode="white">
        <a:xfrm>
          <a:off x="3875782" y="767810"/>
          <a:ext cx="1382018" cy="2851694"/>
        </a:xfrm>
        <a:prstGeom prst="wedgeRectCallout">
          <a:avLst>
            <a:gd name="adj1" fmla="val 62500"/>
            <a:gd name="adj2" fmla="val 20830"/>
          </a:avLst>
        </a:prstGeom>
      </dsp:spPr>
      <dsp:style>
        <a:lnRef idx="2">
          <a:schemeClr val="lt1"/>
        </a:lnRef>
        <a:fillRef idx="1">
          <a:schemeClr val="accent1">
            <a:tint val="50000"/>
            <a:hueOff val="-8040000"/>
            <a:satOff val="18301"/>
            <a:lumOff val="6797"/>
            <a:alpha val="100000"/>
          </a:schemeClr>
        </a:fillRef>
        <a:effectRef idx="0">
          <a:scrgbClr r="0" g="0" b="0"/>
        </a:effectRef>
        <a:fontRef idx="minor"/>
      </dsp:style>
      <dsp:txXfrm>
        <a:off x="3875782" y="767810"/>
        <a:ext cx="1382018" cy="2851694"/>
      </dsp:txXfrm>
    </dsp:sp>
    <dsp:sp modelId="{00BB3360-A9BB-4051-A4B1-1216F82F642C}">
      <dsp:nvSpPr>
        <dsp:cNvPr id="9" name="Rectangles 8"/>
        <dsp:cNvSpPr/>
      </dsp:nvSpPr>
      <dsp:spPr bwMode="white">
        <a:xfrm>
          <a:off x="3875782" y="219548"/>
          <a:ext cx="1382018" cy="548262"/>
        </a:xfrm>
        <a:prstGeom prst="rect">
          <a:avLst/>
        </a:prstGeom>
      </dsp:spPr>
      <dsp:style>
        <a:lnRef idx="2">
          <a:schemeClr val="lt1"/>
        </a:lnRef>
        <a:fillRef idx="1">
          <a:schemeClr val="accent4"/>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1</a:t>
          </a:r>
          <a:endParaRPr lang="en-US" dirty="0">
            <a:latin typeface="Times New Roman" panose="02020603050405020304" pitchFamily="18" charset="0"/>
            <a:cs typeface="Times New Roman" panose="02020603050405020304" pitchFamily="18" charset="0"/>
          </a:endParaRPr>
        </a:p>
      </dsp:txBody>
      <dsp:txXfrm>
        <a:off x="3875782" y="219548"/>
        <a:ext cx="1382018" cy="548262"/>
      </dsp:txXfrm>
    </dsp:sp>
    <dsp:sp modelId="{A134CDD1-D85F-44EF-8BEE-9F99A855C1E6}">
      <dsp:nvSpPr>
        <dsp:cNvPr id="10" name="Rectangular Callout 9"/>
        <dsp:cNvSpPr/>
      </dsp:nvSpPr>
      <dsp:spPr bwMode="white">
        <a:xfrm>
          <a:off x="2493763" y="767810"/>
          <a:ext cx="1382018" cy="2632145"/>
        </a:xfrm>
        <a:prstGeom prst="wedgeRectCallout">
          <a:avLst>
            <a:gd name="adj1" fmla="val 62500"/>
            <a:gd name="adj2" fmla="val 20830"/>
          </a:avLst>
        </a:prstGeom>
      </dsp:spPr>
      <dsp:style>
        <a:lnRef idx="2">
          <a:schemeClr val="lt1"/>
        </a:lnRef>
        <a:fillRef idx="1">
          <a:schemeClr val="accent1">
            <a:tint val="50000"/>
            <a:hueOff val="-12060000"/>
            <a:satOff val="27451"/>
            <a:lumOff val="10196"/>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pPr lvl="0">
            <a:lnSpc>
              <a:spcPct val="10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dsp:txBody>
      <dsp:txXfrm>
        <a:off x="2493763" y="767810"/>
        <a:ext cx="1382018" cy="2632145"/>
      </dsp:txXfrm>
    </dsp:sp>
    <dsp:sp modelId="{65257024-FAC0-4522-B139-1CC85B547BE8}">
      <dsp:nvSpPr>
        <dsp:cNvPr id="11" name="Rectangles 10"/>
        <dsp:cNvSpPr/>
      </dsp:nvSpPr>
      <dsp:spPr bwMode="white">
        <a:xfrm>
          <a:off x="2493763" y="329120"/>
          <a:ext cx="1382018" cy="438691"/>
        </a:xfrm>
        <a:prstGeom prst="rect">
          <a:avLst/>
        </a:prstGeom>
      </dsp:spPr>
      <dsp:style>
        <a:lnRef idx="2">
          <a:schemeClr val="lt1"/>
        </a:lnRef>
        <a:fillRef idx="1">
          <a:schemeClr val="accent5"/>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0</a:t>
          </a:r>
          <a:endParaRPr lang="en-US" dirty="0">
            <a:latin typeface="Times New Roman" panose="02020603050405020304" pitchFamily="18" charset="0"/>
            <a:cs typeface="Times New Roman" panose="02020603050405020304" pitchFamily="18" charset="0"/>
          </a:endParaRPr>
        </a:p>
      </dsp:txBody>
      <dsp:txXfrm>
        <a:off x="2493763" y="329120"/>
        <a:ext cx="1382018" cy="438691"/>
      </dsp:txXfrm>
    </dsp:sp>
    <dsp:sp modelId="{6BCCFBA6-7A43-4631-AD7F-AFB10E1E6CD7}">
      <dsp:nvSpPr>
        <dsp:cNvPr id="8" name="Rectangles 7"/>
        <dsp:cNvSpPr/>
      </dsp:nvSpPr>
      <dsp:spPr bwMode="white">
        <a:xfrm>
          <a:off x="4051022" y="767810"/>
          <a:ext cx="1206778" cy="2851694"/>
        </a:xfrm>
        <a:prstGeom prst="rect">
          <a:avLst/>
        </a:prstGeom>
        <a:noFill/>
        <a:ln>
          <a:noFill/>
        </a:ln>
      </dsp:spPr>
      <dsp:style>
        <a:lnRef idx="0">
          <a:schemeClr val="dk1">
            <a:alpha val="0"/>
          </a:schemeClr>
        </a:lnRef>
        <a:fillRef idx="0">
          <a:schemeClr val="lt1">
            <a:alpha val="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endParaRPr>
            <a:solidFill>
              <a:schemeClr val="tx1"/>
            </a:solidFill>
          </a:endParaRPr>
        </a:p>
      </dsp:txBody>
      <dsp:txXfrm>
        <a:off x="4051022" y="767810"/>
        <a:ext cx="1206778" cy="2851694"/>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des des des des des des des des des des des des des des des des des des des des des des des des des des des des des des 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dgm:presOf axis="des des des des des des des des des des des des des des des des des des des des des des des des des des des des des des des des 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fld>
            <a:endParaRPr lang="en-US" altLang="en-US"/>
          </a:p>
        </p:txBody>
      </p:sp>
      <p:pic>
        <p:nvPicPr>
          <p:cNvPr id="1031" name="Picture 7"/>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lnSpcReduction="20000"/>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b="1" dirty="0" smtClean="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 Vishwanath Y,</a:t>
            </a:r>
            <a:endParaRPr lang="en-US" altLang="en-GB"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smtClean="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B.Tech</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altLang="en-GB" sz="2000" b="1" dirty="0" smtClean="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 Asif Mohamed H B</a:t>
            </a:r>
            <a:endParaRPr lang="en-US" altLang="en-GB"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altLang="en-GB" sz="2000" b="1" i="0" u="none" strike="noStrike" cap="none" dirty="0" smtClean="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 Vishwanath Y</a:t>
            </a:r>
            <a:endParaRPr lang="en-US" altLang="en-GB"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School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Internship/Project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Coordinators: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Md Ziaur Rahman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a:t>
            </a:r>
            <a:endPar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Dr</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Sampath A K / </a:t>
            </a:r>
            <a:r>
              <a:rPr lang="en-US" altLang="en-GB"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Jerrin Joe Francis</a:t>
            </a:r>
            <a:endParaRPr lang="en-US" altLang="en-GB"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Title 1"/>
          <p:cNvSpPr txBox="1"/>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altLang="en-US" dirty="0" smtClean="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smtClean="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Review-3 Presentation </a:t>
            </a:r>
            <a:b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US" altLang="en-GB"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Automated Cloud Security Assessment and Vulnerability Detection with Policy Analysis</a:t>
            </a:r>
            <a:b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gridCol w="3950282"/>
              </a:tblGrid>
              <a:tr h="362263">
                <a:tc gridSpan="2">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 Patnaikuni Gautam</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20211CSE0455</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 CSE 13</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Batch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Github Link</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altLang="en-GB" dirty="0"/>
              <a:t>https://github.com/Patnaikuni-Gautam/VAPT</a:t>
            </a:r>
            <a:endParaRPr lang="en-US" altLang="en-GB" dirty="0"/>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smtClean="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smtClean="0">
                <a:solidFill>
                  <a:srgbClr val="FFFF00"/>
                </a:solidFill>
                <a:latin typeface="Times New Roman" panose="02020603050405020304" pitchFamily="18" charset="0"/>
                <a:cs typeface="Times New Roman" panose="02020603050405020304" pitchFamily="18" charset="0"/>
              </a:rPr>
              <a:t> </a:t>
            </a:r>
            <a:r>
              <a:rPr lang="en-US" sz="6600" dirty="0" smtClean="0">
                <a:solidFill>
                  <a:schemeClr val="accent2">
                    <a:lumMod val="40000"/>
                    <a:lumOff val="60000"/>
                  </a:schemeClr>
                </a:solidFill>
                <a:latin typeface="Times New Roman" panose="02020603050405020304" pitchFamily="18" charset="0"/>
                <a:cs typeface="Times New Roman" panose="02020603050405020304" pitchFamily="18" charset="0"/>
              </a:rPr>
              <a:t>Q&amp;A</a:t>
            </a:r>
            <a:endParaRPr lang="en-US" sz="6600" dirty="0" smtClean="0">
              <a:solidFill>
                <a:schemeClr val="accent2">
                  <a:lumMod val="40000"/>
                  <a:lumOff val="60000"/>
                </a:schemeClr>
              </a:solidFill>
              <a:latin typeface="Times New Roman" panose="02020603050405020304" pitchFamily="18" charset="0"/>
              <a:cs typeface="Times New Roman" panose="02020603050405020304" pitchFamily="18" charset="0"/>
            </a:endParaRP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smtClean="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a:t>
            </a:r>
            <a:r>
              <a:rPr lang="en-US" sz="2000" b="1" dirty="0" smtClean="0">
                <a:solidFill>
                  <a:srgbClr val="0070C0"/>
                </a:solidFill>
                <a:latin typeface="Times New Roman" panose="02020603050405020304" pitchFamily="18" charset="0"/>
                <a:cs typeface="Times New Roman" panose="02020603050405020304" pitchFamily="18" charset="0"/>
              </a:rPr>
              <a:t>Organization</a:t>
            </a:r>
            <a:endParaRPr lang="en-US" sz="2000" b="1" dirty="0" smtClean="0">
              <a:solidFill>
                <a:srgbClr val="0070C0"/>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work</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Internship Roadmap</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About Company or Organization(Hackersdaddy cyber security solutions Pvt Ltd)</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71091"/>
            <a:ext cx="10515600" cy="4193176"/>
          </a:xfrm>
        </p:spPr>
        <p:txBody>
          <a:bodyPr/>
          <a:lstStyle/>
          <a:p>
            <a:pPr marL="0" indent="0">
              <a:buNone/>
            </a:pPr>
            <a:r>
              <a:rPr lang="en-US" altLang="en-GB" sz="1600" dirty="0">
                <a:latin typeface="Times New Roman" panose="02020603050405020304" pitchFamily="18" charset="0"/>
                <a:cs typeface="Times New Roman" panose="02020603050405020304" pitchFamily="18" charset="0"/>
              </a:rPr>
              <a:t>HackersDaddy is a leading cybersecurity solutions provider specializing in penetration testing, vulnerability assessments, and security consulting. With a strong focus on ethical hacking and cybersecurity training and helping businesses protect themselves from potential threats, the company aims to enhance digital security for businesses and individuals.</a:t>
            </a:r>
            <a:endParaRPr lang="en-US" altLang="en-GB" sz="1600" dirty="0">
              <a:latin typeface="Times New Roman" panose="02020603050405020304" pitchFamily="18" charset="0"/>
              <a:cs typeface="Times New Roman" panose="02020603050405020304" pitchFamily="18" charset="0"/>
            </a:endParaRPr>
          </a:p>
          <a:p>
            <a:pPr marL="0" indent="0">
              <a:buNone/>
            </a:pPr>
            <a:r>
              <a:rPr lang="en-US" altLang="en-GB" sz="1600" dirty="0">
                <a:latin typeface="Times New Roman" panose="02020603050405020304" pitchFamily="18" charset="0"/>
                <a:cs typeface="Times New Roman" panose="02020603050405020304" pitchFamily="18" charset="0"/>
              </a:rPr>
              <a:t>Products &amp; Services:</a:t>
            </a:r>
            <a:endParaRPr lang="en-US" altLang="en-GB" sz="1600" dirty="0">
              <a:latin typeface="Times New Roman" panose="02020603050405020304" pitchFamily="18" charset="0"/>
              <a:cs typeface="Times New Roman" panose="02020603050405020304" pitchFamily="18" charset="0"/>
            </a:endParaRPr>
          </a:p>
          <a:p>
            <a:r>
              <a:rPr lang="en-US" altLang="en-GB" sz="1600" dirty="0">
                <a:latin typeface="Times New Roman" panose="02020603050405020304" pitchFamily="18" charset="0"/>
                <a:cs typeface="Times New Roman" panose="02020603050405020304" pitchFamily="18" charset="0"/>
              </a:rPr>
              <a:t>  Vulnerability Assessment &amp; Penetration Testing (VAPT)</a:t>
            </a:r>
            <a:endParaRPr lang="en-US" altLang="en-GB" sz="1600" dirty="0">
              <a:latin typeface="Times New Roman" panose="02020603050405020304" pitchFamily="18" charset="0"/>
              <a:cs typeface="Times New Roman" panose="02020603050405020304" pitchFamily="18" charset="0"/>
            </a:endParaRPr>
          </a:p>
          <a:p>
            <a:r>
              <a:rPr lang="en-US" altLang="en-GB" sz="1600" dirty="0">
                <a:latin typeface="Times New Roman" panose="02020603050405020304" pitchFamily="18" charset="0"/>
                <a:cs typeface="Times New Roman" panose="02020603050405020304" pitchFamily="18" charset="0"/>
              </a:rPr>
              <a:t>  IT Auditing and risk assessment</a:t>
            </a:r>
            <a:endParaRPr lang="en-US" altLang="en-GB" sz="1600" dirty="0">
              <a:latin typeface="Times New Roman" panose="02020603050405020304" pitchFamily="18" charset="0"/>
              <a:cs typeface="Times New Roman" panose="02020603050405020304" pitchFamily="18" charset="0"/>
            </a:endParaRPr>
          </a:p>
          <a:p>
            <a:r>
              <a:rPr lang="en-US" altLang="en-GB" sz="1600" dirty="0">
                <a:latin typeface="Times New Roman" panose="02020603050405020304" pitchFamily="18" charset="0"/>
                <a:cs typeface="Times New Roman" panose="02020603050405020304" pitchFamily="18" charset="0"/>
              </a:rPr>
              <a:t>  Cyber Incident Response</a:t>
            </a:r>
            <a:endParaRPr lang="en-US" altLang="en-GB" sz="1600" dirty="0">
              <a:latin typeface="Times New Roman" panose="02020603050405020304" pitchFamily="18" charset="0"/>
              <a:cs typeface="Times New Roman" panose="02020603050405020304" pitchFamily="18" charset="0"/>
            </a:endParaRPr>
          </a:p>
          <a:p>
            <a:r>
              <a:rPr lang="en-US" altLang="en-GB" sz="1600" dirty="0">
                <a:latin typeface="Times New Roman" panose="02020603050405020304" pitchFamily="18" charset="0"/>
                <a:cs typeface="Times New Roman" panose="02020603050405020304" pitchFamily="18" charset="0"/>
              </a:rPr>
              <a:t>  Cyber Crime Investigation &amp; Cyber Forensics</a:t>
            </a:r>
            <a:endParaRPr lang="en-US" altLang="en-GB" sz="1600" dirty="0">
              <a:latin typeface="Times New Roman" panose="02020603050405020304" pitchFamily="18" charset="0"/>
              <a:cs typeface="Times New Roman" panose="02020603050405020304" pitchFamily="18" charset="0"/>
            </a:endParaRPr>
          </a:p>
          <a:p>
            <a:r>
              <a:rPr lang="en-US" altLang="en-GB" sz="1600" dirty="0">
                <a:latin typeface="Times New Roman" panose="02020603050405020304" pitchFamily="18" charset="0"/>
                <a:cs typeface="Times New Roman" panose="02020603050405020304" pitchFamily="18" charset="0"/>
              </a:rPr>
              <a:t>  Fraud Detection System</a:t>
            </a:r>
            <a:endParaRPr lang="en-US" altLang="en-GB" sz="1370" dirty="0">
              <a:latin typeface="Times New Roman" panose="02020603050405020304" pitchFamily="18" charset="0"/>
              <a:cs typeface="Times New Roman" panose="02020603050405020304" pitchFamily="18" charset="0"/>
            </a:endParaRPr>
          </a:p>
          <a:p>
            <a:r>
              <a:rPr lang="en-US" altLang="en-GB" sz="1600" dirty="0">
                <a:latin typeface="Times New Roman" panose="02020603050405020304" pitchFamily="18" charset="0"/>
                <a:cs typeface="Times New Roman" panose="02020603050405020304" pitchFamily="18" charset="0"/>
              </a:rPr>
              <a:t>  Cybersecurity Training &amp; Certifications</a:t>
            </a:r>
            <a:endParaRPr lang="en-US" altLang="en-GB"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About Company or Organization</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5031"/>
            <a:ext cx="10515600" cy="4193176"/>
          </a:xfrm>
        </p:spPr>
        <p:txBody>
          <a:bodyPr/>
          <a:lstStyle/>
          <a:p>
            <a:pPr marL="0" indent="0">
              <a:buNone/>
            </a:pPr>
            <a:r>
              <a:rPr lang="en-US" altLang="en-GB" sz="1600" b="1" dirty="0">
                <a:latin typeface="Times New Roman" panose="02020603050405020304" pitchFamily="18" charset="0"/>
                <a:cs typeface="Times New Roman" panose="02020603050405020304" pitchFamily="18" charset="0"/>
              </a:rPr>
              <a:t>Clients &amp; Industry Expertise</a:t>
            </a:r>
            <a:endParaRPr lang="en-US" altLang="en-GB" sz="1600" dirty="0">
              <a:latin typeface="Times New Roman" panose="02020603050405020304" pitchFamily="18" charset="0"/>
              <a:cs typeface="Times New Roman" panose="02020603050405020304" pitchFamily="18" charset="0"/>
            </a:endParaRPr>
          </a:p>
          <a:p>
            <a:pPr marL="0" indent="0">
              <a:buNone/>
            </a:pPr>
            <a:r>
              <a:rPr lang="en-US" altLang="en-GB" sz="1600" dirty="0">
                <a:latin typeface="Times New Roman" panose="02020603050405020304" pitchFamily="18" charset="0"/>
                <a:cs typeface="Times New Roman" panose="02020603050405020304" pitchFamily="18" charset="0"/>
              </a:rPr>
              <a:t>HackersDaddy Cyber Security Solutions has successfully provided penetration testing and security assessments for leading organizations across various industries.</a:t>
            </a:r>
            <a:endParaRPr lang="en-US" altLang="en-GB" sz="1600" dirty="0">
              <a:latin typeface="Times New Roman" panose="02020603050405020304" pitchFamily="18" charset="0"/>
              <a:cs typeface="Times New Roman" panose="02020603050405020304" pitchFamily="18" charset="0"/>
            </a:endParaRPr>
          </a:p>
          <a:p>
            <a:pPr marL="0" indent="0">
              <a:buNone/>
            </a:pPr>
            <a:r>
              <a:rPr lang="en-US" altLang="en-GB" sz="1600" b="1" dirty="0">
                <a:latin typeface="Times New Roman" panose="02020603050405020304" pitchFamily="18" charset="0"/>
                <a:cs typeface="Times New Roman" panose="02020603050405020304" pitchFamily="18" charset="0"/>
              </a:rPr>
              <a:t>Notable Clients:</a:t>
            </a:r>
            <a:endParaRPr lang="en-US" altLang="en-GB" sz="1600" dirty="0">
              <a:latin typeface="Times New Roman" panose="02020603050405020304" pitchFamily="18" charset="0"/>
              <a:cs typeface="Times New Roman" panose="02020603050405020304" pitchFamily="18" charset="0"/>
            </a:endParaRPr>
          </a:p>
          <a:p>
            <a:pPr marL="0" indent="0"/>
            <a:r>
              <a:rPr lang="en-US" altLang="en-GB" sz="1600" dirty="0">
                <a:latin typeface="Times New Roman" panose="02020603050405020304" pitchFamily="18" charset="0"/>
                <a:cs typeface="Times New Roman" panose="02020603050405020304" pitchFamily="18" charset="0"/>
              </a:rPr>
              <a:t>    India Today</a:t>
            </a:r>
            <a:endParaRPr lang="en-US" altLang="en-GB" sz="1600" dirty="0">
              <a:latin typeface="Times New Roman" panose="02020603050405020304" pitchFamily="18" charset="0"/>
              <a:cs typeface="Times New Roman" panose="02020603050405020304" pitchFamily="18" charset="0"/>
            </a:endParaRPr>
          </a:p>
          <a:p>
            <a:pPr marL="0" indent="0"/>
            <a:r>
              <a:rPr lang="en-US" altLang="en-GB" sz="1600" dirty="0">
                <a:latin typeface="Times New Roman" panose="02020603050405020304" pitchFamily="18" charset="0"/>
                <a:cs typeface="Times New Roman" panose="02020603050405020304" pitchFamily="18" charset="0"/>
              </a:rPr>
              <a:t>    ETV </a:t>
            </a:r>
            <a:endParaRPr lang="en-US" altLang="en-GB" sz="1600" dirty="0">
              <a:latin typeface="Times New Roman" panose="02020603050405020304" pitchFamily="18" charset="0"/>
              <a:cs typeface="Times New Roman" panose="02020603050405020304" pitchFamily="18" charset="0"/>
            </a:endParaRPr>
          </a:p>
          <a:p>
            <a:pPr marL="0" indent="0"/>
            <a:r>
              <a:rPr lang="en-US" altLang="en-GB" sz="1600" dirty="0">
                <a:latin typeface="Times New Roman" panose="02020603050405020304" pitchFamily="18" charset="0"/>
                <a:cs typeface="Times New Roman" panose="02020603050405020304" pitchFamily="18" charset="0"/>
              </a:rPr>
              <a:t>    And more</a:t>
            </a:r>
            <a:endParaRPr lang="en-US" altLang="en-GB" sz="1600" dirty="0">
              <a:latin typeface="Times New Roman" panose="02020603050405020304" pitchFamily="18" charset="0"/>
              <a:cs typeface="Times New Roman" panose="02020603050405020304" pitchFamily="18" charset="0"/>
            </a:endParaRPr>
          </a:p>
          <a:p>
            <a:pPr marL="0" indent="0">
              <a:buNone/>
            </a:pPr>
            <a:r>
              <a:rPr lang="en-US" altLang="en-GB" sz="1600" b="1" dirty="0">
                <a:latin typeface="Times New Roman" panose="02020603050405020304" pitchFamily="18" charset="0"/>
                <a:cs typeface="Times New Roman" panose="02020603050405020304" pitchFamily="18" charset="0"/>
              </a:rPr>
              <a:t>Industries Served:</a:t>
            </a:r>
            <a:endParaRPr lang="en-US" altLang="en-GB" sz="1600" b="1" dirty="0">
              <a:latin typeface="Times New Roman" panose="02020603050405020304" pitchFamily="18" charset="0"/>
              <a:cs typeface="Times New Roman" panose="02020603050405020304" pitchFamily="18" charset="0"/>
            </a:endParaRPr>
          </a:p>
          <a:p>
            <a:pPr marL="0" indent="0"/>
            <a:r>
              <a:rPr lang="en-US" altLang="en-GB" sz="1600" dirty="0">
                <a:latin typeface="Times New Roman" panose="02020603050405020304" pitchFamily="18" charset="0"/>
                <a:cs typeface="Times New Roman" panose="02020603050405020304" pitchFamily="18" charset="0"/>
              </a:rPr>
              <a:t>  Financial Institutions – Safeguarding sensitive financial data and transactions.</a:t>
            </a:r>
            <a:endParaRPr lang="en-US" altLang="en-GB" sz="1600" dirty="0">
              <a:latin typeface="Times New Roman" panose="02020603050405020304" pitchFamily="18" charset="0"/>
              <a:cs typeface="Times New Roman" panose="02020603050405020304" pitchFamily="18" charset="0"/>
            </a:endParaRPr>
          </a:p>
          <a:p>
            <a:pPr marL="0" indent="0"/>
            <a:r>
              <a:rPr lang="en-US" altLang="en-GB" sz="1600" dirty="0">
                <a:latin typeface="Times New Roman" panose="02020603050405020304" pitchFamily="18" charset="0"/>
                <a:cs typeface="Times New Roman" panose="02020603050405020304" pitchFamily="18" charset="0"/>
              </a:rPr>
              <a:t>  IT &amp; Software Companies – Enhancing security for tech-driven enterprises.</a:t>
            </a:r>
            <a:endParaRPr lang="en-US" altLang="en-GB" sz="1600" dirty="0">
              <a:latin typeface="Times New Roman" panose="02020603050405020304" pitchFamily="18" charset="0"/>
              <a:cs typeface="Times New Roman" panose="02020603050405020304" pitchFamily="18" charset="0"/>
            </a:endParaRPr>
          </a:p>
          <a:p>
            <a:pPr marL="0" indent="0"/>
            <a:r>
              <a:rPr lang="en-US" altLang="en-GB" sz="1600" dirty="0">
                <a:latin typeface="Times New Roman" panose="02020603050405020304" pitchFamily="18" charset="0"/>
                <a:cs typeface="Times New Roman" panose="02020603050405020304" pitchFamily="18" charset="0"/>
              </a:rPr>
              <a:t>  E-commerce &amp; Startups – Protecting online businesses from cyber threats.</a:t>
            </a:r>
            <a:endParaRPr lang="en-US" altLang="en-GB"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0" indent="0">
              <a:buNone/>
            </a:pPr>
            <a:r>
              <a:rPr lang="en-US" altLang="en-GB" sz="1600" b="1" dirty="0">
                <a:latin typeface="Times New Roman" panose="02020603050405020304" pitchFamily="18" charset="0"/>
                <a:cs typeface="Times New Roman" panose="02020603050405020304" pitchFamily="18" charset="0"/>
              </a:rPr>
              <a:t>Primary Domain:</a:t>
            </a:r>
            <a:r>
              <a:rPr lang="en-US" altLang="en-GB" sz="1600" dirty="0">
                <a:latin typeface="Times New Roman" panose="02020603050405020304" pitchFamily="18" charset="0"/>
                <a:cs typeface="Times New Roman" panose="02020603050405020304" pitchFamily="18" charset="0"/>
              </a:rPr>
              <a:t> Cybersecurity – Vulnerability Assessment &amp; Penetration Testing (</a:t>
            </a:r>
            <a:r>
              <a:rPr lang="en-US" altLang="en-GB" sz="1600" b="1" dirty="0">
                <a:latin typeface="Times New Roman" panose="02020603050405020304" pitchFamily="18" charset="0"/>
                <a:cs typeface="Times New Roman" panose="02020603050405020304" pitchFamily="18" charset="0"/>
              </a:rPr>
              <a:t>VAPT</a:t>
            </a:r>
            <a:r>
              <a:rPr lang="en-US" altLang="en-GB" sz="1600" dirty="0">
                <a:latin typeface="Times New Roman" panose="02020603050405020304" pitchFamily="18" charset="0"/>
                <a:cs typeface="Times New Roman" panose="02020603050405020304" pitchFamily="18" charset="0"/>
              </a:rPr>
              <a:t>)</a:t>
            </a:r>
            <a:endParaRPr lang="en-US" altLang="en-GB" sz="1600" dirty="0">
              <a:latin typeface="Times New Roman" panose="02020603050405020304" pitchFamily="18" charset="0"/>
              <a:cs typeface="Times New Roman" panose="02020603050405020304" pitchFamily="18" charset="0"/>
            </a:endParaRPr>
          </a:p>
          <a:p>
            <a:pPr marL="0" indent="0">
              <a:buNone/>
            </a:pPr>
            <a:r>
              <a:rPr lang="en-US" altLang="en-GB" sz="1600" b="1" dirty="0">
                <a:latin typeface="Times New Roman" panose="02020603050405020304" pitchFamily="18" charset="0"/>
                <a:cs typeface="Times New Roman" panose="02020603050405020304" pitchFamily="18" charset="0"/>
              </a:rPr>
              <a:t>Technologies &amp; Tools:</a:t>
            </a:r>
            <a:endParaRPr lang="en-US" altLang="en-GB" sz="1600" b="1" dirty="0">
              <a:latin typeface="Times New Roman" panose="02020603050405020304" pitchFamily="18" charset="0"/>
              <a:cs typeface="Times New Roman" panose="02020603050405020304" pitchFamily="18" charset="0"/>
            </a:endParaRPr>
          </a:p>
          <a:p>
            <a:r>
              <a:rPr lang="en-US" altLang="en-GB" sz="1600" dirty="0">
                <a:latin typeface="Times New Roman" panose="02020603050405020304" pitchFamily="18" charset="0"/>
                <a:cs typeface="Times New Roman" panose="02020603050405020304" pitchFamily="18" charset="0"/>
              </a:rPr>
              <a:t>  Network &amp; Web Application Security Testing</a:t>
            </a:r>
            <a:endParaRPr lang="en-US" altLang="en-GB" sz="1600" dirty="0">
              <a:latin typeface="Times New Roman" panose="02020603050405020304" pitchFamily="18" charset="0"/>
              <a:cs typeface="Times New Roman" panose="02020603050405020304" pitchFamily="18" charset="0"/>
            </a:endParaRPr>
          </a:p>
          <a:p>
            <a:r>
              <a:rPr lang="en-US" altLang="en-GB" sz="1600" dirty="0">
                <a:latin typeface="Times New Roman" panose="02020603050405020304" pitchFamily="18" charset="0"/>
                <a:cs typeface="Times New Roman" panose="02020603050405020304" pitchFamily="18" charset="0"/>
              </a:rPr>
              <a:t>  VAPT Tools: Burp Suite, Nessus, Metasploit, Nmap, Wireshark, etc.</a:t>
            </a:r>
            <a:endParaRPr lang="en-US" altLang="en-GB" sz="1600" dirty="0">
              <a:latin typeface="Times New Roman" panose="02020603050405020304" pitchFamily="18" charset="0"/>
              <a:cs typeface="Times New Roman" panose="02020603050405020304" pitchFamily="18" charset="0"/>
            </a:endParaRPr>
          </a:p>
          <a:p>
            <a:r>
              <a:rPr lang="en-US" altLang="en-GB" sz="1600" dirty="0">
                <a:latin typeface="Times New Roman" panose="02020603050405020304" pitchFamily="18" charset="0"/>
                <a:cs typeface="Times New Roman" panose="02020603050405020304" pitchFamily="18" charset="0"/>
              </a:rPr>
              <a:t>   Scripting &amp; Automation: Python, Bash, PowerShell</a:t>
            </a:r>
            <a:endParaRPr lang="en-US" altLang="en-GB" sz="1600" dirty="0">
              <a:latin typeface="Times New Roman" panose="02020603050405020304" pitchFamily="18" charset="0"/>
              <a:cs typeface="Times New Roman" panose="02020603050405020304" pitchFamily="18" charset="0"/>
            </a:endParaRPr>
          </a:p>
          <a:p>
            <a:r>
              <a:rPr lang="en-US" altLang="en-GB" sz="1600" dirty="0">
                <a:latin typeface="Times New Roman" panose="02020603050405020304" pitchFamily="18" charset="0"/>
                <a:cs typeface="Times New Roman" panose="02020603050405020304" pitchFamily="18" charset="0"/>
              </a:rPr>
              <a:t>   Security Frameworks: OWASP, NIST, HIPPA</a:t>
            </a:r>
            <a:endParaRPr lang="en-US" altLang="en-GB" sz="1600" dirty="0">
              <a:latin typeface="Times New Roman" panose="02020603050405020304" pitchFamily="18" charset="0"/>
              <a:cs typeface="Times New Roman" panose="02020603050405020304" pitchFamily="18" charset="0"/>
            </a:endParaRPr>
          </a:p>
          <a:p>
            <a:pPr marL="0" indent="0">
              <a:buNone/>
            </a:pPr>
            <a:endParaRPr lang="en-US" altLang="en-GB" sz="1600" dirty="0">
              <a:latin typeface="Times New Roman" panose="02020603050405020304" pitchFamily="18" charset="0"/>
              <a:cs typeface="Times New Roman" panose="02020603050405020304" pitchFamily="18" charset="0"/>
            </a:endParaRPr>
          </a:p>
          <a:p>
            <a:pPr marL="0" indent="0">
              <a:buNone/>
            </a:pPr>
            <a:r>
              <a:rPr lang="en-US" altLang="en-GB" sz="1600" b="1" dirty="0">
                <a:latin typeface="Times New Roman" panose="02020603050405020304" pitchFamily="18" charset="0"/>
                <a:cs typeface="Times New Roman" panose="02020603050405020304" pitchFamily="18" charset="0"/>
              </a:rPr>
              <a:t>Work Mode &amp; VPN Access:</a:t>
            </a:r>
            <a:endParaRPr lang="en-US" altLang="en-GB" sz="1600" b="1" dirty="0">
              <a:latin typeface="Times New Roman" panose="02020603050405020304" pitchFamily="18" charset="0"/>
              <a:cs typeface="Times New Roman" panose="02020603050405020304" pitchFamily="18" charset="0"/>
            </a:endParaRPr>
          </a:p>
          <a:p>
            <a:r>
              <a:rPr lang="en-US" altLang="en-GB" sz="1600" dirty="0">
                <a:latin typeface="Times New Roman" panose="02020603050405020304" pitchFamily="18" charset="0"/>
                <a:cs typeface="Times New Roman" panose="02020603050405020304" pitchFamily="18" charset="0"/>
              </a:rPr>
              <a:t>  </a:t>
            </a:r>
            <a:r>
              <a:rPr lang="en-US" altLang="en-GB" sz="1600" b="1" dirty="0">
                <a:latin typeface="Times New Roman" panose="02020603050405020304" pitchFamily="18" charset="0"/>
                <a:cs typeface="Times New Roman" panose="02020603050405020304" pitchFamily="18" charset="0"/>
              </a:rPr>
              <a:t>Remote Internship:</a:t>
            </a:r>
            <a:r>
              <a:rPr lang="en-US" altLang="en-GB" sz="1600" dirty="0">
                <a:latin typeface="Times New Roman" panose="02020603050405020304" pitchFamily="18" charset="0"/>
                <a:cs typeface="Times New Roman" panose="02020603050405020304" pitchFamily="18" charset="0"/>
              </a:rPr>
              <a:t> Work will be conducted primarily online.</a:t>
            </a:r>
            <a:endParaRPr lang="en-US" altLang="en-GB" sz="1600" dirty="0">
              <a:latin typeface="Times New Roman" panose="02020603050405020304" pitchFamily="18" charset="0"/>
              <a:cs typeface="Times New Roman" panose="02020603050405020304" pitchFamily="18" charset="0"/>
            </a:endParaRPr>
          </a:p>
          <a:p>
            <a:r>
              <a:rPr lang="en-US" altLang="en-GB" sz="1600" dirty="0">
                <a:latin typeface="Times New Roman" panose="02020603050405020304" pitchFamily="18" charset="0"/>
                <a:cs typeface="Times New Roman" panose="02020603050405020304" pitchFamily="18" charset="0"/>
              </a:rPr>
              <a:t>  </a:t>
            </a:r>
            <a:r>
              <a:rPr lang="en-US" altLang="en-GB" sz="1600" b="1" dirty="0">
                <a:latin typeface="Times New Roman" panose="02020603050405020304" pitchFamily="18" charset="0"/>
                <a:cs typeface="Times New Roman" panose="02020603050405020304" pitchFamily="18" charset="0"/>
              </a:rPr>
              <a:t>VPN Access:</a:t>
            </a:r>
            <a:r>
              <a:rPr lang="en-US" altLang="en-GB" sz="1600" dirty="0">
                <a:latin typeface="Times New Roman" panose="02020603050405020304" pitchFamily="18" charset="0"/>
                <a:cs typeface="Times New Roman" panose="02020603050405020304" pitchFamily="18" charset="0"/>
              </a:rPr>
              <a:t> Secure VPN access will be provided to connect with the organization's network.</a:t>
            </a:r>
            <a:endParaRPr lang="en-US" altLang="en-GB"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97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41797"/>
            <a:ext cx="10515600" cy="4058194"/>
          </a:xfrm>
        </p:spPr>
        <p:txBody>
          <a:bodyPr/>
          <a:lstStyle/>
          <a:p>
            <a:pPr marL="0" indent="0">
              <a:buNone/>
            </a:pPr>
            <a:r>
              <a:rPr lang="en-US" altLang="en-GB" sz="1600" b="1" dirty="0" smtClean="0">
                <a:latin typeface="Times New Roman" panose="02020603050405020304" pitchFamily="18" charset="0"/>
                <a:cs typeface="Times New Roman" panose="02020603050405020304" pitchFamily="18" charset="0"/>
              </a:rPr>
              <a:t>Reporting Manager: </a:t>
            </a:r>
            <a:endParaRPr lang="en-US" altLang="en-GB" sz="1600" b="1" dirty="0" smtClean="0">
              <a:latin typeface="Times New Roman" panose="02020603050405020304" pitchFamily="18" charset="0"/>
              <a:cs typeface="Times New Roman" panose="02020603050405020304" pitchFamily="18" charset="0"/>
            </a:endParaRPr>
          </a:p>
          <a:p>
            <a:pPr marL="0" indent="0"/>
            <a:r>
              <a:rPr lang="en-US" altLang="en-GB" sz="1600" dirty="0" smtClean="0">
                <a:latin typeface="Times New Roman" panose="02020603050405020304" pitchFamily="18" charset="0"/>
                <a:cs typeface="Times New Roman" panose="02020603050405020304" pitchFamily="18" charset="0"/>
              </a:rPr>
              <a:t> </a:t>
            </a:r>
            <a:r>
              <a:rPr lang="en-US" altLang="en-GB" sz="1600" b="1" dirty="0" smtClean="0">
                <a:latin typeface="Times New Roman" panose="02020603050405020304" pitchFamily="18" charset="0"/>
                <a:cs typeface="Times New Roman" panose="02020603050405020304" pitchFamily="18" charset="0"/>
              </a:rPr>
              <a:t>Raj Kumar Mullapudi</a:t>
            </a:r>
            <a:r>
              <a:rPr lang="en-US" altLang="en-GB" sz="1600" dirty="0" smtClean="0">
                <a:latin typeface="Times New Roman" panose="02020603050405020304" pitchFamily="18" charset="0"/>
                <a:cs typeface="Times New Roman" panose="02020603050405020304" pitchFamily="18" charset="0"/>
              </a:rPr>
              <a:t>, Operations Manager &amp; Lead Pentester</a:t>
            </a:r>
            <a:endParaRPr lang="en-US" altLang="en-GB" sz="1600" dirty="0" smtClean="0">
              <a:latin typeface="Times New Roman" panose="02020603050405020304" pitchFamily="18" charset="0"/>
              <a:cs typeface="Times New Roman" panose="02020603050405020304" pitchFamily="18" charset="0"/>
            </a:endParaRP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r>
              <a:rPr lang="en-IN" sz="1600" b="1" dirty="0" smtClean="0">
                <a:latin typeface="Times New Roman" panose="02020603050405020304" pitchFamily="18" charset="0"/>
                <a:cs typeface="Times New Roman" panose="02020603050405020304" pitchFamily="18" charset="0"/>
              </a:rPr>
              <a:t>working project</a:t>
            </a:r>
            <a:r>
              <a:rPr lang="en-US" altLang="en-IN" sz="1600" b="1" dirty="0" smtClean="0">
                <a:latin typeface="Times New Roman" panose="02020603050405020304" pitchFamily="18" charset="0"/>
                <a:cs typeface="Times New Roman" panose="02020603050405020304" pitchFamily="18" charset="0"/>
              </a:rPr>
              <a:t>:</a:t>
            </a:r>
            <a:r>
              <a:rPr lang="en-IN" sz="1600" b="1" dirty="0" smtClean="0">
                <a:latin typeface="Times New Roman" panose="02020603050405020304" pitchFamily="18" charset="0"/>
                <a:cs typeface="Times New Roman" panose="02020603050405020304" pitchFamily="18" charset="0"/>
              </a:rPr>
              <a:t> </a:t>
            </a:r>
            <a:endParaRPr lang="en-IN" sz="1600" b="1" dirty="0" smtClean="0">
              <a:latin typeface="Times New Roman" panose="02020603050405020304" pitchFamily="18" charset="0"/>
              <a:cs typeface="Times New Roman" panose="02020603050405020304" pitchFamily="18" charset="0"/>
            </a:endParaRPr>
          </a:p>
          <a:p>
            <a:r>
              <a:rPr lang="en-US" altLang="en-IN" sz="1600" b="1" dirty="0">
                <a:latin typeface="Times New Roman" panose="02020603050405020304" pitchFamily="18" charset="0"/>
                <a:cs typeface="Times New Roman" panose="02020603050405020304" pitchFamily="18" charset="0"/>
              </a:rPr>
              <a:t>Working Environment:</a:t>
            </a:r>
            <a:r>
              <a:rPr lang="en-US" altLang="en-IN" sz="1600" dirty="0">
                <a:latin typeface="Times New Roman" panose="02020603050405020304" pitchFamily="18" charset="0"/>
                <a:cs typeface="Times New Roman" panose="02020603050405020304" pitchFamily="18" charset="0"/>
              </a:rPr>
              <a:t> Indivdually work on cloud environment and pen test cloud platforms ~ </a:t>
            </a:r>
            <a:r>
              <a:rPr lang="en-US" altLang="en-IN" sz="1600" b="1" dirty="0">
                <a:latin typeface="Times New Roman" panose="02020603050405020304" pitchFamily="18" charset="0"/>
                <a:cs typeface="Times New Roman" panose="02020603050405020304" pitchFamily="18" charset="0"/>
              </a:rPr>
              <a:t>Azure</a:t>
            </a:r>
            <a:r>
              <a:rPr lang="en-US" altLang="en-IN" sz="1600" dirty="0">
                <a:latin typeface="Times New Roman" panose="02020603050405020304" pitchFamily="18" charset="0"/>
                <a:cs typeface="Times New Roman" panose="02020603050405020304" pitchFamily="18" charset="0"/>
              </a:rPr>
              <a:t> and </a:t>
            </a:r>
            <a:r>
              <a:rPr lang="en-US" altLang="en-IN" sz="1600" b="1" dirty="0">
                <a:latin typeface="Times New Roman" panose="02020603050405020304" pitchFamily="18" charset="0"/>
                <a:cs typeface="Times New Roman" panose="02020603050405020304" pitchFamily="18" charset="0"/>
              </a:rPr>
              <a:t>AWS</a:t>
            </a:r>
            <a:endParaRPr lang="en-US" altLang="en-IN" sz="1600" dirty="0">
              <a:latin typeface="Times New Roman" panose="02020603050405020304" pitchFamily="18" charset="0"/>
              <a:cs typeface="Times New Roman" panose="02020603050405020304" pitchFamily="18" charset="0"/>
            </a:endParaRPr>
          </a:p>
          <a:p>
            <a:r>
              <a:rPr lang="en-US" altLang="en-GB" sz="1600" b="1" dirty="0">
                <a:latin typeface="Times New Roman" panose="02020603050405020304" pitchFamily="18" charset="0"/>
                <a:cs typeface="Times New Roman" panose="02020603050405020304" pitchFamily="18" charset="0"/>
              </a:rPr>
              <a:t>Learning &amp; Observation:</a:t>
            </a:r>
            <a:r>
              <a:rPr lang="en-US" altLang="en-GB" sz="1600" dirty="0">
                <a:latin typeface="Times New Roman" panose="02020603050405020304" pitchFamily="18" charset="0"/>
                <a:cs typeface="Times New Roman" panose="02020603050405020304" pitchFamily="18" charset="0"/>
              </a:rPr>
              <a:t> Understand cybersecurity workflows and shadow senior analysts.</a:t>
            </a:r>
            <a:endParaRPr lang="en-US" altLang="en-GB" sz="1600" dirty="0">
              <a:latin typeface="Times New Roman" panose="02020603050405020304" pitchFamily="18" charset="0"/>
              <a:cs typeface="Times New Roman" panose="02020603050405020304" pitchFamily="18" charset="0"/>
            </a:endParaRPr>
          </a:p>
          <a:p>
            <a:r>
              <a:rPr lang="en-US" altLang="en-GB" sz="1600" b="1" dirty="0">
                <a:latin typeface="Times New Roman" panose="02020603050405020304" pitchFamily="18" charset="0"/>
                <a:cs typeface="Times New Roman" panose="02020603050405020304" pitchFamily="18" charset="0"/>
              </a:rPr>
              <a:t>Tool Configuration:</a:t>
            </a:r>
            <a:r>
              <a:rPr lang="en-US" altLang="en-GB" sz="1600" dirty="0">
                <a:latin typeface="Times New Roman" panose="02020603050405020304" pitchFamily="18" charset="0"/>
                <a:cs typeface="Times New Roman" panose="02020603050405020304" pitchFamily="18" charset="0"/>
              </a:rPr>
              <a:t> Analyze scan results and refine VAPT settings.</a:t>
            </a:r>
            <a:endParaRPr lang="en-US" altLang="en-GB" sz="1600" dirty="0">
              <a:latin typeface="Times New Roman" panose="02020603050405020304" pitchFamily="18" charset="0"/>
              <a:cs typeface="Times New Roman" panose="02020603050405020304" pitchFamily="18" charset="0"/>
            </a:endParaRPr>
          </a:p>
          <a:p>
            <a:r>
              <a:rPr lang="en-US" altLang="en-GB" sz="1600" b="1" dirty="0">
                <a:latin typeface="Times New Roman" panose="02020603050405020304" pitchFamily="18" charset="0"/>
                <a:cs typeface="Times New Roman" panose="02020603050405020304" pitchFamily="18" charset="0"/>
              </a:rPr>
              <a:t>Vulnerability Assessmen</a:t>
            </a:r>
            <a:r>
              <a:rPr lang="en-US" altLang="en-GB" sz="1600" b="1" dirty="0">
                <a:latin typeface="Times New Roman" panose="02020603050405020304" pitchFamily="18" charset="0"/>
                <a:cs typeface="Times New Roman" panose="02020603050405020304" pitchFamily="18" charset="0"/>
              </a:rPr>
              <a:t>t:</a:t>
            </a:r>
            <a:r>
              <a:rPr lang="en-US" altLang="en-GB" sz="1600" dirty="0">
                <a:latin typeface="Times New Roman" panose="02020603050405020304" pitchFamily="18" charset="0"/>
                <a:cs typeface="Times New Roman" panose="02020603050405020304" pitchFamily="18" charset="0"/>
              </a:rPr>
              <a:t> Identify, assess, and document security flaws.</a:t>
            </a:r>
            <a:endParaRPr lang="en-US" altLang="en-GB" sz="1600" dirty="0">
              <a:latin typeface="Times New Roman" panose="02020603050405020304" pitchFamily="18" charset="0"/>
              <a:cs typeface="Times New Roman" panose="02020603050405020304" pitchFamily="18" charset="0"/>
            </a:endParaRPr>
          </a:p>
          <a:p>
            <a:r>
              <a:rPr lang="en-US" altLang="en-GB" sz="1600" b="1" dirty="0">
                <a:latin typeface="Times New Roman" panose="02020603050405020304" pitchFamily="18" charset="0"/>
                <a:cs typeface="Times New Roman" panose="02020603050405020304" pitchFamily="18" charset="0"/>
              </a:rPr>
              <a:t>Penetration Testing:</a:t>
            </a:r>
            <a:r>
              <a:rPr lang="en-US" altLang="en-GB" sz="1600" dirty="0">
                <a:latin typeface="Times New Roman" panose="02020603050405020304" pitchFamily="18" charset="0"/>
                <a:cs typeface="Times New Roman" panose="02020603050405020304" pitchFamily="18" charset="0"/>
              </a:rPr>
              <a:t> Simulate cyberattacks and evaluate system defenses.</a:t>
            </a:r>
            <a:endParaRPr lang="en-US" altLang="en-GB" sz="1600" dirty="0">
              <a:latin typeface="Times New Roman" panose="02020603050405020304" pitchFamily="18" charset="0"/>
              <a:cs typeface="Times New Roman" panose="02020603050405020304" pitchFamily="18" charset="0"/>
            </a:endParaRPr>
          </a:p>
          <a:p>
            <a:r>
              <a:rPr lang="en-US" altLang="en-GB" sz="1600" b="1" dirty="0">
                <a:latin typeface="Times New Roman" panose="02020603050405020304" pitchFamily="18" charset="0"/>
                <a:cs typeface="Times New Roman" panose="02020603050405020304" pitchFamily="18" charset="0"/>
              </a:rPr>
              <a:t>Advanced Testing &amp; Reporting:</a:t>
            </a:r>
            <a:r>
              <a:rPr lang="en-US" altLang="en-GB" sz="1600" dirty="0">
                <a:latin typeface="Times New Roman" panose="02020603050405020304" pitchFamily="18" charset="0"/>
                <a:cs typeface="Times New Roman" panose="02020603050405020304" pitchFamily="18" charset="0"/>
              </a:rPr>
              <a:t> Perform network penetration tests and generate reports.</a:t>
            </a:r>
            <a:endParaRPr lang="en-US" altLang="en-GB" sz="1600" dirty="0">
              <a:latin typeface="Times New Roman" panose="02020603050405020304" pitchFamily="18" charset="0"/>
              <a:cs typeface="Times New Roman" panose="02020603050405020304" pitchFamily="18" charset="0"/>
            </a:endParaRPr>
          </a:p>
          <a:p>
            <a:r>
              <a:rPr lang="en-US" altLang="en-GB" sz="1600" b="1" dirty="0">
                <a:latin typeface="Times New Roman" panose="02020603050405020304" pitchFamily="18" charset="0"/>
                <a:cs typeface="Times New Roman" panose="02020603050405020304" pitchFamily="18" charset="0"/>
              </a:rPr>
              <a:t>Process Improvement:</a:t>
            </a:r>
            <a:r>
              <a:rPr lang="en-US" altLang="en-GB" sz="1600" dirty="0">
                <a:latin typeface="Times New Roman" panose="02020603050405020304" pitchFamily="18" charset="0"/>
                <a:cs typeface="Times New Roman" panose="02020603050405020304" pitchFamily="18" charset="0"/>
              </a:rPr>
              <a:t> Contribute to security strategy discussions.</a:t>
            </a:r>
            <a:endParaRPr lang="en-US" altLang="en-GB" sz="1600" dirty="0">
              <a:latin typeface="Times New Roman" panose="02020603050405020304" pitchFamily="18" charset="0"/>
              <a:cs typeface="Times New Roman" panose="02020603050405020304" pitchFamily="18" charset="0"/>
            </a:endParaRPr>
          </a:p>
          <a:p>
            <a:r>
              <a:rPr lang="en-US" altLang="en-GB" sz="1600" b="1" dirty="0">
                <a:latin typeface="Times New Roman" panose="02020603050405020304" pitchFamily="18" charset="0"/>
                <a:cs typeface="Times New Roman" panose="02020603050405020304" pitchFamily="18" charset="0"/>
              </a:rPr>
              <a:t>Project Execution:</a:t>
            </a:r>
            <a:r>
              <a:rPr lang="en-US" altLang="en-GB" sz="1600" dirty="0">
                <a:latin typeface="Times New Roman" panose="02020603050405020304" pitchFamily="18" charset="0"/>
                <a:cs typeface="Times New Roman" panose="02020603050405020304" pitchFamily="18" charset="0"/>
              </a:rPr>
              <a:t> Lead a small-scale VAPT project and present findings.</a:t>
            </a:r>
            <a:endParaRPr lang="en-US" altLang="en-GB"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0" indent="0">
              <a:buNone/>
            </a:pPr>
            <a:r>
              <a:rPr lang="en-US" altLang="en-GB" sz="1600" b="1" dirty="0">
                <a:latin typeface="Times New Roman" panose="02020603050405020304" pitchFamily="18" charset="0"/>
                <a:cs typeface="Times New Roman" panose="02020603050405020304" pitchFamily="18" charset="0"/>
              </a:rPr>
              <a:t>1. Finding the Internship:</a:t>
            </a:r>
            <a:endParaRPr lang="en-US" altLang="en-GB" sz="1600" b="1" dirty="0">
              <a:latin typeface="Times New Roman" panose="02020603050405020304" pitchFamily="18" charset="0"/>
              <a:cs typeface="Times New Roman" panose="02020603050405020304" pitchFamily="18" charset="0"/>
            </a:endParaRPr>
          </a:p>
          <a:p>
            <a:r>
              <a:rPr lang="en-US" altLang="en-GB" sz="1600" dirty="0">
                <a:latin typeface="Times New Roman" panose="02020603050405020304" pitchFamily="18" charset="0"/>
                <a:cs typeface="Times New Roman" panose="02020603050405020304" pitchFamily="18" charset="0"/>
              </a:rPr>
              <a:t> Searched via LinkedIn, competing with many candidates.</a:t>
            </a:r>
            <a:endParaRPr lang="en-US" altLang="en-GB" sz="1600" dirty="0">
              <a:latin typeface="Times New Roman" panose="02020603050405020304" pitchFamily="18" charset="0"/>
              <a:cs typeface="Times New Roman" panose="02020603050405020304" pitchFamily="18" charset="0"/>
            </a:endParaRPr>
          </a:p>
          <a:p>
            <a:r>
              <a:rPr lang="en-US" altLang="en-GB" sz="1600" dirty="0">
                <a:latin typeface="Times New Roman" panose="02020603050405020304" pitchFamily="18" charset="0"/>
                <a:cs typeface="Times New Roman" panose="02020603050405020304" pitchFamily="18" charset="0"/>
              </a:rPr>
              <a:t> Required a strong resume and cybersecurity skills.</a:t>
            </a:r>
            <a:endParaRPr lang="en-US" altLang="en-GB" sz="1600" dirty="0">
              <a:latin typeface="Times New Roman" panose="02020603050405020304" pitchFamily="18" charset="0"/>
              <a:cs typeface="Times New Roman" panose="02020603050405020304" pitchFamily="18" charset="0"/>
            </a:endParaRPr>
          </a:p>
          <a:p>
            <a:pPr marL="0" indent="0">
              <a:buNone/>
            </a:pPr>
            <a:endParaRPr lang="en-US" altLang="en-GB" sz="1600" dirty="0">
              <a:latin typeface="Times New Roman" panose="02020603050405020304" pitchFamily="18" charset="0"/>
              <a:cs typeface="Times New Roman" panose="02020603050405020304" pitchFamily="18" charset="0"/>
            </a:endParaRPr>
          </a:p>
          <a:p>
            <a:pPr marL="0" indent="0">
              <a:buNone/>
            </a:pPr>
            <a:r>
              <a:rPr lang="en-US" altLang="en-GB" sz="1600" b="1" dirty="0">
                <a:latin typeface="Times New Roman" panose="02020603050405020304" pitchFamily="18" charset="0"/>
                <a:cs typeface="Times New Roman" panose="02020603050405020304" pitchFamily="18" charset="0"/>
              </a:rPr>
              <a:t>2. Evaluation &amp; Selection Process:</a:t>
            </a:r>
            <a:endParaRPr lang="en-US" altLang="en-GB" sz="1600" b="1" dirty="0">
              <a:latin typeface="Times New Roman" panose="02020603050405020304" pitchFamily="18" charset="0"/>
              <a:cs typeface="Times New Roman" panose="02020603050405020304" pitchFamily="18" charset="0"/>
            </a:endParaRPr>
          </a:p>
          <a:p>
            <a:r>
              <a:rPr lang="en-US" altLang="en-GB" sz="1600" dirty="0">
                <a:latin typeface="Times New Roman" panose="02020603050405020304" pitchFamily="18" charset="0"/>
                <a:cs typeface="Times New Roman" panose="02020603050405020304" pitchFamily="18" charset="0"/>
              </a:rPr>
              <a:t> </a:t>
            </a:r>
            <a:r>
              <a:rPr lang="en-US" altLang="en-GB" sz="1600" b="1" dirty="0">
                <a:latin typeface="Times New Roman" panose="02020603050405020304" pitchFamily="18" charset="0"/>
                <a:cs typeface="Times New Roman" panose="02020603050405020304" pitchFamily="18" charset="0"/>
              </a:rPr>
              <a:t>1st Round:</a:t>
            </a:r>
            <a:r>
              <a:rPr lang="en-US" altLang="en-GB" sz="1600" dirty="0">
                <a:latin typeface="Times New Roman" panose="02020603050405020304" pitchFamily="18" charset="0"/>
                <a:cs typeface="Times New Roman" panose="02020603050405020304" pitchFamily="18" charset="0"/>
              </a:rPr>
              <a:t> CTF Competition to test practical cybersecurity skills.</a:t>
            </a:r>
            <a:endParaRPr lang="en-US" altLang="en-GB" sz="1600" dirty="0">
              <a:latin typeface="Times New Roman" panose="02020603050405020304" pitchFamily="18" charset="0"/>
              <a:cs typeface="Times New Roman" panose="02020603050405020304" pitchFamily="18" charset="0"/>
            </a:endParaRPr>
          </a:p>
          <a:p>
            <a:r>
              <a:rPr lang="en-US" altLang="en-GB" sz="1600" dirty="0">
                <a:latin typeface="Times New Roman" panose="02020603050405020304" pitchFamily="18" charset="0"/>
                <a:cs typeface="Times New Roman" panose="02020603050405020304" pitchFamily="18" charset="0"/>
              </a:rPr>
              <a:t> </a:t>
            </a:r>
            <a:r>
              <a:rPr lang="en-US" altLang="en-GB" sz="1600" b="1" dirty="0">
                <a:latin typeface="Times New Roman" panose="02020603050405020304" pitchFamily="18" charset="0"/>
                <a:cs typeface="Times New Roman" panose="02020603050405020304" pitchFamily="18" charset="0"/>
              </a:rPr>
              <a:t>2nd Round:</a:t>
            </a:r>
            <a:r>
              <a:rPr lang="en-US" altLang="en-GB" sz="1600" dirty="0">
                <a:latin typeface="Times New Roman" panose="02020603050405020304" pitchFamily="18" charset="0"/>
                <a:cs typeface="Times New Roman" panose="02020603050405020304" pitchFamily="18" charset="0"/>
              </a:rPr>
              <a:t> Technical Interview covering </a:t>
            </a:r>
            <a:r>
              <a:rPr lang="en-US" altLang="en-GB" sz="1600" dirty="0">
                <a:latin typeface="Times New Roman" panose="02020603050405020304" pitchFamily="18" charset="0"/>
                <a:cs typeface="Times New Roman" panose="02020603050405020304" pitchFamily="18" charset="0"/>
                <a:sym typeface="+mn-ea"/>
              </a:rPr>
              <a:t>VAPT, m</a:t>
            </a:r>
            <a:r>
              <a:rPr lang="en-US" altLang="en-GB" sz="1600" dirty="0">
                <a:latin typeface="Times New Roman" panose="02020603050405020304" pitchFamily="18" charset="0"/>
                <a:cs typeface="Times New Roman" panose="02020603050405020304" pitchFamily="18" charset="0"/>
              </a:rPr>
              <a:t>alware, networks and cryptography.</a:t>
            </a:r>
            <a:endParaRPr lang="en-US" altLang="en-GB"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altLang="en-GB" sz="1400" b="1" dirty="0">
                <a:latin typeface="Times New Roman" panose="02020603050405020304" pitchFamily="18" charset="0"/>
                <a:cs typeface="Times New Roman" panose="02020603050405020304" pitchFamily="18" charset="0"/>
              </a:rPr>
              <a:t>Assess Cloud Security</a:t>
            </a:r>
            <a:r>
              <a:rPr lang="en-US" altLang="en-GB" sz="1400" dirty="0">
                <a:latin typeface="Times New Roman" panose="02020603050405020304" pitchFamily="18" charset="0"/>
                <a:cs typeface="Times New Roman" panose="02020603050405020304" pitchFamily="18" charset="0"/>
              </a:rPr>
              <a:t> </a:t>
            </a:r>
            <a:r>
              <a:rPr lang="en-US" altLang="en-GB" sz="1400" b="1" dirty="0">
                <a:latin typeface="Times New Roman" panose="02020603050405020304" pitchFamily="18" charset="0"/>
                <a:cs typeface="Times New Roman" panose="02020603050405020304" pitchFamily="18" charset="0"/>
              </a:rPr>
              <a:t>– </a:t>
            </a:r>
            <a:r>
              <a:rPr lang="en-US" altLang="en-GB" sz="1400" dirty="0">
                <a:latin typeface="Times New Roman" panose="02020603050405020304" pitchFamily="18" charset="0"/>
                <a:cs typeface="Times New Roman" panose="02020603050405020304" pitchFamily="18" charset="0"/>
              </a:rPr>
              <a:t>Perform VAPT on AWS &amp; Azure to identify misconfigurations, vulnerabilities, and security gaps.</a:t>
            </a:r>
            <a:endParaRPr lang="en-US" altLang="en-GB" sz="1400" dirty="0">
              <a:latin typeface="Times New Roman" panose="02020603050405020304" pitchFamily="18" charset="0"/>
              <a:cs typeface="Times New Roman" panose="02020603050405020304" pitchFamily="18" charset="0"/>
            </a:endParaRPr>
          </a:p>
          <a:p>
            <a:r>
              <a:rPr lang="en-US" altLang="en-GB" sz="1400" b="1" dirty="0">
                <a:latin typeface="Times New Roman" panose="02020603050405020304" pitchFamily="18" charset="0"/>
                <a:cs typeface="Times New Roman" panose="02020603050405020304" pitchFamily="18" charset="0"/>
              </a:rPr>
              <a:t>Enhance Cloud Security Posture –</a:t>
            </a:r>
            <a:r>
              <a:rPr lang="en-US" altLang="en-GB" sz="1400" dirty="0">
                <a:latin typeface="Times New Roman" panose="02020603050405020304" pitchFamily="18" charset="0"/>
                <a:cs typeface="Times New Roman" panose="02020603050405020304" pitchFamily="18" charset="0"/>
              </a:rPr>
              <a:t> Secure IAM policies, network security groups, and storage permissions against threats.</a:t>
            </a:r>
            <a:endParaRPr lang="en-US" altLang="en-GB" sz="1400" dirty="0">
              <a:latin typeface="Times New Roman" panose="02020603050405020304" pitchFamily="18" charset="0"/>
              <a:cs typeface="Times New Roman" panose="02020603050405020304" pitchFamily="18" charset="0"/>
            </a:endParaRPr>
          </a:p>
          <a:p>
            <a:r>
              <a:rPr lang="en-US" altLang="en-GB" sz="1400" b="1" dirty="0">
                <a:latin typeface="Times New Roman" panose="02020603050405020304" pitchFamily="18" charset="0"/>
                <a:cs typeface="Times New Roman" panose="02020603050405020304" pitchFamily="18" charset="0"/>
              </a:rPr>
              <a:t>Utilize Industry-Standard Tools –</a:t>
            </a:r>
            <a:r>
              <a:rPr lang="en-US" altLang="en-GB" sz="1400" dirty="0">
                <a:latin typeface="Times New Roman" panose="02020603050405020304" pitchFamily="18" charset="0"/>
                <a:cs typeface="Times New Roman" panose="02020603050405020304" pitchFamily="18" charset="0"/>
              </a:rPr>
              <a:t> Work with Burp Suite, Metasploit, Nessus, and cloud-native security solutions for testing.</a:t>
            </a:r>
            <a:endParaRPr lang="en-US" altLang="en-GB" sz="1400" dirty="0">
              <a:latin typeface="Times New Roman" panose="02020603050405020304" pitchFamily="18" charset="0"/>
              <a:cs typeface="Times New Roman" panose="02020603050405020304" pitchFamily="18" charset="0"/>
            </a:endParaRPr>
          </a:p>
          <a:p>
            <a:r>
              <a:rPr lang="en-US" altLang="en-GB" sz="1400" b="1" dirty="0">
                <a:latin typeface="Times New Roman" panose="02020603050405020304" pitchFamily="18" charset="0"/>
                <a:cs typeface="Times New Roman" panose="02020603050405020304" pitchFamily="18" charset="0"/>
              </a:rPr>
              <a:t>Simulate Real-World Attacks –</a:t>
            </a:r>
            <a:r>
              <a:rPr lang="en-US" altLang="en-GB" sz="1400" dirty="0">
                <a:latin typeface="Times New Roman" panose="02020603050405020304" pitchFamily="18" charset="0"/>
                <a:cs typeface="Times New Roman" panose="02020603050405020304" pitchFamily="18" charset="0"/>
              </a:rPr>
              <a:t> Conduct ethical hacking, exploit testing, and privilege escalation scenarios on cloud environments.</a:t>
            </a:r>
            <a:endParaRPr lang="en-US" altLang="en-GB" sz="1400" dirty="0">
              <a:latin typeface="Times New Roman" panose="02020603050405020304" pitchFamily="18" charset="0"/>
              <a:cs typeface="Times New Roman" panose="02020603050405020304" pitchFamily="18" charset="0"/>
            </a:endParaRPr>
          </a:p>
          <a:p>
            <a:r>
              <a:rPr lang="en-US" altLang="en-GB" sz="1400" b="1" dirty="0">
                <a:latin typeface="Times New Roman" panose="02020603050405020304" pitchFamily="18" charset="0"/>
                <a:cs typeface="Times New Roman" panose="02020603050405020304" pitchFamily="18" charset="0"/>
              </a:rPr>
              <a:t>Improve Incident Response – </a:t>
            </a:r>
            <a:r>
              <a:rPr lang="en-US" altLang="en-GB" sz="1400" dirty="0">
                <a:latin typeface="Times New Roman" panose="02020603050405020304" pitchFamily="18" charset="0"/>
                <a:cs typeface="Times New Roman" panose="02020603050405020304" pitchFamily="18" charset="0"/>
              </a:rPr>
              <a:t>Identify, report, and suggest remediation strategies for cloud-based security threats.</a:t>
            </a:r>
            <a:endParaRPr lang="en-US" altLang="en-GB" sz="1400" dirty="0">
              <a:latin typeface="Times New Roman" panose="02020603050405020304" pitchFamily="18" charset="0"/>
              <a:cs typeface="Times New Roman" panose="02020603050405020304" pitchFamily="18" charset="0"/>
            </a:endParaRPr>
          </a:p>
          <a:p>
            <a:r>
              <a:rPr lang="en-US" altLang="en-GB" sz="1400" b="1" dirty="0">
                <a:latin typeface="Times New Roman" panose="02020603050405020304" pitchFamily="18" charset="0"/>
                <a:cs typeface="Times New Roman" panose="02020603050405020304" pitchFamily="18" charset="0"/>
              </a:rPr>
              <a:t>Ensure Compliance &amp; Best Practices –</a:t>
            </a:r>
            <a:r>
              <a:rPr lang="en-US" altLang="en-GB" sz="1400" dirty="0">
                <a:latin typeface="Times New Roman" panose="02020603050405020304" pitchFamily="18" charset="0"/>
                <a:cs typeface="Times New Roman" panose="02020603050405020304" pitchFamily="18" charset="0"/>
              </a:rPr>
              <a:t> Align security assessments with standards like NIST, ISO 27001, and CIS benchmarks.</a:t>
            </a:r>
            <a:endParaRPr lang="en-US" altLang="en-GB" sz="1400" dirty="0">
              <a:latin typeface="Times New Roman" panose="02020603050405020304" pitchFamily="18" charset="0"/>
              <a:cs typeface="Times New Roman" panose="02020603050405020304" pitchFamily="18" charset="0"/>
            </a:endParaRPr>
          </a:p>
          <a:p>
            <a:r>
              <a:rPr lang="en-US" altLang="en-GB" sz="1400" b="1" dirty="0">
                <a:latin typeface="Times New Roman" panose="02020603050405020304" pitchFamily="18" charset="0"/>
                <a:cs typeface="Times New Roman" panose="02020603050405020304" pitchFamily="18" charset="0"/>
              </a:rPr>
              <a:t>Develop Security Reports –</a:t>
            </a:r>
            <a:r>
              <a:rPr lang="en-US" altLang="en-GB" sz="1400" dirty="0">
                <a:latin typeface="Times New Roman" panose="02020603050405020304" pitchFamily="18" charset="0"/>
                <a:cs typeface="Times New Roman" panose="02020603050405020304" pitchFamily="18" charset="0"/>
              </a:rPr>
              <a:t> Document findings, risk assessments, and recommendations for cloud security improvements.</a:t>
            </a:r>
            <a:endParaRPr lang="en-US" altLang="en-GB" sz="1400" dirty="0">
              <a:latin typeface="Times New Roman" panose="02020603050405020304" pitchFamily="18" charset="0"/>
              <a:cs typeface="Times New Roman" panose="02020603050405020304" pitchFamily="18" charset="0"/>
            </a:endParaRPr>
          </a:p>
          <a:p>
            <a:r>
              <a:rPr lang="en-US" altLang="en-GB" sz="1400" b="1" dirty="0">
                <a:latin typeface="Times New Roman" panose="02020603050405020304" pitchFamily="18" charset="0"/>
                <a:cs typeface="Times New Roman" panose="02020603050405020304" pitchFamily="18" charset="0"/>
              </a:rPr>
              <a:t>Adapt to Remote Work &amp; VPN Security –</a:t>
            </a:r>
            <a:r>
              <a:rPr lang="en-US" altLang="en-GB" sz="1400" dirty="0">
                <a:latin typeface="Times New Roman" panose="02020603050405020304" pitchFamily="18" charset="0"/>
                <a:cs typeface="Times New Roman" panose="02020603050405020304" pitchFamily="18" charset="0"/>
              </a:rPr>
              <a:t> Follow cybersecurity protocols while working in a secure, cloud-based environment.</a:t>
            </a:r>
            <a:endParaRPr lang="en-US" altLang="en-GB"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Internship Road Map</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graphicFrame>
        <p:nvGraphicFramePr>
          <p:cNvPr id="8" name="Content Placeholder 7"/>
          <p:cNvGraphicFramePr>
            <a:graphicFrameLocks noGrp="1"/>
          </p:cNvGraphicFramePr>
          <p:nvPr>
            <p:ph idx="1"/>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smtClean="0">
                <a:solidFill>
                  <a:srgbClr val="0070C0"/>
                </a:solidFill>
              </a:rPr>
              <a:t>Note: Write in the below table what u will be achieving in each </a:t>
            </a:r>
            <a:r>
              <a:rPr lang="en-GB" dirty="0" smtClean="0">
                <a:solidFill>
                  <a:srgbClr val="0070C0"/>
                </a:solidFill>
              </a:rPr>
              <a:t>review</a:t>
            </a:r>
            <a:endParaRPr lang="en-GB" dirty="0">
              <a:solidFill>
                <a:srgbClr val="0070C0"/>
              </a:solidFill>
            </a:endParaRPr>
          </a:p>
        </p:txBody>
      </p:sp>
      <p:sp>
        <p:nvSpPr>
          <p:cNvPr id="3" name="Text Box 2"/>
          <p:cNvSpPr txBox="1"/>
          <p:nvPr/>
        </p:nvSpPr>
        <p:spPr>
          <a:xfrm>
            <a:off x="3236595" y="1943100"/>
            <a:ext cx="1607185" cy="2971165"/>
          </a:xfrm>
          <a:prstGeom prst="rect">
            <a:avLst/>
          </a:prstGeom>
          <a:noFill/>
        </p:spPr>
        <p:txBody>
          <a:bodyPr wrap="square" rtlCol="0">
            <a:noAutofit/>
          </a:bodyPr>
          <a:p>
            <a:pPr marL="171450" indent="-171450">
              <a:buFont typeface="Arial" panose="020B0604020202020204" pitchFamily="34" charset="0"/>
              <a:buChar char="•"/>
            </a:pPr>
            <a:r>
              <a:rPr lang="en-US" altLang="en-GB" sz="1200"/>
              <a:t>Familiarization with cybersecurity workflows and VAPT methodologies.</a:t>
            </a:r>
            <a:endParaRPr lang="en-US" altLang="en-GB" sz="1200"/>
          </a:p>
          <a:p>
            <a:pPr marL="171450" indent="-171450">
              <a:buFont typeface="Arial" panose="020B0604020202020204" pitchFamily="34" charset="0"/>
              <a:buChar char="•"/>
            </a:pPr>
            <a:r>
              <a:rPr lang="en-US" altLang="en-GB" sz="1200"/>
              <a:t>Shadowing senior analysts to understand real-world security assessments.</a:t>
            </a:r>
            <a:endParaRPr lang="en-US" altLang="en-GB" sz="1200"/>
          </a:p>
          <a:p>
            <a:pPr marL="171450" indent="-171450">
              <a:buFont typeface="Arial" panose="020B0604020202020204" pitchFamily="34" charset="0"/>
              <a:buChar char="•"/>
            </a:pPr>
            <a:r>
              <a:rPr lang="en-US" altLang="en-GB" sz="1200"/>
              <a:t>Getting hands-on with basic VAPT tools like Nmap, Nessus, and Burp Suite.</a:t>
            </a:r>
            <a:endParaRPr lang="en-US" altLang="en-GB" sz="1200"/>
          </a:p>
        </p:txBody>
      </p:sp>
      <p:sp>
        <p:nvSpPr>
          <p:cNvPr id="5" name="Text Box 4"/>
          <p:cNvSpPr txBox="1"/>
          <p:nvPr/>
        </p:nvSpPr>
        <p:spPr>
          <a:xfrm>
            <a:off x="4718685" y="1991995"/>
            <a:ext cx="1377950" cy="3096260"/>
          </a:xfrm>
          <a:prstGeom prst="rect">
            <a:avLst/>
          </a:prstGeom>
          <a:noFill/>
        </p:spPr>
        <p:txBody>
          <a:bodyPr wrap="square" rtlCol="0">
            <a:noAutofit/>
          </a:bodyPr>
          <a:p>
            <a:pPr marL="171450" indent="-171450">
              <a:buFont typeface="Arial" panose="020B0604020202020204" pitchFamily="34" charset="0"/>
              <a:buChar char="•"/>
            </a:pPr>
            <a:r>
              <a:rPr lang="en-US" altLang="en-GB" sz="1200"/>
              <a:t>Assisting in VAPT tool setup and configuration.</a:t>
            </a:r>
            <a:endParaRPr lang="en-US" altLang="en-GB" sz="1200"/>
          </a:p>
          <a:p>
            <a:pPr marL="171450" indent="-171450">
              <a:buFont typeface="Arial" panose="020B0604020202020204" pitchFamily="34" charset="0"/>
              <a:buChar char="•"/>
            </a:pPr>
            <a:endParaRPr lang="en-US" altLang="en-GB" sz="1200"/>
          </a:p>
          <a:p>
            <a:pPr marL="171450" indent="-171450">
              <a:buFont typeface="Arial" panose="020B0604020202020204" pitchFamily="34" charset="0"/>
              <a:buChar char="•"/>
            </a:pPr>
            <a:r>
              <a:rPr lang="en-US" altLang="en-GB" sz="1200"/>
              <a:t>Conducting preliminary security scans and analyzing initial results.</a:t>
            </a:r>
            <a:endParaRPr lang="en-US" altLang="en-GB" sz="1200"/>
          </a:p>
          <a:p>
            <a:pPr marL="171450" indent="-171450">
              <a:buFont typeface="Arial" panose="020B0604020202020204" pitchFamily="34" charset="0"/>
              <a:buChar char="•"/>
            </a:pPr>
            <a:endParaRPr lang="en-US" altLang="en-GB" sz="1200"/>
          </a:p>
          <a:p>
            <a:pPr marL="171450" indent="-171450">
              <a:buFont typeface="Arial" panose="020B0604020202020204" pitchFamily="34" charset="0"/>
              <a:buChar char="•"/>
            </a:pPr>
            <a:r>
              <a:rPr lang="en-US" altLang="en-GB" sz="1200"/>
              <a:t>Learning to identify false positives in scan reports.</a:t>
            </a:r>
            <a:endParaRPr lang="en-US" altLang="en-GB" sz="1200"/>
          </a:p>
        </p:txBody>
      </p:sp>
      <p:sp>
        <p:nvSpPr>
          <p:cNvPr id="7" name="Text Box 6"/>
          <p:cNvSpPr txBox="1"/>
          <p:nvPr/>
        </p:nvSpPr>
        <p:spPr>
          <a:xfrm>
            <a:off x="6096635" y="1983740"/>
            <a:ext cx="1518920" cy="3046095"/>
          </a:xfrm>
          <a:prstGeom prst="rect">
            <a:avLst/>
          </a:prstGeom>
          <a:noFill/>
        </p:spPr>
        <p:txBody>
          <a:bodyPr wrap="square" rtlCol="0">
            <a:spAutoFit/>
          </a:bodyPr>
          <a:p>
            <a:pPr marL="171450" indent="-171450">
              <a:buFont typeface="Arial" panose="020B0604020202020204" pitchFamily="34" charset="0"/>
              <a:buChar char="•"/>
            </a:pPr>
            <a:r>
              <a:rPr lang="en-US" altLang="en-GB" sz="1200"/>
              <a:t>Independently performing vulnerability assessments on designated systems.</a:t>
            </a:r>
            <a:endParaRPr lang="en-US" altLang="en-GB" sz="1200"/>
          </a:p>
          <a:p>
            <a:pPr marL="171450" indent="-171450">
              <a:buFont typeface="Arial" panose="020B0604020202020204" pitchFamily="34" charset="0"/>
              <a:buChar char="•"/>
            </a:pPr>
            <a:r>
              <a:rPr lang="en-US" altLang="en-GB" sz="1200"/>
              <a:t>Conducting basic penetration testing on networks and applications.</a:t>
            </a:r>
            <a:endParaRPr lang="en-US" altLang="en-GB" sz="1200"/>
          </a:p>
          <a:p>
            <a:pPr marL="171450" indent="-171450">
              <a:buFont typeface="Arial" panose="020B0604020202020204" pitchFamily="34" charset="0"/>
              <a:buChar char="•"/>
            </a:pPr>
            <a:r>
              <a:rPr lang="en-US" altLang="en-GB" sz="1200"/>
              <a:t>Collaborating with the team to simulate cyberattacks and evaluate defenses.</a:t>
            </a:r>
            <a:endParaRPr lang="en-US" altLang="en-GB" sz="1200"/>
          </a:p>
        </p:txBody>
      </p:sp>
      <p:sp>
        <p:nvSpPr>
          <p:cNvPr id="9" name="Text Box 8"/>
          <p:cNvSpPr txBox="1"/>
          <p:nvPr/>
        </p:nvSpPr>
        <p:spPr>
          <a:xfrm>
            <a:off x="7419340" y="1975485"/>
            <a:ext cx="1576705" cy="3230245"/>
          </a:xfrm>
          <a:prstGeom prst="rect">
            <a:avLst/>
          </a:prstGeom>
          <a:noFill/>
        </p:spPr>
        <p:txBody>
          <a:bodyPr wrap="square" rtlCol="0">
            <a:spAutoFit/>
          </a:bodyPr>
          <a:p>
            <a:pPr marL="171450" indent="-171450">
              <a:buFont typeface="Arial" panose="020B0604020202020204" pitchFamily="34" charset="0"/>
              <a:buChar char="•"/>
            </a:pPr>
            <a:r>
              <a:rPr lang="en-US" altLang="en-GB" sz="1200"/>
              <a:t>Engaging in network penetration testing and deep security analysis.</a:t>
            </a:r>
            <a:endParaRPr lang="en-US" altLang="en-GB" sz="1200"/>
          </a:p>
          <a:p>
            <a:pPr marL="171450" indent="-171450">
              <a:buFont typeface="Arial" panose="020B0604020202020204" pitchFamily="34" charset="0"/>
              <a:buChar char="•"/>
            </a:pPr>
            <a:r>
              <a:rPr lang="en-US" altLang="en-GB" sz="1200"/>
              <a:t>Preparing detailed reports with findings, risks, and recommendations.</a:t>
            </a:r>
            <a:endParaRPr lang="en-US" altLang="en-GB" sz="1200"/>
          </a:p>
          <a:p>
            <a:pPr marL="171450" indent="-171450">
              <a:buFont typeface="Arial" panose="020B0604020202020204" pitchFamily="34" charset="0"/>
              <a:buChar char="•"/>
            </a:pPr>
            <a:r>
              <a:rPr lang="en-US" altLang="en-GB" sz="1200"/>
              <a:t>Leading a small-scale VAPT project, applying all acquired skills.</a:t>
            </a:r>
            <a:endParaRPr lang="en-US" altLang="en-GB" sz="1200"/>
          </a:p>
          <a:p>
            <a:pPr marL="171450" indent="-171450">
              <a:buFont typeface="Arial" panose="020B0604020202020204" pitchFamily="34" charset="0"/>
              <a:buChar char="•"/>
            </a:pPr>
            <a:r>
              <a:rPr lang="en-US" altLang="en-GB" sz="1200"/>
              <a:t>Contributing to process improvements and team discussions.</a:t>
            </a:r>
            <a:endParaRPr lang="en-US" altLang="en-GB" sz="1200"/>
          </a:p>
        </p:txBody>
      </p:sp>
    </p:spTree>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5705</Words>
  <Application>WPS Slides</Application>
  <PresentationFormat>Widescreen</PresentationFormat>
  <Paragraphs>174</Paragraphs>
  <Slides>12</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Calibri</vt:lpstr>
      <vt:lpstr>Calibri Light</vt:lpstr>
      <vt:lpstr>Arial</vt:lpstr>
      <vt:lpstr>Cambria</vt:lpstr>
      <vt:lpstr>Verdana</vt:lpstr>
      <vt:lpstr>Times New Roman</vt:lpstr>
      <vt:lpstr>Tahoma</vt:lpstr>
      <vt:lpstr>Microsoft YaHei</vt:lpstr>
      <vt:lpstr>Arial Unicode MS</vt:lpstr>
      <vt:lpstr>Office Theme</vt:lpstr>
      <vt:lpstr>PowerPoint 演示文稿</vt:lpstr>
      <vt:lpstr>Content</vt:lpstr>
      <vt:lpstr>About Company or Organization(Hackersdaddy cyber security solutions Pvt Ltd)</vt:lpstr>
      <vt:lpstr>About Company or Organization</vt:lpstr>
      <vt:lpstr>Working domain or the technology</vt:lpstr>
      <vt:lpstr>About your team and reporting Manager</vt:lpstr>
      <vt:lpstr>Challenges Faced in Internship</vt:lpstr>
      <vt:lpstr>Objectives of the work</vt:lpstr>
      <vt:lpstr>Internship Road Map</vt:lpstr>
      <vt:lpstr>Github Link</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WPS_1635321477</cp:lastModifiedBy>
  <cp:revision>913</cp:revision>
  <cp:lastPrinted>2018-07-24T06:37:00Z</cp:lastPrinted>
  <dcterms:created xsi:type="dcterms:W3CDTF">2018-06-07T04:06:00Z</dcterms:created>
  <dcterms:modified xsi:type="dcterms:W3CDTF">2025-05-16T16:16:36Z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DDEDE0EDA6B742D5B001E32F674F3B6F_12</vt:lpwstr>
  </property>
  <property fmtid="{D5CDD505-2E9C-101B-9397-08002B2CF9AE}" pid="3" name="KSOProductBuildVer">
    <vt:lpwstr>2057-12.2.0.20796</vt:lpwstr>
  </property>
</Properties>
</file>