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B99205A-4F75-4A47-8644-A9A98286BBA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35BFAE-2AC1-4116-B6EF-909A75CAAAE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F45D7D-5C67-4E4E-B18A-DBDD4AEA1C3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86A6EB-45E1-47D4-B473-4131C0C6590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DC0853-CC3A-4C5D-82CD-D510D855E5C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F4C4D8-D29A-4200-B26D-CAF9EE3622C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CF0660-5C24-4A7C-BE4D-76BEAF5DC76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B5E6E3-227D-40B9-8F4B-0BC6E1A92A2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92E60C-EB22-479E-9D33-ECA0DF8521C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0CDE82-3E68-47D0-8BB1-5CAA7F8127B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64B799-2BB8-4D2F-BCED-4BADFD44166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507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c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507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c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507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c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507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c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0"/>
          <p:cNvSpPr/>
          <p:nvPr/>
        </p:nvSpPr>
        <p:spPr>
          <a:xfrm>
            <a:off x="793800" y="2184120"/>
            <a:ext cx="6750000" cy="17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Pricing Elasticity with Multi-Agentic Workflow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Text 1"/>
          <p:cNvSpPr/>
          <p:nvPr/>
        </p:nvSpPr>
        <p:spPr>
          <a:xfrm>
            <a:off x="793800" y="3941640"/>
            <a:ext cx="755568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The project focuses on calculating price elasticity based on historical order data and providing pricing insights using a multi-agent system built with LangGraph.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Shape 2"/>
          <p:cNvSpPr/>
          <p:nvPr/>
        </p:nvSpPr>
        <p:spPr>
          <a:xfrm>
            <a:off x="793800" y="5665320"/>
            <a:ext cx="362160" cy="362160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" name="Image 1" descr="preencoded.png"/>
          <p:cNvPicPr/>
          <p:nvPr/>
        </p:nvPicPr>
        <p:blipFill>
          <a:blip r:embed="rId1"/>
          <a:stretch/>
        </p:blipFill>
        <p:spPr>
          <a:xfrm>
            <a:off x="801360" y="5673240"/>
            <a:ext cx="347040" cy="347040"/>
          </a:xfrm>
          <a:prstGeom prst="rect">
            <a:avLst/>
          </a:prstGeom>
          <a:ln w="0">
            <a:noFill/>
          </a:ln>
        </p:spPr>
      </p:pic>
      <p:sp>
        <p:nvSpPr>
          <p:cNvPr id="30" name="Text 3"/>
          <p:cNvSpPr/>
          <p:nvPr/>
        </p:nvSpPr>
        <p:spPr>
          <a:xfrm>
            <a:off x="1270080" y="5648400"/>
            <a:ext cx="21643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b4150"/>
                </a:solidFill>
                <a:latin typeface="Source Sans Pro Bold"/>
                <a:ea typeface="Source Sans Pro Bold"/>
              </a:rPr>
              <a:t>by Patrick Gomes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19"/>
          <p:cNvSpPr/>
          <p:nvPr/>
        </p:nvSpPr>
        <p:spPr>
          <a:xfrm>
            <a:off x="457200" y="182880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Examples with generated fake data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457200" y="2955960"/>
            <a:ext cx="11658600" cy="93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If I were increase sales by $2M next week, what pricing decisions can I make to enable that? Based on elasticity</a:t>
            </a:r>
            <a:endParaRPr b="1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57200" y="3948120"/>
            <a:ext cx="13030200" cy="359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0"/>
          <p:cNvSpPr/>
          <p:nvPr/>
        </p:nvSpPr>
        <p:spPr>
          <a:xfrm>
            <a:off x="793800" y="231264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Elasticity Tables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Text 1"/>
          <p:cNvSpPr/>
          <p:nvPr/>
        </p:nvSpPr>
        <p:spPr>
          <a:xfrm>
            <a:off x="793800" y="3588480"/>
            <a:ext cx="397728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computed_product_elasticities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Text 2"/>
          <p:cNvSpPr/>
          <p:nvPr/>
        </p:nvSpPr>
        <p:spPr>
          <a:xfrm>
            <a:off x="793800" y="4524120"/>
            <a:ext cx="397728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Elasticity for each product, based on all orders related to that product.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ext 3"/>
          <p:cNvSpPr/>
          <p:nvPr/>
        </p:nvSpPr>
        <p:spPr>
          <a:xfrm>
            <a:off x="5333040" y="3588480"/>
            <a:ext cx="397728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computed_customer_elasticities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Text 4"/>
          <p:cNvSpPr/>
          <p:nvPr/>
        </p:nvSpPr>
        <p:spPr>
          <a:xfrm>
            <a:off x="5333040" y="4524120"/>
            <a:ext cx="397728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Elasticity for each customer, aggregating their behavior over all purchases.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Text 5"/>
          <p:cNvSpPr/>
          <p:nvPr/>
        </p:nvSpPr>
        <p:spPr>
          <a:xfrm>
            <a:off x="9871920" y="3588480"/>
            <a:ext cx="35323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computed_c_p_elasticities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Text 6"/>
          <p:cNvSpPr/>
          <p:nvPr/>
        </p:nvSpPr>
        <p:spPr>
          <a:xfrm>
            <a:off x="9871920" y="4169520"/>
            <a:ext cx="397728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Elasticity for each combination of customer and product, capturing responsiveness to price changes.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9"/>
          <p:cNvSpPr/>
          <p:nvPr/>
        </p:nvSpPr>
        <p:spPr>
          <a:xfrm>
            <a:off x="793800" y="231264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Elasticity Equation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Text 17"/>
          <p:cNvSpPr/>
          <p:nvPr/>
        </p:nvSpPr>
        <p:spPr>
          <a:xfrm>
            <a:off x="4800600" y="3886200"/>
            <a:ext cx="35323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ln(Q) = </a:t>
            </a:r>
            <a:r>
              <a:rPr b="0" lang="en-US" sz="2200" spc="-1" strike="noStrike">
                <a:solidFill>
                  <a:srgbClr val="124e73"/>
                </a:solidFill>
                <a:latin typeface="DejaVu Sans"/>
                <a:ea typeface="DejaVu Sans"/>
              </a:rPr>
              <a:t>⍺</a:t>
            </a:r>
            <a:r>
              <a:rPr b="0" lang="en-US" sz="220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 + </a:t>
            </a:r>
            <a:r>
              <a:rPr b="0" lang="en-US" sz="2200" spc="-1" strike="noStrike">
                <a:solidFill>
                  <a:srgbClr val="124e73"/>
                </a:solidFill>
                <a:latin typeface="DejaVu Sans"/>
                <a:ea typeface="DejaVu Sans"/>
              </a:rPr>
              <a:t>β</a:t>
            </a:r>
            <a:r>
              <a:rPr b="0" lang="en-US" sz="220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ln(P) + </a:t>
            </a:r>
            <a:r>
              <a:rPr b="0" lang="en-US" sz="2200" spc="-1" strike="noStrike">
                <a:solidFill>
                  <a:srgbClr val="124e73"/>
                </a:solidFill>
                <a:latin typeface="DejaVu Sans"/>
                <a:ea typeface="DejaVu Sans"/>
              </a:rPr>
              <a:t>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18"/>
          <p:cNvSpPr/>
          <p:nvPr/>
        </p:nvSpPr>
        <p:spPr>
          <a:xfrm>
            <a:off x="823320" y="4307400"/>
            <a:ext cx="1243548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Where: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* Q </a:t>
            </a: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is the quantity demanded. 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* P </a:t>
            </a: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is the price (which may be the </a:t>
            </a: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regular price or sale price).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24e73"/>
                </a:solidFill>
                <a:latin typeface="DejaVu Sans"/>
                <a:ea typeface="DejaVu Sans"/>
              </a:rPr>
              <a:t>* ⍺ </a:t>
            </a: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is the intercept term.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24e73"/>
                </a:solidFill>
                <a:latin typeface="DejaVu Sans"/>
                <a:ea typeface="DejaVu Sans"/>
              </a:rPr>
              <a:t>* β </a:t>
            </a: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is the elasticity coefficient, </a:t>
            </a: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representing the percentage change </a:t>
            </a: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in quantity for a 1% change in price.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24e73"/>
                </a:solidFill>
                <a:latin typeface="DejaVu Sans"/>
                <a:ea typeface="DejaVu Sans"/>
              </a:rPr>
              <a:t>* ε </a:t>
            </a: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is the error term.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The absolute value of </a:t>
            </a:r>
            <a:r>
              <a:rPr b="0" lang="en-US" sz="2200" spc="-1" strike="noStrike">
                <a:solidFill>
                  <a:srgbClr val="124e73"/>
                </a:solidFill>
                <a:latin typeface="DejaVu Sans"/>
                <a:ea typeface="DejaVu Sans"/>
              </a:rPr>
              <a:t>β </a:t>
            </a: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is used to </a:t>
            </a: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report elasticity magnitude.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685800" y="3263760"/>
            <a:ext cx="11773800" cy="39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 </a:t>
            </a: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Price elasticity is measured using a log-log linear regression model. The model is expressed mathematically as: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43" name="Text 0"/>
          <p:cNvSpPr/>
          <p:nvPr/>
        </p:nvSpPr>
        <p:spPr>
          <a:xfrm>
            <a:off x="685800" y="2286000"/>
            <a:ext cx="662904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LangGraph Multi-Agentic Workflow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Image 1" descr="preencoded.png"/>
          <p:cNvPicPr/>
          <p:nvPr/>
        </p:nvPicPr>
        <p:blipFill>
          <a:blip r:embed="rId2"/>
          <a:stretch/>
        </p:blipFill>
        <p:spPr>
          <a:xfrm>
            <a:off x="685800" y="3335040"/>
            <a:ext cx="1133280" cy="1360080"/>
          </a:xfrm>
          <a:prstGeom prst="rect">
            <a:avLst/>
          </a:prstGeom>
          <a:ln w="0">
            <a:noFill/>
          </a:ln>
        </p:spPr>
      </p:pic>
      <p:sp>
        <p:nvSpPr>
          <p:cNvPr id="45" name="Text 1"/>
          <p:cNvSpPr/>
          <p:nvPr/>
        </p:nvSpPr>
        <p:spPr>
          <a:xfrm>
            <a:off x="2160000" y="356184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SQLAgent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 2"/>
          <p:cNvSpPr/>
          <p:nvPr/>
        </p:nvSpPr>
        <p:spPr>
          <a:xfrm>
            <a:off x="2160000" y="4052160"/>
            <a:ext cx="60814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Interacts with the SQLite database using a SQL toolkit.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Image 2" descr="preencoded.png"/>
          <p:cNvPicPr/>
          <p:nvPr/>
        </p:nvPicPr>
        <p:blipFill>
          <a:blip r:embed="rId3"/>
          <a:stretch/>
        </p:blipFill>
        <p:spPr>
          <a:xfrm>
            <a:off x="685800" y="4695840"/>
            <a:ext cx="1133280" cy="1360080"/>
          </a:xfrm>
          <a:prstGeom prst="rect">
            <a:avLst/>
          </a:prstGeom>
          <a:ln w="0">
            <a:noFill/>
          </a:ln>
        </p:spPr>
      </p:pic>
      <p:sp>
        <p:nvSpPr>
          <p:cNvPr id="48" name="Text 3"/>
          <p:cNvSpPr/>
          <p:nvPr/>
        </p:nvSpPr>
        <p:spPr>
          <a:xfrm>
            <a:off x="2160000" y="492264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PricingAnalystAgent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 4"/>
          <p:cNvSpPr/>
          <p:nvPr/>
        </p:nvSpPr>
        <p:spPr>
          <a:xfrm>
            <a:off x="2160000" y="5412960"/>
            <a:ext cx="60814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Acts as an expert in pricing analysis and strategy.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4"/>
          <a:stretch/>
        </p:blipFill>
        <p:spPr>
          <a:xfrm>
            <a:off x="11559960" y="1143000"/>
            <a:ext cx="2384280" cy="652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0"/>
          <p:cNvSpPr/>
          <p:nvPr/>
        </p:nvSpPr>
        <p:spPr>
          <a:xfrm>
            <a:off x="457200" y="182880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Summary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Shape 1"/>
          <p:cNvSpPr/>
          <p:nvPr/>
        </p:nvSpPr>
        <p:spPr>
          <a:xfrm>
            <a:off x="457200" y="3132720"/>
            <a:ext cx="509760" cy="509760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 2"/>
          <p:cNvSpPr/>
          <p:nvPr/>
        </p:nvSpPr>
        <p:spPr>
          <a:xfrm>
            <a:off x="632520" y="3217680"/>
            <a:ext cx="15876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1</a:t>
            </a: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 3"/>
          <p:cNvSpPr/>
          <p:nvPr/>
        </p:nvSpPr>
        <p:spPr>
          <a:xfrm>
            <a:off x="1194480" y="3132720"/>
            <a:ext cx="292716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Log-log regression 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4"/>
          <p:cNvSpPr/>
          <p:nvPr/>
        </p:nvSpPr>
        <p:spPr>
          <a:xfrm>
            <a:off x="1194480" y="3977640"/>
            <a:ext cx="292716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Calculates price elasticity using the log-log regression model.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Shape 5"/>
          <p:cNvSpPr/>
          <p:nvPr/>
        </p:nvSpPr>
        <p:spPr>
          <a:xfrm>
            <a:off x="4348800" y="3132720"/>
            <a:ext cx="509760" cy="509760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6"/>
          <p:cNvSpPr/>
          <p:nvPr/>
        </p:nvSpPr>
        <p:spPr>
          <a:xfrm>
            <a:off x="4509360" y="3217680"/>
            <a:ext cx="18864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2</a:t>
            </a: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7"/>
          <p:cNvSpPr/>
          <p:nvPr/>
        </p:nvSpPr>
        <p:spPr>
          <a:xfrm>
            <a:off x="5086080" y="313272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Multi-agent system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8"/>
          <p:cNvSpPr/>
          <p:nvPr/>
        </p:nvSpPr>
        <p:spPr>
          <a:xfrm>
            <a:off x="5086080" y="3623040"/>
            <a:ext cx="292716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SQLAgent queries the database, PricingAnalystAgent synthesizes the output.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Shape 9"/>
          <p:cNvSpPr/>
          <p:nvPr/>
        </p:nvSpPr>
        <p:spPr>
          <a:xfrm>
            <a:off x="8568000" y="3088440"/>
            <a:ext cx="447120" cy="568800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 10"/>
          <p:cNvSpPr/>
          <p:nvPr/>
        </p:nvSpPr>
        <p:spPr>
          <a:xfrm>
            <a:off x="8708040" y="3260520"/>
            <a:ext cx="16704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3</a:t>
            </a: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11"/>
          <p:cNvSpPr/>
          <p:nvPr/>
        </p:nvSpPr>
        <p:spPr>
          <a:xfrm>
            <a:off x="9214920" y="3127680"/>
            <a:ext cx="2486880" cy="5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Workflow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 12"/>
          <p:cNvSpPr/>
          <p:nvPr/>
        </p:nvSpPr>
        <p:spPr>
          <a:xfrm>
            <a:off x="9214920" y="3657600"/>
            <a:ext cx="4690440" cy="11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Coordinates agent interaction, ensuring a seamless flow from data extraction to expert analysis.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13"/>
          <p:cNvSpPr/>
          <p:nvPr/>
        </p:nvSpPr>
        <p:spPr>
          <a:xfrm>
            <a:off x="457200" y="182880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Examples </a:t>
            </a: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with </a:t>
            </a: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generated </a:t>
            </a: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fake data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483120" y="3867840"/>
            <a:ext cx="13004280" cy="299016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 txBox="1"/>
          <p:nvPr/>
        </p:nvSpPr>
        <p:spPr>
          <a:xfrm>
            <a:off x="457200" y="2955960"/>
            <a:ext cx="5486400" cy="4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What’s the most bought product?</a:t>
            </a:r>
            <a:endParaRPr b="1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14"/>
          <p:cNvSpPr/>
          <p:nvPr/>
        </p:nvSpPr>
        <p:spPr>
          <a:xfrm>
            <a:off x="457200" y="182880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Examples </a:t>
            </a: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with </a:t>
            </a: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generated </a:t>
            </a: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fake data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457200" y="2955960"/>
            <a:ext cx="11201400" cy="7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What % of my customer base have bought product1, but not product2?</a:t>
            </a:r>
            <a:endParaRPr b="1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457200" y="3886200"/>
            <a:ext cx="13169520" cy="381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15"/>
          <p:cNvSpPr/>
          <p:nvPr/>
        </p:nvSpPr>
        <p:spPr>
          <a:xfrm>
            <a:off x="457200" y="182880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Examples with generated fake data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457200" y="2955960"/>
            <a:ext cx="8001000" cy="7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What were my top selling products in the past month?</a:t>
            </a:r>
            <a:endParaRPr b="1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457200" y="3831120"/>
            <a:ext cx="12115800" cy="371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16"/>
          <p:cNvSpPr/>
          <p:nvPr/>
        </p:nvSpPr>
        <p:spPr>
          <a:xfrm>
            <a:off x="457200" y="182880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Examples with generated fake data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457200" y="2955960"/>
            <a:ext cx="7315200" cy="7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Which customers are significantly price sensitive?</a:t>
            </a:r>
            <a:endParaRPr b="1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457200" y="3657600"/>
            <a:ext cx="13258800" cy="321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LibreOffice/24.2.7.2$Linux_X86_64 LibreOffice_project/420$Build-2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2025-02-24T12:19:20Z</dcterms:created>
  <dc:creator>PptxGenJS</dc:creator>
  <dc:description/>
  <dc:language>en-US</dc:language>
  <cp:lastModifiedBy/>
  <dcterms:modified xsi:type="dcterms:W3CDTF">2025-02-24T11:23:35Z</dcterms:modified>
  <cp:revision>6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On-screen Show (16:9)</vt:lpwstr>
  </property>
  <property fmtid="{D5CDD505-2E9C-101B-9397-08002B2CF9AE}" pid="4" name="Slides">
    <vt:i4>4</vt:i4>
  </property>
</Properties>
</file>