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24"/>
  </p:notesMasterIdLst>
  <p:handoutMasterIdLst>
    <p:handoutMasterId r:id="rId25"/>
  </p:handoutMasterIdLst>
  <p:sldIdLst>
    <p:sldId id="270"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Lst>
  <p:sldSz cx="9144000" cy="5143500" type="screen16x9"/>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0">
          <p15:clr>
            <a:srgbClr val="A4A3A4"/>
          </p15:clr>
        </p15:guide>
        <p15:guide id="2" pos="3614">
          <p15:clr>
            <a:srgbClr val="A4A3A4"/>
          </p15:clr>
        </p15:guide>
        <p15:guide id="3" pos="329">
          <p15:clr>
            <a:srgbClr val="A4A3A4"/>
          </p15:clr>
        </p15:guide>
        <p15:guide id="4" pos="5388">
          <p15:clr>
            <a:srgbClr val="A4A3A4"/>
          </p15:clr>
        </p15:guide>
        <p15:guide id="5" pos="37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0C4144"/>
    <a:srgbClr val="2B2F48"/>
    <a:srgbClr val="666757"/>
    <a:srgbClr val="77737A"/>
    <a:srgbClr val="7E4E1F"/>
    <a:srgbClr val="F18872"/>
    <a:srgbClr val="D84527"/>
    <a:srgbClr val="43729E"/>
    <a:srgbClr val="335D86"/>
    <a:srgbClr val="CA302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206" autoAdjust="0"/>
  </p:normalViewPr>
  <p:slideViewPr>
    <p:cSldViewPr snapToGrid="0">
      <p:cViewPr varScale="1">
        <p:scale>
          <a:sx n="116" d="100"/>
          <a:sy n="116" d="100"/>
        </p:scale>
        <p:origin x="475" y="77"/>
      </p:cViewPr>
      <p:guideLst>
        <p:guide orient="horz" pos="350"/>
        <p:guide pos="3614"/>
        <p:guide pos="329"/>
        <p:guide pos="5388"/>
        <p:guide pos="37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CE5C3788-28FF-294B-9864-D8C81DFDD265}" type="datetimeFigureOut">
              <a:rPr lang="en-US" smtClean="0"/>
              <a:t>3/24/2018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F90A9BC9-A6B1-F54A-BFB2-55A16E54F290}" type="slidenum">
              <a:rPr lang="en-US" smtClean="0"/>
              <a:t>‹#›</a:t>
            </a:fld>
            <a:endParaRPr lang="en-US"/>
          </a:p>
        </p:txBody>
      </p:sp>
    </p:spTree>
    <p:extLst>
      <p:ext uri="{BB962C8B-B14F-4D97-AF65-F5344CB8AC3E}">
        <p14:creationId xmlns:p14="http://schemas.microsoft.com/office/powerpoint/2010/main" val="13977704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6B7F16E-5A16-1244-910D-B9F2E8D3281A}" type="datetimeFigureOut">
              <a:rPr lang="en-US" smtClean="0"/>
              <a:t>3/24/2018</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BFCDC52-99E8-BA4F-A7D7-AEB3EA6EEE85}" type="slidenum">
              <a:rPr lang="en-US" smtClean="0"/>
              <a:t>‹#›</a:t>
            </a:fld>
            <a:endParaRPr lang="en-US"/>
          </a:p>
        </p:txBody>
      </p:sp>
    </p:spTree>
    <p:extLst>
      <p:ext uri="{BB962C8B-B14F-4D97-AF65-F5344CB8AC3E}">
        <p14:creationId xmlns:p14="http://schemas.microsoft.com/office/powerpoint/2010/main" val="6670354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in Title [Jet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9756" y="1609344"/>
            <a:ext cx="6115470" cy="615553"/>
          </a:xfrm>
          <a:prstGeom prst="rect">
            <a:avLst/>
          </a:prstGeom>
          <a:noFill/>
        </p:spPr>
        <p:txBody>
          <a:bodyPr wrap="square" anchor="t">
            <a:noAutofit/>
          </a:bodyPr>
          <a:lstStyle>
            <a:lvl1pPr algn="l">
              <a:lnSpc>
                <a:spcPct val="100000"/>
              </a:lnSpc>
              <a:defRPr sz="3400">
                <a:solidFill>
                  <a:schemeClr val="bg1"/>
                </a:solidFill>
              </a:defRPr>
            </a:lvl1pPr>
          </a:lstStyle>
          <a:p>
            <a:r>
              <a:rPr lang="en-US" dirty="0" smtClean="0"/>
              <a:t>Click to edit Title</a:t>
            </a:r>
            <a:endParaRPr lang="en-US" dirty="0"/>
          </a:p>
        </p:txBody>
      </p:sp>
      <p:sp>
        <p:nvSpPr>
          <p:cNvPr id="7" name="Content Placeholder 4"/>
          <p:cNvSpPr>
            <a:spLocks noGrp="1"/>
          </p:cNvSpPr>
          <p:nvPr>
            <p:ph sz="quarter" idx="10" hasCustomPrompt="1"/>
          </p:nvPr>
        </p:nvSpPr>
        <p:spPr>
          <a:xfrm>
            <a:off x="429756" y="4128552"/>
            <a:ext cx="5920090" cy="504754"/>
          </a:xfrm>
          <a:prstGeom prst="rect">
            <a:avLst/>
          </a:prstGeom>
        </p:spPr>
        <p:txBody>
          <a:bodyPr>
            <a:noAutofit/>
          </a:bodyPr>
          <a:lstStyle>
            <a:lvl1pPr>
              <a:lnSpc>
                <a:spcPct val="90000"/>
              </a:lnSpc>
              <a:defRPr sz="1200" b="1" baseline="0">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en-US" dirty="0" smtClean="0"/>
              <a:t>Date Here</a:t>
            </a:r>
          </a:p>
          <a:p>
            <a:pPr lvl="0"/>
            <a:r>
              <a:rPr lang="en-US" dirty="0" smtClean="0"/>
              <a:t>Presenter Name</a:t>
            </a:r>
            <a:endParaRPr lang="en-US" dirty="0"/>
          </a:p>
        </p:txBody>
      </p:sp>
      <p:pic>
        <p:nvPicPr>
          <p:cNvPr id="6" name="EPS_LOGO_WHITE.pdf"/>
          <p:cNvPicPr/>
          <p:nvPr userDrawn="1"/>
        </p:nvPicPr>
        <p:blipFill>
          <a:blip r:embed="rId2" cstate="screen">
            <a:extLst>
              <a:ext uri="{28A0092B-C50C-407E-A947-70E740481C1C}">
                <a14:useLocalDpi xmlns:a14="http://schemas.microsoft.com/office/drawing/2010/main"/>
              </a:ext>
            </a:extLst>
          </a:blip>
          <a:stretch>
            <a:fillRect/>
          </a:stretch>
        </p:blipFill>
        <p:spPr>
          <a:xfrm>
            <a:off x="518564" y="500089"/>
            <a:ext cx="1364892" cy="466178"/>
          </a:xfrm>
          <a:prstGeom prst="rect">
            <a:avLst/>
          </a:prstGeom>
          <a:ln w="12700">
            <a:miter lim="400000"/>
          </a:ln>
        </p:spPr>
      </p:pic>
      <p:sp>
        <p:nvSpPr>
          <p:cNvPr id="8"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chemeClr val="bg1"/>
                </a:solidFill>
              </a:rPr>
              <a:t>Copyright ©</a:t>
            </a:r>
            <a:r>
              <a:rPr lang="ga-IE" sz="500" baseline="0" dirty="0" smtClean="0">
                <a:solidFill>
                  <a:schemeClr val="bg1"/>
                </a:solidFill>
              </a:rPr>
              <a:t> Epsilon 2016 Epsilon Data Management, LLC. All rights reserved.</a:t>
            </a:r>
            <a:endParaRPr sz="500" dirty="0">
              <a:solidFill>
                <a:schemeClr val="bg1"/>
              </a:solidFill>
            </a:endParaRPr>
          </a:p>
        </p:txBody>
      </p:sp>
    </p:spTree>
    <p:extLst>
      <p:ext uri="{BB962C8B-B14F-4D97-AF65-F5344CB8AC3E}">
        <p14:creationId xmlns:p14="http://schemas.microsoft.com/office/powerpoint/2010/main" val="363089733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General - Top heading [Frost White]">
    <p:bg>
      <p:bgPr>
        <a:solidFill>
          <a:schemeClr val="tx1"/>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8911" y="1254125"/>
            <a:ext cx="8238363" cy="914400"/>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rgbClr val="FFFFFF"/>
                </a:solidFill>
              </a:rPr>
              <a:t>Copyright ©</a:t>
            </a:r>
            <a:r>
              <a:rPr lang="ga-IE" sz="500" baseline="0" dirty="0" smtClean="0">
                <a:solidFill>
                  <a:srgbClr val="FFFFFF"/>
                </a:solidFill>
              </a:rPr>
              <a:t> Epsilon 2016 Epsilon Data Management, LLC. All rights reserved.</a:t>
            </a:r>
            <a:endParaRPr sz="500" dirty="0">
              <a:solidFill>
                <a:srgbClr val="FFFFFF"/>
              </a:solidFill>
            </a:endParaRPr>
          </a:p>
        </p:txBody>
      </p:sp>
      <p:sp>
        <p:nvSpPr>
          <p:cNvPr id="8" name="TextBox 7"/>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rgbClr val="FFFFFF"/>
                </a:solidFill>
              </a:rPr>
              <a:pPr algn="r"/>
              <a:t>‹#›</a:t>
            </a:fld>
            <a:endParaRPr lang="en-US" sz="600" dirty="0">
              <a:solidFill>
                <a:srgbClr val="FFFFFF"/>
              </a:solidFill>
            </a:endParaRPr>
          </a:p>
        </p:txBody>
      </p:sp>
      <p:pic>
        <p:nvPicPr>
          <p:cNvPr id="10" name="EPS_LOGO_BLACK.pdf"/>
          <p:cNvPicPr/>
          <p:nvPr userDrawn="1"/>
        </p:nvPicPr>
        <p:blipFill>
          <a:blip r:embed="rId2" cstate="print">
            <a:extLst>
              <a:ext uri="{28A0092B-C50C-407E-A947-70E740481C1C}">
                <a14:useLocalDpi xmlns:a14="http://schemas.microsoft.com/office/drawing/2010/main"/>
              </a:ext>
            </a:extLst>
          </a:blip>
          <a:stretch>
            <a:fillRect/>
          </a:stretch>
        </p:blipFill>
        <p:spPr>
          <a:xfrm>
            <a:off x="7872984" y="499214"/>
            <a:ext cx="686150" cy="233175"/>
          </a:xfrm>
          <a:prstGeom prst="rect">
            <a:avLst/>
          </a:prstGeom>
          <a:ln w="12700">
            <a:miter lim="400000"/>
          </a:ln>
        </p:spPr>
      </p:pic>
      <p:sp>
        <p:nvSpPr>
          <p:cNvPr id="2" name="Title 1"/>
          <p:cNvSpPr>
            <a:spLocks noGrp="1"/>
          </p:cNvSpPr>
          <p:nvPr>
            <p:ph type="title"/>
          </p:nvPr>
        </p:nvSpPr>
        <p:spPr>
          <a:xfrm>
            <a:off x="438912" y="457200"/>
            <a:ext cx="7161035" cy="379591"/>
          </a:xfrm>
        </p:spPr>
        <p:txBody>
          <a:bodyPr/>
          <a:lstStyle>
            <a:lvl1pPr>
              <a:defRPr>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328299226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eneral - Top heading [Denim]">
    <p:bg>
      <p:bgPr>
        <a:solidFill>
          <a:schemeClr val="accent2"/>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8911" y="1254125"/>
            <a:ext cx="8238363" cy="914400"/>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rgbClr val="FFFFFF"/>
                </a:solidFill>
              </a:rPr>
              <a:t>Copyright ©</a:t>
            </a:r>
            <a:r>
              <a:rPr lang="ga-IE" sz="500" baseline="0" dirty="0" smtClean="0">
                <a:solidFill>
                  <a:srgbClr val="FFFFFF"/>
                </a:solidFill>
              </a:rPr>
              <a:t> Epsilon 2016 Epsilon Data Management, LLC. All rights reserved.</a:t>
            </a:r>
            <a:endParaRPr sz="500" dirty="0">
              <a:solidFill>
                <a:srgbClr val="FFFFFF"/>
              </a:solidFill>
            </a:endParaRPr>
          </a:p>
        </p:txBody>
      </p:sp>
      <p:sp>
        <p:nvSpPr>
          <p:cNvPr id="8" name="TextBox 7"/>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rgbClr val="FFFFFF"/>
                </a:solidFill>
              </a:rPr>
              <a:pPr algn="r"/>
              <a:t>‹#›</a:t>
            </a:fld>
            <a:endParaRPr lang="en-US" sz="600" dirty="0">
              <a:solidFill>
                <a:srgbClr val="FFFFFF"/>
              </a:solidFill>
            </a:endParaRPr>
          </a:p>
        </p:txBody>
      </p:sp>
      <p:pic>
        <p:nvPicPr>
          <p:cNvPr id="10" name="EPS_LOGO_BLACK.pdf"/>
          <p:cNvPicPr/>
          <p:nvPr userDrawn="1"/>
        </p:nvPicPr>
        <p:blipFill>
          <a:blip r:embed="rId2" cstate="print">
            <a:extLst>
              <a:ext uri="{28A0092B-C50C-407E-A947-70E740481C1C}">
                <a14:useLocalDpi xmlns:a14="http://schemas.microsoft.com/office/drawing/2010/main"/>
              </a:ext>
            </a:extLst>
          </a:blip>
          <a:stretch>
            <a:fillRect/>
          </a:stretch>
        </p:blipFill>
        <p:spPr>
          <a:xfrm>
            <a:off x="7872984" y="499214"/>
            <a:ext cx="686150" cy="233175"/>
          </a:xfrm>
          <a:prstGeom prst="rect">
            <a:avLst/>
          </a:prstGeom>
          <a:ln w="12700">
            <a:miter lim="400000"/>
          </a:ln>
        </p:spPr>
      </p:pic>
      <p:sp>
        <p:nvSpPr>
          <p:cNvPr id="2" name="Title 1"/>
          <p:cNvSpPr>
            <a:spLocks noGrp="1"/>
          </p:cNvSpPr>
          <p:nvPr>
            <p:ph type="title"/>
          </p:nvPr>
        </p:nvSpPr>
        <p:spPr>
          <a:xfrm>
            <a:off x="438912" y="457200"/>
            <a:ext cx="7161035" cy="379591"/>
          </a:xfrm>
        </p:spPr>
        <p:txBody>
          <a:bodyPr/>
          <a:lstStyle>
            <a:lvl1pPr>
              <a:defRPr>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383983048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eneral - Top heading [Signal]">
    <p:bg>
      <p:bgPr>
        <a:solidFill>
          <a:schemeClr val="accent1"/>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8911" y="1254125"/>
            <a:ext cx="8238363" cy="914400"/>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rgbClr val="FFFFFF"/>
                </a:solidFill>
              </a:rPr>
              <a:t>Copyright ©</a:t>
            </a:r>
            <a:r>
              <a:rPr lang="ga-IE" sz="500" baseline="0" dirty="0" smtClean="0">
                <a:solidFill>
                  <a:srgbClr val="FFFFFF"/>
                </a:solidFill>
              </a:rPr>
              <a:t> Epsilon 2016 Epsilon Data Management, LLC. All rights reserved.</a:t>
            </a:r>
            <a:endParaRPr sz="500" dirty="0">
              <a:solidFill>
                <a:srgbClr val="FFFFFF"/>
              </a:solidFill>
            </a:endParaRPr>
          </a:p>
        </p:txBody>
      </p:sp>
      <p:sp>
        <p:nvSpPr>
          <p:cNvPr id="8" name="TextBox 7"/>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rgbClr val="FFFFFF"/>
                </a:solidFill>
              </a:rPr>
              <a:pPr algn="r"/>
              <a:t>‹#›</a:t>
            </a:fld>
            <a:endParaRPr lang="en-US" sz="600" dirty="0">
              <a:solidFill>
                <a:srgbClr val="FFFFFF"/>
              </a:solidFill>
            </a:endParaRPr>
          </a:p>
        </p:txBody>
      </p:sp>
      <p:pic>
        <p:nvPicPr>
          <p:cNvPr id="10" name="EPS_LOGO_BLACK.pdf"/>
          <p:cNvPicPr/>
          <p:nvPr userDrawn="1"/>
        </p:nvPicPr>
        <p:blipFill>
          <a:blip r:embed="rId2" cstate="print">
            <a:extLst>
              <a:ext uri="{28A0092B-C50C-407E-A947-70E740481C1C}">
                <a14:useLocalDpi xmlns:a14="http://schemas.microsoft.com/office/drawing/2010/main"/>
              </a:ext>
            </a:extLst>
          </a:blip>
          <a:stretch>
            <a:fillRect/>
          </a:stretch>
        </p:blipFill>
        <p:spPr>
          <a:xfrm>
            <a:off x="7872984" y="499214"/>
            <a:ext cx="686150" cy="233175"/>
          </a:xfrm>
          <a:prstGeom prst="rect">
            <a:avLst/>
          </a:prstGeom>
          <a:ln w="12700">
            <a:miter lim="400000"/>
          </a:ln>
        </p:spPr>
      </p:pic>
      <p:sp>
        <p:nvSpPr>
          <p:cNvPr id="2" name="Title 1"/>
          <p:cNvSpPr>
            <a:spLocks noGrp="1"/>
          </p:cNvSpPr>
          <p:nvPr>
            <p:ph type="title"/>
          </p:nvPr>
        </p:nvSpPr>
        <p:spPr>
          <a:xfrm>
            <a:off x="438912" y="457200"/>
            <a:ext cx="7161035" cy="379591"/>
          </a:xfrm>
        </p:spPr>
        <p:txBody>
          <a:bodyPr/>
          <a:lstStyle>
            <a:lvl1pPr>
              <a:defRPr>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102815987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eneral - Top heading [Orchid]">
    <p:bg>
      <p:bgPr>
        <a:solidFill>
          <a:schemeClr val="accent3"/>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8911" y="1254125"/>
            <a:ext cx="8238363" cy="914400"/>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rgbClr val="FFFFFF"/>
                </a:solidFill>
              </a:rPr>
              <a:t>Copyright ©</a:t>
            </a:r>
            <a:r>
              <a:rPr lang="ga-IE" sz="500" baseline="0" dirty="0" smtClean="0">
                <a:solidFill>
                  <a:srgbClr val="FFFFFF"/>
                </a:solidFill>
              </a:rPr>
              <a:t> Epsilon 2016 Epsilon Data Management, LLC. All rights reserved.</a:t>
            </a:r>
            <a:endParaRPr sz="500" dirty="0">
              <a:solidFill>
                <a:srgbClr val="FFFFFF"/>
              </a:solidFill>
            </a:endParaRPr>
          </a:p>
        </p:txBody>
      </p:sp>
      <p:sp>
        <p:nvSpPr>
          <p:cNvPr id="8" name="TextBox 7"/>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rgbClr val="FFFFFF"/>
                </a:solidFill>
              </a:rPr>
              <a:pPr algn="r"/>
              <a:t>‹#›</a:t>
            </a:fld>
            <a:endParaRPr lang="en-US" sz="600" dirty="0">
              <a:solidFill>
                <a:srgbClr val="FFFFFF"/>
              </a:solidFill>
            </a:endParaRPr>
          </a:p>
        </p:txBody>
      </p:sp>
      <p:pic>
        <p:nvPicPr>
          <p:cNvPr id="10" name="EPS_LOGO_BLACK.pdf"/>
          <p:cNvPicPr/>
          <p:nvPr userDrawn="1"/>
        </p:nvPicPr>
        <p:blipFill>
          <a:blip r:embed="rId2" cstate="print">
            <a:extLst>
              <a:ext uri="{28A0092B-C50C-407E-A947-70E740481C1C}">
                <a14:useLocalDpi xmlns:a14="http://schemas.microsoft.com/office/drawing/2010/main"/>
              </a:ext>
            </a:extLst>
          </a:blip>
          <a:stretch>
            <a:fillRect/>
          </a:stretch>
        </p:blipFill>
        <p:spPr>
          <a:xfrm>
            <a:off x="7872984" y="499214"/>
            <a:ext cx="686150" cy="233175"/>
          </a:xfrm>
          <a:prstGeom prst="rect">
            <a:avLst/>
          </a:prstGeom>
          <a:ln w="12700">
            <a:miter lim="400000"/>
          </a:ln>
        </p:spPr>
      </p:pic>
      <p:sp>
        <p:nvSpPr>
          <p:cNvPr id="2" name="Title 1"/>
          <p:cNvSpPr>
            <a:spLocks noGrp="1"/>
          </p:cNvSpPr>
          <p:nvPr>
            <p:ph type="title"/>
          </p:nvPr>
        </p:nvSpPr>
        <p:spPr>
          <a:xfrm>
            <a:off x="438912" y="457200"/>
            <a:ext cx="7161035" cy="379591"/>
          </a:xfrm>
        </p:spPr>
        <p:txBody>
          <a:bodyPr/>
          <a:lstStyle>
            <a:lvl1pPr>
              <a:defRPr>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2749280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eneral - Top heading [Sunshine]">
    <p:bg>
      <p:bgPr>
        <a:solidFill>
          <a:schemeClr val="accent4"/>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8911" y="1254125"/>
            <a:ext cx="8238363" cy="91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EPS_LOGO_BLACK.pdf"/>
          <p:cNvPicPr/>
          <p:nvPr userDrawn="1"/>
        </p:nvPicPr>
        <p:blipFill>
          <a:blip r:embed="rId2" cstate="print">
            <a:extLst>
              <a:ext uri="{28A0092B-C50C-407E-A947-70E740481C1C}">
                <a14:useLocalDpi xmlns:a14="http://schemas.microsoft.com/office/drawing/2010/main"/>
              </a:ext>
            </a:extLst>
          </a:blip>
          <a:stretch>
            <a:fillRect/>
          </a:stretch>
        </p:blipFill>
        <p:spPr>
          <a:xfrm>
            <a:off x="7872984" y="499214"/>
            <a:ext cx="686150" cy="233174"/>
          </a:xfrm>
          <a:prstGeom prst="rect">
            <a:avLst/>
          </a:prstGeom>
          <a:ln w="12700">
            <a:miter lim="400000"/>
          </a:ln>
        </p:spPr>
      </p:pic>
      <p:sp>
        <p:nvSpPr>
          <p:cNvPr id="2" name="Title 1"/>
          <p:cNvSpPr>
            <a:spLocks noGrp="1"/>
          </p:cNvSpPr>
          <p:nvPr>
            <p:ph type="title"/>
          </p:nvPr>
        </p:nvSpPr>
        <p:spPr>
          <a:xfrm>
            <a:off x="438912" y="457200"/>
            <a:ext cx="7167720" cy="379591"/>
          </a:xfrm>
        </p:spPr>
        <p:txBody>
          <a:bodyPr/>
          <a:lstStyle/>
          <a:p>
            <a:r>
              <a:rPr lang="en-US" smtClean="0"/>
              <a:t>Click to edit Master title style</a:t>
            </a:r>
            <a:endParaRPr lang="en-US"/>
          </a:p>
        </p:txBody>
      </p:sp>
      <p:sp>
        <p:nvSpPr>
          <p:cNvPr id="6" name="TextBox 5"/>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chemeClr val="tx1"/>
                </a:solidFill>
              </a:rPr>
              <a:pPr algn="r"/>
              <a:t>‹#›</a:t>
            </a:fld>
            <a:endParaRPr lang="en-US" sz="600" dirty="0">
              <a:solidFill>
                <a:schemeClr val="tx1"/>
              </a:solidFill>
            </a:endParaRPr>
          </a:p>
        </p:txBody>
      </p:sp>
      <p:sp>
        <p:nvSpPr>
          <p:cNvPr id="7"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rgbClr val="000000"/>
                </a:solidFill>
              </a:rPr>
              <a:t>Copyright ©</a:t>
            </a:r>
            <a:r>
              <a:rPr lang="ga-IE" sz="500" baseline="0" dirty="0" smtClean="0">
                <a:solidFill>
                  <a:srgbClr val="000000"/>
                </a:solidFill>
              </a:rPr>
              <a:t> Epsilon 2016 Epsilon Data Management, LLC. All rights reserved.</a:t>
            </a:r>
            <a:endParaRPr sz="500" dirty="0">
              <a:solidFill>
                <a:srgbClr val="000000"/>
              </a:solidFill>
            </a:endParaRPr>
          </a:p>
        </p:txBody>
      </p:sp>
    </p:spTree>
    <p:extLst>
      <p:ext uri="{BB962C8B-B14F-4D97-AF65-F5344CB8AC3E}">
        <p14:creationId xmlns:p14="http://schemas.microsoft.com/office/powerpoint/2010/main" val="156804610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General - Top heading [Pine]">
    <p:bg>
      <p:bgPr>
        <a:solidFill>
          <a:schemeClr val="accent5"/>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8911" y="1254125"/>
            <a:ext cx="8238363" cy="914400"/>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rgbClr val="FFFFFF"/>
                </a:solidFill>
              </a:rPr>
              <a:t>Copyright ©</a:t>
            </a:r>
            <a:r>
              <a:rPr lang="ga-IE" sz="500" baseline="0" dirty="0" smtClean="0">
                <a:solidFill>
                  <a:srgbClr val="FFFFFF"/>
                </a:solidFill>
              </a:rPr>
              <a:t> Epsilon 2016 Epsilon Data Management, LLC. All rights reserved.</a:t>
            </a:r>
            <a:endParaRPr sz="500" dirty="0">
              <a:solidFill>
                <a:srgbClr val="FFFFFF"/>
              </a:solidFill>
            </a:endParaRPr>
          </a:p>
        </p:txBody>
      </p:sp>
      <p:sp>
        <p:nvSpPr>
          <p:cNvPr id="8" name="TextBox 7"/>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rgbClr val="FFFFFF"/>
                </a:solidFill>
              </a:rPr>
              <a:pPr algn="r"/>
              <a:t>‹#›</a:t>
            </a:fld>
            <a:endParaRPr lang="en-US" sz="600" dirty="0">
              <a:solidFill>
                <a:srgbClr val="FFFFFF"/>
              </a:solidFill>
            </a:endParaRPr>
          </a:p>
        </p:txBody>
      </p:sp>
      <p:pic>
        <p:nvPicPr>
          <p:cNvPr id="10" name="EPS_LOGO_BLACK.pdf"/>
          <p:cNvPicPr/>
          <p:nvPr userDrawn="1"/>
        </p:nvPicPr>
        <p:blipFill>
          <a:blip r:embed="rId2" cstate="print">
            <a:extLst>
              <a:ext uri="{28A0092B-C50C-407E-A947-70E740481C1C}">
                <a14:useLocalDpi xmlns:a14="http://schemas.microsoft.com/office/drawing/2010/main"/>
              </a:ext>
            </a:extLst>
          </a:blip>
          <a:stretch>
            <a:fillRect/>
          </a:stretch>
        </p:blipFill>
        <p:spPr>
          <a:xfrm>
            <a:off x="7872984" y="499214"/>
            <a:ext cx="686150" cy="233175"/>
          </a:xfrm>
          <a:prstGeom prst="rect">
            <a:avLst/>
          </a:prstGeom>
          <a:ln w="12700">
            <a:miter lim="400000"/>
          </a:ln>
        </p:spPr>
      </p:pic>
      <p:sp>
        <p:nvSpPr>
          <p:cNvPr id="2" name="Title 1"/>
          <p:cNvSpPr>
            <a:spLocks noGrp="1"/>
          </p:cNvSpPr>
          <p:nvPr>
            <p:ph type="title"/>
          </p:nvPr>
        </p:nvSpPr>
        <p:spPr>
          <a:xfrm>
            <a:off x="438912" y="457200"/>
            <a:ext cx="7161035" cy="379591"/>
          </a:xfrm>
        </p:spPr>
        <p:txBody>
          <a:bodyPr/>
          <a:lstStyle>
            <a:lvl1pPr>
              <a:defRPr>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51792803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eral - Top heading [Midnight]">
    <p:bg>
      <p:bgPr>
        <a:solidFill>
          <a:schemeClr val="tx2"/>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8911" y="1254125"/>
            <a:ext cx="8238363" cy="914400"/>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rgbClr val="FFFFFF"/>
                </a:solidFill>
              </a:rPr>
              <a:t>Copyright ©</a:t>
            </a:r>
            <a:r>
              <a:rPr lang="ga-IE" sz="500" baseline="0" dirty="0" smtClean="0">
                <a:solidFill>
                  <a:srgbClr val="FFFFFF"/>
                </a:solidFill>
              </a:rPr>
              <a:t> Epsilon 2016 Epsilon Data Management, LLC. All rights reserved.</a:t>
            </a:r>
            <a:endParaRPr sz="500" dirty="0">
              <a:solidFill>
                <a:srgbClr val="FFFFFF"/>
              </a:solidFill>
            </a:endParaRPr>
          </a:p>
        </p:txBody>
      </p:sp>
      <p:sp>
        <p:nvSpPr>
          <p:cNvPr id="8" name="TextBox 7"/>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rgbClr val="FFFFFF"/>
                </a:solidFill>
              </a:rPr>
              <a:pPr algn="r"/>
              <a:t>‹#›</a:t>
            </a:fld>
            <a:endParaRPr lang="en-US" sz="600" dirty="0">
              <a:solidFill>
                <a:srgbClr val="FFFFFF"/>
              </a:solidFill>
            </a:endParaRPr>
          </a:p>
        </p:txBody>
      </p:sp>
      <p:pic>
        <p:nvPicPr>
          <p:cNvPr id="10" name="EPS_LOGO_BLACK.pdf"/>
          <p:cNvPicPr/>
          <p:nvPr userDrawn="1"/>
        </p:nvPicPr>
        <p:blipFill>
          <a:blip r:embed="rId2" cstate="print">
            <a:extLst>
              <a:ext uri="{28A0092B-C50C-407E-A947-70E740481C1C}">
                <a14:useLocalDpi xmlns:a14="http://schemas.microsoft.com/office/drawing/2010/main"/>
              </a:ext>
            </a:extLst>
          </a:blip>
          <a:stretch>
            <a:fillRect/>
          </a:stretch>
        </p:blipFill>
        <p:spPr>
          <a:xfrm>
            <a:off x="7872984" y="499214"/>
            <a:ext cx="686150" cy="233175"/>
          </a:xfrm>
          <a:prstGeom prst="rect">
            <a:avLst/>
          </a:prstGeom>
          <a:ln w="12700">
            <a:miter lim="400000"/>
          </a:ln>
        </p:spPr>
      </p:pic>
      <p:sp>
        <p:nvSpPr>
          <p:cNvPr id="2" name="Title 1"/>
          <p:cNvSpPr>
            <a:spLocks noGrp="1"/>
          </p:cNvSpPr>
          <p:nvPr>
            <p:ph type="title"/>
          </p:nvPr>
        </p:nvSpPr>
        <p:spPr>
          <a:xfrm>
            <a:off x="438912" y="457200"/>
            <a:ext cx="7161035" cy="379591"/>
          </a:xfrm>
        </p:spPr>
        <p:txBody>
          <a:bodyPr/>
          <a:lstStyle>
            <a:lvl1pPr>
              <a:defRPr>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0092862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eneral - Top heading [Bronze]">
    <p:bg>
      <p:bgPr>
        <a:solidFill>
          <a:schemeClr val="accent6"/>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8911" y="1254125"/>
            <a:ext cx="8238363" cy="914400"/>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rgbClr val="FFFFFF"/>
                </a:solidFill>
              </a:rPr>
              <a:t>Copyright ©</a:t>
            </a:r>
            <a:r>
              <a:rPr lang="ga-IE" sz="500" baseline="0" dirty="0" smtClean="0">
                <a:solidFill>
                  <a:srgbClr val="FFFFFF"/>
                </a:solidFill>
              </a:rPr>
              <a:t> Epsilon 2016 Epsilon Data Management, LLC. All rights reserved.</a:t>
            </a:r>
            <a:endParaRPr sz="500" dirty="0">
              <a:solidFill>
                <a:srgbClr val="FFFFFF"/>
              </a:solidFill>
            </a:endParaRPr>
          </a:p>
        </p:txBody>
      </p:sp>
      <p:sp>
        <p:nvSpPr>
          <p:cNvPr id="8" name="TextBox 7"/>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rgbClr val="FFFFFF"/>
                </a:solidFill>
              </a:rPr>
              <a:pPr algn="r"/>
              <a:t>‹#›</a:t>
            </a:fld>
            <a:endParaRPr lang="en-US" sz="600" dirty="0">
              <a:solidFill>
                <a:srgbClr val="FFFFFF"/>
              </a:solidFill>
            </a:endParaRPr>
          </a:p>
        </p:txBody>
      </p:sp>
      <p:pic>
        <p:nvPicPr>
          <p:cNvPr id="10" name="EPS_LOGO_BLACK.pdf"/>
          <p:cNvPicPr/>
          <p:nvPr userDrawn="1"/>
        </p:nvPicPr>
        <p:blipFill>
          <a:blip r:embed="rId2" cstate="print">
            <a:extLst>
              <a:ext uri="{28A0092B-C50C-407E-A947-70E740481C1C}">
                <a14:useLocalDpi xmlns:a14="http://schemas.microsoft.com/office/drawing/2010/main"/>
              </a:ext>
            </a:extLst>
          </a:blip>
          <a:stretch>
            <a:fillRect/>
          </a:stretch>
        </p:blipFill>
        <p:spPr>
          <a:xfrm>
            <a:off x="7872984" y="499214"/>
            <a:ext cx="686150" cy="233175"/>
          </a:xfrm>
          <a:prstGeom prst="rect">
            <a:avLst/>
          </a:prstGeom>
          <a:ln w="12700">
            <a:miter lim="400000"/>
          </a:ln>
        </p:spPr>
      </p:pic>
      <p:sp>
        <p:nvSpPr>
          <p:cNvPr id="2" name="Title 1"/>
          <p:cNvSpPr>
            <a:spLocks noGrp="1"/>
          </p:cNvSpPr>
          <p:nvPr>
            <p:ph type="title"/>
          </p:nvPr>
        </p:nvSpPr>
        <p:spPr>
          <a:xfrm>
            <a:off x="438912" y="457200"/>
            <a:ext cx="7161035" cy="379591"/>
          </a:xfrm>
        </p:spPr>
        <p:txBody>
          <a:bodyPr/>
          <a:lstStyle>
            <a:lvl1pPr>
              <a:defRPr>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2079929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sual-Right-Fill-Page">
    <p:spTree>
      <p:nvGrpSpPr>
        <p:cNvPr id="1" name=""/>
        <p:cNvGrpSpPr/>
        <p:nvPr/>
      </p:nvGrpSpPr>
      <p:grpSpPr>
        <a:xfrm>
          <a:off x="0" y="0"/>
          <a:ext cx="0" cy="0"/>
          <a:chOff x="0" y="0"/>
          <a:chExt cx="0" cy="0"/>
        </a:xfrm>
      </p:grpSpPr>
      <p:pic>
        <p:nvPicPr>
          <p:cNvPr id="2" name="Picture 1" descr="BlackstripbackgroundWide.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35879" cy="5143500"/>
          </a:xfrm>
          <a:prstGeom prst="rect">
            <a:avLst/>
          </a:prstGeom>
        </p:spPr>
      </p:pic>
      <p:sp>
        <p:nvSpPr>
          <p:cNvPr id="4" name="Picture Placeholder 3"/>
          <p:cNvSpPr>
            <a:spLocks noGrp="1"/>
          </p:cNvSpPr>
          <p:nvPr>
            <p:ph type="pic" sz="quarter" idx="11" hasCustomPrompt="1"/>
          </p:nvPr>
        </p:nvSpPr>
        <p:spPr>
          <a:xfrm>
            <a:off x="3521225" y="0"/>
            <a:ext cx="5622775" cy="5143500"/>
          </a:xfrm>
        </p:spPr>
        <p:txBody>
          <a:bodyPr anchor="ctr"/>
          <a:lstStyle>
            <a:lvl1pPr algn="ctr">
              <a:defRPr baseline="0"/>
            </a:lvl1pPr>
          </a:lstStyle>
          <a:p>
            <a:r>
              <a:rPr lang="en-US" dirty="0" smtClean="0"/>
              <a:t>Click here to insert visual here.</a:t>
            </a:r>
            <a:endParaRPr lang="en-US" dirty="0"/>
          </a:p>
        </p:txBody>
      </p:sp>
      <p:sp>
        <p:nvSpPr>
          <p:cNvPr id="9" name="TextBox 8"/>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chemeClr val="tx1"/>
                </a:solidFill>
              </a:rPr>
              <a:pPr algn="r"/>
              <a:t>‹#›</a:t>
            </a:fld>
            <a:endParaRPr lang="en-US" sz="600" dirty="0">
              <a:solidFill>
                <a:schemeClr val="tx1"/>
              </a:solidFill>
            </a:endParaRPr>
          </a:p>
        </p:txBody>
      </p:sp>
      <p:sp>
        <p:nvSpPr>
          <p:cNvPr id="3" name="Content Placeholder 2"/>
          <p:cNvSpPr>
            <a:spLocks noGrp="1"/>
          </p:cNvSpPr>
          <p:nvPr>
            <p:ph sz="quarter" idx="10"/>
          </p:nvPr>
        </p:nvSpPr>
        <p:spPr>
          <a:xfrm>
            <a:off x="438911" y="1252728"/>
            <a:ext cx="2929931" cy="914400"/>
          </a:xfrm>
        </p:spPr>
        <p:txBody>
          <a:bodyPr/>
          <a:lstStyle>
            <a:lvl1pPr>
              <a:defRPr sz="1400">
                <a:solidFill>
                  <a:srgbClr val="FFFFFF"/>
                </a:solidFill>
              </a:defRPr>
            </a:lvl1pPr>
            <a:lvl2pPr>
              <a:defRPr sz="1400">
                <a:solidFill>
                  <a:srgbClr val="FFFFFF"/>
                </a:solidFill>
              </a:defRPr>
            </a:lvl2pPr>
            <a:lvl3pPr>
              <a:defRPr sz="1400">
                <a:solidFill>
                  <a:srgbClr val="FFFFFF"/>
                </a:solidFill>
              </a:defRPr>
            </a:lvl3pPr>
            <a:lvl4pPr>
              <a:defRPr sz="1400">
                <a:solidFill>
                  <a:srgbClr val="FFFFFF"/>
                </a:solidFill>
              </a:defRPr>
            </a:lvl4pPr>
            <a:lvl5pPr>
              <a:defRPr sz="1400">
                <a:solidFill>
                  <a:srgbClr val="FFFFFF"/>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rgbClr val="000000"/>
                </a:solidFill>
              </a:rPr>
              <a:t>Copyright ©</a:t>
            </a:r>
            <a:r>
              <a:rPr lang="ga-IE" sz="500" baseline="0" dirty="0" smtClean="0">
                <a:solidFill>
                  <a:srgbClr val="000000"/>
                </a:solidFill>
              </a:rPr>
              <a:t> Epsilon 2016 Epsilon Data Management, LLC. All rights reserved.</a:t>
            </a:r>
            <a:endParaRPr sz="500" dirty="0">
              <a:solidFill>
                <a:srgbClr val="000000"/>
              </a:solidFill>
            </a:endParaRPr>
          </a:p>
        </p:txBody>
      </p:sp>
      <p:pic>
        <p:nvPicPr>
          <p:cNvPr id="12" name="EPS_LOGO_WHITE.pdf"/>
          <p:cNvPicPr/>
          <p:nvPr userDrawn="1"/>
        </p:nvPicPr>
        <p:blipFill>
          <a:blip r:embed="rId3" cstate="print">
            <a:extLst>
              <a:ext uri="{28A0092B-C50C-407E-A947-70E740481C1C}">
                <a14:useLocalDpi xmlns:a14="http://schemas.microsoft.com/office/drawing/2010/main"/>
              </a:ext>
            </a:extLst>
          </a:blip>
          <a:stretch>
            <a:fillRect/>
          </a:stretch>
        </p:blipFill>
        <p:spPr>
          <a:xfrm>
            <a:off x="518566" y="4535424"/>
            <a:ext cx="686153" cy="233175"/>
          </a:xfrm>
          <a:prstGeom prst="rect">
            <a:avLst/>
          </a:prstGeom>
          <a:ln w="12700">
            <a:miter lim="400000"/>
          </a:ln>
        </p:spPr>
      </p:pic>
      <p:sp>
        <p:nvSpPr>
          <p:cNvPr id="5" name="Title 4"/>
          <p:cNvSpPr>
            <a:spLocks noGrp="1"/>
          </p:cNvSpPr>
          <p:nvPr>
            <p:ph type="title"/>
          </p:nvPr>
        </p:nvSpPr>
        <p:spPr>
          <a:xfrm>
            <a:off x="438912" y="457200"/>
            <a:ext cx="2896509" cy="379591"/>
          </a:xfrm>
        </p:spPr>
        <p:txBody>
          <a:bodyPr/>
          <a:lstStyle>
            <a:lvl1pPr>
              <a:defRPr>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143092010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ase Study">
    <p:spTree>
      <p:nvGrpSpPr>
        <p:cNvPr id="1" name=""/>
        <p:cNvGrpSpPr/>
        <p:nvPr/>
      </p:nvGrpSpPr>
      <p:grpSpPr>
        <a:xfrm>
          <a:off x="0" y="0"/>
          <a:ext cx="0" cy="0"/>
          <a:chOff x="0" y="0"/>
          <a:chExt cx="0" cy="0"/>
        </a:xfrm>
      </p:grpSpPr>
      <p:pic>
        <p:nvPicPr>
          <p:cNvPr id="3" name="Picture 2" descr="BlackstripbackgroundWide.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8404131" cy="5143500"/>
          </a:xfrm>
          <a:prstGeom prst="rect">
            <a:avLst/>
          </a:prstGeom>
        </p:spPr>
      </p:pic>
      <p:sp>
        <p:nvSpPr>
          <p:cNvPr id="2" name="Title 1"/>
          <p:cNvSpPr>
            <a:spLocks noGrp="1"/>
          </p:cNvSpPr>
          <p:nvPr>
            <p:ph type="title"/>
          </p:nvPr>
        </p:nvSpPr>
        <p:spPr>
          <a:xfrm>
            <a:off x="3484224" y="376455"/>
            <a:ext cx="4052179" cy="645007"/>
          </a:xfrm>
          <a:prstGeom prst="rect">
            <a:avLst/>
          </a:prstGeom>
        </p:spPr>
        <p:txBody>
          <a:bodyPr lIns="91440" anchor="t"/>
          <a:lstStyle>
            <a:lvl1pPr>
              <a:lnSpc>
                <a:spcPct val="120000"/>
              </a:lnSpc>
              <a:defRPr>
                <a:solidFill>
                  <a:srgbClr val="242424"/>
                </a:solidFill>
              </a:defRPr>
            </a:lvl1pPr>
          </a:lstStyle>
          <a:p>
            <a:r>
              <a:rPr lang="en-US" smtClean="0"/>
              <a:t>Click to edit Master title style</a:t>
            </a:r>
            <a:endParaRPr lang="en-US" dirty="0"/>
          </a:p>
        </p:txBody>
      </p:sp>
      <p:sp>
        <p:nvSpPr>
          <p:cNvPr id="9" name="Picture Placeholder 8"/>
          <p:cNvSpPr>
            <a:spLocks noGrp="1"/>
          </p:cNvSpPr>
          <p:nvPr>
            <p:ph type="pic" sz="quarter" idx="11" hasCustomPrompt="1"/>
          </p:nvPr>
        </p:nvSpPr>
        <p:spPr>
          <a:xfrm>
            <a:off x="0" y="1"/>
            <a:ext cx="3237937" cy="2663825"/>
          </a:xfrm>
          <a:prstGeom prst="rect">
            <a:avLst/>
          </a:prstGeom>
        </p:spPr>
        <p:txBody>
          <a:bodyPr anchor="ctr">
            <a:noAutofit/>
          </a:bodyPr>
          <a:lstStyle>
            <a:lvl1pPr marL="0" indent="0" algn="ctr">
              <a:buNone/>
              <a:defRPr>
                <a:solidFill>
                  <a:schemeClr val="bg1"/>
                </a:solidFill>
              </a:defRPr>
            </a:lvl1pPr>
          </a:lstStyle>
          <a:p>
            <a:r>
              <a:rPr lang="en-US" dirty="0" smtClean="0"/>
              <a:t>Drag and drop key visual here</a:t>
            </a:r>
            <a:endParaRPr lang="en-US" dirty="0"/>
          </a:p>
        </p:txBody>
      </p:sp>
      <p:sp>
        <p:nvSpPr>
          <p:cNvPr id="19" name="Picture Placeholder 14"/>
          <p:cNvSpPr>
            <a:spLocks noGrp="1"/>
          </p:cNvSpPr>
          <p:nvPr>
            <p:ph type="pic" sz="quarter" idx="12" hasCustomPrompt="1"/>
          </p:nvPr>
        </p:nvSpPr>
        <p:spPr>
          <a:xfrm>
            <a:off x="7698888" y="382361"/>
            <a:ext cx="961302" cy="452212"/>
          </a:xfrm>
          <a:prstGeom prst="rect">
            <a:avLst/>
          </a:prstGeom>
        </p:spPr>
        <p:txBody>
          <a:bodyPr anchor="ctr">
            <a:noAutofit/>
          </a:bodyPr>
          <a:lstStyle>
            <a:lvl1pPr marL="0" indent="0" algn="ctr">
              <a:buNone/>
              <a:defRPr sz="1050"/>
            </a:lvl1pPr>
          </a:lstStyle>
          <a:p>
            <a:r>
              <a:rPr lang="en-US" dirty="0" smtClean="0"/>
              <a:t>Client logo here</a:t>
            </a:r>
            <a:endParaRPr lang="en-US" dirty="0"/>
          </a:p>
        </p:txBody>
      </p:sp>
      <p:cxnSp>
        <p:nvCxnSpPr>
          <p:cNvPr id="21" name="Straight Connector 20"/>
          <p:cNvCxnSpPr/>
          <p:nvPr userDrawn="1"/>
        </p:nvCxnSpPr>
        <p:spPr>
          <a:xfrm>
            <a:off x="3652108" y="1473316"/>
            <a:ext cx="4989167" cy="0"/>
          </a:xfrm>
          <a:prstGeom prst="line">
            <a:avLst/>
          </a:prstGeom>
          <a:noFill/>
          <a:ln w="12700" cap="rnd">
            <a:solidFill>
              <a:srgbClr val="000000"/>
            </a:solidFill>
            <a:prstDash val="sysDot"/>
            <a:miter lim="400000"/>
          </a:ln>
          <a:effectLst/>
        </p:spPr>
        <p:style>
          <a:lnRef idx="0">
            <a:scrgbClr r="0" g="0" b="0"/>
          </a:lnRef>
          <a:fillRef idx="0">
            <a:scrgbClr r="0" g="0" b="0"/>
          </a:fillRef>
          <a:effectRef idx="0">
            <a:scrgbClr r="0" g="0" b="0"/>
          </a:effectRef>
          <a:fontRef idx="none"/>
        </p:style>
      </p:cxnSp>
      <p:sp>
        <p:nvSpPr>
          <p:cNvPr id="33" name="Content Placeholder 25"/>
          <p:cNvSpPr>
            <a:spLocks noGrp="1"/>
          </p:cNvSpPr>
          <p:nvPr>
            <p:ph sz="quarter" idx="21" hasCustomPrompt="1"/>
          </p:nvPr>
        </p:nvSpPr>
        <p:spPr>
          <a:xfrm>
            <a:off x="943135" y="2975952"/>
            <a:ext cx="2039762" cy="430887"/>
          </a:xfrm>
          <a:prstGeom prst="rect">
            <a:avLst/>
          </a:prstGeom>
          <a:ln w="12700">
            <a:miter lim="400000"/>
          </a:ln>
        </p:spPr>
        <p:txBody>
          <a:bodyPr lIns="0" tIns="0" rIns="0" bIns="0" numCol="1" spcCol="282491" anchor="b"/>
          <a:lstStyle>
            <a:lvl1pPr marL="0" indent="0">
              <a:buNone/>
              <a:defRPr lang="en-US" sz="2800" b="1" smtClean="0">
                <a:solidFill>
                  <a:srgbClr val="F5A93F"/>
                </a:solidFill>
                <a:latin typeface="Arial Bold"/>
                <a:ea typeface="Arial Bold"/>
                <a:cs typeface="Arial Bold"/>
                <a:sym typeface="Helvetica Light"/>
              </a:defRPr>
            </a:lvl1pPr>
            <a:lvl2pPr>
              <a:defRPr lang="en-US" sz="1900" smtClean="0">
                <a:sym typeface="Helvetica Light"/>
              </a:defRPr>
            </a:lvl2pPr>
            <a:lvl3pPr>
              <a:defRPr lang="en-US" sz="1900" smtClean="0">
                <a:sym typeface="Helvetica Light"/>
              </a:defRPr>
            </a:lvl3pPr>
            <a:lvl4pPr>
              <a:defRPr lang="en-US" sz="1900" smtClean="0">
                <a:sym typeface="Helvetica Light"/>
              </a:defRPr>
            </a:lvl4pPr>
            <a:lvl5pPr>
              <a:defRPr lang="en-US" sz="1900">
                <a:sym typeface="Helvetica Light"/>
              </a:defRPr>
            </a:lvl5pPr>
          </a:lstStyle>
          <a:p>
            <a:pPr marR="457200" lvl="0"/>
            <a:r>
              <a:rPr lang="en-US" dirty="0" smtClean="0"/>
              <a:t>%Here</a:t>
            </a:r>
            <a:endParaRPr lang="en-US" dirty="0"/>
          </a:p>
        </p:txBody>
      </p:sp>
      <p:sp>
        <p:nvSpPr>
          <p:cNvPr id="34" name="Text Placeholder 27"/>
          <p:cNvSpPr>
            <a:spLocks noGrp="1"/>
          </p:cNvSpPr>
          <p:nvPr>
            <p:ph type="body" sz="quarter" idx="22" hasCustomPrompt="1"/>
          </p:nvPr>
        </p:nvSpPr>
        <p:spPr>
          <a:xfrm>
            <a:off x="502775" y="3902930"/>
            <a:ext cx="2622528" cy="184666"/>
          </a:xfrm>
          <a:prstGeom prst="rect">
            <a:avLst/>
          </a:prstGeom>
          <a:ln w="12700">
            <a:miter lim="400000"/>
          </a:ln>
        </p:spPr>
        <p:txBody>
          <a:bodyPr vert="horz" wrap="square" lIns="0" tIns="0" rIns="0" bIns="0" numCol="1" spcCol="282491" rtlCol="0" anchor="t">
            <a:spAutoFit/>
          </a:bodyPr>
          <a:lstStyle>
            <a:lvl1pPr marL="0" indent="0">
              <a:buNone/>
              <a:defRPr lang="en-US" sz="1200" b="0" smtClean="0">
                <a:solidFill>
                  <a:srgbClr val="F5A93F"/>
                </a:solidFill>
                <a:latin typeface="Arial Bold"/>
                <a:ea typeface="Arial Bold"/>
                <a:cs typeface="Arial Bold"/>
              </a:defRPr>
            </a:lvl1pPr>
            <a:lvl2pPr>
              <a:defRPr lang="en-US" sz="1000" b="0" smtClean="0"/>
            </a:lvl2pPr>
            <a:lvl3pPr>
              <a:defRPr lang="en-US" sz="1000" b="0" smtClean="0"/>
            </a:lvl3pPr>
            <a:lvl4pPr>
              <a:defRPr lang="en-US" sz="1000" b="0" smtClean="0"/>
            </a:lvl4pPr>
            <a:lvl5pPr>
              <a:defRPr lang="en-US" sz="1000" b="0"/>
            </a:lvl5pPr>
          </a:lstStyle>
          <a:p>
            <a:pPr marR="457200" lvl="0"/>
            <a:r>
              <a:rPr lang="en-US" dirty="0" smtClean="0"/>
              <a:t>Result here</a:t>
            </a:r>
            <a:endParaRPr lang="en-US" dirty="0"/>
          </a:p>
        </p:txBody>
      </p:sp>
      <p:sp>
        <p:nvSpPr>
          <p:cNvPr id="35" name="Content Placeholder 4"/>
          <p:cNvSpPr>
            <a:spLocks noGrp="1"/>
          </p:cNvSpPr>
          <p:nvPr>
            <p:ph sz="quarter" idx="23"/>
          </p:nvPr>
        </p:nvSpPr>
        <p:spPr>
          <a:xfrm>
            <a:off x="925320" y="3420076"/>
            <a:ext cx="2231264" cy="338554"/>
          </a:xfrm>
          <a:prstGeom prst="rect">
            <a:avLst/>
          </a:prstGeom>
          <a:ln w="12700">
            <a:miter lim="400000"/>
          </a:ln>
        </p:spPr>
        <p:txBody>
          <a:bodyPr vert="horz" wrap="square" lIns="0" tIns="0" rIns="0" bIns="0" numCol="1" spcCol="282491" rtlCol="0" anchor="t">
            <a:spAutoFit/>
          </a:bodyPr>
          <a:lstStyle>
            <a:lvl1pPr marL="0" indent="0">
              <a:buNone/>
              <a:defRPr lang="en-US" sz="1100" b="0" smtClean="0">
                <a:solidFill>
                  <a:srgbClr val="F5A93F"/>
                </a:solidFill>
                <a:latin typeface="Arial Bold"/>
                <a:ea typeface="Arial Bold"/>
                <a:cs typeface="Arial Bold"/>
              </a:defRPr>
            </a:lvl1pPr>
            <a:lvl2pPr>
              <a:defRPr lang="en-US" sz="1100" b="0" smtClean="0"/>
            </a:lvl2pPr>
            <a:lvl3pPr>
              <a:defRPr lang="en-US" sz="1100" b="0" smtClean="0"/>
            </a:lvl3pPr>
            <a:lvl4pPr>
              <a:defRPr lang="en-US" sz="1100" b="0" smtClean="0"/>
            </a:lvl4pPr>
            <a:lvl5pPr>
              <a:defRPr lang="en-US" sz="1100" b="0"/>
            </a:lvl5pPr>
          </a:lstStyle>
          <a:p>
            <a:pPr marR="457200" lvl="0"/>
            <a:r>
              <a:rPr lang="en-US" smtClean="0"/>
              <a:t>Edit Master text styles</a:t>
            </a:r>
          </a:p>
        </p:txBody>
      </p:sp>
      <p:pic>
        <p:nvPicPr>
          <p:cNvPr id="37" name="Picture Placeholder 14"/>
          <p:cNvPicPr>
            <a:picLocks noChangeAspect="1"/>
          </p:cNvPicPr>
          <p:nvPr userDrawn="1"/>
        </p:nvPicPr>
        <p:blipFill rotWithShape="1">
          <a:blip r:embed="rId3" cstate="print">
            <a:extLst>
              <a:ext uri="{28A0092B-C50C-407E-A947-70E740481C1C}">
                <a14:useLocalDpi xmlns:a14="http://schemas.microsoft.com/office/drawing/2010/main"/>
              </a:ext>
            </a:extLst>
          </a:blip>
          <a:srcRect t="-17548" b="-17548"/>
          <a:stretch/>
        </p:blipFill>
        <p:spPr>
          <a:xfrm>
            <a:off x="441692" y="3074612"/>
            <a:ext cx="373933" cy="336778"/>
          </a:xfrm>
          <a:prstGeom prst="rect">
            <a:avLst/>
          </a:prstGeom>
        </p:spPr>
      </p:pic>
      <p:sp>
        <p:nvSpPr>
          <p:cNvPr id="15" name="TextBox 14"/>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chemeClr val="tx1"/>
                </a:solidFill>
              </a:rPr>
              <a:pPr algn="r"/>
              <a:t>‹#›</a:t>
            </a:fld>
            <a:endParaRPr lang="en-US" sz="600" dirty="0">
              <a:solidFill>
                <a:schemeClr val="tx1"/>
              </a:solidFill>
            </a:endParaRPr>
          </a:p>
        </p:txBody>
      </p:sp>
      <p:sp>
        <p:nvSpPr>
          <p:cNvPr id="6" name="Content Placeholder 5"/>
          <p:cNvSpPr>
            <a:spLocks noGrp="1"/>
          </p:cNvSpPr>
          <p:nvPr>
            <p:ph sz="quarter" idx="24"/>
          </p:nvPr>
        </p:nvSpPr>
        <p:spPr>
          <a:xfrm>
            <a:off x="3484224" y="1681440"/>
            <a:ext cx="2573480" cy="914400"/>
          </a:xfrm>
        </p:spPr>
        <p:txBody>
          <a:bodyPr lIns="91440"/>
          <a:lstStyle>
            <a:lvl1pPr marL="49212" indent="0">
              <a:buNone/>
              <a:defRPr sz="1200" b="1"/>
            </a:lvl1pPr>
            <a:lvl2pPr marL="292100" indent="-176213">
              <a:buSzPct val="90000"/>
              <a:buFont typeface="Arial"/>
              <a:buChar char="•"/>
              <a:defRPr sz="1200"/>
            </a:lvl2pPr>
            <a:lvl3pPr marL="573088" indent="-177800">
              <a:defRPr sz="1200"/>
            </a:lvl3pPr>
            <a:lvl4pPr marL="862013" indent="-173038">
              <a:defRPr sz="1200"/>
            </a:lvl4pPr>
            <a:lvl5pPr marL="1146175" indent="-173038">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25"/>
          </p:nvPr>
        </p:nvSpPr>
        <p:spPr>
          <a:xfrm>
            <a:off x="6133094" y="1681163"/>
            <a:ext cx="2636255" cy="914400"/>
          </a:xfrm>
        </p:spPr>
        <p:txBody>
          <a:bodyPr lIns="91440"/>
          <a:lstStyle>
            <a:lvl1pPr marL="49212" indent="0">
              <a:buNone/>
              <a:defRPr sz="1200" b="1"/>
            </a:lvl1pPr>
            <a:lvl2pPr marL="292100" indent="-176213">
              <a:buSzPct val="95000"/>
              <a:buFont typeface="Arial"/>
              <a:buChar char="•"/>
              <a:defRPr sz="1200"/>
            </a:lvl2pPr>
            <a:lvl3pPr marL="520700" indent="-177800">
              <a:defRPr sz="1200"/>
            </a:lvl3pPr>
            <a:lvl4pPr marL="800100" indent="-173038">
              <a:defRPr sz="1200"/>
            </a:lvl4pPr>
            <a:lvl5pPr marL="1085850" indent="-174625">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rgbClr val="000000"/>
                </a:solidFill>
              </a:rPr>
              <a:t>Copyright ©</a:t>
            </a:r>
            <a:r>
              <a:rPr lang="ga-IE" sz="500" baseline="0" dirty="0" smtClean="0">
                <a:solidFill>
                  <a:srgbClr val="000000"/>
                </a:solidFill>
              </a:rPr>
              <a:t> Epsilon 2016 Epsilon Data Management, LLC. All rights reserved.</a:t>
            </a:r>
            <a:endParaRPr lang="ga-IE" sz="500" dirty="0">
              <a:solidFill>
                <a:srgbClr val="000000"/>
              </a:solidFill>
            </a:endParaRPr>
          </a:p>
        </p:txBody>
      </p:sp>
      <p:pic>
        <p:nvPicPr>
          <p:cNvPr id="16" name="EPS_LOGO_BLACK.pdf"/>
          <p:cNvPicPr/>
          <p:nvPr userDrawn="1"/>
        </p:nvPicPr>
        <p:blipFill>
          <a:blip r:embed="rId4" cstate="print">
            <a:extLst>
              <a:ext uri="{28A0092B-C50C-407E-A947-70E740481C1C}">
                <a14:useLocalDpi xmlns:a14="http://schemas.microsoft.com/office/drawing/2010/main"/>
              </a:ext>
            </a:extLst>
          </a:blip>
          <a:stretch>
            <a:fillRect/>
          </a:stretch>
        </p:blipFill>
        <p:spPr>
          <a:xfrm>
            <a:off x="519114" y="499214"/>
            <a:ext cx="686150" cy="233175"/>
          </a:xfrm>
          <a:prstGeom prst="rect">
            <a:avLst/>
          </a:prstGeom>
          <a:ln w="12700">
            <a:miter lim="400000"/>
          </a:ln>
        </p:spPr>
      </p:pic>
    </p:spTree>
    <p:extLst>
      <p:ext uri="{BB962C8B-B14F-4D97-AF65-F5344CB8AC3E}">
        <p14:creationId xmlns:p14="http://schemas.microsoft.com/office/powerpoint/2010/main" val="380691466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Main Title [Fros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9756" y="1609344"/>
            <a:ext cx="6115470" cy="615553"/>
          </a:xfrm>
          <a:prstGeom prst="rect">
            <a:avLst/>
          </a:prstGeom>
          <a:noFill/>
        </p:spPr>
        <p:txBody>
          <a:bodyPr wrap="square" anchor="t">
            <a:noAutofit/>
          </a:bodyPr>
          <a:lstStyle>
            <a:lvl1pPr algn="l">
              <a:lnSpc>
                <a:spcPct val="100000"/>
              </a:lnSpc>
              <a:defRPr sz="3400">
                <a:solidFill>
                  <a:schemeClr val="tx1"/>
                </a:solidFill>
              </a:defRPr>
            </a:lvl1pPr>
          </a:lstStyle>
          <a:p>
            <a:r>
              <a:rPr lang="en-US" dirty="0" smtClean="0"/>
              <a:t>Click to edit Title</a:t>
            </a:r>
            <a:endParaRPr lang="en-US" dirty="0"/>
          </a:p>
        </p:txBody>
      </p:sp>
      <p:sp>
        <p:nvSpPr>
          <p:cNvPr id="7" name="Content Placeholder 4"/>
          <p:cNvSpPr>
            <a:spLocks noGrp="1"/>
          </p:cNvSpPr>
          <p:nvPr>
            <p:ph sz="quarter" idx="10" hasCustomPrompt="1"/>
          </p:nvPr>
        </p:nvSpPr>
        <p:spPr>
          <a:xfrm>
            <a:off x="429756" y="4128552"/>
            <a:ext cx="5920090" cy="504754"/>
          </a:xfrm>
          <a:prstGeom prst="rect">
            <a:avLst/>
          </a:prstGeom>
        </p:spPr>
        <p:txBody>
          <a:bodyPr>
            <a:noAutofit/>
          </a:bodyPr>
          <a:lstStyle>
            <a:lvl1pPr>
              <a:lnSpc>
                <a:spcPct val="90000"/>
              </a:lnSpc>
              <a:defRPr sz="1200" b="1" baseline="0">
                <a:solidFill>
                  <a:schemeClr val="tx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en-US" dirty="0" smtClean="0"/>
              <a:t>Date Here</a:t>
            </a:r>
          </a:p>
          <a:p>
            <a:pPr lvl="0"/>
            <a:r>
              <a:rPr lang="en-US" dirty="0" smtClean="0"/>
              <a:t>Presenter Name</a:t>
            </a:r>
            <a:endParaRPr lang="en-US" dirty="0"/>
          </a:p>
        </p:txBody>
      </p:sp>
      <p:pic>
        <p:nvPicPr>
          <p:cNvPr id="6" name="EPS_LOGO_WHITE.pdf"/>
          <p:cNvPicPr/>
          <p:nvPr userDrawn="1"/>
        </p:nvPicPr>
        <p:blipFill>
          <a:blip r:embed="rId2" cstate="print">
            <a:extLst>
              <a:ext uri="{28A0092B-C50C-407E-A947-70E740481C1C}">
                <a14:useLocalDpi xmlns:a14="http://schemas.microsoft.com/office/drawing/2010/main"/>
              </a:ext>
            </a:extLst>
          </a:blip>
          <a:stretch>
            <a:fillRect/>
          </a:stretch>
        </p:blipFill>
        <p:spPr>
          <a:xfrm>
            <a:off x="518564" y="501262"/>
            <a:ext cx="1364892" cy="463831"/>
          </a:xfrm>
          <a:prstGeom prst="rect">
            <a:avLst/>
          </a:prstGeom>
          <a:ln w="12700">
            <a:miter lim="400000"/>
          </a:ln>
        </p:spPr>
      </p:pic>
      <p:sp>
        <p:nvSpPr>
          <p:cNvPr id="8"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rgbClr val="000000"/>
                </a:solidFill>
              </a:rPr>
              <a:t>Copyright ©</a:t>
            </a:r>
            <a:r>
              <a:rPr lang="ga-IE" sz="500" baseline="0" dirty="0" smtClean="0">
                <a:solidFill>
                  <a:srgbClr val="000000"/>
                </a:solidFill>
              </a:rPr>
              <a:t> Epsilon 2016 Epsilon Data Management, LLC. All rights reserved.</a:t>
            </a:r>
            <a:endParaRPr sz="500" dirty="0">
              <a:solidFill>
                <a:srgbClr val="000000"/>
              </a:solidFill>
            </a:endParaRPr>
          </a:p>
        </p:txBody>
      </p:sp>
    </p:spTree>
    <p:extLst>
      <p:ext uri="{BB962C8B-B14F-4D97-AF65-F5344CB8AC3E}">
        <p14:creationId xmlns:p14="http://schemas.microsoft.com/office/powerpoint/2010/main" val="111235595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sual – Small title">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516733" y="374904"/>
            <a:ext cx="8125617" cy="3990975"/>
          </a:xfrm>
          <a:prstGeom prst="rect">
            <a:avLst/>
          </a:prstGeom>
          <a:noFill/>
          <a:ln>
            <a:noFill/>
          </a:ln>
        </p:spPr>
        <p:txBody>
          <a:bodyPr anchor="ctr">
            <a:noAutofit/>
          </a:bodyPr>
          <a:lstStyle>
            <a:lvl1pPr marL="0" indent="0" algn="ctr">
              <a:buNone/>
              <a:defRPr baseline="0"/>
            </a:lvl1pPr>
          </a:lstStyle>
          <a:p>
            <a:r>
              <a:rPr lang="en-US" dirty="0" smtClean="0"/>
              <a:t>Drag and drop to insert creative here</a:t>
            </a:r>
            <a:endParaRPr lang="en-US" dirty="0"/>
          </a:p>
        </p:txBody>
      </p:sp>
      <p:sp>
        <p:nvSpPr>
          <p:cNvPr id="13" name="Text Placeholder 12"/>
          <p:cNvSpPr>
            <a:spLocks noGrp="1"/>
          </p:cNvSpPr>
          <p:nvPr>
            <p:ph type="body" sz="quarter" idx="11" hasCustomPrompt="1"/>
          </p:nvPr>
        </p:nvSpPr>
        <p:spPr>
          <a:xfrm>
            <a:off x="1343525" y="4553456"/>
            <a:ext cx="3027949" cy="239546"/>
          </a:xfrm>
          <a:prstGeom prst="rect">
            <a:avLst/>
          </a:prstGeom>
          <a:ln w="12700">
            <a:miter lim="400000"/>
          </a:ln>
        </p:spPr>
        <p:txBody>
          <a:bodyPr lIns="0" tIns="0" rIns="0" bIns="0" anchor="t">
            <a:normAutofit/>
          </a:bodyPr>
          <a:lstStyle>
            <a:lvl1pPr marL="0" indent="0">
              <a:buNone/>
              <a:defRPr lang="en-US" sz="800" b="1" baseline="0" smtClean="0">
                <a:latin typeface="Arial Bold"/>
                <a:ea typeface="Arial Bold"/>
                <a:cs typeface="Arial Bold"/>
                <a:sym typeface="Helvetica Light"/>
              </a:defRPr>
            </a:lvl1pPr>
            <a:lvl2pPr>
              <a:defRPr lang="en-US" sz="1900" smtClean="0">
                <a:sym typeface="Helvetica Light"/>
              </a:defRPr>
            </a:lvl2pPr>
            <a:lvl3pPr>
              <a:defRPr lang="en-US" sz="1900" smtClean="0">
                <a:sym typeface="Helvetica Light"/>
              </a:defRPr>
            </a:lvl3pPr>
            <a:lvl4pPr>
              <a:defRPr lang="en-US" sz="1900" smtClean="0">
                <a:sym typeface="Helvetica Light"/>
              </a:defRPr>
            </a:lvl4pPr>
            <a:lvl5pPr>
              <a:defRPr lang="en-US" sz="1900">
                <a:sym typeface="Helvetica Light"/>
              </a:defRPr>
            </a:lvl5pPr>
          </a:lstStyle>
          <a:p>
            <a:pPr marR="635000" lvl="0" defTabSz="309563">
              <a:lnSpc>
                <a:spcPct val="120000"/>
              </a:lnSpc>
            </a:pPr>
            <a:r>
              <a:rPr lang="en-US" dirty="0" smtClean="0"/>
              <a:t>Title of Creative Slide 8pt Bold</a:t>
            </a:r>
            <a:endParaRPr lang="en-US" dirty="0"/>
          </a:p>
        </p:txBody>
      </p:sp>
      <p:sp>
        <p:nvSpPr>
          <p:cNvPr id="15" name="Picture Placeholder 14"/>
          <p:cNvSpPr>
            <a:spLocks noGrp="1"/>
          </p:cNvSpPr>
          <p:nvPr>
            <p:ph type="pic" sz="quarter" idx="12" hasCustomPrompt="1"/>
          </p:nvPr>
        </p:nvSpPr>
        <p:spPr>
          <a:xfrm>
            <a:off x="7765038" y="4522370"/>
            <a:ext cx="890587" cy="234950"/>
          </a:xfrm>
          <a:prstGeom prst="rect">
            <a:avLst/>
          </a:prstGeom>
        </p:spPr>
        <p:txBody>
          <a:bodyPr/>
          <a:lstStyle>
            <a:lvl1pPr marL="0" indent="0" algn="ctr">
              <a:buNone/>
              <a:defRPr sz="1050"/>
            </a:lvl1pPr>
          </a:lstStyle>
          <a:p>
            <a:r>
              <a:rPr lang="en-US" dirty="0" smtClean="0"/>
              <a:t>Client logo</a:t>
            </a:r>
            <a:endParaRPr lang="en-US" dirty="0"/>
          </a:p>
        </p:txBody>
      </p:sp>
      <p:sp>
        <p:nvSpPr>
          <p:cNvPr id="18" name="Content Placeholder 17"/>
          <p:cNvSpPr>
            <a:spLocks noGrp="1"/>
          </p:cNvSpPr>
          <p:nvPr>
            <p:ph sz="quarter" idx="13" hasCustomPrompt="1"/>
          </p:nvPr>
        </p:nvSpPr>
        <p:spPr>
          <a:xfrm>
            <a:off x="4526063" y="4538601"/>
            <a:ext cx="3073884" cy="169277"/>
          </a:xfrm>
          <a:prstGeom prst="rect">
            <a:avLst/>
          </a:prstGeom>
        </p:spPr>
        <p:txBody>
          <a:bodyPr wrap="square">
            <a:spAutoFit/>
          </a:bodyPr>
          <a:lstStyle>
            <a:lvl1pPr marL="0" indent="0" algn="r">
              <a:buNone/>
              <a:defRPr sz="500"/>
            </a:lvl1pPr>
            <a:lvl2pPr algn="r">
              <a:defRPr/>
            </a:lvl2pPr>
            <a:lvl3pPr algn="r">
              <a:defRPr/>
            </a:lvl3pPr>
            <a:lvl4pPr algn="r">
              <a:defRPr/>
            </a:lvl4pPr>
            <a:lvl5pPr algn="r">
              <a:defRPr/>
            </a:lvl5pPr>
          </a:lstStyle>
          <a:p>
            <a:pPr lvl="0"/>
            <a:r>
              <a:rPr lang="en-US" dirty="0" smtClean="0"/>
              <a:t>Job No. ABC(1234) Designer John Smith | Copywriter John Smith</a:t>
            </a:r>
            <a:endParaRPr lang="en-US" dirty="0"/>
          </a:p>
        </p:txBody>
      </p:sp>
      <p:sp>
        <p:nvSpPr>
          <p:cNvPr id="9" name="TextBox 8"/>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chemeClr val="tx1"/>
                </a:solidFill>
              </a:rPr>
              <a:pPr algn="r"/>
              <a:t>‹#›</a:t>
            </a:fld>
            <a:endParaRPr lang="en-US" sz="600" dirty="0">
              <a:solidFill>
                <a:schemeClr val="tx1"/>
              </a:solidFill>
            </a:endParaRPr>
          </a:p>
        </p:txBody>
      </p:sp>
      <p:sp>
        <p:nvSpPr>
          <p:cNvPr id="12"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rgbClr val="000000"/>
                </a:solidFill>
              </a:rPr>
              <a:t>Copyright ©</a:t>
            </a:r>
            <a:r>
              <a:rPr lang="ga-IE" sz="500" baseline="0" dirty="0" smtClean="0">
                <a:solidFill>
                  <a:srgbClr val="000000"/>
                </a:solidFill>
              </a:rPr>
              <a:t> Epsilon 2016 Epsilon Data Management, LLC. All rights reserved.</a:t>
            </a:r>
            <a:endParaRPr lang="ga-IE" sz="500" dirty="0">
              <a:solidFill>
                <a:srgbClr val="000000"/>
              </a:solidFill>
            </a:endParaRPr>
          </a:p>
        </p:txBody>
      </p:sp>
      <p:pic>
        <p:nvPicPr>
          <p:cNvPr id="14" name="EPS_LOGO_BLACK.pdf"/>
          <p:cNvPicPr/>
          <p:nvPr userDrawn="1"/>
        </p:nvPicPr>
        <p:blipFill>
          <a:blip r:embed="rId2" cstate="screen">
            <a:extLst>
              <a:ext uri="{28A0092B-C50C-407E-A947-70E740481C1C}">
                <a14:useLocalDpi xmlns:a14="http://schemas.microsoft.com/office/drawing/2010/main"/>
              </a:ext>
            </a:extLst>
          </a:blip>
          <a:stretch>
            <a:fillRect/>
          </a:stretch>
        </p:blipFill>
        <p:spPr>
          <a:xfrm>
            <a:off x="519113" y="4525271"/>
            <a:ext cx="686152" cy="234355"/>
          </a:xfrm>
          <a:prstGeom prst="rect">
            <a:avLst/>
          </a:prstGeom>
          <a:ln w="12700">
            <a:miter lim="400000"/>
          </a:ln>
        </p:spPr>
      </p:pic>
    </p:spTree>
    <p:extLst>
      <p:ext uri="{BB962C8B-B14F-4D97-AF65-F5344CB8AC3E}">
        <p14:creationId xmlns:p14="http://schemas.microsoft.com/office/powerpoint/2010/main" val="94232561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Visual – Small title">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516733" y="374904"/>
            <a:ext cx="8125617" cy="3990975"/>
          </a:xfrm>
          <a:prstGeom prst="rect">
            <a:avLst/>
          </a:prstGeom>
          <a:noFill/>
          <a:ln>
            <a:noFill/>
          </a:ln>
        </p:spPr>
        <p:txBody>
          <a:bodyPr anchor="ctr">
            <a:noAutofit/>
          </a:bodyPr>
          <a:lstStyle>
            <a:lvl1pPr marL="0" indent="0" algn="ctr">
              <a:buNone/>
              <a:defRPr baseline="0"/>
            </a:lvl1pPr>
          </a:lstStyle>
          <a:p>
            <a:r>
              <a:rPr lang="en-US" dirty="0" smtClean="0"/>
              <a:t>Drag and drop to insert creative here</a:t>
            </a:r>
            <a:endParaRPr lang="en-US" dirty="0"/>
          </a:p>
        </p:txBody>
      </p:sp>
      <p:sp>
        <p:nvSpPr>
          <p:cNvPr id="15" name="Picture Placeholder 14"/>
          <p:cNvSpPr>
            <a:spLocks noGrp="1"/>
          </p:cNvSpPr>
          <p:nvPr>
            <p:ph type="pic" sz="quarter" idx="12" hasCustomPrompt="1"/>
          </p:nvPr>
        </p:nvSpPr>
        <p:spPr>
          <a:xfrm>
            <a:off x="7765038" y="4522370"/>
            <a:ext cx="890587" cy="234950"/>
          </a:xfrm>
          <a:prstGeom prst="rect">
            <a:avLst/>
          </a:prstGeom>
        </p:spPr>
        <p:txBody>
          <a:bodyPr/>
          <a:lstStyle>
            <a:lvl1pPr marL="0" indent="0" algn="ctr">
              <a:buNone/>
              <a:defRPr sz="1050"/>
            </a:lvl1pPr>
          </a:lstStyle>
          <a:p>
            <a:r>
              <a:rPr lang="en-US" dirty="0" smtClean="0"/>
              <a:t>Client logo</a:t>
            </a:r>
            <a:endParaRPr lang="en-US" dirty="0"/>
          </a:p>
        </p:txBody>
      </p:sp>
      <p:sp>
        <p:nvSpPr>
          <p:cNvPr id="9" name="TextBox 8"/>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chemeClr val="tx1"/>
                </a:solidFill>
              </a:rPr>
              <a:pPr algn="r"/>
              <a:t>‹#›</a:t>
            </a:fld>
            <a:endParaRPr lang="en-US" sz="600" dirty="0">
              <a:solidFill>
                <a:schemeClr val="tx1"/>
              </a:solidFill>
            </a:endParaRPr>
          </a:p>
        </p:txBody>
      </p:sp>
      <p:sp>
        <p:nvSpPr>
          <p:cNvPr id="12"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rgbClr val="000000"/>
                </a:solidFill>
              </a:rPr>
              <a:t>Copyright ©</a:t>
            </a:r>
            <a:r>
              <a:rPr lang="ga-IE" sz="500" baseline="0" dirty="0" smtClean="0">
                <a:solidFill>
                  <a:srgbClr val="000000"/>
                </a:solidFill>
              </a:rPr>
              <a:t> Epsilon 2016 Epsilon Data Management, LLC. All rights reserved.</a:t>
            </a:r>
            <a:endParaRPr lang="ga-IE" sz="500" dirty="0">
              <a:solidFill>
                <a:srgbClr val="000000"/>
              </a:solidFill>
            </a:endParaRPr>
          </a:p>
        </p:txBody>
      </p:sp>
      <p:pic>
        <p:nvPicPr>
          <p:cNvPr id="14" name="EPS_LOGO_BLACK.pdf"/>
          <p:cNvPicPr/>
          <p:nvPr userDrawn="1"/>
        </p:nvPicPr>
        <p:blipFill>
          <a:blip r:embed="rId2" cstate="screen">
            <a:extLst>
              <a:ext uri="{28A0092B-C50C-407E-A947-70E740481C1C}">
                <a14:useLocalDpi xmlns:a14="http://schemas.microsoft.com/office/drawing/2010/main"/>
              </a:ext>
            </a:extLst>
          </a:blip>
          <a:stretch>
            <a:fillRect/>
          </a:stretch>
        </p:blipFill>
        <p:spPr>
          <a:xfrm>
            <a:off x="519113" y="4525271"/>
            <a:ext cx="686152" cy="234355"/>
          </a:xfrm>
          <a:prstGeom prst="rect">
            <a:avLst/>
          </a:prstGeom>
          <a:ln w="12700">
            <a:miter lim="400000"/>
          </a:ln>
        </p:spPr>
      </p:pic>
    </p:spTree>
    <p:extLst>
      <p:ext uri="{BB962C8B-B14F-4D97-AF65-F5344CB8AC3E}">
        <p14:creationId xmlns:p14="http://schemas.microsoft.com/office/powerpoint/2010/main" val="316770743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General - 1 column no title[Jet Black]">
    <p:spTree>
      <p:nvGrpSpPr>
        <p:cNvPr id="1" name=""/>
        <p:cNvGrpSpPr/>
        <p:nvPr/>
      </p:nvGrpSpPr>
      <p:grpSpPr>
        <a:xfrm>
          <a:off x="0" y="0"/>
          <a:ext cx="0" cy="0"/>
          <a:chOff x="0" y="0"/>
          <a:chExt cx="0" cy="0"/>
        </a:xfrm>
      </p:grpSpPr>
      <p:pic>
        <p:nvPicPr>
          <p:cNvPr id="4" name="Picture 3" descr="BlackLef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52121" cy="5152644"/>
          </a:xfrm>
          <a:prstGeom prst="rect">
            <a:avLst/>
          </a:prstGeom>
        </p:spPr>
      </p:pic>
      <p:pic>
        <p:nvPicPr>
          <p:cNvPr id="5" name="EPS_LOGO_WHITE.pdf"/>
          <p:cNvPicPr/>
          <p:nvPr userDrawn="1"/>
        </p:nvPicPr>
        <p:blipFill>
          <a:blip r:embed="rId3" cstate="print">
            <a:extLst>
              <a:ext uri="{28A0092B-C50C-407E-A947-70E740481C1C}">
                <a14:useLocalDpi xmlns:a14="http://schemas.microsoft.com/office/drawing/2010/main"/>
              </a:ext>
            </a:extLst>
          </a:blip>
          <a:stretch>
            <a:fillRect/>
          </a:stretch>
        </p:blipFill>
        <p:spPr>
          <a:xfrm>
            <a:off x="518566" y="4535424"/>
            <a:ext cx="686153" cy="233175"/>
          </a:xfrm>
          <a:prstGeom prst="rect">
            <a:avLst/>
          </a:prstGeom>
          <a:ln w="12700">
            <a:miter lim="400000"/>
          </a:ln>
        </p:spPr>
      </p:pic>
      <p:sp>
        <p:nvSpPr>
          <p:cNvPr id="6" name="Title 1"/>
          <p:cNvSpPr>
            <a:spLocks noGrp="1"/>
          </p:cNvSpPr>
          <p:nvPr>
            <p:ph type="title"/>
          </p:nvPr>
        </p:nvSpPr>
        <p:spPr>
          <a:xfrm>
            <a:off x="436939" y="457200"/>
            <a:ext cx="2021954" cy="584776"/>
          </a:xfrm>
          <a:prstGeom prst="rect">
            <a:avLst/>
          </a:prstGeom>
        </p:spPr>
        <p:txBody>
          <a:bodyPr/>
          <a:lstStyle>
            <a:lvl1pPr>
              <a:lnSpc>
                <a:spcPct val="100000"/>
              </a:lnSpc>
              <a:defRPr>
                <a:solidFill>
                  <a:srgbClr val="FFFFFF"/>
                </a:solidFill>
              </a:defRPr>
            </a:lvl1pPr>
          </a:lstStyle>
          <a:p>
            <a:r>
              <a:rPr lang="en-US" smtClean="0"/>
              <a:t>Click to edit Master title style</a:t>
            </a:r>
            <a:endParaRPr lang="en-US" dirty="0"/>
          </a:p>
        </p:txBody>
      </p:sp>
      <p:sp>
        <p:nvSpPr>
          <p:cNvPr id="7" name="Picture Placeholder 10"/>
          <p:cNvSpPr>
            <a:spLocks noGrp="1"/>
          </p:cNvSpPr>
          <p:nvPr>
            <p:ph type="pic" sz="quarter" idx="10" hasCustomPrompt="1"/>
          </p:nvPr>
        </p:nvSpPr>
        <p:spPr>
          <a:xfrm>
            <a:off x="3027405" y="448235"/>
            <a:ext cx="5614944" cy="3974353"/>
          </a:xfrm>
          <a:prstGeom prst="rect">
            <a:avLst/>
          </a:prstGeom>
          <a:noFill/>
          <a:ln>
            <a:noFill/>
          </a:ln>
        </p:spPr>
        <p:txBody>
          <a:bodyPr anchor="ctr">
            <a:noAutofit/>
          </a:bodyPr>
          <a:lstStyle>
            <a:lvl1pPr algn="ctr">
              <a:defRPr baseline="0"/>
            </a:lvl1pPr>
          </a:lstStyle>
          <a:p>
            <a:r>
              <a:rPr lang="en-US" dirty="0" smtClean="0"/>
              <a:t>Drag and drop to insert image here</a:t>
            </a:r>
            <a:endParaRPr lang="en-US" dirty="0"/>
          </a:p>
        </p:txBody>
      </p:sp>
      <p:sp>
        <p:nvSpPr>
          <p:cNvPr id="8" name="Picture Placeholder 14"/>
          <p:cNvSpPr>
            <a:spLocks noGrp="1"/>
          </p:cNvSpPr>
          <p:nvPr>
            <p:ph type="pic" sz="quarter" idx="12" hasCustomPrompt="1"/>
          </p:nvPr>
        </p:nvSpPr>
        <p:spPr>
          <a:xfrm>
            <a:off x="7778406" y="4522339"/>
            <a:ext cx="890587" cy="234950"/>
          </a:xfrm>
          <a:prstGeom prst="rect">
            <a:avLst/>
          </a:prstGeom>
        </p:spPr>
        <p:txBody>
          <a:bodyPr/>
          <a:lstStyle>
            <a:lvl1pPr algn="ctr">
              <a:defRPr sz="1050"/>
            </a:lvl1pPr>
          </a:lstStyle>
          <a:p>
            <a:r>
              <a:rPr lang="en-US" dirty="0" smtClean="0"/>
              <a:t>Client logo</a:t>
            </a:r>
            <a:endParaRPr lang="en-US" dirty="0"/>
          </a:p>
        </p:txBody>
      </p:sp>
    </p:spTree>
    <p:extLst>
      <p:ext uri="{BB962C8B-B14F-4D97-AF65-F5344CB8AC3E}">
        <p14:creationId xmlns:p14="http://schemas.microsoft.com/office/powerpoint/2010/main" val="2924871007"/>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General - 1 column no title[Jet Black]">
    <p:spTree>
      <p:nvGrpSpPr>
        <p:cNvPr id="1" name=""/>
        <p:cNvGrpSpPr/>
        <p:nvPr/>
      </p:nvGrpSpPr>
      <p:grpSpPr>
        <a:xfrm>
          <a:off x="0" y="0"/>
          <a:ext cx="0" cy="0"/>
          <a:chOff x="0" y="0"/>
          <a:chExt cx="0" cy="0"/>
        </a:xfrm>
      </p:grpSpPr>
      <p:pic>
        <p:nvPicPr>
          <p:cNvPr id="5" name="EPS_LOGO_WHITE.pdf"/>
          <p:cNvPicPr/>
          <p:nvPr userDrawn="1"/>
        </p:nvPicPr>
        <p:blipFill>
          <a:blip r:embed="rId2" cstate="print">
            <a:extLst>
              <a:ext uri="{28A0092B-C50C-407E-A947-70E740481C1C}">
                <a14:useLocalDpi xmlns:a14="http://schemas.microsoft.com/office/drawing/2010/main"/>
              </a:ext>
            </a:extLst>
          </a:blip>
          <a:stretch>
            <a:fillRect/>
          </a:stretch>
        </p:blipFill>
        <p:spPr>
          <a:xfrm>
            <a:off x="518567" y="4535424"/>
            <a:ext cx="686150" cy="233175"/>
          </a:xfrm>
          <a:prstGeom prst="rect">
            <a:avLst/>
          </a:prstGeom>
          <a:ln w="12700">
            <a:miter lim="400000"/>
          </a:ln>
        </p:spPr>
      </p:pic>
      <p:sp>
        <p:nvSpPr>
          <p:cNvPr id="6" name="Title 1"/>
          <p:cNvSpPr>
            <a:spLocks noGrp="1"/>
          </p:cNvSpPr>
          <p:nvPr>
            <p:ph type="title"/>
          </p:nvPr>
        </p:nvSpPr>
        <p:spPr>
          <a:xfrm>
            <a:off x="436939" y="457200"/>
            <a:ext cx="2021954" cy="3352796"/>
          </a:xfrm>
          <a:prstGeom prst="rect">
            <a:avLst/>
          </a:prstGeom>
        </p:spPr>
        <p:txBody>
          <a:bodyPr/>
          <a:lstStyle>
            <a:lvl1pPr>
              <a:lnSpc>
                <a:spcPct val="100000"/>
              </a:lnSpc>
              <a:defRPr>
                <a:solidFill>
                  <a:srgbClr val="000000"/>
                </a:solidFill>
              </a:defRPr>
            </a:lvl1pPr>
          </a:lstStyle>
          <a:p>
            <a:r>
              <a:rPr lang="en-US" smtClean="0"/>
              <a:t>Click to edit Master title style</a:t>
            </a:r>
            <a:endParaRPr lang="en-US" dirty="0"/>
          </a:p>
        </p:txBody>
      </p:sp>
      <p:sp>
        <p:nvSpPr>
          <p:cNvPr id="7" name="Picture Placeholder 10"/>
          <p:cNvSpPr>
            <a:spLocks noGrp="1"/>
          </p:cNvSpPr>
          <p:nvPr>
            <p:ph type="pic" sz="quarter" idx="10" hasCustomPrompt="1"/>
          </p:nvPr>
        </p:nvSpPr>
        <p:spPr>
          <a:xfrm>
            <a:off x="2526632" y="448235"/>
            <a:ext cx="6115717" cy="3974353"/>
          </a:xfrm>
          <a:prstGeom prst="rect">
            <a:avLst/>
          </a:prstGeom>
          <a:noFill/>
          <a:ln>
            <a:noFill/>
          </a:ln>
        </p:spPr>
        <p:txBody>
          <a:bodyPr anchor="ctr">
            <a:noAutofit/>
          </a:bodyPr>
          <a:lstStyle>
            <a:lvl1pPr algn="ctr">
              <a:defRPr baseline="0"/>
            </a:lvl1pPr>
          </a:lstStyle>
          <a:p>
            <a:r>
              <a:rPr lang="en-US" dirty="0" smtClean="0"/>
              <a:t>Drag and drop to insert image here</a:t>
            </a:r>
            <a:endParaRPr lang="en-US" dirty="0"/>
          </a:p>
        </p:txBody>
      </p:sp>
      <p:sp>
        <p:nvSpPr>
          <p:cNvPr id="8" name="Picture Placeholder 14"/>
          <p:cNvSpPr>
            <a:spLocks noGrp="1"/>
          </p:cNvSpPr>
          <p:nvPr>
            <p:ph type="pic" sz="quarter" idx="12" hasCustomPrompt="1"/>
          </p:nvPr>
        </p:nvSpPr>
        <p:spPr>
          <a:xfrm>
            <a:off x="7778406" y="4522339"/>
            <a:ext cx="890587" cy="234950"/>
          </a:xfrm>
          <a:prstGeom prst="rect">
            <a:avLst/>
          </a:prstGeom>
        </p:spPr>
        <p:txBody>
          <a:bodyPr/>
          <a:lstStyle>
            <a:lvl1pPr algn="ctr">
              <a:defRPr sz="1050"/>
            </a:lvl1pPr>
          </a:lstStyle>
          <a:p>
            <a:r>
              <a:rPr lang="en-US" dirty="0" smtClean="0"/>
              <a:t>Client logo</a:t>
            </a:r>
            <a:endParaRPr lang="en-US" dirty="0"/>
          </a:p>
        </p:txBody>
      </p:sp>
    </p:spTree>
    <p:extLst>
      <p:ext uri="{BB962C8B-B14F-4D97-AF65-F5344CB8AC3E}">
        <p14:creationId xmlns:p14="http://schemas.microsoft.com/office/powerpoint/2010/main" val="4276544639"/>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6_General - 1 column no title[Jet Black]">
    <p:spTree>
      <p:nvGrpSpPr>
        <p:cNvPr id="1" name=""/>
        <p:cNvGrpSpPr/>
        <p:nvPr/>
      </p:nvGrpSpPr>
      <p:grpSpPr>
        <a:xfrm>
          <a:off x="0" y="0"/>
          <a:ext cx="0" cy="0"/>
          <a:chOff x="0" y="0"/>
          <a:chExt cx="0" cy="0"/>
        </a:xfrm>
      </p:grpSpPr>
      <p:pic>
        <p:nvPicPr>
          <p:cNvPr id="5" name="EPS_LOGO_WHITE.pdf"/>
          <p:cNvPicPr/>
          <p:nvPr userDrawn="1"/>
        </p:nvPicPr>
        <p:blipFill>
          <a:blip r:embed="rId2" cstate="print">
            <a:extLst>
              <a:ext uri="{28A0092B-C50C-407E-A947-70E740481C1C}">
                <a14:useLocalDpi xmlns:a14="http://schemas.microsoft.com/office/drawing/2010/main"/>
              </a:ext>
            </a:extLst>
          </a:blip>
          <a:stretch>
            <a:fillRect/>
          </a:stretch>
        </p:blipFill>
        <p:spPr>
          <a:xfrm>
            <a:off x="518567" y="4535424"/>
            <a:ext cx="686150" cy="233175"/>
          </a:xfrm>
          <a:prstGeom prst="rect">
            <a:avLst/>
          </a:prstGeom>
          <a:ln w="12700">
            <a:miter lim="400000"/>
          </a:ln>
        </p:spPr>
      </p:pic>
      <p:sp>
        <p:nvSpPr>
          <p:cNvPr id="7" name="Picture Placeholder 10"/>
          <p:cNvSpPr>
            <a:spLocks noGrp="1"/>
          </p:cNvSpPr>
          <p:nvPr>
            <p:ph type="pic" sz="quarter" idx="10" hasCustomPrompt="1"/>
          </p:nvPr>
        </p:nvSpPr>
        <p:spPr>
          <a:xfrm>
            <a:off x="0" y="0"/>
            <a:ext cx="9144000" cy="4151376"/>
          </a:xfrm>
          <a:prstGeom prst="rect">
            <a:avLst/>
          </a:prstGeom>
          <a:noFill/>
          <a:ln>
            <a:noFill/>
          </a:ln>
        </p:spPr>
        <p:txBody>
          <a:bodyPr anchor="ctr">
            <a:noAutofit/>
          </a:bodyPr>
          <a:lstStyle>
            <a:lvl1pPr algn="ctr">
              <a:defRPr baseline="0"/>
            </a:lvl1pPr>
          </a:lstStyle>
          <a:p>
            <a:r>
              <a:rPr lang="en-US" dirty="0" smtClean="0"/>
              <a:t>Drag and drop to insert image here</a:t>
            </a:r>
            <a:endParaRPr lang="en-US" dirty="0"/>
          </a:p>
        </p:txBody>
      </p:sp>
      <p:sp>
        <p:nvSpPr>
          <p:cNvPr id="4" name="TextBox 3"/>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chemeClr val="tx1"/>
                </a:solidFill>
              </a:rPr>
              <a:pPr algn="r"/>
              <a:t>‹#›</a:t>
            </a:fld>
            <a:endParaRPr lang="en-US" sz="600" dirty="0">
              <a:solidFill>
                <a:schemeClr val="tx1"/>
              </a:solidFill>
            </a:endParaRPr>
          </a:p>
        </p:txBody>
      </p:sp>
    </p:spTree>
    <p:extLst>
      <p:ext uri="{BB962C8B-B14F-4D97-AF65-F5344CB8AC3E}">
        <p14:creationId xmlns:p14="http://schemas.microsoft.com/office/powerpoint/2010/main" val="1810654799"/>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7_General - 1 column no title[Jet Black]">
    <p:spTree>
      <p:nvGrpSpPr>
        <p:cNvPr id="1" name=""/>
        <p:cNvGrpSpPr/>
        <p:nvPr/>
      </p:nvGrpSpPr>
      <p:grpSpPr>
        <a:xfrm>
          <a:off x="0" y="0"/>
          <a:ext cx="0" cy="0"/>
          <a:chOff x="0" y="0"/>
          <a:chExt cx="0" cy="0"/>
        </a:xfrm>
      </p:grpSpPr>
      <p:pic>
        <p:nvPicPr>
          <p:cNvPr id="2" name="Picture 1" descr="BlackBotto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52121" cy="5152644"/>
          </a:xfrm>
          <a:prstGeom prst="rect">
            <a:avLst/>
          </a:prstGeom>
        </p:spPr>
      </p:pic>
      <p:sp>
        <p:nvSpPr>
          <p:cNvPr id="7" name="Picture Placeholder 10"/>
          <p:cNvSpPr>
            <a:spLocks noGrp="1"/>
          </p:cNvSpPr>
          <p:nvPr>
            <p:ph type="pic" sz="quarter" idx="10" hasCustomPrompt="1"/>
          </p:nvPr>
        </p:nvSpPr>
        <p:spPr>
          <a:xfrm>
            <a:off x="0" y="1"/>
            <a:ext cx="9144000" cy="4150894"/>
          </a:xfrm>
          <a:prstGeom prst="rect">
            <a:avLst/>
          </a:prstGeom>
          <a:noFill/>
          <a:ln>
            <a:noFill/>
          </a:ln>
        </p:spPr>
        <p:txBody>
          <a:bodyPr anchor="ctr">
            <a:noAutofit/>
          </a:bodyPr>
          <a:lstStyle>
            <a:lvl1pPr algn="ctr">
              <a:defRPr baseline="0"/>
            </a:lvl1pPr>
          </a:lstStyle>
          <a:p>
            <a:r>
              <a:rPr lang="en-US" dirty="0" smtClean="0"/>
              <a:t>Drag and drop to insert image here</a:t>
            </a:r>
            <a:endParaRPr lang="en-US" dirty="0"/>
          </a:p>
        </p:txBody>
      </p:sp>
      <p:pic>
        <p:nvPicPr>
          <p:cNvPr id="5" name="EPS_LOGO_WHITE.pdf"/>
          <p:cNvPicPr/>
          <p:nvPr userDrawn="1"/>
        </p:nvPicPr>
        <p:blipFill>
          <a:blip r:embed="rId3" cstate="print">
            <a:extLst>
              <a:ext uri="{28A0092B-C50C-407E-A947-70E740481C1C}">
                <a14:useLocalDpi xmlns:a14="http://schemas.microsoft.com/office/drawing/2010/main"/>
              </a:ext>
            </a:extLst>
          </a:blip>
          <a:stretch>
            <a:fillRect/>
          </a:stretch>
        </p:blipFill>
        <p:spPr>
          <a:xfrm>
            <a:off x="518567" y="4535424"/>
            <a:ext cx="686150" cy="233174"/>
          </a:xfrm>
          <a:prstGeom prst="rect">
            <a:avLst/>
          </a:prstGeom>
          <a:ln w="12700">
            <a:miter lim="400000"/>
          </a:ln>
        </p:spPr>
      </p:pic>
      <p:sp>
        <p:nvSpPr>
          <p:cNvPr id="6" name="TextBox 5"/>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chemeClr val="bg1"/>
                </a:solidFill>
              </a:rPr>
              <a:pPr algn="r"/>
              <a:t>‹#›</a:t>
            </a:fld>
            <a:endParaRPr lang="en-US" sz="600" dirty="0">
              <a:solidFill>
                <a:schemeClr val="bg1"/>
              </a:solidFill>
            </a:endParaRPr>
          </a:p>
        </p:txBody>
      </p:sp>
    </p:spTree>
    <p:extLst>
      <p:ext uri="{BB962C8B-B14F-4D97-AF65-F5344CB8AC3E}">
        <p14:creationId xmlns:p14="http://schemas.microsoft.com/office/powerpoint/2010/main" val="12268451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Visual Divider white logo">
    <p:bg>
      <p:bgPr>
        <a:solidFill>
          <a:schemeClr val="bg1"/>
        </a:solidFill>
        <a:effectLst/>
      </p:bgPr>
    </p:bg>
    <p:spTree>
      <p:nvGrpSpPr>
        <p:cNvPr id="1" name=""/>
        <p:cNvGrpSpPr/>
        <p:nvPr/>
      </p:nvGrpSpPr>
      <p:grpSpPr>
        <a:xfrm>
          <a:off x="0" y="0"/>
          <a:ext cx="0" cy="0"/>
          <a:chOff x="0" y="0"/>
          <a:chExt cx="0" cy="0"/>
        </a:xfrm>
      </p:grpSpPr>
      <p:pic>
        <p:nvPicPr>
          <p:cNvPr id="5" name="Picture 4" descr="Automotive_Little_Girl_in_Car_sm copy.jpg"/>
          <p:cNvPicPr>
            <a:picLocks/>
          </p:cNvPicPr>
          <p:nvPr userDrawn="1"/>
        </p:nvPicPr>
        <p:blipFill rotWithShape="1">
          <a:blip r:embed="rId2">
            <a:extLst>
              <a:ext uri="{28A0092B-C50C-407E-A947-70E740481C1C}">
                <a14:useLocalDpi xmlns:a14="http://schemas.microsoft.com/office/drawing/2010/main"/>
              </a:ext>
            </a:extLst>
          </a:blip>
          <a:srcRect l="-77" r="-77"/>
          <a:stretch/>
        </p:blipFill>
        <p:spPr>
          <a:xfrm>
            <a:off x="1" y="0"/>
            <a:ext cx="9153144" cy="5143500"/>
          </a:xfrm>
          <a:prstGeom prst="rect">
            <a:avLst/>
          </a:prstGeom>
        </p:spPr>
      </p:pic>
      <p:sp>
        <p:nvSpPr>
          <p:cNvPr id="7" name="Title 1"/>
          <p:cNvSpPr>
            <a:spLocks noGrp="1"/>
          </p:cNvSpPr>
          <p:nvPr>
            <p:ph type="title" hasCustomPrompt="1"/>
          </p:nvPr>
        </p:nvSpPr>
        <p:spPr>
          <a:xfrm>
            <a:off x="429769" y="2246511"/>
            <a:ext cx="3096640" cy="615553"/>
          </a:xfrm>
          <a:prstGeom prst="rect">
            <a:avLst/>
          </a:prstGeom>
          <a:solidFill>
            <a:schemeClr val="tx1">
              <a:alpha val="75000"/>
            </a:schemeClr>
          </a:solidFill>
        </p:spPr>
        <p:txBody>
          <a:bodyPr wrap="square" anchor="ctr">
            <a:spAutoFit/>
          </a:bodyPr>
          <a:lstStyle>
            <a:lvl1pPr>
              <a:lnSpc>
                <a:spcPct val="100000"/>
              </a:lnSpc>
              <a:defRPr sz="3400">
                <a:solidFill>
                  <a:schemeClr val="bg1"/>
                </a:solidFill>
              </a:defRPr>
            </a:lvl1pPr>
          </a:lstStyle>
          <a:p>
            <a:r>
              <a:rPr lang="en-US" dirty="0" smtClean="0"/>
              <a:t>Visual divider</a:t>
            </a:r>
            <a:endParaRPr lang="en-US" dirty="0"/>
          </a:p>
        </p:txBody>
      </p:sp>
      <p:sp>
        <p:nvSpPr>
          <p:cNvPr id="8" name="TextBox 7"/>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chemeClr val="bg1"/>
                </a:solidFill>
              </a:rPr>
              <a:pPr algn="r"/>
              <a:t>‹#›</a:t>
            </a:fld>
            <a:endParaRPr lang="en-US" sz="600" dirty="0">
              <a:solidFill>
                <a:schemeClr val="bg1"/>
              </a:solidFill>
            </a:endParaRPr>
          </a:p>
        </p:txBody>
      </p:sp>
      <p:sp>
        <p:nvSpPr>
          <p:cNvPr id="9"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chemeClr val="bg1"/>
                </a:solidFill>
              </a:rPr>
              <a:t>Copyright ©</a:t>
            </a:r>
            <a:r>
              <a:rPr lang="ga-IE" sz="500" baseline="0" dirty="0" smtClean="0">
                <a:solidFill>
                  <a:schemeClr val="bg1"/>
                </a:solidFill>
              </a:rPr>
              <a:t> Epsilon 2016 Epsilon Data Management, LLC. All rights reserved.</a:t>
            </a:r>
            <a:endParaRPr sz="500" dirty="0">
              <a:solidFill>
                <a:schemeClr val="bg1"/>
              </a:solidFill>
            </a:endParaRPr>
          </a:p>
        </p:txBody>
      </p:sp>
      <p:sp>
        <p:nvSpPr>
          <p:cNvPr id="4" name="Text Placeholder 3"/>
          <p:cNvSpPr>
            <a:spLocks noGrp="1"/>
          </p:cNvSpPr>
          <p:nvPr>
            <p:ph type="body" sz="quarter" idx="10" hasCustomPrompt="1"/>
          </p:nvPr>
        </p:nvSpPr>
        <p:spPr>
          <a:xfrm>
            <a:off x="447732" y="3118836"/>
            <a:ext cx="4431741" cy="914400"/>
          </a:xfrm>
        </p:spPr>
        <p:txBody>
          <a:bodyPr/>
          <a:lstStyle>
            <a:lvl1pPr>
              <a:defRPr sz="1200" b="1" baseline="0">
                <a:solidFill>
                  <a:srgbClr val="FFFF00"/>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To change divider image, go to Slide Master view, scroll down to this template, right click the image and choose ‘Change picture’</a:t>
            </a:r>
          </a:p>
          <a:p>
            <a:pPr lvl="0"/>
            <a:r>
              <a:rPr lang="en-US" dirty="0" smtClean="0"/>
              <a:t>Ensure image is not stretched out of proportion and the</a:t>
            </a:r>
            <a:br>
              <a:rPr lang="en-US" dirty="0" smtClean="0"/>
            </a:br>
            <a:r>
              <a:rPr lang="en-US" dirty="0" smtClean="0"/>
              <a:t>Epsilon logo is visible.</a:t>
            </a:r>
            <a:endParaRPr lang="en-US" dirty="0"/>
          </a:p>
        </p:txBody>
      </p:sp>
      <p:pic>
        <p:nvPicPr>
          <p:cNvPr id="10" name="EPS_LOGO_BLACK.pdf"/>
          <p:cNvPicPr/>
          <p:nvPr userDrawn="1"/>
        </p:nvPicPr>
        <p:blipFill>
          <a:blip r:embed="rId3" cstate="print">
            <a:extLst>
              <a:ext uri="{28A0092B-C50C-407E-A947-70E740481C1C}">
                <a14:useLocalDpi xmlns:a14="http://schemas.microsoft.com/office/drawing/2010/main"/>
              </a:ext>
            </a:extLst>
          </a:blip>
          <a:stretch>
            <a:fillRect/>
          </a:stretch>
        </p:blipFill>
        <p:spPr>
          <a:xfrm>
            <a:off x="519114" y="499214"/>
            <a:ext cx="686150" cy="233175"/>
          </a:xfrm>
          <a:prstGeom prst="rect">
            <a:avLst/>
          </a:prstGeom>
          <a:ln w="12700">
            <a:miter lim="400000"/>
          </a:ln>
        </p:spPr>
      </p:pic>
    </p:spTree>
    <p:extLst>
      <p:ext uri="{BB962C8B-B14F-4D97-AF65-F5344CB8AC3E}">
        <p14:creationId xmlns:p14="http://schemas.microsoft.com/office/powerpoint/2010/main" val="312483586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isual Divider Black Logo">
    <p:bg>
      <p:bgPr>
        <a:solidFill>
          <a:schemeClr val="bg1"/>
        </a:solidFill>
        <a:effectLst/>
      </p:bgPr>
    </p:bg>
    <p:spTree>
      <p:nvGrpSpPr>
        <p:cNvPr id="1" name=""/>
        <p:cNvGrpSpPr/>
        <p:nvPr/>
      </p:nvGrpSpPr>
      <p:grpSpPr>
        <a:xfrm>
          <a:off x="0" y="0"/>
          <a:ext cx="0" cy="0"/>
          <a:chOff x="0" y="0"/>
          <a:chExt cx="0" cy="0"/>
        </a:xfrm>
      </p:grpSpPr>
      <p:pic>
        <p:nvPicPr>
          <p:cNvPr id="11" name="Picture 10"/>
          <p:cNvPicPr>
            <a:picLocks/>
          </p:cNvPicPr>
          <p:nvPr userDrawn="1"/>
        </p:nvPicPr>
        <p:blipFill>
          <a:blip r:embed="rId2">
            <a:extLst>
              <a:ext uri="{28A0092B-C50C-407E-A947-70E740481C1C}">
                <a14:useLocalDpi xmlns:a14="http://schemas.microsoft.com/office/drawing/2010/main"/>
              </a:ext>
            </a:extLst>
          </a:blip>
          <a:stretch>
            <a:fillRect/>
          </a:stretch>
        </p:blipFill>
        <p:spPr>
          <a:xfrm>
            <a:off x="-6098" y="1330"/>
            <a:ext cx="9150098" cy="5154555"/>
          </a:xfrm>
          <a:prstGeom prst="rect">
            <a:avLst/>
          </a:prstGeom>
        </p:spPr>
      </p:pic>
      <p:sp>
        <p:nvSpPr>
          <p:cNvPr id="7" name="Title 1"/>
          <p:cNvSpPr>
            <a:spLocks noGrp="1"/>
          </p:cNvSpPr>
          <p:nvPr>
            <p:ph type="title" hasCustomPrompt="1"/>
          </p:nvPr>
        </p:nvSpPr>
        <p:spPr>
          <a:xfrm>
            <a:off x="429769" y="2246511"/>
            <a:ext cx="4149312" cy="615553"/>
          </a:xfrm>
          <a:prstGeom prst="rect">
            <a:avLst/>
          </a:prstGeom>
          <a:solidFill>
            <a:schemeClr val="tx1">
              <a:alpha val="75000"/>
            </a:schemeClr>
          </a:solidFill>
        </p:spPr>
        <p:txBody>
          <a:bodyPr wrap="square" anchor="ctr">
            <a:spAutoFit/>
          </a:bodyPr>
          <a:lstStyle>
            <a:lvl1pPr>
              <a:lnSpc>
                <a:spcPct val="100000"/>
              </a:lnSpc>
              <a:defRPr sz="3400">
                <a:solidFill>
                  <a:schemeClr val="bg1"/>
                </a:solidFill>
              </a:defRPr>
            </a:lvl1pPr>
          </a:lstStyle>
          <a:p>
            <a:r>
              <a:rPr lang="en-US" dirty="0" smtClean="0"/>
              <a:t>Visual divider</a:t>
            </a:r>
            <a:endParaRPr lang="en-US" dirty="0"/>
          </a:p>
        </p:txBody>
      </p:sp>
      <p:sp>
        <p:nvSpPr>
          <p:cNvPr id="8" name="TextBox 7"/>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rgbClr val="000000"/>
                </a:solidFill>
              </a:rPr>
              <a:pPr algn="r"/>
              <a:t>‹#›</a:t>
            </a:fld>
            <a:endParaRPr lang="en-US" sz="600" dirty="0">
              <a:solidFill>
                <a:srgbClr val="000000"/>
              </a:solidFill>
            </a:endParaRPr>
          </a:p>
        </p:txBody>
      </p:sp>
      <p:sp>
        <p:nvSpPr>
          <p:cNvPr id="9"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chemeClr val="tx1"/>
                </a:solidFill>
              </a:rPr>
              <a:t>Copyright ©</a:t>
            </a:r>
            <a:r>
              <a:rPr lang="ga-IE" sz="500" baseline="0" dirty="0" smtClean="0">
                <a:solidFill>
                  <a:schemeClr val="tx1"/>
                </a:solidFill>
              </a:rPr>
              <a:t> Epsilon 2016 Epsilon Data Management, LLC. All rights reserved.</a:t>
            </a:r>
            <a:endParaRPr sz="500" dirty="0">
              <a:solidFill>
                <a:schemeClr val="tx1"/>
              </a:solidFill>
            </a:endParaRPr>
          </a:p>
        </p:txBody>
      </p:sp>
      <p:sp>
        <p:nvSpPr>
          <p:cNvPr id="4" name="Text Placeholder 3"/>
          <p:cNvSpPr>
            <a:spLocks noGrp="1"/>
          </p:cNvSpPr>
          <p:nvPr>
            <p:ph type="body" sz="quarter" idx="10" hasCustomPrompt="1"/>
          </p:nvPr>
        </p:nvSpPr>
        <p:spPr>
          <a:xfrm>
            <a:off x="447732" y="3118836"/>
            <a:ext cx="4957330" cy="914400"/>
          </a:xfrm>
          <a:noFill/>
        </p:spPr>
        <p:txBody>
          <a:bodyPr/>
          <a:lstStyle>
            <a:lvl1pPr>
              <a:defRPr sz="1200" b="1" baseline="0">
                <a:solidFill>
                  <a:schemeClr val="accent1"/>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To change divider image, go to Slide Master view, scroll down to this template, right click the image and choose ‘Change picture’</a:t>
            </a:r>
          </a:p>
          <a:p>
            <a:pPr lvl="0"/>
            <a:r>
              <a:rPr lang="en-US" dirty="0" smtClean="0"/>
              <a:t>Ensure image is not stretched out of proportion and the</a:t>
            </a:r>
            <a:br>
              <a:rPr lang="en-US" dirty="0" smtClean="0"/>
            </a:br>
            <a:r>
              <a:rPr lang="en-US" dirty="0" smtClean="0"/>
              <a:t>Epsilon logo is visible.</a:t>
            </a:r>
            <a:endParaRPr lang="en-US" dirty="0"/>
          </a:p>
        </p:txBody>
      </p:sp>
      <p:pic>
        <p:nvPicPr>
          <p:cNvPr id="10" name="EPS_LOGO_BLACK.pdf"/>
          <p:cNvPicPr/>
          <p:nvPr userDrawn="1"/>
        </p:nvPicPr>
        <p:blipFill>
          <a:blip r:embed="rId3" cstate="print">
            <a:extLst>
              <a:ext uri="{28A0092B-C50C-407E-A947-70E740481C1C}">
                <a14:useLocalDpi xmlns:a14="http://schemas.microsoft.com/office/drawing/2010/main"/>
              </a:ext>
            </a:extLst>
          </a:blip>
          <a:stretch>
            <a:fillRect/>
          </a:stretch>
        </p:blipFill>
        <p:spPr>
          <a:xfrm>
            <a:off x="519114" y="499214"/>
            <a:ext cx="686150" cy="233174"/>
          </a:xfrm>
          <a:prstGeom prst="rect">
            <a:avLst/>
          </a:prstGeom>
          <a:ln w="12700">
            <a:miter lim="400000"/>
          </a:ln>
        </p:spPr>
      </p:pic>
    </p:spTree>
    <p:extLst>
      <p:ext uri="{BB962C8B-B14F-4D97-AF65-F5344CB8AC3E}">
        <p14:creationId xmlns:p14="http://schemas.microsoft.com/office/powerpoint/2010/main" val="315672318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hapter Divider - Jet Black">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29768" y="2246511"/>
            <a:ext cx="8334375" cy="615553"/>
          </a:xfrm>
          <a:prstGeom prst="rect">
            <a:avLst/>
          </a:prstGeom>
        </p:spPr>
        <p:txBody>
          <a:bodyPr wrap="square" anchor="ctr">
            <a:spAutoFit/>
          </a:bodyPr>
          <a:lstStyle>
            <a:lvl1pPr>
              <a:lnSpc>
                <a:spcPct val="100000"/>
              </a:lnSpc>
              <a:defRPr sz="3400">
                <a:solidFill>
                  <a:schemeClr val="bg1"/>
                </a:solidFill>
              </a:defRPr>
            </a:lvl1pPr>
          </a:lstStyle>
          <a:p>
            <a:r>
              <a:rPr lang="en-US" dirty="0" smtClean="0"/>
              <a:t>Chapter divider</a:t>
            </a:r>
            <a:endParaRPr lang="en-US" dirty="0"/>
          </a:p>
        </p:txBody>
      </p:sp>
      <p:sp>
        <p:nvSpPr>
          <p:cNvPr id="8" name="TextBox 7"/>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chemeClr val="bg1"/>
                </a:solidFill>
              </a:rPr>
              <a:pPr algn="r"/>
              <a:t>‹#›</a:t>
            </a:fld>
            <a:endParaRPr lang="en-US" sz="600" dirty="0">
              <a:solidFill>
                <a:schemeClr val="bg1"/>
              </a:solidFill>
            </a:endParaRPr>
          </a:p>
        </p:txBody>
      </p:sp>
      <p:sp>
        <p:nvSpPr>
          <p:cNvPr id="10"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chemeClr val="bg1"/>
                </a:solidFill>
              </a:rPr>
              <a:t>Copyright ©</a:t>
            </a:r>
            <a:r>
              <a:rPr lang="ga-IE" sz="500" baseline="0" dirty="0" smtClean="0">
                <a:solidFill>
                  <a:schemeClr val="bg1"/>
                </a:solidFill>
              </a:rPr>
              <a:t> Epsilon 2016 Epsilon Data Management, LLC. All rights reserved.</a:t>
            </a:r>
            <a:endParaRPr lang="ga-IE" sz="500" dirty="0">
              <a:solidFill>
                <a:schemeClr val="bg1"/>
              </a:solidFill>
            </a:endParaRPr>
          </a:p>
        </p:txBody>
      </p:sp>
      <p:pic>
        <p:nvPicPr>
          <p:cNvPr id="9" name="EPS_LOGO_BLACK.pdf"/>
          <p:cNvPicPr/>
          <p:nvPr userDrawn="1"/>
        </p:nvPicPr>
        <p:blipFill>
          <a:blip r:embed="rId2" cstate="print">
            <a:extLst>
              <a:ext uri="{28A0092B-C50C-407E-A947-70E740481C1C}">
                <a14:useLocalDpi xmlns:a14="http://schemas.microsoft.com/office/drawing/2010/main"/>
              </a:ext>
            </a:extLst>
          </a:blip>
          <a:stretch>
            <a:fillRect/>
          </a:stretch>
        </p:blipFill>
        <p:spPr>
          <a:xfrm>
            <a:off x="519114" y="499214"/>
            <a:ext cx="686150" cy="233175"/>
          </a:xfrm>
          <a:prstGeom prst="rect">
            <a:avLst/>
          </a:prstGeom>
          <a:ln w="12700">
            <a:miter lim="400000"/>
          </a:ln>
        </p:spPr>
      </p:pic>
    </p:spTree>
    <p:extLst>
      <p:ext uri="{BB962C8B-B14F-4D97-AF65-F5344CB8AC3E}">
        <p14:creationId xmlns:p14="http://schemas.microsoft.com/office/powerpoint/2010/main" val="149180886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pter Divider - Frost Whit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29768" y="2246511"/>
            <a:ext cx="8334375" cy="615553"/>
          </a:xfrm>
          <a:prstGeom prst="rect">
            <a:avLst/>
          </a:prstGeom>
        </p:spPr>
        <p:txBody>
          <a:bodyPr wrap="square" anchor="ctr">
            <a:spAutoFit/>
          </a:bodyPr>
          <a:lstStyle>
            <a:lvl1pPr>
              <a:lnSpc>
                <a:spcPct val="100000"/>
              </a:lnSpc>
              <a:defRPr sz="3400">
                <a:solidFill>
                  <a:srgbClr val="000000"/>
                </a:solidFill>
              </a:defRPr>
            </a:lvl1pPr>
          </a:lstStyle>
          <a:p>
            <a:r>
              <a:rPr lang="en-US" dirty="0" smtClean="0"/>
              <a:t>Chapter divider</a:t>
            </a:r>
            <a:endParaRPr lang="en-US" dirty="0"/>
          </a:p>
        </p:txBody>
      </p:sp>
      <p:pic>
        <p:nvPicPr>
          <p:cNvPr id="4" name="EPS_LOGO_BLACK.pdf"/>
          <p:cNvPicPr/>
          <p:nvPr userDrawn="1"/>
        </p:nvPicPr>
        <p:blipFill>
          <a:blip r:embed="rId2" cstate="print">
            <a:extLst>
              <a:ext uri="{28A0092B-C50C-407E-A947-70E740481C1C}">
                <a14:useLocalDpi xmlns:a14="http://schemas.microsoft.com/office/drawing/2010/main"/>
              </a:ext>
            </a:extLst>
          </a:blip>
          <a:stretch>
            <a:fillRect/>
          </a:stretch>
        </p:blipFill>
        <p:spPr>
          <a:xfrm>
            <a:off x="519114" y="499214"/>
            <a:ext cx="686150" cy="233174"/>
          </a:xfrm>
          <a:prstGeom prst="rect">
            <a:avLst/>
          </a:prstGeom>
          <a:ln w="12700">
            <a:miter lim="400000"/>
          </a:ln>
        </p:spPr>
      </p:pic>
    </p:spTree>
    <p:extLst>
      <p:ext uri="{BB962C8B-B14F-4D97-AF65-F5344CB8AC3E}">
        <p14:creationId xmlns:p14="http://schemas.microsoft.com/office/powerpoint/2010/main" val="273803746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eneral - 1 column no title[Jet Black]">
    <p:spTree>
      <p:nvGrpSpPr>
        <p:cNvPr id="1" name=""/>
        <p:cNvGrpSpPr/>
        <p:nvPr/>
      </p:nvGrpSpPr>
      <p:grpSpPr>
        <a:xfrm>
          <a:off x="0" y="0"/>
          <a:ext cx="0" cy="0"/>
          <a:chOff x="0" y="0"/>
          <a:chExt cx="0" cy="0"/>
        </a:xfrm>
      </p:grpSpPr>
      <p:pic>
        <p:nvPicPr>
          <p:cNvPr id="4" name="Picture 3" descr="BlackLef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52121" cy="5152644"/>
          </a:xfrm>
          <a:prstGeom prst="rect">
            <a:avLst/>
          </a:prstGeom>
        </p:spPr>
      </p:pic>
      <p:pic>
        <p:nvPicPr>
          <p:cNvPr id="5" name="EPS_LOGO_WHITE.pdf"/>
          <p:cNvPicPr/>
          <p:nvPr userDrawn="1"/>
        </p:nvPicPr>
        <p:blipFill>
          <a:blip r:embed="rId3" cstate="print">
            <a:extLst>
              <a:ext uri="{28A0092B-C50C-407E-A947-70E740481C1C}">
                <a14:useLocalDpi xmlns:a14="http://schemas.microsoft.com/office/drawing/2010/main"/>
              </a:ext>
            </a:extLst>
          </a:blip>
          <a:stretch>
            <a:fillRect/>
          </a:stretch>
        </p:blipFill>
        <p:spPr>
          <a:xfrm>
            <a:off x="518566" y="4535424"/>
            <a:ext cx="686153" cy="233175"/>
          </a:xfrm>
          <a:prstGeom prst="rect">
            <a:avLst/>
          </a:prstGeom>
          <a:ln w="12700">
            <a:miter lim="400000"/>
          </a:ln>
        </p:spPr>
      </p:pic>
      <p:sp>
        <p:nvSpPr>
          <p:cNvPr id="6" name="Title 1"/>
          <p:cNvSpPr>
            <a:spLocks noGrp="1"/>
          </p:cNvSpPr>
          <p:nvPr>
            <p:ph type="title"/>
          </p:nvPr>
        </p:nvSpPr>
        <p:spPr>
          <a:xfrm>
            <a:off x="436939" y="457200"/>
            <a:ext cx="2021954" cy="584776"/>
          </a:xfrm>
          <a:prstGeom prst="rect">
            <a:avLst/>
          </a:prstGeom>
        </p:spPr>
        <p:txBody>
          <a:bodyPr/>
          <a:lstStyle>
            <a:lvl1pPr>
              <a:lnSpc>
                <a:spcPct val="100000"/>
              </a:lnSpc>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3017838" y="457200"/>
            <a:ext cx="5751512" cy="914400"/>
          </a:xfrm>
        </p:spPr>
        <p:txBody>
          <a:bodyPr/>
          <a:lstStyle>
            <a:lvl1pPr marL="4763" indent="0">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185918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hapter Divider - Sign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9768" y="2246511"/>
            <a:ext cx="8334375" cy="615553"/>
          </a:xfrm>
          <a:prstGeom prst="rect">
            <a:avLst/>
          </a:prstGeom>
        </p:spPr>
        <p:txBody>
          <a:bodyPr wrap="square" anchor="ctr">
            <a:spAutoFit/>
          </a:bodyPr>
          <a:lstStyle>
            <a:lvl1pPr>
              <a:lnSpc>
                <a:spcPct val="100000"/>
              </a:lnSpc>
              <a:defRPr sz="3400">
                <a:solidFill>
                  <a:schemeClr val="bg1"/>
                </a:solidFill>
              </a:defRPr>
            </a:lvl1pPr>
          </a:lstStyle>
          <a:p>
            <a:r>
              <a:rPr lang="en-US" dirty="0" smtClean="0"/>
              <a:t>Chapter divider</a:t>
            </a:r>
            <a:endParaRPr lang="en-US" dirty="0"/>
          </a:p>
        </p:txBody>
      </p:sp>
      <p:sp>
        <p:nvSpPr>
          <p:cNvPr id="6" name="TextBox 5"/>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rgbClr val="FFFFFF"/>
                </a:solidFill>
              </a:rPr>
              <a:pPr algn="r"/>
              <a:t>‹#›</a:t>
            </a:fld>
            <a:endParaRPr lang="en-US" sz="600" dirty="0">
              <a:solidFill>
                <a:srgbClr val="FFFFFF"/>
              </a:solidFill>
            </a:endParaRPr>
          </a:p>
        </p:txBody>
      </p:sp>
      <p:pic>
        <p:nvPicPr>
          <p:cNvPr id="7" name="EPS_LOGO_BLACK.pdf"/>
          <p:cNvPicPr/>
          <p:nvPr userDrawn="1"/>
        </p:nvPicPr>
        <p:blipFill>
          <a:blip r:embed="rId2" cstate="print">
            <a:extLst>
              <a:ext uri="{28A0092B-C50C-407E-A947-70E740481C1C}">
                <a14:useLocalDpi xmlns:a14="http://schemas.microsoft.com/office/drawing/2010/main"/>
              </a:ext>
            </a:extLst>
          </a:blip>
          <a:stretch>
            <a:fillRect/>
          </a:stretch>
        </p:blipFill>
        <p:spPr>
          <a:xfrm>
            <a:off x="519114" y="499214"/>
            <a:ext cx="686150" cy="233175"/>
          </a:xfrm>
          <a:prstGeom prst="rect">
            <a:avLst/>
          </a:prstGeom>
          <a:ln w="12700">
            <a:miter lim="400000"/>
          </a:ln>
        </p:spPr>
      </p:pic>
      <p:sp>
        <p:nvSpPr>
          <p:cNvPr id="9"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chemeClr val="bg1"/>
                </a:solidFill>
              </a:rPr>
              <a:t>Copyright ©</a:t>
            </a:r>
            <a:r>
              <a:rPr lang="ga-IE" sz="500" baseline="0" dirty="0" smtClean="0">
                <a:solidFill>
                  <a:schemeClr val="bg1"/>
                </a:solidFill>
              </a:rPr>
              <a:t> Epsilon 2016 Epsilon Data Management, LLC. All rights reserved.</a:t>
            </a:r>
            <a:endParaRPr lang="ga-IE" sz="500" dirty="0">
              <a:solidFill>
                <a:schemeClr val="bg1"/>
              </a:solidFill>
            </a:endParaRPr>
          </a:p>
        </p:txBody>
      </p:sp>
    </p:spTree>
    <p:extLst>
      <p:ext uri="{BB962C8B-B14F-4D97-AF65-F5344CB8AC3E}">
        <p14:creationId xmlns:p14="http://schemas.microsoft.com/office/powerpoint/2010/main" val="147121402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hapter Divider - Denim">
    <p:bg>
      <p:bgPr>
        <a:solidFill>
          <a:schemeClr val="accent2"/>
        </a:soli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29768" y="2246511"/>
            <a:ext cx="8334375" cy="615553"/>
          </a:xfrm>
          <a:prstGeom prst="rect">
            <a:avLst/>
          </a:prstGeom>
        </p:spPr>
        <p:txBody>
          <a:bodyPr wrap="square" anchor="ctr">
            <a:spAutoFit/>
          </a:bodyPr>
          <a:lstStyle>
            <a:lvl1pPr>
              <a:lnSpc>
                <a:spcPct val="100000"/>
              </a:lnSpc>
              <a:defRPr sz="3400">
                <a:solidFill>
                  <a:schemeClr val="bg1"/>
                </a:solidFill>
              </a:defRPr>
            </a:lvl1pPr>
          </a:lstStyle>
          <a:p>
            <a:r>
              <a:rPr lang="en-US" dirty="0" smtClean="0"/>
              <a:t>Chapter divider</a:t>
            </a:r>
            <a:endParaRPr lang="en-US" dirty="0"/>
          </a:p>
        </p:txBody>
      </p:sp>
      <p:sp>
        <p:nvSpPr>
          <p:cNvPr id="6" name="TextBox 5"/>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rgbClr val="FFFFFF"/>
                </a:solidFill>
              </a:rPr>
              <a:pPr algn="r"/>
              <a:t>‹#›</a:t>
            </a:fld>
            <a:endParaRPr lang="en-US" sz="600" dirty="0">
              <a:solidFill>
                <a:srgbClr val="FFFFFF"/>
              </a:solidFill>
            </a:endParaRPr>
          </a:p>
        </p:txBody>
      </p:sp>
      <p:pic>
        <p:nvPicPr>
          <p:cNvPr id="8" name="EPS_LOGO_BLACK.pdf"/>
          <p:cNvPicPr/>
          <p:nvPr userDrawn="1"/>
        </p:nvPicPr>
        <p:blipFill>
          <a:blip r:embed="rId2" cstate="print">
            <a:extLst>
              <a:ext uri="{28A0092B-C50C-407E-A947-70E740481C1C}">
                <a14:useLocalDpi xmlns:a14="http://schemas.microsoft.com/office/drawing/2010/main"/>
              </a:ext>
            </a:extLst>
          </a:blip>
          <a:stretch>
            <a:fillRect/>
          </a:stretch>
        </p:blipFill>
        <p:spPr>
          <a:xfrm>
            <a:off x="519114" y="499214"/>
            <a:ext cx="686150" cy="233175"/>
          </a:xfrm>
          <a:prstGeom prst="rect">
            <a:avLst/>
          </a:prstGeom>
          <a:ln w="12700">
            <a:miter lim="400000"/>
          </a:ln>
        </p:spPr>
      </p:pic>
      <p:sp>
        <p:nvSpPr>
          <p:cNvPr id="9"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chemeClr val="bg1"/>
                </a:solidFill>
              </a:rPr>
              <a:t>Copyright ©</a:t>
            </a:r>
            <a:r>
              <a:rPr lang="ga-IE" sz="500" baseline="0" dirty="0" smtClean="0">
                <a:solidFill>
                  <a:schemeClr val="bg1"/>
                </a:solidFill>
              </a:rPr>
              <a:t> Epsilon 2016 Epsilon Data Management, LLC. All rights reserved.</a:t>
            </a:r>
            <a:endParaRPr lang="ga-IE" sz="500" dirty="0">
              <a:solidFill>
                <a:schemeClr val="bg1"/>
              </a:solidFill>
            </a:endParaRPr>
          </a:p>
        </p:txBody>
      </p:sp>
    </p:spTree>
    <p:extLst>
      <p:ext uri="{BB962C8B-B14F-4D97-AF65-F5344CB8AC3E}">
        <p14:creationId xmlns:p14="http://schemas.microsoft.com/office/powerpoint/2010/main" val="3753810501"/>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hapter Divider - Orchid">
    <p:bg>
      <p:bgPr>
        <a:solidFill>
          <a:schemeClr val="accent3"/>
        </a:soli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29768" y="2246511"/>
            <a:ext cx="8334375" cy="615553"/>
          </a:xfrm>
          <a:prstGeom prst="rect">
            <a:avLst/>
          </a:prstGeom>
        </p:spPr>
        <p:txBody>
          <a:bodyPr wrap="square" anchor="ctr">
            <a:spAutoFit/>
          </a:bodyPr>
          <a:lstStyle>
            <a:lvl1pPr>
              <a:lnSpc>
                <a:spcPct val="100000"/>
              </a:lnSpc>
              <a:defRPr sz="3400">
                <a:solidFill>
                  <a:schemeClr val="bg1"/>
                </a:solidFill>
              </a:defRPr>
            </a:lvl1pPr>
          </a:lstStyle>
          <a:p>
            <a:r>
              <a:rPr lang="en-US" dirty="0" smtClean="0"/>
              <a:t>Chapter divider</a:t>
            </a:r>
            <a:endParaRPr lang="en-US" dirty="0"/>
          </a:p>
        </p:txBody>
      </p:sp>
      <p:sp>
        <p:nvSpPr>
          <p:cNvPr id="6" name="TextBox 5"/>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rgbClr val="FFFFFF"/>
                </a:solidFill>
              </a:rPr>
              <a:pPr algn="r"/>
              <a:t>‹#›</a:t>
            </a:fld>
            <a:endParaRPr lang="en-US" sz="600" dirty="0">
              <a:solidFill>
                <a:srgbClr val="FFFFFF"/>
              </a:solidFill>
            </a:endParaRPr>
          </a:p>
        </p:txBody>
      </p:sp>
      <p:pic>
        <p:nvPicPr>
          <p:cNvPr id="8" name="EPS_LOGO_BLACK.pdf"/>
          <p:cNvPicPr/>
          <p:nvPr userDrawn="1"/>
        </p:nvPicPr>
        <p:blipFill>
          <a:blip r:embed="rId2" cstate="print">
            <a:extLst>
              <a:ext uri="{28A0092B-C50C-407E-A947-70E740481C1C}">
                <a14:useLocalDpi xmlns:a14="http://schemas.microsoft.com/office/drawing/2010/main"/>
              </a:ext>
            </a:extLst>
          </a:blip>
          <a:stretch>
            <a:fillRect/>
          </a:stretch>
        </p:blipFill>
        <p:spPr>
          <a:xfrm>
            <a:off x="519114" y="499214"/>
            <a:ext cx="686150" cy="233175"/>
          </a:xfrm>
          <a:prstGeom prst="rect">
            <a:avLst/>
          </a:prstGeom>
          <a:ln w="12700">
            <a:miter lim="400000"/>
          </a:ln>
        </p:spPr>
      </p:pic>
      <p:sp>
        <p:nvSpPr>
          <p:cNvPr id="9"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chemeClr val="bg1"/>
                </a:solidFill>
              </a:rPr>
              <a:t>Copyright ©</a:t>
            </a:r>
            <a:r>
              <a:rPr lang="ga-IE" sz="500" baseline="0" dirty="0" smtClean="0">
                <a:solidFill>
                  <a:schemeClr val="bg1"/>
                </a:solidFill>
              </a:rPr>
              <a:t> Epsilon 2016 Epsilon Data Management, LLC. All rights reserved.</a:t>
            </a:r>
            <a:endParaRPr lang="ga-IE" sz="500" dirty="0">
              <a:solidFill>
                <a:schemeClr val="bg1"/>
              </a:solidFill>
            </a:endParaRPr>
          </a:p>
        </p:txBody>
      </p:sp>
    </p:spTree>
    <p:extLst>
      <p:ext uri="{BB962C8B-B14F-4D97-AF65-F5344CB8AC3E}">
        <p14:creationId xmlns:p14="http://schemas.microsoft.com/office/powerpoint/2010/main" val="52622211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hapter Divider - Sunshine">
    <p:bg>
      <p:bgPr>
        <a:solidFill>
          <a:schemeClr val="accent4"/>
        </a:soli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29768" y="2246511"/>
            <a:ext cx="8334375" cy="615553"/>
          </a:xfrm>
          <a:prstGeom prst="rect">
            <a:avLst/>
          </a:prstGeom>
        </p:spPr>
        <p:txBody>
          <a:bodyPr wrap="square" anchor="ctr">
            <a:spAutoFit/>
          </a:bodyPr>
          <a:lstStyle>
            <a:lvl1pPr>
              <a:lnSpc>
                <a:spcPct val="100000"/>
              </a:lnSpc>
              <a:defRPr sz="3400">
                <a:solidFill>
                  <a:srgbClr val="000000"/>
                </a:solidFill>
              </a:defRPr>
            </a:lvl1pPr>
          </a:lstStyle>
          <a:p>
            <a:r>
              <a:rPr lang="en-US" dirty="0" smtClean="0"/>
              <a:t>Chapter divider</a:t>
            </a:r>
            <a:endParaRPr lang="en-US" dirty="0"/>
          </a:p>
        </p:txBody>
      </p:sp>
      <p:sp>
        <p:nvSpPr>
          <p:cNvPr id="6" name="TextBox 5"/>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chemeClr val="tx1"/>
                </a:solidFill>
              </a:rPr>
              <a:pPr algn="r"/>
              <a:t>‹#›</a:t>
            </a:fld>
            <a:endParaRPr lang="en-US" sz="600" dirty="0">
              <a:solidFill>
                <a:schemeClr val="tx1"/>
              </a:solidFill>
            </a:endParaRPr>
          </a:p>
        </p:txBody>
      </p:sp>
      <p:pic>
        <p:nvPicPr>
          <p:cNvPr id="8" name="EPS_LOGO_BLACK.pdf"/>
          <p:cNvPicPr/>
          <p:nvPr userDrawn="1"/>
        </p:nvPicPr>
        <p:blipFill>
          <a:blip r:embed="rId2" cstate="print">
            <a:extLst>
              <a:ext uri="{28A0092B-C50C-407E-A947-70E740481C1C}">
                <a14:useLocalDpi xmlns:a14="http://schemas.microsoft.com/office/drawing/2010/main"/>
              </a:ext>
            </a:extLst>
          </a:blip>
          <a:stretch>
            <a:fillRect/>
          </a:stretch>
        </p:blipFill>
        <p:spPr>
          <a:xfrm>
            <a:off x="519113" y="499214"/>
            <a:ext cx="686152" cy="233175"/>
          </a:xfrm>
          <a:prstGeom prst="rect">
            <a:avLst/>
          </a:prstGeom>
          <a:ln w="12700">
            <a:miter lim="400000"/>
          </a:ln>
        </p:spPr>
      </p:pic>
      <p:sp>
        <p:nvSpPr>
          <p:cNvPr id="9"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chemeClr val="tx1"/>
                </a:solidFill>
              </a:rPr>
              <a:t>Copyright ©</a:t>
            </a:r>
            <a:r>
              <a:rPr lang="ga-IE" sz="500" baseline="0" dirty="0" smtClean="0">
                <a:solidFill>
                  <a:schemeClr val="tx1"/>
                </a:solidFill>
              </a:rPr>
              <a:t> Epsilon 2016 Epsilon Data Management, LLC. All rights reserved.</a:t>
            </a:r>
            <a:endParaRPr lang="ga-IE" sz="500" dirty="0">
              <a:solidFill>
                <a:schemeClr val="tx1"/>
              </a:solidFill>
            </a:endParaRPr>
          </a:p>
        </p:txBody>
      </p:sp>
    </p:spTree>
    <p:extLst>
      <p:ext uri="{BB962C8B-B14F-4D97-AF65-F5344CB8AC3E}">
        <p14:creationId xmlns:p14="http://schemas.microsoft.com/office/powerpoint/2010/main" val="97219348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hapter Divider - Pine">
    <p:bg>
      <p:bgPr>
        <a:solidFill>
          <a:schemeClr val="accent5"/>
        </a:soli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29768" y="2246511"/>
            <a:ext cx="8334375" cy="615553"/>
          </a:xfrm>
          <a:prstGeom prst="rect">
            <a:avLst/>
          </a:prstGeom>
        </p:spPr>
        <p:txBody>
          <a:bodyPr wrap="square" anchor="ctr">
            <a:spAutoFit/>
          </a:bodyPr>
          <a:lstStyle>
            <a:lvl1pPr>
              <a:lnSpc>
                <a:spcPct val="100000"/>
              </a:lnSpc>
              <a:defRPr sz="3400">
                <a:solidFill>
                  <a:schemeClr val="bg1"/>
                </a:solidFill>
              </a:defRPr>
            </a:lvl1pPr>
          </a:lstStyle>
          <a:p>
            <a:r>
              <a:rPr lang="en-US" dirty="0" smtClean="0"/>
              <a:t>Chapter divider</a:t>
            </a:r>
            <a:endParaRPr lang="en-US" dirty="0"/>
          </a:p>
        </p:txBody>
      </p:sp>
      <p:sp>
        <p:nvSpPr>
          <p:cNvPr id="6" name="TextBox 5"/>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rgbClr val="FFFFFF"/>
                </a:solidFill>
              </a:rPr>
              <a:pPr algn="r"/>
              <a:t>‹#›</a:t>
            </a:fld>
            <a:endParaRPr lang="en-US" sz="600" dirty="0">
              <a:solidFill>
                <a:srgbClr val="FFFFFF"/>
              </a:solidFill>
            </a:endParaRPr>
          </a:p>
        </p:txBody>
      </p:sp>
      <p:pic>
        <p:nvPicPr>
          <p:cNvPr id="8" name="EPS_LOGO_BLACK.pdf"/>
          <p:cNvPicPr/>
          <p:nvPr userDrawn="1"/>
        </p:nvPicPr>
        <p:blipFill>
          <a:blip r:embed="rId2" cstate="print">
            <a:extLst>
              <a:ext uri="{28A0092B-C50C-407E-A947-70E740481C1C}">
                <a14:useLocalDpi xmlns:a14="http://schemas.microsoft.com/office/drawing/2010/main"/>
              </a:ext>
            </a:extLst>
          </a:blip>
          <a:stretch>
            <a:fillRect/>
          </a:stretch>
        </p:blipFill>
        <p:spPr>
          <a:xfrm>
            <a:off x="519114" y="499214"/>
            <a:ext cx="686150" cy="233175"/>
          </a:xfrm>
          <a:prstGeom prst="rect">
            <a:avLst/>
          </a:prstGeom>
          <a:ln w="12700">
            <a:miter lim="400000"/>
          </a:ln>
        </p:spPr>
      </p:pic>
      <p:sp>
        <p:nvSpPr>
          <p:cNvPr id="9"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chemeClr val="bg1"/>
                </a:solidFill>
              </a:rPr>
              <a:t>Copyright ©</a:t>
            </a:r>
            <a:r>
              <a:rPr lang="ga-IE" sz="500" baseline="0" dirty="0" smtClean="0">
                <a:solidFill>
                  <a:schemeClr val="bg1"/>
                </a:solidFill>
              </a:rPr>
              <a:t> Epsilon 2016 Epsilon Data Management, LLC. All rights reserved.</a:t>
            </a:r>
            <a:endParaRPr lang="ga-IE" sz="500" dirty="0">
              <a:solidFill>
                <a:schemeClr val="bg1"/>
              </a:solidFill>
            </a:endParaRPr>
          </a:p>
        </p:txBody>
      </p:sp>
    </p:spTree>
    <p:extLst>
      <p:ext uri="{BB962C8B-B14F-4D97-AF65-F5344CB8AC3E}">
        <p14:creationId xmlns:p14="http://schemas.microsoft.com/office/powerpoint/2010/main" val="308805417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hapter Divider - Bronze">
    <p:bg>
      <p:bgPr>
        <a:solidFill>
          <a:srgbClr val="7E4E1F"/>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29768" y="2246511"/>
            <a:ext cx="8334375" cy="615553"/>
          </a:xfrm>
          <a:prstGeom prst="rect">
            <a:avLst/>
          </a:prstGeom>
        </p:spPr>
        <p:txBody>
          <a:bodyPr wrap="square" anchor="ctr">
            <a:spAutoFit/>
          </a:bodyPr>
          <a:lstStyle>
            <a:lvl1pPr>
              <a:lnSpc>
                <a:spcPct val="100000"/>
              </a:lnSpc>
              <a:defRPr sz="3400">
                <a:solidFill>
                  <a:schemeClr val="bg1"/>
                </a:solidFill>
              </a:defRPr>
            </a:lvl1pPr>
          </a:lstStyle>
          <a:p>
            <a:r>
              <a:rPr lang="en-US" dirty="0" smtClean="0"/>
              <a:t>Chapter divider</a:t>
            </a:r>
            <a:endParaRPr lang="en-US" dirty="0"/>
          </a:p>
        </p:txBody>
      </p:sp>
      <p:sp>
        <p:nvSpPr>
          <p:cNvPr id="8" name="TextBox 7"/>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rgbClr val="FFFFFF"/>
                </a:solidFill>
              </a:rPr>
              <a:pPr algn="r"/>
              <a:t>‹#›</a:t>
            </a:fld>
            <a:endParaRPr lang="en-US" sz="600" dirty="0">
              <a:solidFill>
                <a:srgbClr val="FFFFFF"/>
              </a:solidFill>
            </a:endParaRPr>
          </a:p>
        </p:txBody>
      </p:sp>
      <p:pic>
        <p:nvPicPr>
          <p:cNvPr id="10" name="EPS_LOGO_BLACK.pdf"/>
          <p:cNvPicPr/>
          <p:nvPr userDrawn="1"/>
        </p:nvPicPr>
        <p:blipFill>
          <a:blip r:embed="rId2" cstate="print">
            <a:extLst>
              <a:ext uri="{28A0092B-C50C-407E-A947-70E740481C1C}">
                <a14:useLocalDpi xmlns:a14="http://schemas.microsoft.com/office/drawing/2010/main"/>
              </a:ext>
            </a:extLst>
          </a:blip>
          <a:stretch>
            <a:fillRect/>
          </a:stretch>
        </p:blipFill>
        <p:spPr>
          <a:xfrm>
            <a:off x="519114" y="499214"/>
            <a:ext cx="686150" cy="233175"/>
          </a:xfrm>
          <a:prstGeom prst="rect">
            <a:avLst/>
          </a:prstGeom>
          <a:ln w="12700">
            <a:miter lim="400000"/>
          </a:ln>
        </p:spPr>
      </p:pic>
      <p:sp>
        <p:nvSpPr>
          <p:cNvPr id="6"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chemeClr val="bg1"/>
                </a:solidFill>
              </a:rPr>
              <a:t>Copyright ©</a:t>
            </a:r>
            <a:r>
              <a:rPr lang="ga-IE" sz="500" baseline="0" dirty="0" smtClean="0">
                <a:solidFill>
                  <a:schemeClr val="bg1"/>
                </a:solidFill>
              </a:rPr>
              <a:t> Epsilon 2016 Epsilon Data Management, LLC. All rights reserved.</a:t>
            </a:r>
            <a:endParaRPr lang="ga-IE" sz="500" dirty="0">
              <a:solidFill>
                <a:schemeClr val="bg1"/>
              </a:solidFill>
            </a:endParaRPr>
          </a:p>
        </p:txBody>
      </p:sp>
    </p:spTree>
    <p:extLst>
      <p:ext uri="{BB962C8B-B14F-4D97-AF65-F5344CB8AC3E}">
        <p14:creationId xmlns:p14="http://schemas.microsoft.com/office/powerpoint/2010/main" val="189914218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hapter Divider - Coral">
    <p:bg>
      <p:bgPr>
        <a:solidFill>
          <a:srgbClr val="F18872"/>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29768" y="2246511"/>
            <a:ext cx="8334375" cy="615553"/>
          </a:xfrm>
          <a:prstGeom prst="rect">
            <a:avLst/>
          </a:prstGeom>
        </p:spPr>
        <p:txBody>
          <a:bodyPr wrap="square" anchor="ctr">
            <a:spAutoFit/>
          </a:bodyPr>
          <a:lstStyle>
            <a:lvl1pPr>
              <a:lnSpc>
                <a:spcPct val="100000"/>
              </a:lnSpc>
              <a:defRPr sz="3400">
                <a:solidFill>
                  <a:schemeClr val="bg1"/>
                </a:solidFill>
              </a:defRPr>
            </a:lvl1pPr>
          </a:lstStyle>
          <a:p>
            <a:r>
              <a:rPr lang="en-US" dirty="0" smtClean="0"/>
              <a:t>Chapter divider</a:t>
            </a:r>
            <a:endParaRPr lang="en-US" dirty="0"/>
          </a:p>
        </p:txBody>
      </p:sp>
      <p:sp>
        <p:nvSpPr>
          <p:cNvPr id="8" name="TextBox 7"/>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rgbClr val="FFFFFF"/>
                </a:solidFill>
              </a:rPr>
              <a:pPr algn="r"/>
              <a:t>‹#›</a:t>
            </a:fld>
            <a:endParaRPr lang="en-US" sz="600" dirty="0">
              <a:solidFill>
                <a:srgbClr val="FFFFFF"/>
              </a:solidFill>
            </a:endParaRPr>
          </a:p>
        </p:txBody>
      </p:sp>
      <p:pic>
        <p:nvPicPr>
          <p:cNvPr id="10" name="EPS_LOGO_BLACK.pdf"/>
          <p:cNvPicPr/>
          <p:nvPr userDrawn="1"/>
        </p:nvPicPr>
        <p:blipFill>
          <a:blip r:embed="rId2" cstate="print">
            <a:extLst>
              <a:ext uri="{28A0092B-C50C-407E-A947-70E740481C1C}">
                <a14:useLocalDpi xmlns:a14="http://schemas.microsoft.com/office/drawing/2010/main"/>
              </a:ext>
            </a:extLst>
          </a:blip>
          <a:stretch>
            <a:fillRect/>
          </a:stretch>
        </p:blipFill>
        <p:spPr>
          <a:xfrm>
            <a:off x="519114" y="499214"/>
            <a:ext cx="686150" cy="233175"/>
          </a:xfrm>
          <a:prstGeom prst="rect">
            <a:avLst/>
          </a:prstGeom>
          <a:ln w="12700">
            <a:miter lim="400000"/>
          </a:ln>
        </p:spPr>
      </p:pic>
      <p:sp>
        <p:nvSpPr>
          <p:cNvPr id="6"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chemeClr val="bg1"/>
                </a:solidFill>
              </a:rPr>
              <a:t>Copyright ©</a:t>
            </a:r>
            <a:r>
              <a:rPr lang="ga-IE" sz="500" baseline="0" dirty="0" smtClean="0">
                <a:solidFill>
                  <a:schemeClr val="bg1"/>
                </a:solidFill>
              </a:rPr>
              <a:t> Epsilon 2016 Epsilon Data Management, LLC. All rights reserved.</a:t>
            </a:r>
            <a:endParaRPr lang="ga-IE" sz="500" dirty="0">
              <a:solidFill>
                <a:schemeClr val="bg1"/>
              </a:solidFill>
            </a:endParaRPr>
          </a:p>
        </p:txBody>
      </p:sp>
    </p:spTree>
    <p:extLst>
      <p:ext uri="{BB962C8B-B14F-4D97-AF65-F5344CB8AC3E}">
        <p14:creationId xmlns:p14="http://schemas.microsoft.com/office/powerpoint/2010/main" val="241066702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hapter Divider - Slate">
    <p:bg>
      <p:bgPr>
        <a:solidFill>
          <a:srgbClr val="77737A"/>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29768" y="2246511"/>
            <a:ext cx="8334375" cy="615553"/>
          </a:xfrm>
          <a:prstGeom prst="rect">
            <a:avLst/>
          </a:prstGeom>
        </p:spPr>
        <p:txBody>
          <a:bodyPr wrap="square" anchor="ctr">
            <a:spAutoFit/>
          </a:bodyPr>
          <a:lstStyle>
            <a:lvl1pPr>
              <a:lnSpc>
                <a:spcPct val="100000"/>
              </a:lnSpc>
              <a:defRPr sz="3400">
                <a:solidFill>
                  <a:schemeClr val="bg1"/>
                </a:solidFill>
              </a:defRPr>
            </a:lvl1pPr>
          </a:lstStyle>
          <a:p>
            <a:r>
              <a:rPr lang="en-US" dirty="0" smtClean="0"/>
              <a:t>Chapter divider</a:t>
            </a:r>
            <a:endParaRPr lang="en-US" dirty="0"/>
          </a:p>
        </p:txBody>
      </p:sp>
      <p:sp>
        <p:nvSpPr>
          <p:cNvPr id="8" name="TextBox 7"/>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rgbClr val="FFFFFF"/>
                </a:solidFill>
              </a:rPr>
              <a:pPr algn="r"/>
              <a:t>‹#›</a:t>
            </a:fld>
            <a:endParaRPr lang="en-US" sz="600" dirty="0">
              <a:solidFill>
                <a:srgbClr val="FFFFFF"/>
              </a:solidFill>
            </a:endParaRPr>
          </a:p>
        </p:txBody>
      </p:sp>
      <p:pic>
        <p:nvPicPr>
          <p:cNvPr id="10" name="EPS_LOGO_BLACK.pdf"/>
          <p:cNvPicPr/>
          <p:nvPr userDrawn="1"/>
        </p:nvPicPr>
        <p:blipFill>
          <a:blip r:embed="rId2" cstate="print">
            <a:extLst>
              <a:ext uri="{28A0092B-C50C-407E-A947-70E740481C1C}">
                <a14:useLocalDpi xmlns:a14="http://schemas.microsoft.com/office/drawing/2010/main"/>
              </a:ext>
            </a:extLst>
          </a:blip>
          <a:stretch>
            <a:fillRect/>
          </a:stretch>
        </p:blipFill>
        <p:spPr>
          <a:xfrm>
            <a:off x="519114" y="499214"/>
            <a:ext cx="686150" cy="233175"/>
          </a:xfrm>
          <a:prstGeom prst="rect">
            <a:avLst/>
          </a:prstGeom>
          <a:ln w="12700">
            <a:miter lim="400000"/>
          </a:ln>
        </p:spPr>
      </p:pic>
      <p:sp>
        <p:nvSpPr>
          <p:cNvPr id="6"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chemeClr val="bg1"/>
                </a:solidFill>
              </a:rPr>
              <a:t>Copyright ©</a:t>
            </a:r>
            <a:r>
              <a:rPr lang="ga-IE" sz="500" baseline="0" dirty="0" smtClean="0">
                <a:solidFill>
                  <a:schemeClr val="bg1"/>
                </a:solidFill>
              </a:rPr>
              <a:t> Epsilon 2016 Epsilon Data Management, LLC. All rights reserved.</a:t>
            </a:r>
            <a:endParaRPr lang="ga-IE" sz="500" dirty="0">
              <a:solidFill>
                <a:schemeClr val="bg1"/>
              </a:solidFill>
            </a:endParaRPr>
          </a:p>
        </p:txBody>
      </p:sp>
    </p:spTree>
    <p:extLst>
      <p:ext uri="{BB962C8B-B14F-4D97-AF65-F5344CB8AC3E}">
        <p14:creationId xmlns:p14="http://schemas.microsoft.com/office/powerpoint/2010/main" val="317757097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hapter Divider - Khaki">
    <p:bg>
      <p:bgPr>
        <a:solidFill>
          <a:srgbClr val="666757"/>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29768" y="2246511"/>
            <a:ext cx="8334375" cy="615553"/>
          </a:xfrm>
          <a:prstGeom prst="rect">
            <a:avLst/>
          </a:prstGeom>
        </p:spPr>
        <p:txBody>
          <a:bodyPr wrap="square" anchor="ctr">
            <a:spAutoFit/>
          </a:bodyPr>
          <a:lstStyle>
            <a:lvl1pPr>
              <a:lnSpc>
                <a:spcPct val="100000"/>
              </a:lnSpc>
              <a:defRPr sz="3400">
                <a:solidFill>
                  <a:schemeClr val="bg1"/>
                </a:solidFill>
              </a:defRPr>
            </a:lvl1pPr>
          </a:lstStyle>
          <a:p>
            <a:r>
              <a:rPr lang="en-US" dirty="0" smtClean="0"/>
              <a:t>Chapter divider</a:t>
            </a:r>
            <a:endParaRPr lang="en-US" dirty="0"/>
          </a:p>
        </p:txBody>
      </p:sp>
      <p:sp>
        <p:nvSpPr>
          <p:cNvPr id="8" name="TextBox 7"/>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rgbClr val="FFFFFF"/>
                </a:solidFill>
              </a:rPr>
              <a:pPr algn="r"/>
              <a:t>‹#›</a:t>
            </a:fld>
            <a:endParaRPr lang="en-US" sz="600" dirty="0">
              <a:solidFill>
                <a:srgbClr val="FFFFFF"/>
              </a:solidFill>
            </a:endParaRPr>
          </a:p>
        </p:txBody>
      </p:sp>
      <p:pic>
        <p:nvPicPr>
          <p:cNvPr id="10" name="EPS_LOGO_BLACK.pdf"/>
          <p:cNvPicPr/>
          <p:nvPr userDrawn="1"/>
        </p:nvPicPr>
        <p:blipFill>
          <a:blip r:embed="rId2" cstate="print">
            <a:extLst>
              <a:ext uri="{28A0092B-C50C-407E-A947-70E740481C1C}">
                <a14:useLocalDpi xmlns:a14="http://schemas.microsoft.com/office/drawing/2010/main"/>
              </a:ext>
            </a:extLst>
          </a:blip>
          <a:stretch>
            <a:fillRect/>
          </a:stretch>
        </p:blipFill>
        <p:spPr>
          <a:xfrm>
            <a:off x="519114" y="499214"/>
            <a:ext cx="686150" cy="233175"/>
          </a:xfrm>
          <a:prstGeom prst="rect">
            <a:avLst/>
          </a:prstGeom>
          <a:ln w="12700">
            <a:miter lim="400000"/>
          </a:ln>
        </p:spPr>
      </p:pic>
      <p:sp>
        <p:nvSpPr>
          <p:cNvPr id="6"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chemeClr val="bg1"/>
                </a:solidFill>
              </a:rPr>
              <a:t>Copyright ©</a:t>
            </a:r>
            <a:r>
              <a:rPr lang="ga-IE" sz="500" baseline="0" dirty="0" smtClean="0">
                <a:solidFill>
                  <a:schemeClr val="bg1"/>
                </a:solidFill>
              </a:rPr>
              <a:t> Epsilon 2016 Epsilon Data Management, LLC. All rights reserved.</a:t>
            </a:r>
            <a:endParaRPr lang="ga-IE" sz="500" dirty="0">
              <a:solidFill>
                <a:schemeClr val="bg1"/>
              </a:solidFill>
            </a:endParaRPr>
          </a:p>
        </p:txBody>
      </p:sp>
    </p:spTree>
    <p:extLst>
      <p:ext uri="{BB962C8B-B14F-4D97-AF65-F5344CB8AC3E}">
        <p14:creationId xmlns:p14="http://schemas.microsoft.com/office/powerpoint/2010/main" val="198251223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hapter Divider - Midnight">
    <p:bg>
      <p:bgPr>
        <a:solidFill>
          <a:srgbClr val="2B2F48"/>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29768" y="2246511"/>
            <a:ext cx="8334375" cy="615553"/>
          </a:xfrm>
          <a:prstGeom prst="rect">
            <a:avLst/>
          </a:prstGeom>
        </p:spPr>
        <p:txBody>
          <a:bodyPr wrap="square" anchor="ctr">
            <a:spAutoFit/>
          </a:bodyPr>
          <a:lstStyle>
            <a:lvl1pPr>
              <a:lnSpc>
                <a:spcPct val="100000"/>
              </a:lnSpc>
              <a:defRPr sz="3400">
                <a:solidFill>
                  <a:schemeClr val="bg1"/>
                </a:solidFill>
              </a:defRPr>
            </a:lvl1pPr>
          </a:lstStyle>
          <a:p>
            <a:r>
              <a:rPr lang="en-US" dirty="0" smtClean="0"/>
              <a:t>Chapter divider</a:t>
            </a:r>
            <a:endParaRPr lang="en-US" dirty="0"/>
          </a:p>
        </p:txBody>
      </p:sp>
      <p:sp>
        <p:nvSpPr>
          <p:cNvPr id="8" name="TextBox 7"/>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rgbClr val="FFFFFF"/>
                </a:solidFill>
              </a:rPr>
              <a:pPr algn="r"/>
              <a:t>‹#›</a:t>
            </a:fld>
            <a:endParaRPr lang="en-US" sz="600" dirty="0">
              <a:solidFill>
                <a:srgbClr val="FFFFFF"/>
              </a:solidFill>
            </a:endParaRPr>
          </a:p>
        </p:txBody>
      </p:sp>
      <p:pic>
        <p:nvPicPr>
          <p:cNvPr id="10" name="EPS_LOGO_BLACK.pdf"/>
          <p:cNvPicPr/>
          <p:nvPr userDrawn="1"/>
        </p:nvPicPr>
        <p:blipFill>
          <a:blip r:embed="rId2" cstate="print">
            <a:extLst>
              <a:ext uri="{28A0092B-C50C-407E-A947-70E740481C1C}">
                <a14:useLocalDpi xmlns:a14="http://schemas.microsoft.com/office/drawing/2010/main"/>
              </a:ext>
            </a:extLst>
          </a:blip>
          <a:stretch>
            <a:fillRect/>
          </a:stretch>
        </p:blipFill>
        <p:spPr>
          <a:xfrm>
            <a:off x="519114" y="499214"/>
            <a:ext cx="686150" cy="233175"/>
          </a:xfrm>
          <a:prstGeom prst="rect">
            <a:avLst/>
          </a:prstGeom>
          <a:ln w="12700">
            <a:miter lim="400000"/>
          </a:ln>
        </p:spPr>
      </p:pic>
      <p:sp>
        <p:nvSpPr>
          <p:cNvPr id="6"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chemeClr val="bg1"/>
                </a:solidFill>
              </a:rPr>
              <a:t>Copyright ©</a:t>
            </a:r>
            <a:r>
              <a:rPr lang="ga-IE" sz="500" baseline="0" dirty="0" smtClean="0">
                <a:solidFill>
                  <a:schemeClr val="bg1"/>
                </a:solidFill>
              </a:rPr>
              <a:t> Epsilon 2016 Epsilon Data Management, LLC. All rights reserved.</a:t>
            </a:r>
            <a:endParaRPr lang="ga-IE" sz="500" dirty="0">
              <a:solidFill>
                <a:schemeClr val="bg1"/>
              </a:solidFill>
            </a:endParaRPr>
          </a:p>
        </p:txBody>
      </p:sp>
    </p:spTree>
    <p:extLst>
      <p:ext uri="{BB962C8B-B14F-4D97-AF65-F5344CB8AC3E}">
        <p14:creationId xmlns:p14="http://schemas.microsoft.com/office/powerpoint/2010/main" val="257878806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General - 2 column subhead">
    <p:spTree>
      <p:nvGrpSpPr>
        <p:cNvPr id="1" name=""/>
        <p:cNvGrpSpPr/>
        <p:nvPr/>
      </p:nvGrpSpPr>
      <p:grpSpPr>
        <a:xfrm>
          <a:off x="0" y="0"/>
          <a:ext cx="0" cy="0"/>
          <a:chOff x="0" y="0"/>
          <a:chExt cx="0" cy="0"/>
        </a:xfrm>
      </p:grpSpPr>
      <p:pic>
        <p:nvPicPr>
          <p:cNvPr id="4" name="Picture 3" descr="BlackLef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52121" cy="5152644"/>
          </a:xfrm>
          <a:prstGeom prst="rect">
            <a:avLst/>
          </a:prstGeom>
        </p:spPr>
      </p:pic>
      <p:pic>
        <p:nvPicPr>
          <p:cNvPr id="5" name="EPS_LOGO_WHITE.pdf"/>
          <p:cNvPicPr/>
          <p:nvPr userDrawn="1"/>
        </p:nvPicPr>
        <p:blipFill>
          <a:blip r:embed="rId3" cstate="print">
            <a:extLst>
              <a:ext uri="{28A0092B-C50C-407E-A947-70E740481C1C}">
                <a14:useLocalDpi xmlns:a14="http://schemas.microsoft.com/office/drawing/2010/main"/>
              </a:ext>
            </a:extLst>
          </a:blip>
          <a:stretch>
            <a:fillRect/>
          </a:stretch>
        </p:blipFill>
        <p:spPr>
          <a:xfrm>
            <a:off x="518566" y="4535424"/>
            <a:ext cx="686153" cy="233175"/>
          </a:xfrm>
          <a:prstGeom prst="rect">
            <a:avLst/>
          </a:prstGeom>
          <a:ln w="12700">
            <a:miter lim="400000"/>
          </a:ln>
        </p:spPr>
      </p:pic>
      <p:sp>
        <p:nvSpPr>
          <p:cNvPr id="6" name="Title 1"/>
          <p:cNvSpPr>
            <a:spLocks noGrp="1"/>
          </p:cNvSpPr>
          <p:nvPr>
            <p:ph type="title"/>
          </p:nvPr>
        </p:nvSpPr>
        <p:spPr>
          <a:xfrm>
            <a:off x="436939" y="457200"/>
            <a:ext cx="2021954" cy="584776"/>
          </a:xfrm>
          <a:prstGeom prst="rect">
            <a:avLst/>
          </a:prstGeom>
        </p:spPr>
        <p:txBody>
          <a:bodyPr/>
          <a:lstStyle>
            <a:lvl1pPr>
              <a:lnSpc>
                <a:spcPct val="100000"/>
              </a:lnSpc>
              <a:defRPr>
                <a:solidFill>
                  <a:srgbClr val="FFFFFF"/>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3035809" y="914400"/>
            <a:ext cx="2706624" cy="914400"/>
          </a:xfrm>
        </p:spPr>
        <p:txBody>
          <a:bodyPr/>
          <a:lstStyle>
            <a:lvl1pPr marL="4763" indent="0">
              <a:defRPr sz="1400"/>
            </a:lvl1pPr>
            <a:lvl2pPr>
              <a:defRPr sz="1400"/>
            </a:lvl2pPr>
            <a:lvl3pPr>
              <a:defRPr sz="14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1" hasCustomPrompt="1"/>
          </p:nvPr>
        </p:nvSpPr>
        <p:spPr>
          <a:xfrm>
            <a:off x="3035808" y="457200"/>
            <a:ext cx="5573455" cy="338554"/>
          </a:xfrm>
        </p:spPr>
        <p:txBody>
          <a:bodyPr wrap="square">
            <a:spAutoFit/>
          </a:bodyPr>
          <a:lstStyle>
            <a:lvl1pPr>
              <a:defRPr b="1"/>
            </a:lvl1pPr>
            <a:lvl2pPr>
              <a:defRPr b="1"/>
            </a:lvl2pPr>
            <a:lvl3pPr>
              <a:defRPr b="1"/>
            </a:lvl3pPr>
            <a:lvl4pPr>
              <a:defRPr b="1"/>
            </a:lvl4pPr>
            <a:lvl5pPr>
              <a:defRPr b="1"/>
            </a:lvl5pPr>
          </a:lstStyle>
          <a:p>
            <a:pPr lvl="0"/>
            <a:r>
              <a:rPr lang="en-US" dirty="0" smtClean="0"/>
              <a:t>Subtitle</a:t>
            </a:r>
            <a:endParaRPr lang="en-US" dirty="0"/>
          </a:p>
        </p:txBody>
      </p:sp>
      <p:sp>
        <p:nvSpPr>
          <p:cNvPr id="10" name="Content Placeholder 9"/>
          <p:cNvSpPr>
            <a:spLocks noGrp="1"/>
          </p:cNvSpPr>
          <p:nvPr>
            <p:ph sz="quarter" idx="12"/>
          </p:nvPr>
        </p:nvSpPr>
        <p:spPr>
          <a:xfrm>
            <a:off x="5908842" y="914400"/>
            <a:ext cx="2695501" cy="914400"/>
          </a:xfrm>
        </p:spPr>
        <p:txBody>
          <a:bodyPr/>
          <a:lstStyle>
            <a:lvl1pPr>
              <a:defRPr sz="1400"/>
            </a:lvl1pPr>
            <a:lvl2pPr>
              <a:defRPr sz="1400"/>
            </a:lvl2pPr>
            <a:lvl3pPr>
              <a:defRPr sz="14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497514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hank you Black">
    <p:bg>
      <p:bgPr>
        <a:solidFill>
          <a:schemeClr val="tx1"/>
        </a:solidFill>
        <a:effectLst/>
      </p:bgPr>
    </p:bg>
    <p:spTree>
      <p:nvGrpSpPr>
        <p:cNvPr id="1" name=""/>
        <p:cNvGrpSpPr/>
        <p:nvPr/>
      </p:nvGrpSpPr>
      <p:grpSpPr>
        <a:xfrm>
          <a:off x="0" y="0"/>
          <a:ext cx="0" cy="0"/>
          <a:chOff x="0" y="0"/>
          <a:chExt cx="0" cy="0"/>
        </a:xfrm>
      </p:grpSpPr>
      <p:pic>
        <p:nvPicPr>
          <p:cNvPr id="10" name="EPS_LOGO_WHITE.pd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72984" y="500090"/>
            <a:ext cx="696072" cy="237743"/>
          </a:xfrm>
          <a:prstGeom prst="rect">
            <a:avLst/>
          </a:prstGeom>
          <a:ln w="12700">
            <a:miter lim="400000"/>
          </a:ln>
        </p:spPr>
      </p:pic>
      <p:sp>
        <p:nvSpPr>
          <p:cNvPr id="7" name="Content Placeholder 4"/>
          <p:cNvSpPr>
            <a:spLocks noGrp="1"/>
          </p:cNvSpPr>
          <p:nvPr>
            <p:ph sz="quarter" idx="10" hasCustomPrompt="1"/>
          </p:nvPr>
        </p:nvSpPr>
        <p:spPr>
          <a:xfrm>
            <a:off x="429756" y="4389236"/>
            <a:ext cx="5920090" cy="504754"/>
          </a:xfrm>
          <a:prstGeom prst="rect">
            <a:avLst/>
          </a:prstGeom>
        </p:spPr>
        <p:txBody>
          <a:bodyPr anchor="b">
            <a:noAutofit/>
          </a:bodyPr>
          <a:lstStyle>
            <a:lvl1pPr>
              <a:lnSpc>
                <a:spcPct val="90000"/>
              </a:lnSpc>
              <a:defRPr sz="1000" b="0" baseline="0">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en-US" dirty="0" smtClean="0"/>
              <a:t>Address here</a:t>
            </a:r>
          </a:p>
          <a:p>
            <a:pPr lvl="0"/>
            <a:r>
              <a:rPr lang="en-US" dirty="0" smtClean="0"/>
              <a:t>Phone here</a:t>
            </a:r>
          </a:p>
          <a:p>
            <a:pPr lvl="0"/>
            <a:endParaRPr lang="en-US" dirty="0" smtClean="0"/>
          </a:p>
          <a:p>
            <a:pPr lvl="0"/>
            <a:r>
              <a:rPr lang="en-US" dirty="0" err="1" smtClean="0"/>
              <a:t>epsilon.com</a:t>
            </a:r>
            <a:endParaRPr lang="en-US" dirty="0"/>
          </a:p>
        </p:txBody>
      </p:sp>
      <p:sp>
        <p:nvSpPr>
          <p:cNvPr id="3" name="TextBox 2"/>
          <p:cNvSpPr txBox="1"/>
          <p:nvPr userDrawn="1"/>
        </p:nvSpPr>
        <p:spPr>
          <a:xfrm>
            <a:off x="420624" y="429768"/>
            <a:ext cx="4024376" cy="492443"/>
          </a:xfrm>
          <a:prstGeom prst="rect">
            <a:avLst/>
          </a:prstGeom>
          <a:noFill/>
        </p:spPr>
        <p:txBody>
          <a:bodyPr wrap="square" rtlCol="0">
            <a:spAutoFit/>
          </a:bodyPr>
          <a:lstStyle/>
          <a:p>
            <a:r>
              <a:rPr lang="en-US" sz="2600" b="1" dirty="0" smtClean="0">
                <a:solidFill>
                  <a:schemeClr val="bg1"/>
                </a:solidFill>
              </a:rPr>
              <a:t>Thank you.</a:t>
            </a:r>
            <a:endParaRPr lang="en-US" sz="2600" b="1" dirty="0">
              <a:solidFill>
                <a:schemeClr val="bg1"/>
              </a:solidFill>
            </a:endParaRPr>
          </a:p>
        </p:txBody>
      </p:sp>
      <p:sp>
        <p:nvSpPr>
          <p:cNvPr id="6"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chemeClr val="bg1"/>
                </a:solidFill>
              </a:rPr>
              <a:t>Copyright ©</a:t>
            </a:r>
            <a:r>
              <a:rPr lang="ga-IE" sz="500" baseline="0" dirty="0" smtClean="0">
                <a:solidFill>
                  <a:schemeClr val="bg1"/>
                </a:solidFill>
              </a:rPr>
              <a:t> Epsilon 2016 Epsilon Data Management, LLC. All rights reserved.</a:t>
            </a:r>
            <a:endParaRPr lang="ga-IE" sz="500" dirty="0">
              <a:solidFill>
                <a:schemeClr val="bg1"/>
              </a:solidFill>
            </a:endParaRPr>
          </a:p>
        </p:txBody>
      </p:sp>
    </p:spTree>
    <p:extLst>
      <p:ext uri="{BB962C8B-B14F-4D97-AF65-F5344CB8AC3E}">
        <p14:creationId xmlns:p14="http://schemas.microsoft.com/office/powerpoint/2010/main" val="2962253051"/>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hank you White">
    <p:bg>
      <p:bgPr>
        <a:solidFill>
          <a:schemeClr val="bg1"/>
        </a:solidFill>
        <a:effectLst/>
      </p:bgPr>
    </p:bg>
    <p:spTree>
      <p:nvGrpSpPr>
        <p:cNvPr id="1" name=""/>
        <p:cNvGrpSpPr/>
        <p:nvPr/>
      </p:nvGrpSpPr>
      <p:grpSpPr>
        <a:xfrm>
          <a:off x="0" y="0"/>
          <a:ext cx="0" cy="0"/>
          <a:chOff x="0" y="0"/>
          <a:chExt cx="0" cy="0"/>
        </a:xfrm>
      </p:grpSpPr>
      <p:pic>
        <p:nvPicPr>
          <p:cNvPr id="10" name="EPS_LOGO_WHITE.pd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872984" y="500688"/>
            <a:ext cx="696072" cy="236546"/>
          </a:xfrm>
          <a:prstGeom prst="rect">
            <a:avLst/>
          </a:prstGeom>
          <a:ln w="12700">
            <a:miter lim="400000"/>
          </a:ln>
        </p:spPr>
      </p:pic>
      <p:sp>
        <p:nvSpPr>
          <p:cNvPr id="7" name="Content Placeholder 4"/>
          <p:cNvSpPr>
            <a:spLocks noGrp="1"/>
          </p:cNvSpPr>
          <p:nvPr>
            <p:ph sz="quarter" idx="10" hasCustomPrompt="1"/>
          </p:nvPr>
        </p:nvSpPr>
        <p:spPr>
          <a:xfrm>
            <a:off x="429756" y="4389236"/>
            <a:ext cx="5920090" cy="504754"/>
          </a:xfrm>
          <a:prstGeom prst="rect">
            <a:avLst/>
          </a:prstGeom>
        </p:spPr>
        <p:txBody>
          <a:bodyPr anchor="b">
            <a:noAutofit/>
          </a:bodyPr>
          <a:lstStyle>
            <a:lvl1pPr>
              <a:lnSpc>
                <a:spcPct val="90000"/>
              </a:lnSpc>
              <a:defRPr sz="1000" b="0" baseline="0">
                <a:solidFill>
                  <a:srgbClr val="000000"/>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en-US" dirty="0" smtClean="0"/>
              <a:t>Address here</a:t>
            </a:r>
          </a:p>
          <a:p>
            <a:pPr lvl="0"/>
            <a:r>
              <a:rPr lang="en-US" dirty="0" smtClean="0"/>
              <a:t>Phone here</a:t>
            </a:r>
          </a:p>
          <a:p>
            <a:pPr lvl="0"/>
            <a:endParaRPr lang="en-US" dirty="0" smtClean="0"/>
          </a:p>
          <a:p>
            <a:pPr lvl="0"/>
            <a:r>
              <a:rPr lang="en-US" dirty="0" err="1" smtClean="0"/>
              <a:t>epsilon.com</a:t>
            </a:r>
            <a:endParaRPr lang="en-US" dirty="0"/>
          </a:p>
        </p:txBody>
      </p:sp>
      <p:sp>
        <p:nvSpPr>
          <p:cNvPr id="3" name="TextBox 2"/>
          <p:cNvSpPr txBox="1"/>
          <p:nvPr userDrawn="1"/>
        </p:nvSpPr>
        <p:spPr>
          <a:xfrm>
            <a:off x="420624" y="429768"/>
            <a:ext cx="4024376" cy="492443"/>
          </a:xfrm>
          <a:prstGeom prst="rect">
            <a:avLst/>
          </a:prstGeom>
          <a:noFill/>
        </p:spPr>
        <p:txBody>
          <a:bodyPr wrap="square" rtlCol="0">
            <a:spAutoFit/>
          </a:bodyPr>
          <a:lstStyle/>
          <a:p>
            <a:r>
              <a:rPr lang="en-US" sz="2600" b="1" dirty="0" smtClean="0">
                <a:solidFill>
                  <a:srgbClr val="000000"/>
                </a:solidFill>
              </a:rPr>
              <a:t>Thank you.</a:t>
            </a:r>
            <a:endParaRPr lang="en-US" sz="2600" b="1" dirty="0">
              <a:solidFill>
                <a:srgbClr val="000000"/>
              </a:solidFill>
            </a:endParaRPr>
          </a:p>
        </p:txBody>
      </p:sp>
      <p:sp>
        <p:nvSpPr>
          <p:cNvPr id="6" name="Shape 72"/>
          <p:cNvSpPr/>
          <p:nvPr userDrawn="1"/>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rgbClr val="000000"/>
                </a:solidFill>
              </a:rPr>
              <a:t>Copyright ©</a:t>
            </a:r>
            <a:r>
              <a:rPr lang="ga-IE" sz="500" baseline="0" dirty="0" smtClean="0">
                <a:solidFill>
                  <a:srgbClr val="000000"/>
                </a:solidFill>
              </a:rPr>
              <a:t> Epsilon 2016 Epsilon Data Management, LLC. All rights reserved.</a:t>
            </a:r>
            <a:endParaRPr lang="ga-IE" sz="500" dirty="0">
              <a:solidFill>
                <a:srgbClr val="000000"/>
              </a:solidFill>
            </a:endParaRPr>
          </a:p>
        </p:txBody>
      </p:sp>
    </p:spTree>
    <p:extLst>
      <p:ext uri="{BB962C8B-B14F-4D97-AF65-F5344CB8AC3E}">
        <p14:creationId xmlns:p14="http://schemas.microsoft.com/office/powerpoint/2010/main" val="2994714313"/>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1"/>
        </a:solidFill>
        <a:effectLst/>
      </p:bgPr>
    </p:bg>
    <p:spTree>
      <p:nvGrpSpPr>
        <p:cNvPr id="1" name=""/>
        <p:cNvGrpSpPr/>
        <p:nvPr/>
      </p:nvGrpSpPr>
      <p:grpSpPr>
        <a:xfrm>
          <a:off x="0" y="0"/>
          <a:ext cx="0" cy="0"/>
          <a:chOff x="0" y="0"/>
          <a:chExt cx="0" cy="0"/>
        </a:xfrm>
      </p:grpSpPr>
      <p:pic>
        <p:nvPicPr>
          <p:cNvPr id="10" name="EPS_LOGO_WHITE.pdf"/>
          <p:cNvPicPr/>
          <p:nvPr userDrawn="1"/>
        </p:nvPicPr>
        <p:blipFill>
          <a:blip r:embed="rId2" cstate="screen">
            <a:extLst>
              <a:ext uri="{28A0092B-C50C-407E-A947-70E740481C1C}">
                <a14:useLocalDpi xmlns:a14="http://schemas.microsoft.com/office/drawing/2010/main"/>
              </a:ext>
            </a:extLst>
          </a:blip>
          <a:stretch>
            <a:fillRect/>
          </a:stretch>
        </p:blipFill>
        <p:spPr>
          <a:xfrm>
            <a:off x="3893076" y="2338661"/>
            <a:ext cx="1364891" cy="466178"/>
          </a:xfrm>
          <a:prstGeom prst="rect">
            <a:avLst/>
          </a:prstGeom>
          <a:ln w="12700">
            <a:miter lim="400000"/>
          </a:ln>
        </p:spPr>
      </p:pic>
    </p:spTree>
    <p:extLst>
      <p:ext uri="{BB962C8B-B14F-4D97-AF65-F5344CB8AC3E}">
        <p14:creationId xmlns:p14="http://schemas.microsoft.com/office/powerpoint/2010/main" val="372671521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05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General - 2 column">
    <p:spTree>
      <p:nvGrpSpPr>
        <p:cNvPr id="1" name=""/>
        <p:cNvGrpSpPr/>
        <p:nvPr/>
      </p:nvGrpSpPr>
      <p:grpSpPr>
        <a:xfrm>
          <a:off x="0" y="0"/>
          <a:ext cx="0" cy="0"/>
          <a:chOff x="0" y="0"/>
          <a:chExt cx="0" cy="0"/>
        </a:xfrm>
      </p:grpSpPr>
      <p:pic>
        <p:nvPicPr>
          <p:cNvPr id="4" name="Picture 3" descr="BlackLef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52121" cy="5152644"/>
          </a:xfrm>
          <a:prstGeom prst="rect">
            <a:avLst/>
          </a:prstGeom>
        </p:spPr>
      </p:pic>
      <p:pic>
        <p:nvPicPr>
          <p:cNvPr id="5" name="EPS_LOGO_WHITE.pdf"/>
          <p:cNvPicPr/>
          <p:nvPr userDrawn="1"/>
        </p:nvPicPr>
        <p:blipFill>
          <a:blip r:embed="rId3" cstate="print">
            <a:extLst>
              <a:ext uri="{28A0092B-C50C-407E-A947-70E740481C1C}">
                <a14:useLocalDpi xmlns:a14="http://schemas.microsoft.com/office/drawing/2010/main"/>
              </a:ext>
            </a:extLst>
          </a:blip>
          <a:stretch>
            <a:fillRect/>
          </a:stretch>
        </p:blipFill>
        <p:spPr>
          <a:xfrm>
            <a:off x="518566" y="4535424"/>
            <a:ext cx="686153" cy="233175"/>
          </a:xfrm>
          <a:prstGeom prst="rect">
            <a:avLst/>
          </a:prstGeom>
          <a:ln w="12700">
            <a:miter lim="400000"/>
          </a:ln>
        </p:spPr>
      </p:pic>
      <p:sp>
        <p:nvSpPr>
          <p:cNvPr id="6" name="Title 1"/>
          <p:cNvSpPr>
            <a:spLocks noGrp="1"/>
          </p:cNvSpPr>
          <p:nvPr>
            <p:ph type="title"/>
          </p:nvPr>
        </p:nvSpPr>
        <p:spPr>
          <a:xfrm>
            <a:off x="436939" y="457200"/>
            <a:ext cx="2021954" cy="584776"/>
          </a:xfrm>
          <a:prstGeom prst="rect">
            <a:avLst/>
          </a:prstGeom>
        </p:spPr>
        <p:txBody>
          <a:bodyPr/>
          <a:lstStyle>
            <a:lvl1pPr>
              <a:lnSpc>
                <a:spcPct val="100000"/>
              </a:lnSpc>
              <a:defRPr>
                <a:solidFill>
                  <a:srgbClr val="FFFFFF"/>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3035809" y="457200"/>
            <a:ext cx="2706624" cy="914400"/>
          </a:xfrm>
        </p:spPr>
        <p:txBody>
          <a:bodyPr/>
          <a:lstStyle>
            <a:lvl1pPr marL="4763" indent="0">
              <a:defRPr sz="1400"/>
            </a:lvl1pPr>
            <a:lvl2pPr>
              <a:defRPr sz="1400"/>
            </a:lvl2pPr>
            <a:lvl3pPr>
              <a:defRPr sz="14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2"/>
          </p:nvPr>
        </p:nvSpPr>
        <p:spPr>
          <a:xfrm>
            <a:off x="5908842" y="457200"/>
            <a:ext cx="2695501" cy="914400"/>
          </a:xfrm>
        </p:spPr>
        <p:txBody>
          <a:bodyPr/>
          <a:lstStyle>
            <a:lvl1pPr>
              <a:defRPr sz="1400"/>
            </a:lvl1pPr>
            <a:lvl2pPr>
              <a:defRPr sz="1400"/>
            </a:lvl2pPr>
            <a:lvl3pPr>
              <a:defRPr sz="14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256792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General - Top Heading [Jet Black]">
    <p:spTree>
      <p:nvGrpSpPr>
        <p:cNvPr id="1" name=""/>
        <p:cNvGrpSpPr/>
        <p:nvPr/>
      </p:nvGrpSpPr>
      <p:grpSpPr>
        <a:xfrm>
          <a:off x="0" y="0"/>
          <a:ext cx="0" cy="0"/>
          <a:chOff x="0" y="0"/>
          <a:chExt cx="0" cy="0"/>
        </a:xfrm>
      </p:grpSpPr>
      <p:pic>
        <p:nvPicPr>
          <p:cNvPr id="4" name="Picture 3" descr="BlackTop.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52121" cy="5152644"/>
          </a:xfrm>
          <a:prstGeom prst="rect">
            <a:avLst/>
          </a:prstGeom>
        </p:spPr>
      </p:pic>
      <p:sp>
        <p:nvSpPr>
          <p:cNvPr id="9" name="Shape 72"/>
          <p:cNvSpPr/>
          <p:nvPr userDrawn="1"/>
        </p:nvSpPr>
        <p:spPr>
          <a:xfrm rot="5400000">
            <a:off x="7081944" y="3181467"/>
            <a:ext cx="3815066"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rgbClr val="000000"/>
                </a:solidFill>
              </a:rPr>
              <a:t>Copyright ©</a:t>
            </a:r>
            <a:r>
              <a:rPr lang="ga-IE" sz="500" baseline="0" dirty="0" smtClean="0">
                <a:solidFill>
                  <a:srgbClr val="000000"/>
                </a:solidFill>
              </a:rPr>
              <a:t> Epsilon 2016 Epsilon Data Management, LLC. All rights reserved.</a:t>
            </a:r>
            <a:endParaRPr lang="ga-IE" sz="500" dirty="0">
              <a:solidFill>
                <a:srgbClr val="000000"/>
              </a:solidFill>
            </a:endParaRPr>
          </a:p>
        </p:txBody>
      </p:sp>
      <p:sp>
        <p:nvSpPr>
          <p:cNvPr id="12" name="TextBox 11"/>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chemeClr val="tx1"/>
                </a:solidFill>
              </a:rPr>
              <a:pPr algn="r"/>
              <a:t>‹#›</a:t>
            </a:fld>
            <a:endParaRPr lang="en-US" sz="600" dirty="0">
              <a:solidFill>
                <a:schemeClr val="tx1"/>
              </a:solidFill>
            </a:endParaRPr>
          </a:p>
        </p:txBody>
      </p:sp>
      <p:sp>
        <p:nvSpPr>
          <p:cNvPr id="3" name="Content Placeholder 2"/>
          <p:cNvSpPr>
            <a:spLocks noGrp="1"/>
          </p:cNvSpPr>
          <p:nvPr>
            <p:ph sz="quarter" idx="10"/>
          </p:nvPr>
        </p:nvSpPr>
        <p:spPr>
          <a:xfrm>
            <a:off x="438913" y="1728216"/>
            <a:ext cx="8114537" cy="91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EPS_LOGO_BLACK.pdf"/>
          <p:cNvPicPr/>
          <p:nvPr userDrawn="1"/>
        </p:nvPicPr>
        <p:blipFill>
          <a:blip r:embed="rId3" cstate="print">
            <a:extLst>
              <a:ext uri="{28A0092B-C50C-407E-A947-70E740481C1C}">
                <a14:useLocalDpi xmlns:a14="http://schemas.microsoft.com/office/drawing/2010/main"/>
              </a:ext>
            </a:extLst>
          </a:blip>
          <a:stretch>
            <a:fillRect/>
          </a:stretch>
        </p:blipFill>
        <p:spPr>
          <a:xfrm>
            <a:off x="7872984" y="499214"/>
            <a:ext cx="686150" cy="233175"/>
          </a:xfrm>
          <a:prstGeom prst="rect">
            <a:avLst/>
          </a:prstGeom>
          <a:ln w="12700">
            <a:miter lim="400000"/>
          </a:ln>
        </p:spPr>
      </p:pic>
      <p:sp>
        <p:nvSpPr>
          <p:cNvPr id="2" name="Title 1"/>
          <p:cNvSpPr>
            <a:spLocks noGrp="1"/>
          </p:cNvSpPr>
          <p:nvPr>
            <p:ph type="title"/>
          </p:nvPr>
        </p:nvSpPr>
        <p:spPr>
          <a:xfrm>
            <a:off x="438912" y="457200"/>
            <a:ext cx="7174404" cy="379591"/>
          </a:xfrm>
        </p:spPr>
        <p:txBody>
          <a:bodyPr/>
          <a:lstStyle>
            <a:lvl1pPr>
              <a:defRPr>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124592690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6_General - 2 column subhead">
    <p:spTree>
      <p:nvGrpSpPr>
        <p:cNvPr id="1" name=""/>
        <p:cNvGrpSpPr/>
        <p:nvPr/>
      </p:nvGrpSpPr>
      <p:grpSpPr>
        <a:xfrm>
          <a:off x="0" y="0"/>
          <a:ext cx="0" cy="0"/>
          <a:chOff x="0" y="0"/>
          <a:chExt cx="0" cy="0"/>
        </a:xfrm>
      </p:grpSpPr>
      <p:pic>
        <p:nvPicPr>
          <p:cNvPr id="9" name="Picture 8" descr="BlackTop.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52121" cy="5152644"/>
          </a:xfrm>
          <a:prstGeom prst="rect">
            <a:avLst/>
          </a:prstGeom>
        </p:spPr>
      </p:pic>
      <p:pic>
        <p:nvPicPr>
          <p:cNvPr id="12" name="EPS_LOGO_BLACK.pdf"/>
          <p:cNvPicPr/>
          <p:nvPr userDrawn="1"/>
        </p:nvPicPr>
        <p:blipFill>
          <a:blip r:embed="rId3" cstate="print">
            <a:extLst>
              <a:ext uri="{28A0092B-C50C-407E-A947-70E740481C1C}">
                <a14:useLocalDpi xmlns:a14="http://schemas.microsoft.com/office/drawing/2010/main"/>
              </a:ext>
            </a:extLst>
          </a:blip>
          <a:stretch>
            <a:fillRect/>
          </a:stretch>
        </p:blipFill>
        <p:spPr>
          <a:xfrm>
            <a:off x="7872984" y="499214"/>
            <a:ext cx="686150" cy="233175"/>
          </a:xfrm>
          <a:prstGeom prst="rect">
            <a:avLst/>
          </a:prstGeom>
          <a:ln w="12700">
            <a:miter lim="400000"/>
          </a:ln>
        </p:spPr>
      </p:pic>
      <p:sp>
        <p:nvSpPr>
          <p:cNvPr id="3" name="Content Placeholder 2"/>
          <p:cNvSpPr>
            <a:spLocks noGrp="1"/>
          </p:cNvSpPr>
          <p:nvPr>
            <p:ph sz="quarter" idx="10"/>
          </p:nvPr>
        </p:nvSpPr>
        <p:spPr>
          <a:xfrm>
            <a:off x="436939" y="2171032"/>
            <a:ext cx="3815508" cy="914400"/>
          </a:xfrm>
        </p:spPr>
        <p:txBody>
          <a:bodyPr/>
          <a:lstStyle>
            <a:lvl1pPr marL="4763" indent="0">
              <a:defRPr sz="1400"/>
            </a:lvl1pPr>
            <a:lvl2pPr>
              <a:defRPr sz="1400"/>
            </a:lvl2pPr>
            <a:lvl3pPr>
              <a:defRPr sz="14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chemeClr val="tx1"/>
                </a:solidFill>
              </a:rPr>
              <a:pPr algn="r"/>
              <a:t>‹#›</a:t>
            </a:fld>
            <a:endParaRPr lang="en-US" sz="600" dirty="0">
              <a:solidFill>
                <a:schemeClr val="tx1"/>
              </a:solidFill>
            </a:endParaRPr>
          </a:p>
        </p:txBody>
      </p:sp>
      <p:sp>
        <p:nvSpPr>
          <p:cNvPr id="8" name="Content Placeholder 7"/>
          <p:cNvSpPr>
            <a:spLocks noGrp="1"/>
          </p:cNvSpPr>
          <p:nvPr>
            <p:ph sz="quarter" idx="11" hasCustomPrompt="1"/>
          </p:nvPr>
        </p:nvSpPr>
        <p:spPr>
          <a:xfrm>
            <a:off x="436938" y="1728216"/>
            <a:ext cx="8116511" cy="338554"/>
          </a:xfrm>
        </p:spPr>
        <p:txBody>
          <a:bodyPr wrap="square">
            <a:spAutoFit/>
          </a:bodyPr>
          <a:lstStyle>
            <a:lvl1pPr>
              <a:defRPr b="1"/>
            </a:lvl1pPr>
            <a:lvl2pPr>
              <a:defRPr b="1"/>
            </a:lvl2pPr>
            <a:lvl3pPr>
              <a:defRPr b="1"/>
            </a:lvl3pPr>
            <a:lvl4pPr>
              <a:defRPr b="1"/>
            </a:lvl4pPr>
            <a:lvl5pPr>
              <a:defRPr b="1"/>
            </a:lvl5pPr>
          </a:lstStyle>
          <a:p>
            <a:pPr lvl="0"/>
            <a:r>
              <a:rPr lang="en-US" dirty="0" smtClean="0"/>
              <a:t>Subtitle</a:t>
            </a:r>
            <a:endParaRPr lang="en-US" dirty="0"/>
          </a:p>
        </p:txBody>
      </p:sp>
      <p:sp>
        <p:nvSpPr>
          <p:cNvPr id="10" name="Content Placeholder 9"/>
          <p:cNvSpPr>
            <a:spLocks noGrp="1"/>
          </p:cNvSpPr>
          <p:nvPr>
            <p:ph sz="quarter" idx="12"/>
          </p:nvPr>
        </p:nvSpPr>
        <p:spPr>
          <a:xfrm>
            <a:off x="4405728" y="2171032"/>
            <a:ext cx="4145975" cy="914400"/>
          </a:xfrm>
        </p:spPr>
        <p:txBody>
          <a:bodyPr/>
          <a:lstStyle>
            <a:lvl1pPr>
              <a:defRPr sz="1400"/>
            </a:lvl1pPr>
            <a:lvl2pPr>
              <a:defRPr sz="1400"/>
            </a:lvl2pPr>
            <a:lvl3pPr>
              <a:defRPr sz="14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38912" y="457200"/>
            <a:ext cx="7194456" cy="379591"/>
          </a:xfrm>
        </p:spPr>
        <p:txBody>
          <a:bodyPr/>
          <a:lstStyle>
            <a:lvl1pPr>
              <a:defRPr>
                <a:solidFill>
                  <a:srgbClr val="FFFFFF"/>
                </a:solidFill>
              </a:defRPr>
            </a:lvl1pPr>
          </a:lstStyle>
          <a:p>
            <a:r>
              <a:rPr lang="en-US" smtClean="0"/>
              <a:t>Click to edit Master title style</a:t>
            </a:r>
            <a:endParaRPr lang="en-US"/>
          </a:p>
        </p:txBody>
      </p:sp>
      <p:sp>
        <p:nvSpPr>
          <p:cNvPr id="13" name="Shape 72"/>
          <p:cNvSpPr/>
          <p:nvPr userDrawn="1"/>
        </p:nvSpPr>
        <p:spPr>
          <a:xfrm rot="5400000">
            <a:off x="7081944" y="3181467"/>
            <a:ext cx="3815066"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rgbClr val="000000"/>
                </a:solidFill>
              </a:rPr>
              <a:t>Copyright ©</a:t>
            </a:r>
            <a:r>
              <a:rPr lang="ga-IE" sz="500" baseline="0" dirty="0" smtClean="0">
                <a:solidFill>
                  <a:srgbClr val="000000"/>
                </a:solidFill>
              </a:rPr>
              <a:t> Epsilon 2016 Epsilon Data Management, LLC. All rights reserved.</a:t>
            </a:r>
            <a:endParaRPr lang="ga-IE" sz="500" dirty="0">
              <a:solidFill>
                <a:srgbClr val="000000"/>
              </a:solidFill>
            </a:endParaRPr>
          </a:p>
        </p:txBody>
      </p:sp>
    </p:spTree>
    <p:extLst>
      <p:ext uri="{BB962C8B-B14F-4D97-AF65-F5344CB8AC3E}">
        <p14:creationId xmlns:p14="http://schemas.microsoft.com/office/powerpoint/2010/main" val="206426725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General - 2 column subhead">
    <p:spTree>
      <p:nvGrpSpPr>
        <p:cNvPr id="1" name=""/>
        <p:cNvGrpSpPr/>
        <p:nvPr/>
      </p:nvGrpSpPr>
      <p:grpSpPr>
        <a:xfrm>
          <a:off x="0" y="0"/>
          <a:ext cx="0" cy="0"/>
          <a:chOff x="0" y="0"/>
          <a:chExt cx="0" cy="0"/>
        </a:xfrm>
      </p:grpSpPr>
      <p:pic>
        <p:nvPicPr>
          <p:cNvPr id="9" name="Picture 8" descr="BlackTop.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52121" cy="5152644"/>
          </a:xfrm>
          <a:prstGeom prst="rect">
            <a:avLst/>
          </a:prstGeom>
        </p:spPr>
      </p:pic>
      <p:pic>
        <p:nvPicPr>
          <p:cNvPr id="12" name="EPS_LOGO_BLACK.pdf"/>
          <p:cNvPicPr/>
          <p:nvPr userDrawn="1"/>
        </p:nvPicPr>
        <p:blipFill>
          <a:blip r:embed="rId3" cstate="print">
            <a:extLst>
              <a:ext uri="{28A0092B-C50C-407E-A947-70E740481C1C}">
                <a14:useLocalDpi xmlns:a14="http://schemas.microsoft.com/office/drawing/2010/main"/>
              </a:ext>
            </a:extLst>
          </a:blip>
          <a:stretch>
            <a:fillRect/>
          </a:stretch>
        </p:blipFill>
        <p:spPr>
          <a:xfrm>
            <a:off x="7872984" y="499214"/>
            <a:ext cx="686150" cy="233175"/>
          </a:xfrm>
          <a:prstGeom prst="rect">
            <a:avLst/>
          </a:prstGeom>
          <a:ln w="12700">
            <a:miter lim="400000"/>
          </a:ln>
        </p:spPr>
      </p:pic>
      <p:sp>
        <p:nvSpPr>
          <p:cNvPr id="3" name="Content Placeholder 2"/>
          <p:cNvSpPr>
            <a:spLocks noGrp="1"/>
          </p:cNvSpPr>
          <p:nvPr>
            <p:ph sz="quarter" idx="10"/>
          </p:nvPr>
        </p:nvSpPr>
        <p:spPr>
          <a:xfrm>
            <a:off x="436939" y="1728216"/>
            <a:ext cx="3815508" cy="914400"/>
          </a:xfrm>
        </p:spPr>
        <p:txBody>
          <a:bodyPr/>
          <a:lstStyle>
            <a:lvl1pPr marL="4763" indent="0">
              <a:defRPr sz="1400"/>
            </a:lvl1pPr>
            <a:lvl2pPr>
              <a:defRPr sz="1400"/>
            </a:lvl2pPr>
            <a:lvl3pPr>
              <a:defRPr sz="14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chemeClr val="tx1"/>
                </a:solidFill>
              </a:rPr>
              <a:pPr algn="r"/>
              <a:t>‹#›</a:t>
            </a:fld>
            <a:endParaRPr lang="en-US" sz="600" dirty="0">
              <a:solidFill>
                <a:schemeClr val="tx1"/>
              </a:solidFill>
            </a:endParaRPr>
          </a:p>
        </p:txBody>
      </p:sp>
      <p:sp>
        <p:nvSpPr>
          <p:cNvPr id="10" name="Content Placeholder 9"/>
          <p:cNvSpPr>
            <a:spLocks noGrp="1"/>
          </p:cNvSpPr>
          <p:nvPr>
            <p:ph sz="quarter" idx="12"/>
          </p:nvPr>
        </p:nvSpPr>
        <p:spPr>
          <a:xfrm>
            <a:off x="4412203" y="1728216"/>
            <a:ext cx="4145975" cy="914400"/>
          </a:xfrm>
        </p:spPr>
        <p:txBody>
          <a:bodyPr/>
          <a:lstStyle>
            <a:lvl1pPr>
              <a:defRPr sz="1400"/>
            </a:lvl1pPr>
            <a:lvl2pPr>
              <a:defRPr sz="1400"/>
            </a:lvl2pPr>
            <a:lvl3pPr>
              <a:defRPr sz="14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38912" y="457200"/>
            <a:ext cx="7207825" cy="379591"/>
          </a:xfrm>
        </p:spPr>
        <p:txBody>
          <a:bodyPr/>
          <a:lstStyle>
            <a:lvl1pPr>
              <a:defRPr>
                <a:solidFill>
                  <a:srgbClr val="FFFFFF"/>
                </a:solidFill>
              </a:defRPr>
            </a:lvl1pPr>
          </a:lstStyle>
          <a:p>
            <a:r>
              <a:rPr lang="en-US" smtClean="0"/>
              <a:t>Click to edit Master title style</a:t>
            </a:r>
            <a:endParaRPr lang="en-US"/>
          </a:p>
        </p:txBody>
      </p:sp>
      <p:sp>
        <p:nvSpPr>
          <p:cNvPr id="13" name="Shape 72"/>
          <p:cNvSpPr/>
          <p:nvPr userDrawn="1"/>
        </p:nvSpPr>
        <p:spPr>
          <a:xfrm rot="5400000">
            <a:off x="7081944" y="3181467"/>
            <a:ext cx="3815066"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rgbClr val="000000"/>
                </a:solidFill>
              </a:rPr>
              <a:t>Copyright ©</a:t>
            </a:r>
            <a:r>
              <a:rPr lang="ga-IE" sz="500" baseline="0" dirty="0" smtClean="0">
                <a:solidFill>
                  <a:srgbClr val="000000"/>
                </a:solidFill>
              </a:rPr>
              <a:t> Epsilon 2016 Epsilon Data Management, LLC. All rights reserved.</a:t>
            </a:r>
            <a:endParaRPr lang="ga-IE" sz="500" dirty="0">
              <a:solidFill>
                <a:srgbClr val="000000"/>
              </a:solidFill>
            </a:endParaRPr>
          </a:p>
        </p:txBody>
      </p:sp>
    </p:spTree>
    <p:extLst>
      <p:ext uri="{BB962C8B-B14F-4D97-AF65-F5344CB8AC3E}">
        <p14:creationId xmlns:p14="http://schemas.microsoft.com/office/powerpoint/2010/main" val="122474261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General - Top heading [Frost Whit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8911" y="1254125"/>
            <a:ext cx="8238363" cy="91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EPS_LOGO_BLACK.pdf"/>
          <p:cNvPicPr/>
          <p:nvPr userDrawn="1"/>
        </p:nvPicPr>
        <p:blipFill>
          <a:blip r:embed="rId2" cstate="print">
            <a:extLst>
              <a:ext uri="{28A0092B-C50C-407E-A947-70E740481C1C}">
                <a14:useLocalDpi xmlns:a14="http://schemas.microsoft.com/office/drawing/2010/main"/>
              </a:ext>
            </a:extLst>
          </a:blip>
          <a:stretch>
            <a:fillRect/>
          </a:stretch>
        </p:blipFill>
        <p:spPr>
          <a:xfrm>
            <a:off x="7872984" y="499214"/>
            <a:ext cx="686150" cy="233174"/>
          </a:xfrm>
          <a:prstGeom prst="rect">
            <a:avLst/>
          </a:prstGeom>
          <a:ln w="12700">
            <a:miter lim="400000"/>
          </a:ln>
        </p:spPr>
      </p:pic>
      <p:sp>
        <p:nvSpPr>
          <p:cNvPr id="2" name="Title 1"/>
          <p:cNvSpPr>
            <a:spLocks noGrp="1"/>
          </p:cNvSpPr>
          <p:nvPr>
            <p:ph type="title"/>
          </p:nvPr>
        </p:nvSpPr>
        <p:spPr>
          <a:xfrm>
            <a:off x="438912" y="457200"/>
            <a:ext cx="7167720" cy="379591"/>
          </a:xfrm>
        </p:spPr>
        <p:txBody>
          <a:bodyPr/>
          <a:lstStyle/>
          <a:p>
            <a:r>
              <a:rPr lang="en-US" smtClean="0"/>
              <a:t>Click to edit Master title style</a:t>
            </a:r>
            <a:endParaRPr lang="en-US"/>
          </a:p>
        </p:txBody>
      </p:sp>
    </p:spTree>
    <p:extLst>
      <p:ext uri="{BB962C8B-B14F-4D97-AF65-F5344CB8AC3E}">
        <p14:creationId xmlns:p14="http://schemas.microsoft.com/office/powerpoint/2010/main" val="262772832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Box 9"/>
          <p:cNvSpPr txBox="1"/>
          <p:nvPr/>
        </p:nvSpPr>
        <p:spPr>
          <a:xfrm>
            <a:off x="139563" y="4884451"/>
            <a:ext cx="278705" cy="184666"/>
          </a:xfrm>
          <a:prstGeom prst="rect">
            <a:avLst/>
          </a:prstGeom>
          <a:noFill/>
        </p:spPr>
        <p:txBody>
          <a:bodyPr wrap="none" rtlCol="0">
            <a:spAutoFit/>
          </a:bodyPr>
          <a:lstStyle/>
          <a:p>
            <a:pPr algn="l"/>
            <a:fld id="{50F92893-D86D-C142-927B-3BA5CCDA5692}" type="slidenum">
              <a:rPr lang="en-US" sz="600" smtClean="0">
                <a:solidFill>
                  <a:schemeClr val="bg1"/>
                </a:solidFill>
              </a:rPr>
              <a:pPr algn="l"/>
              <a:t>‹#›</a:t>
            </a:fld>
            <a:endParaRPr lang="en-US" sz="600" dirty="0">
              <a:solidFill>
                <a:schemeClr val="bg1"/>
              </a:solidFill>
            </a:endParaRPr>
          </a:p>
        </p:txBody>
      </p:sp>
      <p:sp>
        <p:nvSpPr>
          <p:cNvPr id="4" name="TextBox 3"/>
          <p:cNvSpPr txBox="1"/>
          <p:nvPr/>
        </p:nvSpPr>
        <p:spPr>
          <a:xfrm>
            <a:off x="8784322" y="4884451"/>
            <a:ext cx="278705" cy="184666"/>
          </a:xfrm>
          <a:prstGeom prst="rect">
            <a:avLst/>
          </a:prstGeom>
          <a:noFill/>
        </p:spPr>
        <p:txBody>
          <a:bodyPr wrap="none" rtlCol="0">
            <a:spAutoFit/>
          </a:bodyPr>
          <a:lstStyle/>
          <a:p>
            <a:pPr algn="r"/>
            <a:fld id="{50F92893-D86D-C142-927B-3BA5CCDA5692}" type="slidenum">
              <a:rPr lang="en-US" sz="600" smtClean="0">
                <a:solidFill>
                  <a:schemeClr val="tx1"/>
                </a:solidFill>
              </a:rPr>
              <a:pPr algn="r"/>
              <a:t>‹#›</a:t>
            </a:fld>
            <a:endParaRPr lang="en-US" sz="600" dirty="0">
              <a:solidFill>
                <a:schemeClr val="tx1"/>
              </a:solidFill>
            </a:endParaRPr>
          </a:p>
        </p:txBody>
      </p:sp>
      <p:sp>
        <p:nvSpPr>
          <p:cNvPr id="5" name="Shape 72"/>
          <p:cNvSpPr/>
          <p:nvPr/>
        </p:nvSpPr>
        <p:spPr>
          <a:xfrm rot="5400000">
            <a:off x="6412749" y="2517250"/>
            <a:ext cx="5143499" cy="10900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nchorCtr="0">
            <a:spAutoFit/>
          </a:bodyPr>
          <a:lstStyle>
            <a:lvl1pPr marL="342900" indent="-342900" algn="r" defTabSz="457200">
              <a:lnSpc>
                <a:spcPct val="150000"/>
              </a:lnSpc>
              <a:defRPr sz="1400">
                <a:solidFill>
                  <a:srgbClr val="FFFFFF"/>
                </a:solidFill>
                <a:latin typeface="Arial"/>
                <a:ea typeface="Arial"/>
                <a:cs typeface="Arial"/>
                <a:sym typeface="Arial"/>
              </a:defRPr>
            </a:lvl1pPr>
          </a:lstStyle>
          <a:p>
            <a:pPr lvl="0" algn="ctr">
              <a:defRPr sz="1800">
                <a:solidFill>
                  <a:srgbClr val="000000"/>
                </a:solidFill>
              </a:defRPr>
            </a:pPr>
            <a:r>
              <a:rPr lang="ga-IE" sz="500" dirty="0" smtClean="0">
                <a:solidFill>
                  <a:srgbClr val="000000"/>
                </a:solidFill>
              </a:rPr>
              <a:t>Copyright ©</a:t>
            </a:r>
            <a:r>
              <a:rPr lang="ga-IE" sz="500" baseline="0" dirty="0" smtClean="0">
                <a:solidFill>
                  <a:srgbClr val="000000"/>
                </a:solidFill>
              </a:rPr>
              <a:t> Epsilon 2016 Epsilon Data Management, LLC. All rights reserved.</a:t>
            </a:r>
            <a:endParaRPr sz="500" dirty="0">
              <a:solidFill>
                <a:srgbClr val="000000"/>
              </a:solidFill>
            </a:endParaRPr>
          </a:p>
        </p:txBody>
      </p:sp>
      <p:sp>
        <p:nvSpPr>
          <p:cNvPr id="6" name="Text Placeholder 5"/>
          <p:cNvSpPr>
            <a:spLocks noGrp="1"/>
          </p:cNvSpPr>
          <p:nvPr>
            <p:ph type="body" idx="1"/>
          </p:nvPr>
        </p:nvSpPr>
        <p:spPr>
          <a:xfrm>
            <a:off x="428004" y="1200150"/>
            <a:ext cx="8229600" cy="3394075"/>
          </a:xfrm>
          <a:prstGeom prst="rect">
            <a:avLst/>
          </a:prstGeom>
        </p:spPr>
        <p:txBody>
          <a:bodyPr vert="horz" lIns="91440" tIns="45720" rIns="91440" bIns="4572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438912" y="457200"/>
            <a:ext cx="8229600" cy="338554"/>
          </a:xfrm>
          <a:prstGeom prst="rect">
            <a:avLst/>
          </a:prstGeom>
        </p:spPr>
        <p:txBody>
          <a:bodyPr vert="horz" lIns="91440" tIns="45720" rIns="91440" bIns="45720" rtlCol="0" anchor="t">
            <a:spAutoFit/>
          </a:bodyPr>
          <a:lstStyle/>
          <a:p>
            <a:r>
              <a:rPr lang="en-US" smtClean="0"/>
              <a:t>Click to edit Master title style</a:t>
            </a:r>
            <a:endParaRPr lang="en-US" dirty="0"/>
          </a:p>
        </p:txBody>
      </p:sp>
    </p:spTree>
    <p:extLst>
      <p:ext uri="{BB962C8B-B14F-4D97-AF65-F5344CB8AC3E}">
        <p14:creationId xmlns:p14="http://schemas.microsoft.com/office/powerpoint/2010/main" val="2290784596"/>
      </p:ext>
    </p:extLst>
  </p:cSld>
  <p:clrMap bg1="lt1" tx1="dk1" bg2="lt2" tx2="dk2" accent1="accent1" accent2="accent2" accent3="accent3" accent4="accent4" accent5="accent5" accent6="accent6" hlink="hlink" folHlink="folHlink"/>
  <p:sldLayoutIdLst>
    <p:sldLayoutId id="2147483658" r:id="rId1"/>
    <p:sldLayoutId id="2147483747" r:id="rId2"/>
    <p:sldLayoutId id="2147483650" r:id="rId3"/>
    <p:sldLayoutId id="2147483750" r:id="rId4"/>
    <p:sldLayoutId id="2147483751" r:id="rId5"/>
    <p:sldLayoutId id="2147483729" r:id="rId6"/>
    <p:sldLayoutId id="2147483754" r:id="rId7"/>
    <p:sldLayoutId id="2147483755" r:id="rId8"/>
    <p:sldLayoutId id="2147483738" r:id="rId9"/>
    <p:sldLayoutId id="2147483745" r:id="rId10"/>
    <p:sldLayoutId id="2147483779" r:id="rId11"/>
    <p:sldLayoutId id="2147483780" r:id="rId12"/>
    <p:sldLayoutId id="2147483781" r:id="rId13"/>
    <p:sldLayoutId id="2147483783" r:id="rId14"/>
    <p:sldLayoutId id="2147483782" r:id="rId15"/>
    <p:sldLayoutId id="2147483784" r:id="rId16"/>
    <p:sldLayoutId id="2147483785" r:id="rId17"/>
    <p:sldLayoutId id="2147483739" r:id="rId18"/>
    <p:sldLayoutId id="2147483664" r:id="rId19"/>
    <p:sldLayoutId id="2147483660" r:id="rId20"/>
    <p:sldLayoutId id="2147483758" r:id="rId21"/>
    <p:sldLayoutId id="2147483759" r:id="rId22"/>
    <p:sldLayoutId id="2147483760" r:id="rId23"/>
    <p:sldLayoutId id="2147483761" r:id="rId24"/>
    <p:sldLayoutId id="2147483762" r:id="rId25"/>
    <p:sldLayoutId id="2147483746" r:id="rId26"/>
    <p:sldLayoutId id="2147483763" r:id="rId27"/>
    <p:sldLayoutId id="2147483712" r:id="rId28"/>
    <p:sldLayoutId id="2147483736" r:id="rId29"/>
    <p:sldLayoutId id="2147483714" r:id="rId30"/>
    <p:sldLayoutId id="2147483715" r:id="rId31"/>
    <p:sldLayoutId id="2147483716" r:id="rId32"/>
    <p:sldLayoutId id="2147483717" r:id="rId33"/>
    <p:sldLayoutId id="2147483718" r:id="rId34"/>
    <p:sldLayoutId id="2147483674" r:id="rId35"/>
    <p:sldLayoutId id="2147483721" r:id="rId36"/>
    <p:sldLayoutId id="2147483722" r:id="rId37"/>
    <p:sldLayoutId id="2147483723" r:id="rId38"/>
    <p:sldLayoutId id="2147483724" r:id="rId39"/>
    <p:sldLayoutId id="2147483776" r:id="rId40"/>
    <p:sldLayoutId id="2147483777" r:id="rId41"/>
    <p:sldLayoutId id="2147483662" r:id="rId42"/>
    <p:sldLayoutId id="2147483778" r:id="rId43"/>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txStyles>
    <p:titleStyle>
      <a:lvl1pPr algn="l" defTabSz="457200" rtl="0" eaLnBrk="1" latinLnBrk="0" hangingPunct="1">
        <a:lnSpc>
          <a:spcPct val="100000"/>
        </a:lnSpc>
        <a:spcBef>
          <a:spcPct val="0"/>
        </a:spcBef>
        <a:buNone/>
        <a:defRPr sz="1600" b="1" kern="1200">
          <a:solidFill>
            <a:srgbClr val="000000"/>
          </a:solidFill>
          <a:latin typeface="+mj-lt"/>
          <a:ea typeface="+mj-ea"/>
          <a:cs typeface="+mj-cs"/>
        </a:defRPr>
      </a:lvl1pPr>
    </p:titleStyle>
    <p:bodyStyle>
      <a:lvl1pPr marL="4763" indent="0" algn="l" defTabSz="457200" rtl="0" eaLnBrk="1" latinLnBrk="0" hangingPunct="1">
        <a:spcBef>
          <a:spcPts val="0"/>
        </a:spcBef>
        <a:spcAft>
          <a:spcPts val="600"/>
        </a:spcAft>
        <a:buSzPct val="65000"/>
        <a:buFont typeface="Courier New"/>
        <a:buNone/>
        <a:defRPr lang="en-US" sz="1600" kern="1200" dirty="0" smtClean="0">
          <a:solidFill>
            <a:schemeClr val="tx1"/>
          </a:solidFill>
          <a:latin typeface="+mn-lt"/>
          <a:ea typeface="+mn-ea"/>
          <a:cs typeface="+mn-cs"/>
        </a:defRPr>
      </a:lvl1pPr>
      <a:lvl2pPr marL="342900" indent="-176213" algn="l" defTabSz="457200" rtl="0" eaLnBrk="1" latinLnBrk="0" hangingPunct="1">
        <a:spcBef>
          <a:spcPts val="0"/>
        </a:spcBef>
        <a:spcAft>
          <a:spcPts val="600"/>
        </a:spcAft>
        <a:buSzPct val="95000"/>
        <a:buFont typeface="Arial"/>
        <a:buChar char="•"/>
        <a:defRPr lang="en-US" sz="1600" kern="1200" dirty="0" smtClean="0">
          <a:solidFill>
            <a:schemeClr val="tx1"/>
          </a:solidFill>
          <a:latin typeface="+mn-lt"/>
          <a:ea typeface="+mn-ea"/>
          <a:cs typeface="+mn-cs"/>
        </a:defRPr>
      </a:lvl2pPr>
      <a:lvl3pPr marL="628650" indent="-177800" algn="l" defTabSz="457200" rtl="0" eaLnBrk="1" latinLnBrk="0" hangingPunct="1">
        <a:spcBef>
          <a:spcPts val="0"/>
        </a:spcBef>
        <a:spcAft>
          <a:spcPts val="600"/>
        </a:spcAft>
        <a:buSzPct val="80000"/>
        <a:buFont typeface="Lucida Grande"/>
        <a:buChar char="-"/>
        <a:defRPr lang="en-US" sz="1600" kern="1200" dirty="0" smtClean="0">
          <a:solidFill>
            <a:schemeClr val="tx1"/>
          </a:solidFill>
          <a:latin typeface="+mn-lt"/>
          <a:ea typeface="+mn-ea"/>
          <a:cs typeface="+mn-cs"/>
        </a:defRPr>
      </a:lvl3pPr>
      <a:lvl4pPr marL="909638" indent="-173038" algn="l" defTabSz="457200" rtl="0" eaLnBrk="1" latinLnBrk="0" hangingPunct="1">
        <a:spcBef>
          <a:spcPts val="0"/>
        </a:spcBef>
        <a:spcAft>
          <a:spcPts val="600"/>
        </a:spcAft>
        <a:buSzPct val="53000"/>
        <a:buFont typeface="Lucida Grande"/>
        <a:buChar char="&gt;"/>
        <a:defRPr lang="en-US" sz="1600" kern="1200" dirty="0" smtClean="0">
          <a:solidFill>
            <a:schemeClr val="tx1"/>
          </a:solidFill>
          <a:latin typeface="+mn-lt"/>
          <a:ea typeface="+mn-ea"/>
          <a:cs typeface="+mn-cs"/>
        </a:defRPr>
      </a:lvl4pPr>
      <a:lvl5pPr marL="1250950" indent="-173038" algn="l" defTabSz="457200" rtl="0" eaLnBrk="1" latinLnBrk="0" hangingPunct="1">
        <a:spcBef>
          <a:spcPts val="0"/>
        </a:spcBef>
        <a:spcAft>
          <a:spcPts val="600"/>
        </a:spcAft>
        <a:buSzPct val="70000"/>
        <a:buFont typeface="Arial"/>
        <a:buChar char="»"/>
        <a:defRPr lang="en-US" sz="1600" kern="1200" dirty="0" smtClean="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opedia.com/definition/30296/analytics" TargetMode="External"/><Relationship Id="rId2" Type="http://schemas.openxmlformats.org/officeDocument/2006/relationships/hyperlink" Target="https://www.techopedia.com/2/31773/technology-trends/open-source/definition/3294/open-source" TargetMode="External"/><Relationship Id="rId1" Type="http://schemas.openxmlformats.org/officeDocument/2006/relationships/slideLayout" Target="../slideLayouts/slideLayout1.xml"/><Relationship Id="rId4" Type="http://schemas.openxmlformats.org/officeDocument/2006/relationships/hyperlink" Target="https://www.techopedia.com/2/31773/technology-trends/open-source/definition/5987/apache-software-foundation-as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en-US" dirty="0" smtClean="0"/>
              <a:t>Patrali De Bose</a:t>
            </a:r>
          </a:p>
          <a:p>
            <a:r>
              <a:rPr lang="en-US" dirty="0" smtClean="0"/>
              <a:t>2/27/2018</a:t>
            </a:r>
            <a:endParaRPr lang="en-US" dirty="0"/>
          </a:p>
        </p:txBody>
      </p:sp>
      <p:sp>
        <p:nvSpPr>
          <p:cNvPr id="6" name="Title 5"/>
          <p:cNvSpPr>
            <a:spLocks noGrp="1"/>
          </p:cNvSpPr>
          <p:nvPr>
            <p:ph type="ctrTitle"/>
          </p:nvPr>
        </p:nvSpPr>
        <p:spPr>
          <a:xfrm>
            <a:off x="429756" y="1609344"/>
            <a:ext cx="7335820" cy="1017850"/>
          </a:xfrm>
        </p:spPr>
        <p:txBody>
          <a:bodyPr/>
          <a:lstStyle/>
          <a:p>
            <a:r>
              <a:rPr lang="en-US" dirty="0" smtClean="0"/>
              <a:t>Putting Spark in your Application</a:t>
            </a:r>
            <a:endParaRPr lang="en-US" dirty="0"/>
          </a:p>
        </p:txBody>
      </p:sp>
    </p:spTree>
    <p:extLst>
      <p:ext uri="{BB962C8B-B14F-4D97-AF65-F5344CB8AC3E}">
        <p14:creationId xmlns:p14="http://schemas.microsoft.com/office/powerpoint/2010/main" val="364420759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9756" y="1146412"/>
            <a:ext cx="8229748" cy="3780430"/>
          </a:xfrm>
        </p:spPr>
        <p:txBody>
          <a:bodyPr/>
          <a:lstStyle/>
          <a:p>
            <a:r>
              <a:rPr lang="en-US" sz="3200" dirty="0" smtClean="0"/>
              <a:t>  </a:t>
            </a:r>
            <a:r>
              <a:rPr lang="en-US" sz="2400" dirty="0"/>
              <a:t/>
            </a:r>
            <a:br>
              <a:rPr lang="en-US" sz="2400" dirty="0"/>
            </a:br>
            <a:r>
              <a:rPr lang="en-US" sz="2400" dirty="0"/>
              <a:t>    </a:t>
            </a:r>
            <a:r>
              <a:rPr lang="en-US" sz="3200" dirty="0"/>
              <a:t/>
            </a:r>
            <a:br>
              <a:rPr lang="en-US" sz="3200" dirty="0"/>
            </a:br>
            <a:r>
              <a:rPr lang="en-US" sz="3200" dirty="0" smtClean="0"/>
              <a:t/>
            </a:r>
            <a:br>
              <a:rPr lang="en-US" sz="32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200" dirty="0"/>
              <a:t/>
            </a:r>
            <a:br>
              <a:rPr lang="en-US" sz="1200" dirty="0"/>
            </a:br>
            <a:endParaRPr lang="en-US" sz="1200" dirty="0"/>
          </a:p>
        </p:txBody>
      </p:sp>
      <p:pic>
        <p:nvPicPr>
          <p:cNvPr id="2" name="Picture 1"/>
          <p:cNvPicPr>
            <a:picLocks noChangeAspect="1"/>
          </p:cNvPicPr>
          <p:nvPr/>
        </p:nvPicPr>
        <p:blipFill>
          <a:blip r:embed="rId2"/>
          <a:stretch>
            <a:fillRect/>
          </a:stretch>
        </p:blipFill>
        <p:spPr>
          <a:xfrm>
            <a:off x="1135194" y="1210906"/>
            <a:ext cx="6818872" cy="3651442"/>
          </a:xfrm>
          <a:prstGeom prst="rect">
            <a:avLst/>
          </a:prstGeom>
        </p:spPr>
      </p:pic>
    </p:spTree>
    <p:extLst>
      <p:ext uri="{BB962C8B-B14F-4D97-AF65-F5344CB8AC3E}">
        <p14:creationId xmlns:p14="http://schemas.microsoft.com/office/powerpoint/2010/main" val="192787159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9756" y="1146412"/>
            <a:ext cx="8229748" cy="3780430"/>
          </a:xfrm>
        </p:spPr>
        <p:txBody>
          <a:bodyPr/>
          <a:lstStyle/>
          <a:p>
            <a:r>
              <a:rPr lang="en-US" sz="3200" dirty="0" smtClean="0"/>
              <a:t>  </a:t>
            </a:r>
            <a:r>
              <a:rPr lang="en-US" sz="2400" dirty="0"/>
              <a:t/>
            </a:r>
            <a:br>
              <a:rPr lang="en-US" sz="2400" dirty="0"/>
            </a:br>
            <a:r>
              <a:rPr lang="en-US" sz="2400" dirty="0"/>
              <a:t>    </a:t>
            </a:r>
            <a:r>
              <a:rPr lang="en-US" sz="3200" dirty="0"/>
              <a:t>Partition</a:t>
            </a:r>
            <a:r>
              <a:rPr lang="en-US" sz="3200" dirty="0" smtClean="0"/>
              <a:t> Example Code……</a:t>
            </a:r>
            <a:br>
              <a:rPr lang="en-US" sz="3200" dirty="0" smtClean="0"/>
            </a:br>
            <a:r>
              <a:rPr lang="en-US" sz="3200" dirty="0"/>
              <a:t/>
            </a:r>
            <a:br>
              <a:rPr lang="en-US" sz="3200" dirty="0"/>
            </a:br>
            <a:r>
              <a:rPr lang="en-US" sz="3200" dirty="0" smtClean="0"/>
              <a:t>   </a:t>
            </a:r>
            <a:r>
              <a:rPr lang="en-US" sz="2000" dirty="0" smtClean="0"/>
              <a:t>So, we have seen that partitions are driven by?</a:t>
            </a:r>
            <a:br>
              <a:rPr lang="en-US" sz="2000" dirty="0" smtClean="0"/>
            </a:br>
            <a:r>
              <a:rPr lang="en-US" sz="2000" dirty="0"/>
              <a:t> </a:t>
            </a:r>
            <a:r>
              <a:rPr lang="en-US" sz="2000" dirty="0" smtClean="0"/>
              <a:t>      - Size of input data</a:t>
            </a:r>
            <a:br>
              <a:rPr lang="en-US" sz="2000" dirty="0" smtClean="0"/>
            </a:br>
            <a:r>
              <a:rPr lang="en-US" sz="2000" dirty="0"/>
              <a:t> </a:t>
            </a:r>
            <a:r>
              <a:rPr lang="en-US" sz="2000" dirty="0" smtClean="0"/>
              <a:t>      - # of cores available</a:t>
            </a:r>
            <a:r>
              <a:rPr lang="en-US" sz="3200" dirty="0" smtClean="0"/>
              <a:t/>
            </a:r>
            <a:br>
              <a:rPr lang="en-US" sz="3200" dirty="0" smtClean="0"/>
            </a:br>
            <a:r>
              <a:rPr lang="en-US" sz="3200" dirty="0"/>
              <a:t/>
            </a:r>
            <a:br>
              <a:rPr lang="en-US" sz="3200" dirty="0"/>
            </a:br>
            <a:r>
              <a:rPr lang="en-US" sz="3200" dirty="0" smtClean="0"/>
              <a:t>  </a:t>
            </a:r>
            <a:r>
              <a:rPr lang="en-US" sz="1400" dirty="0"/>
              <a:t/>
            </a:r>
            <a:br>
              <a:rPr lang="en-US" sz="1400" dirty="0"/>
            </a:br>
            <a:r>
              <a:rPr lang="en-US" sz="1400" dirty="0"/>
              <a:t/>
            </a:r>
            <a:br>
              <a:rPr lang="en-US" sz="1400" dirty="0"/>
            </a:br>
            <a:r>
              <a:rPr lang="en-US" sz="1400" dirty="0"/>
              <a:t>	</a:t>
            </a:r>
            <a:r>
              <a:rPr lang="en-US" sz="1400" dirty="0" smtClean="0"/>
              <a:t/>
            </a:r>
            <a:br>
              <a:rPr lang="en-US" sz="1400" dirty="0" smtClean="0"/>
            </a:br>
            <a:r>
              <a:rPr lang="en-US" sz="1400" dirty="0" smtClean="0"/>
              <a:t/>
            </a:r>
            <a:br>
              <a:rPr lang="en-US" sz="1400" dirty="0" smtClean="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200" dirty="0"/>
              <a:t/>
            </a:r>
            <a:br>
              <a:rPr lang="en-US" sz="1200" dirty="0"/>
            </a:br>
            <a:endParaRPr lang="en-US" sz="1200" dirty="0"/>
          </a:p>
        </p:txBody>
      </p:sp>
    </p:spTree>
    <p:extLst>
      <p:ext uri="{BB962C8B-B14F-4D97-AF65-F5344CB8AC3E}">
        <p14:creationId xmlns:p14="http://schemas.microsoft.com/office/powerpoint/2010/main" val="119585114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9756" y="1146412"/>
            <a:ext cx="8229748" cy="3780430"/>
          </a:xfrm>
        </p:spPr>
        <p:txBody>
          <a:bodyPr/>
          <a:lstStyle/>
          <a:p>
            <a:r>
              <a:rPr lang="en-US" sz="3200" dirty="0" smtClean="0"/>
              <a:t>  </a:t>
            </a:r>
            <a:r>
              <a:rPr lang="en-US" sz="2400" dirty="0"/>
              <a:t/>
            </a:r>
            <a:br>
              <a:rPr lang="en-US" sz="2400" dirty="0"/>
            </a:br>
            <a:r>
              <a:rPr lang="en-US" sz="2400" dirty="0"/>
              <a:t>    </a:t>
            </a:r>
            <a:r>
              <a:rPr lang="en-US" sz="3200" dirty="0"/>
              <a:t>Accessing </a:t>
            </a:r>
            <a:r>
              <a:rPr lang="en-US" sz="3200" dirty="0" smtClean="0"/>
              <a:t>Partitions </a:t>
            </a:r>
            <a:r>
              <a:rPr lang="en-US" sz="1400" dirty="0"/>
              <a:t/>
            </a:r>
            <a:br>
              <a:rPr lang="en-US" sz="1400" dirty="0"/>
            </a:br>
            <a:r>
              <a:rPr lang="en-US" sz="1400" dirty="0"/>
              <a:t/>
            </a:r>
            <a:br>
              <a:rPr lang="en-US" sz="1400" dirty="0"/>
            </a:br>
            <a:r>
              <a:rPr lang="en-US" sz="1400" dirty="0"/>
              <a:t>	</a:t>
            </a:r>
            <a:r>
              <a:rPr lang="en-US" sz="1400" dirty="0" smtClean="0"/>
              <a:t>- We can access a partition using </a:t>
            </a:r>
            <a:r>
              <a:rPr lang="en-US" sz="1400" dirty="0" err="1" smtClean="0"/>
              <a:t>using</a:t>
            </a:r>
            <a:r>
              <a:rPr lang="en-US" sz="1400" dirty="0" smtClean="0"/>
              <a:t> ‘</a:t>
            </a:r>
            <a:r>
              <a:rPr lang="en-US" sz="1400" dirty="0" err="1" smtClean="0"/>
              <a:t>mapPartitions</a:t>
            </a:r>
            <a:r>
              <a:rPr lang="en-US" sz="1400" dirty="0" smtClean="0"/>
              <a:t>’ of RDD</a:t>
            </a:r>
            <a:br>
              <a:rPr lang="en-US" sz="1400" dirty="0" smtClean="0"/>
            </a:br>
            <a:r>
              <a:rPr lang="en-US" sz="1400" dirty="0" smtClean="0"/>
              <a:t>         - Do inter partition calculation</a:t>
            </a:r>
            <a:br>
              <a:rPr lang="en-US" sz="1400" dirty="0" smtClean="0"/>
            </a:br>
            <a:r>
              <a:rPr lang="en-US" sz="1400" dirty="0"/>
              <a:t/>
            </a:r>
            <a:br>
              <a:rPr lang="en-US" sz="1400" dirty="0"/>
            </a:br>
            <a:r>
              <a:rPr lang="en-US" sz="1400" dirty="0" smtClean="0"/>
              <a:t/>
            </a:r>
            <a:br>
              <a:rPr lang="en-US" sz="1400" dirty="0" smtClean="0"/>
            </a:br>
            <a:r>
              <a:rPr lang="en-US" sz="1400" dirty="0"/>
              <a:t> </a:t>
            </a:r>
            <a:r>
              <a:rPr lang="en-US" sz="1400" dirty="0" smtClean="0"/>
              <a:t>     </a:t>
            </a:r>
            <a:r>
              <a:rPr lang="en-US" sz="1400" dirty="0" err="1" smtClean="0"/>
              <a:t>MapPartitions</a:t>
            </a:r>
            <a:r>
              <a:rPr lang="en-US" sz="1400" dirty="0" smtClean="0"/>
              <a:t> Example…………………..</a:t>
            </a:r>
            <a:br>
              <a:rPr lang="en-US" sz="1400" dirty="0" smtClean="0"/>
            </a:br>
            <a:r>
              <a:rPr lang="en-US" sz="1400" dirty="0" smtClean="0"/>
              <a:t/>
            </a:r>
            <a:br>
              <a:rPr lang="en-US" sz="1400" dirty="0" smtClean="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200" dirty="0"/>
              <a:t/>
            </a:r>
            <a:br>
              <a:rPr lang="en-US" sz="1200" dirty="0"/>
            </a:br>
            <a:endParaRPr lang="en-US" sz="1200" dirty="0"/>
          </a:p>
        </p:txBody>
      </p:sp>
    </p:spTree>
    <p:extLst>
      <p:ext uri="{BB962C8B-B14F-4D97-AF65-F5344CB8AC3E}">
        <p14:creationId xmlns:p14="http://schemas.microsoft.com/office/powerpoint/2010/main" val="379950150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9756" y="1146412"/>
            <a:ext cx="8229748" cy="3780430"/>
          </a:xfrm>
        </p:spPr>
        <p:txBody>
          <a:bodyPr/>
          <a:lstStyle/>
          <a:p>
            <a:r>
              <a:rPr lang="en-US" sz="3200" dirty="0" smtClean="0"/>
              <a:t>  </a:t>
            </a:r>
            <a:r>
              <a:rPr lang="en-US" sz="2400" dirty="0"/>
              <a:t/>
            </a:r>
            <a:br>
              <a:rPr lang="en-US" sz="2400" dirty="0"/>
            </a:br>
            <a:r>
              <a:rPr lang="en-US" sz="2400" dirty="0"/>
              <a:t>    </a:t>
            </a:r>
            <a:r>
              <a:rPr lang="en-US" sz="3200" dirty="0"/>
              <a:t>P</a:t>
            </a:r>
            <a:r>
              <a:rPr lang="en-US" sz="3200" dirty="0"/>
              <a:t>art</a:t>
            </a:r>
            <a:r>
              <a:rPr lang="en-US" sz="3200" dirty="0" smtClean="0"/>
              <a:t>itions for transformed data</a:t>
            </a:r>
            <a:r>
              <a:rPr lang="en-US" sz="1400" dirty="0"/>
              <a:t/>
            </a:r>
            <a:br>
              <a:rPr lang="en-US" sz="1400" dirty="0"/>
            </a:br>
            <a:r>
              <a:rPr lang="en-US" sz="1400" dirty="0"/>
              <a:t/>
            </a:r>
            <a:br>
              <a:rPr lang="en-US" sz="1400" dirty="0"/>
            </a:br>
            <a:r>
              <a:rPr lang="en-US" sz="1400" dirty="0"/>
              <a:t>	</a:t>
            </a:r>
            <a:r>
              <a:rPr lang="en-US" sz="1400" dirty="0" smtClean="0"/>
              <a:t>- Partitioning will be different for key-value pair that are generated by shuffling</a:t>
            </a:r>
            <a:br>
              <a:rPr lang="en-US" sz="1400" dirty="0" smtClean="0"/>
            </a:br>
            <a:r>
              <a:rPr lang="en-US" sz="1400" dirty="0" smtClean="0"/>
              <a:t>         - Partitioning is driven by </a:t>
            </a:r>
            <a:r>
              <a:rPr lang="en-US" sz="1400" dirty="0" err="1" smtClean="0"/>
              <a:t>partitioner</a:t>
            </a:r>
            <a:r>
              <a:rPr lang="en-US" sz="1400" dirty="0" smtClean="0"/>
              <a:t> specified</a:t>
            </a:r>
            <a:br>
              <a:rPr lang="en-US" sz="1400" dirty="0" smtClean="0"/>
            </a:br>
            <a:r>
              <a:rPr lang="en-US" sz="1400" dirty="0"/>
              <a:t>	</a:t>
            </a:r>
            <a:r>
              <a:rPr lang="en-US" sz="1400" dirty="0" smtClean="0"/>
              <a:t>- Default partition is hash partition</a:t>
            </a:r>
            <a:br>
              <a:rPr lang="en-US" sz="1400" dirty="0" smtClean="0"/>
            </a:br>
            <a:r>
              <a:rPr lang="en-US" sz="1400" dirty="0"/>
              <a:t>	</a:t>
            </a:r>
            <a:r>
              <a:rPr lang="en-US" sz="1400" dirty="0" smtClean="0"/>
              <a:t>- </a:t>
            </a:r>
            <a:r>
              <a:rPr lang="en-US" sz="1400" dirty="0" err="1" smtClean="0"/>
              <a:t>Partitioner</a:t>
            </a:r>
            <a:r>
              <a:rPr lang="en-US" sz="1400" dirty="0" smtClean="0"/>
              <a:t> can be customized</a:t>
            </a:r>
            <a:br>
              <a:rPr lang="en-US" sz="1400" dirty="0" smtClean="0"/>
            </a:br>
            <a:r>
              <a:rPr lang="en-US" sz="1400" dirty="0"/>
              <a:t/>
            </a:r>
            <a:br>
              <a:rPr lang="en-US" sz="1400" dirty="0"/>
            </a:br>
            <a:r>
              <a:rPr lang="en-US" sz="1400" dirty="0" smtClean="0"/>
              <a:t/>
            </a:r>
            <a:br>
              <a:rPr lang="en-US" sz="1400" dirty="0" smtClean="0"/>
            </a:br>
            <a:r>
              <a:rPr lang="en-US" sz="1400" dirty="0"/>
              <a:t> </a:t>
            </a:r>
            <a:r>
              <a:rPr lang="en-US" sz="1400" dirty="0" smtClean="0"/>
              <a:t>     </a:t>
            </a:r>
            <a:r>
              <a:rPr lang="en-US" sz="1400" dirty="0" err="1" smtClean="0"/>
              <a:t>HashPartitioning</a:t>
            </a:r>
            <a:r>
              <a:rPr lang="en-US" sz="1400" dirty="0" smtClean="0"/>
              <a:t> Example…………………..</a:t>
            </a:r>
            <a:br>
              <a:rPr lang="en-US" sz="1400" dirty="0" smtClean="0"/>
            </a:br>
            <a:r>
              <a:rPr lang="en-US" sz="1400" dirty="0" smtClean="0"/>
              <a:t/>
            </a:r>
            <a:br>
              <a:rPr lang="en-US" sz="1400" dirty="0" smtClean="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200" dirty="0"/>
              <a:t/>
            </a:r>
            <a:br>
              <a:rPr lang="en-US" sz="1200" dirty="0"/>
            </a:br>
            <a:endParaRPr lang="en-US" sz="1200" dirty="0"/>
          </a:p>
        </p:txBody>
      </p:sp>
    </p:spTree>
    <p:extLst>
      <p:ext uri="{BB962C8B-B14F-4D97-AF65-F5344CB8AC3E}">
        <p14:creationId xmlns:p14="http://schemas.microsoft.com/office/powerpoint/2010/main" val="212729964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9756" y="1146412"/>
            <a:ext cx="8229748" cy="3780430"/>
          </a:xfrm>
        </p:spPr>
        <p:txBody>
          <a:bodyPr/>
          <a:lstStyle/>
          <a:p>
            <a:r>
              <a:rPr lang="en-US" sz="3200" dirty="0" smtClean="0"/>
              <a:t>  </a:t>
            </a:r>
            <a:r>
              <a:rPr lang="en-US" sz="2400" dirty="0"/>
              <a:t/>
            </a:r>
            <a:br>
              <a:rPr lang="en-US" sz="2400" dirty="0"/>
            </a:br>
            <a:r>
              <a:rPr lang="en-US" sz="2400" dirty="0"/>
              <a:t>    </a:t>
            </a:r>
            <a:r>
              <a:rPr lang="en-US" sz="3200" dirty="0" smtClean="0"/>
              <a:t>Custom partitioning…</a:t>
            </a:r>
            <a:r>
              <a:rPr lang="en-US" sz="1400" dirty="0"/>
              <a:t/>
            </a:r>
            <a:br>
              <a:rPr lang="en-US" sz="1400" dirty="0"/>
            </a:br>
            <a:r>
              <a:rPr lang="en-US" sz="1400" dirty="0"/>
              <a:t/>
            </a:r>
            <a:br>
              <a:rPr lang="en-US" sz="1400" dirty="0"/>
            </a:br>
            <a:r>
              <a:rPr lang="en-US" sz="1400" dirty="0"/>
              <a:t>	</a:t>
            </a:r>
            <a:r>
              <a:rPr lang="en-US" sz="1400" dirty="0" smtClean="0"/>
              <a:t>- Partitioning the data according to your data structure</a:t>
            </a:r>
            <a:br>
              <a:rPr lang="en-US" sz="1400" dirty="0" smtClean="0"/>
            </a:br>
            <a:r>
              <a:rPr lang="en-US" sz="1400" dirty="0" smtClean="0"/>
              <a:t>         - Gives control over number of partitions and distribution of data when grouping and </a:t>
            </a:r>
            <a:br>
              <a:rPr lang="en-US" sz="1400" dirty="0" smtClean="0"/>
            </a:br>
            <a:r>
              <a:rPr lang="en-US" sz="1400" dirty="0"/>
              <a:t>	</a:t>
            </a:r>
            <a:r>
              <a:rPr lang="en-US" sz="1400" dirty="0" smtClean="0"/>
              <a:t>  reducing is done.</a:t>
            </a:r>
            <a:br>
              <a:rPr lang="en-US" sz="1400" dirty="0" smtClean="0"/>
            </a:br>
            <a:r>
              <a:rPr lang="en-US" sz="1400" dirty="0"/>
              <a:t>	</a:t>
            </a:r>
            <a:r>
              <a:rPr lang="en-US" sz="1400" dirty="0" smtClean="0"/>
              <a:t>- Default partition is hash partition</a:t>
            </a:r>
            <a:br>
              <a:rPr lang="en-US" sz="1400" dirty="0" smtClean="0"/>
            </a:br>
            <a:r>
              <a:rPr lang="en-US" sz="1400" dirty="0"/>
              <a:t>	</a:t>
            </a:r>
            <a:r>
              <a:rPr lang="en-US" sz="1400" dirty="0" smtClean="0"/>
              <a:t>- </a:t>
            </a:r>
            <a:r>
              <a:rPr lang="en-US" sz="1400" dirty="0" err="1" smtClean="0"/>
              <a:t>Partitioner</a:t>
            </a:r>
            <a:r>
              <a:rPr lang="en-US" sz="1400" dirty="0" smtClean="0"/>
              <a:t> can be customized</a:t>
            </a:r>
            <a:br>
              <a:rPr lang="en-US" sz="1400" dirty="0" smtClean="0"/>
            </a:br>
            <a:r>
              <a:rPr lang="en-US" sz="1400" dirty="0"/>
              <a:t/>
            </a:r>
            <a:br>
              <a:rPr lang="en-US" sz="1400" dirty="0"/>
            </a:br>
            <a:r>
              <a:rPr lang="en-US" sz="1400" dirty="0" smtClean="0"/>
              <a:t/>
            </a:r>
            <a:br>
              <a:rPr lang="en-US" sz="1400" dirty="0" smtClean="0"/>
            </a:br>
            <a:r>
              <a:rPr lang="en-US" sz="1400" dirty="0"/>
              <a:t> </a:t>
            </a:r>
            <a:r>
              <a:rPr lang="en-US" sz="1400" dirty="0" smtClean="0"/>
              <a:t>     </a:t>
            </a:r>
            <a:r>
              <a:rPr lang="en-US" sz="1400" dirty="0"/>
              <a:t> </a:t>
            </a:r>
            <a:r>
              <a:rPr lang="en-US" sz="1400" dirty="0" smtClean="0"/>
              <a:t>  </a:t>
            </a:r>
            <a:r>
              <a:rPr lang="en-US" sz="1400" dirty="0" err="1" smtClean="0"/>
              <a:t>CustomPartitioning</a:t>
            </a:r>
            <a:r>
              <a:rPr lang="en-US" sz="1400" dirty="0" smtClean="0"/>
              <a:t> Example…………………..</a:t>
            </a:r>
            <a:br>
              <a:rPr lang="en-US" sz="1400" dirty="0" smtClean="0"/>
            </a:br>
            <a:r>
              <a:rPr lang="en-US" sz="1400" dirty="0" smtClean="0"/>
              <a:t/>
            </a:r>
            <a:br>
              <a:rPr lang="en-US" sz="1400" dirty="0" smtClean="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200" dirty="0"/>
              <a:t/>
            </a:r>
            <a:br>
              <a:rPr lang="en-US" sz="1200" dirty="0"/>
            </a:br>
            <a:endParaRPr lang="en-US" sz="1200" dirty="0"/>
          </a:p>
        </p:txBody>
      </p:sp>
    </p:spTree>
    <p:extLst>
      <p:ext uri="{BB962C8B-B14F-4D97-AF65-F5344CB8AC3E}">
        <p14:creationId xmlns:p14="http://schemas.microsoft.com/office/powerpoint/2010/main" val="176406863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9756" y="1146412"/>
            <a:ext cx="8229748" cy="3780430"/>
          </a:xfrm>
        </p:spPr>
        <p:txBody>
          <a:bodyPr/>
          <a:lstStyle/>
          <a:p>
            <a:r>
              <a:rPr lang="en-US" sz="3200" dirty="0" smtClean="0"/>
              <a:t>  </a:t>
            </a:r>
            <a:r>
              <a:rPr lang="en-US" sz="2400" dirty="0"/>
              <a:t/>
            </a:r>
            <a:br>
              <a:rPr lang="en-US" sz="2400" dirty="0"/>
            </a:br>
            <a:r>
              <a:rPr lang="en-US" sz="2400" dirty="0"/>
              <a:t>    </a:t>
            </a:r>
            <a:r>
              <a:rPr lang="en-US" sz="3200" dirty="0" smtClean="0"/>
              <a:t>Look up …</a:t>
            </a:r>
            <a:r>
              <a:rPr lang="en-US" sz="1400" dirty="0"/>
              <a:t/>
            </a:r>
            <a:br>
              <a:rPr lang="en-US" sz="1400" dirty="0"/>
            </a:br>
            <a:r>
              <a:rPr lang="en-US" sz="1400" dirty="0"/>
              <a:t/>
            </a:r>
            <a:br>
              <a:rPr lang="en-US" sz="1400" dirty="0"/>
            </a:br>
            <a:r>
              <a:rPr lang="en-US" sz="1400" dirty="0"/>
              <a:t>	</a:t>
            </a:r>
            <a:r>
              <a:rPr lang="en-US" sz="1400" dirty="0" smtClean="0"/>
              <a:t>- Partitioning allows faster look up</a:t>
            </a:r>
            <a:br>
              <a:rPr lang="en-US" sz="1400" dirty="0" smtClean="0"/>
            </a:br>
            <a:r>
              <a:rPr lang="en-US" sz="1400" dirty="0" smtClean="0"/>
              <a:t>         - Gives control over number of partitions and distribution of data when grouping and </a:t>
            </a:r>
            <a:br>
              <a:rPr lang="en-US" sz="1400" dirty="0" smtClean="0"/>
            </a:br>
            <a:r>
              <a:rPr lang="en-US" sz="1400" dirty="0"/>
              <a:t>	</a:t>
            </a:r>
            <a:r>
              <a:rPr lang="en-US" sz="1400" dirty="0" smtClean="0"/>
              <a:t>  reducing is done.</a:t>
            </a:r>
            <a:br>
              <a:rPr lang="en-US" sz="1400" dirty="0" smtClean="0"/>
            </a:br>
            <a:r>
              <a:rPr lang="en-US" sz="1400" dirty="0"/>
              <a:t>	</a:t>
            </a:r>
            <a:r>
              <a:rPr lang="en-US" sz="1400" dirty="0" smtClean="0"/>
              <a:t>- use “lookup” </a:t>
            </a:r>
            <a:r>
              <a:rPr lang="en-US" sz="1400" dirty="0" err="1" smtClean="0"/>
              <a:t>api</a:t>
            </a:r>
            <a:r>
              <a:rPr lang="en-US" sz="1400" dirty="0" smtClean="0"/>
              <a:t> to look into the partition directly instead of go through the whole </a:t>
            </a:r>
            <a:br>
              <a:rPr lang="en-US" sz="1400" dirty="0" smtClean="0"/>
            </a:br>
            <a:r>
              <a:rPr lang="en-US" sz="1400" dirty="0"/>
              <a:t>	</a:t>
            </a:r>
            <a:r>
              <a:rPr lang="en-US" sz="1400" dirty="0" smtClean="0"/>
              <a:t>  amount of data.</a:t>
            </a:r>
            <a:br>
              <a:rPr lang="en-US" sz="1400" dirty="0" smtClean="0"/>
            </a:br>
            <a:r>
              <a:rPr lang="en-US" sz="1400" dirty="0"/>
              <a:t/>
            </a:r>
            <a:br>
              <a:rPr lang="en-US" sz="1400" dirty="0"/>
            </a:br>
            <a:r>
              <a:rPr lang="en-US" sz="1400" dirty="0" smtClean="0"/>
              <a:t/>
            </a:r>
            <a:br>
              <a:rPr lang="en-US" sz="1400" dirty="0" smtClean="0"/>
            </a:br>
            <a:r>
              <a:rPr lang="en-US" sz="1400" dirty="0"/>
              <a:t> </a:t>
            </a:r>
            <a:r>
              <a:rPr lang="en-US" sz="1400" dirty="0" smtClean="0"/>
              <a:t>     </a:t>
            </a:r>
            <a:r>
              <a:rPr lang="en-US" sz="1400" dirty="0"/>
              <a:t> </a:t>
            </a:r>
            <a:r>
              <a:rPr lang="en-US" sz="1400" dirty="0" smtClean="0"/>
              <a:t>  Lookup Example…………………..</a:t>
            </a:r>
            <a:br>
              <a:rPr lang="en-US" sz="1400" dirty="0" smtClean="0"/>
            </a:br>
            <a:r>
              <a:rPr lang="en-US" sz="1400" dirty="0" smtClean="0"/>
              <a:t/>
            </a:r>
            <a:br>
              <a:rPr lang="en-US" sz="1400" dirty="0" smtClean="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200" dirty="0"/>
              <a:t/>
            </a:r>
            <a:br>
              <a:rPr lang="en-US" sz="1200" dirty="0"/>
            </a:br>
            <a:endParaRPr lang="en-US" sz="1200" dirty="0"/>
          </a:p>
        </p:txBody>
      </p:sp>
    </p:spTree>
    <p:extLst>
      <p:ext uri="{BB962C8B-B14F-4D97-AF65-F5344CB8AC3E}">
        <p14:creationId xmlns:p14="http://schemas.microsoft.com/office/powerpoint/2010/main" val="338639412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9756" y="1146412"/>
            <a:ext cx="8229748" cy="3780430"/>
          </a:xfrm>
        </p:spPr>
        <p:txBody>
          <a:bodyPr/>
          <a:lstStyle/>
          <a:p>
            <a:r>
              <a:rPr lang="en-US" sz="3200" dirty="0" smtClean="0"/>
              <a:t>  </a:t>
            </a:r>
            <a:r>
              <a:rPr lang="en-US" sz="2400" dirty="0"/>
              <a:t/>
            </a:r>
            <a:br>
              <a:rPr lang="en-US" sz="2400" dirty="0"/>
            </a:br>
            <a:r>
              <a:rPr lang="en-US" sz="2400" dirty="0"/>
              <a:t>    </a:t>
            </a:r>
            <a:r>
              <a:rPr lang="en-US" sz="3200" dirty="0" smtClean="0"/>
              <a:t>How is the laziness implemented?</a:t>
            </a:r>
            <a:r>
              <a:rPr lang="en-US" sz="1400" dirty="0"/>
              <a:t/>
            </a:r>
            <a:br>
              <a:rPr lang="en-US" sz="1400" dirty="0"/>
            </a:br>
            <a:r>
              <a:rPr lang="en-US" sz="1400" dirty="0"/>
              <a:t/>
            </a:r>
            <a:br>
              <a:rPr lang="en-US" sz="1400" dirty="0"/>
            </a:br>
            <a:r>
              <a:rPr lang="en-US" sz="1400" dirty="0"/>
              <a:t>	</a:t>
            </a:r>
            <a:r>
              <a:rPr lang="en-US" sz="1400" dirty="0" smtClean="0"/>
              <a:t>- By remembering lineage of transformation</a:t>
            </a:r>
            <a:br>
              <a:rPr lang="en-US" sz="1400" dirty="0" smtClean="0"/>
            </a:br>
            <a:r>
              <a:rPr lang="en-US" sz="1400" dirty="0"/>
              <a:t>	</a:t>
            </a:r>
            <a:r>
              <a:rPr lang="en-US" sz="1400" dirty="0" smtClean="0"/>
              <a:t>- By calling parent RDD</a:t>
            </a:r>
            <a:br>
              <a:rPr lang="en-US" sz="1400" dirty="0" smtClean="0"/>
            </a:br>
            <a:r>
              <a:rPr lang="en-US" sz="1400" dirty="0"/>
              <a:t>	</a:t>
            </a:r>
            <a:r>
              <a:rPr lang="en-US" sz="1400" dirty="0" smtClean="0"/>
              <a:t>- ‘Nil’ is the parent of the 1</a:t>
            </a:r>
            <a:r>
              <a:rPr lang="en-US" sz="1400" baseline="30000" dirty="0" smtClean="0"/>
              <a:t>st</a:t>
            </a:r>
            <a:r>
              <a:rPr lang="en-US" sz="1400" dirty="0" smtClean="0"/>
              <a:t> RDD</a:t>
            </a:r>
            <a:br>
              <a:rPr lang="en-US" sz="1400" dirty="0" smtClean="0"/>
            </a:br>
            <a:r>
              <a:rPr lang="en-US" sz="1400" dirty="0" smtClean="0"/>
              <a:t>         - This chain is persistent to disk when you do clustering, hence fault tolerant</a:t>
            </a:r>
            <a:br>
              <a:rPr lang="en-US" sz="1400" dirty="0" smtClean="0"/>
            </a:br>
            <a:r>
              <a:rPr lang="en-US" sz="1400" dirty="0" smtClean="0"/>
              <a:t>	- Underneath data is immutable, </a:t>
            </a:r>
            <a:r>
              <a:rPr lang="en-US" sz="1400" dirty="0" err="1" smtClean="0"/>
              <a:t>hdfs</a:t>
            </a:r>
            <a:r>
              <a:rPr lang="en-US" sz="1400" dirty="0" smtClean="0"/>
              <a:t> is immutable</a:t>
            </a:r>
            <a:br>
              <a:rPr lang="en-US" sz="1400" dirty="0" smtClean="0"/>
            </a:br>
            <a:r>
              <a:rPr lang="en-US" sz="1400" dirty="0"/>
              <a:t/>
            </a:r>
            <a:br>
              <a:rPr lang="en-US" sz="1400" dirty="0"/>
            </a:br>
            <a:r>
              <a:rPr lang="en-US" sz="1400" dirty="0" smtClean="0"/>
              <a:t/>
            </a:r>
            <a:br>
              <a:rPr lang="en-US" sz="1400" dirty="0" smtClean="0"/>
            </a:br>
            <a:r>
              <a:rPr lang="en-US" sz="1400" dirty="0"/>
              <a:t> </a:t>
            </a:r>
            <a:r>
              <a:rPr lang="en-US" sz="1400" dirty="0" smtClean="0"/>
              <a:t>     </a:t>
            </a:r>
            <a:r>
              <a:rPr lang="en-US" sz="1400" dirty="0"/>
              <a:t> </a:t>
            </a:r>
            <a:r>
              <a:rPr lang="en-US" sz="1400" dirty="0" smtClean="0"/>
              <a:t>  But does it remember what operation to perform ( not only parent) ?</a:t>
            </a:r>
            <a:br>
              <a:rPr lang="en-US" sz="1400" dirty="0" smtClean="0"/>
            </a:br>
            <a:r>
              <a:rPr lang="en-US" sz="1400" dirty="0" smtClean="0"/>
              <a:t/>
            </a:r>
            <a:br>
              <a:rPr lang="en-US" sz="1400" dirty="0" smtClean="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200" dirty="0"/>
              <a:t/>
            </a:r>
            <a:br>
              <a:rPr lang="en-US" sz="1200" dirty="0"/>
            </a:br>
            <a:endParaRPr lang="en-US" sz="1200" dirty="0"/>
          </a:p>
        </p:txBody>
      </p:sp>
    </p:spTree>
    <p:extLst>
      <p:ext uri="{BB962C8B-B14F-4D97-AF65-F5344CB8AC3E}">
        <p14:creationId xmlns:p14="http://schemas.microsoft.com/office/powerpoint/2010/main" val="236021253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9756" y="1146412"/>
            <a:ext cx="8229748" cy="3780430"/>
          </a:xfrm>
        </p:spPr>
        <p:txBody>
          <a:bodyPr/>
          <a:lstStyle/>
          <a:p>
            <a:r>
              <a:rPr lang="en-US" sz="3200" dirty="0" smtClean="0"/>
              <a:t>  </a:t>
            </a:r>
            <a:r>
              <a:rPr lang="en-US" sz="2400" dirty="0"/>
              <a:t/>
            </a:r>
            <a:br>
              <a:rPr lang="en-US" sz="2400" dirty="0"/>
            </a:br>
            <a:r>
              <a:rPr lang="en-US" sz="2400" dirty="0"/>
              <a:t>    </a:t>
            </a:r>
            <a:r>
              <a:rPr lang="en-US" sz="3200" dirty="0" err="1" smtClean="0"/>
              <a:t>Subclassing</a:t>
            </a:r>
            <a:r>
              <a:rPr lang="en-US" sz="3200" dirty="0" smtClean="0"/>
              <a:t> :</a:t>
            </a:r>
            <a:r>
              <a:rPr lang="en-US" sz="1400" dirty="0"/>
              <a:t/>
            </a:r>
            <a:br>
              <a:rPr lang="en-US" sz="1400" dirty="0"/>
            </a:br>
            <a:r>
              <a:rPr lang="en-US" sz="1400" dirty="0"/>
              <a:t/>
            </a:r>
            <a:br>
              <a:rPr lang="en-US" sz="1400" dirty="0"/>
            </a:br>
            <a:r>
              <a:rPr lang="en-US" sz="1400" dirty="0"/>
              <a:t>	</a:t>
            </a:r>
            <a:r>
              <a:rPr lang="en-US" sz="1400" dirty="0" smtClean="0"/>
              <a:t>- Each spark operator creates an instance of specific subclass of RDD</a:t>
            </a:r>
            <a:br>
              <a:rPr lang="en-US" sz="1400" dirty="0" smtClean="0"/>
            </a:br>
            <a:r>
              <a:rPr lang="en-US" sz="1400" dirty="0"/>
              <a:t>	</a:t>
            </a:r>
            <a:r>
              <a:rPr lang="en-US" sz="1400" dirty="0" smtClean="0"/>
              <a:t> (example : map from </a:t>
            </a:r>
            <a:r>
              <a:rPr lang="en-US" sz="1400" dirty="0" err="1" smtClean="0"/>
              <a:t>MappedRDD</a:t>
            </a:r>
            <a:r>
              <a:rPr lang="en-US" sz="1400" dirty="0" smtClean="0"/>
              <a:t>, </a:t>
            </a:r>
            <a:r>
              <a:rPr lang="en-US" sz="1400" dirty="0" err="1" smtClean="0"/>
              <a:t>flatMap</a:t>
            </a:r>
            <a:r>
              <a:rPr lang="en-US" sz="1400" dirty="0" smtClean="0"/>
              <a:t> from </a:t>
            </a:r>
            <a:r>
              <a:rPr lang="en-US" sz="1400" dirty="0" err="1" smtClean="0"/>
              <a:t>FlatMappedRDD</a:t>
            </a:r>
            <a:r>
              <a:rPr lang="en-US" sz="1400" dirty="0" smtClean="0"/>
              <a:t>)</a:t>
            </a:r>
            <a:br>
              <a:rPr lang="en-US" sz="1400" dirty="0" smtClean="0"/>
            </a:br>
            <a:r>
              <a:rPr lang="en-US" sz="1400" dirty="0"/>
              <a:t>	</a:t>
            </a:r>
            <a:r>
              <a:rPr lang="en-US" sz="1400" dirty="0" smtClean="0"/>
              <a:t>- Subclass allows RDD to remember the operation that is performed in the transformation</a:t>
            </a:r>
            <a:br>
              <a:rPr lang="en-US" sz="1400" dirty="0" smtClean="0"/>
            </a:br>
            <a:r>
              <a:rPr lang="en-US" sz="1400" dirty="0"/>
              <a:t/>
            </a:r>
            <a:br>
              <a:rPr lang="en-US" sz="1400" dirty="0"/>
            </a:br>
            <a:r>
              <a:rPr lang="en-US" sz="1400" dirty="0" smtClean="0"/>
              <a:t/>
            </a:r>
            <a:br>
              <a:rPr lang="en-US" sz="1400" dirty="0" smtClean="0"/>
            </a:br>
            <a:r>
              <a:rPr lang="en-US" sz="1400" dirty="0"/>
              <a:t> </a:t>
            </a:r>
            <a:r>
              <a:rPr lang="en-US" sz="1400" dirty="0" smtClean="0"/>
              <a:t>     </a:t>
            </a:r>
            <a:r>
              <a:rPr lang="en-US" sz="1400" dirty="0"/>
              <a:t> </a:t>
            </a:r>
            <a:r>
              <a:rPr lang="en-US" sz="1400" dirty="0" smtClean="0"/>
              <a:t>  How?</a:t>
            </a:r>
            <a:br>
              <a:rPr lang="en-US" sz="1400" dirty="0" smtClean="0"/>
            </a:br>
            <a:r>
              <a:rPr lang="en-US" sz="1400" dirty="0" smtClean="0"/>
              <a:t/>
            </a:r>
            <a:br>
              <a:rPr lang="en-US" sz="1400" dirty="0" smtClean="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200" dirty="0"/>
              <a:t/>
            </a:r>
            <a:br>
              <a:rPr lang="en-US" sz="1200" dirty="0"/>
            </a:br>
            <a:endParaRPr lang="en-US" sz="1200" dirty="0"/>
          </a:p>
        </p:txBody>
      </p:sp>
    </p:spTree>
    <p:extLst>
      <p:ext uri="{BB962C8B-B14F-4D97-AF65-F5344CB8AC3E}">
        <p14:creationId xmlns:p14="http://schemas.microsoft.com/office/powerpoint/2010/main" val="419558163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9756" y="1146412"/>
            <a:ext cx="8229748" cy="3780430"/>
          </a:xfrm>
        </p:spPr>
        <p:txBody>
          <a:bodyPr/>
          <a:lstStyle/>
          <a:p>
            <a:r>
              <a:rPr lang="en-US" sz="3200" dirty="0" smtClean="0"/>
              <a:t>  </a:t>
            </a:r>
            <a:r>
              <a:rPr lang="en-US" sz="2400" dirty="0"/>
              <a:t/>
            </a:r>
            <a:br>
              <a:rPr lang="en-US" sz="2400" dirty="0"/>
            </a:br>
            <a:r>
              <a:rPr lang="en-US" sz="2400" dirty="0"/>
              <a:t>   </a:t>
            </a:r>
            <a:r>
              <a:rPr lang="en-US" sz="2400" dirty="0" smtClean="0"/>
              <a:t> How is the caching implemented?</a:t>
            </a:r>
            <a:r>
              <a:rPr lang="en-US" sz="1400" dirty="0"/>
              <a:t/>
            </a:r>
            <a:br>
              <a:rPr lang="en-US" sz="1400" dirty="0"/>
            </a:br>
            <a:r>
              <a:rPr lang="en-US" sz="1400" dirty="0"/>
              <a:t/>
            </a:r>
            <a:br>
              <a:rPr lang="en-US" sz="1400" dirty="0"/>
            </a:br>
            <a:r>
              <a:rPr lang="en-US" sz="1400" dirty="0"/>
              <a:t>	</a:t>
            </a:r>
            <a:r>
              <a:rPr lang="en-US" sz="1400" dirty="0" smtClean="0"/>
              <a:t>- Caching example</a:t>
            </a:r>
            <a:br>
              <a:rPr lang="en-US" sz="1400" dirty="0" smtClean="0"/>
            </a:br>
            <a:r>
              <a:rPr lang="en-US" sz="1400" dirty="0"/>
              <a:t/>
            </a:r>
            <a:br>
              <a:rPr lang="en-US" sz="1400" dirty="0"/>
            </a:br>
            <a:r>
              <a:rPr lang="en-US" sz="1400" dirty="0" smtClean="0"/>
              <a:t>   </a:t>
            </a:r>
            <a:br>
              <a:rPr lang="en-US" sz="1400" dirty="0" smtClean="0"/>
            </a:br>
            <a:r>
              <a:rPr lang="en-US" sz="1400" dirty="0"/>
              <a:t/>
            </a:r>
            <a:br>
              <a:rPr lang="en-US" sz="1400" dirty="0"/>
            </a:br>
            <a:r>
              <a:rPr lang="en-US" sz="1400" smtClean="0"/>
              <a:t>     </a:t>
            </a:r>
            <a:r>
              <a:rPr lang="en-US" sz="2400" smtClean="0"/>
              <a:t>How </a:t>
            </a:r>
            <a:r>
              <a:rPr lang="en-US" sz="2400" dirty="0"/>
              <a:t>to extend spark </a:t>
            </a:r>
            <a:r>
              <a:rPr lang="en-US" sz="2400" dirty="0" err="1"/>
              <a:t>api</a:t>
            </a:r>
            <a:r>
              <a:rPr lang="en-US" sz="2400" dirty="0"/>
              <a:t>?</a:t>
            </a:r>
            <a:r>
              <a:rPr lang="en-US" sz="3200" dirty="0" smtClean="0"/>
              <a:t/>
            </a:r>
            <a:br>
              <a:rPr lang="en-US" sz="32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200" dirty="0"/>
              <a:t/>
            </a:r>
            <a:br>
              <a:rPr lang="en-US" sz="1200" dirty="0"/>
            </a:br>
            <a:endParaRPr lang="en-US" sz="1200" dirty="0"/>
          </a:p>
        </p:txBody>
      </p:sp>
    </p:spTree>
    <p:extLst>
      <p:ext uri="{BB962C8B-B14F-4D97-AF65-F5344CB8AC3E}">
        <p14:creationId xmlns:p14="http://schemas.microsoft.com/office/powerpoint/2010/main" val="189063682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9756" y="1146412"/>
            <a:ext cx="8229748" cy="3780430"/>
          </a:xfrm>
        </p:spPr>
        <p:txBody>
          <a:bodyPr/>
          <a:lstStyle/>
          <a:p>
            <a:r>
              <a:rPr lang="en-US" sz="2400" dirty="0" smtClean="0"/>
              <a:t>Some generic concepts:</a:t>
            </a:r>
            <a:r>
              <a:rPr lang="en-US" sz="1200" dirty="0" smtClean="0"/>
              <a:t/>
            </a:r>
            <a:br>
              <a:rPr lang="en-US" sz="1200" dirty="0" smtClean="0"/>
            </a:br>
            <a:r>
              <a:rPr lang="en-US" sz="1200" dirty="0"/>
              <a:t/>
            </a:r>
            <a:br>
              <a:rPr lang="en-US" sz="1200" dirty="0"/>
            </a:br>
            <a:r>
              <a:rPr lang="en-US" sz="1600" dirty="0"/>
              <a:t>What is </a:t>
            </a:r>
            <a:r>
              <a:rPr lang="en-US" sz="1600" dirty="0" err="1"/>
              <a:t>Bigdata</a:t>
            </a:r>
            <a:r>
              <a:rPr lang="en-US" sz="1600" dirty="0"/>
              <a:t>? </a:t>
            </a:r>
            <a:r>
              <a:rPr lang="en-US" sz="1600" dirty="0" smtClean="0"/>
              <a:t/>
            </a:r>
            <a:br>
              <a:rPr lang="en-US" sz="1600" dirty="0" smtClean="0"/>
            </a:br>
            <a:r>
              <a:rPr lang="en-US" sz="1200" dirty="0"/>
              <a:t/>
            </a:r>
            <a:br>
              <a:rPr lang="en-US" sz="1200" dirty="0"/>
            </a:br>
            <a:r>
              <a:rPr lang="en-US" sz="1200" dirty="0"/>
              <a:t>Extremely large data sets that may be analyzed computationally to reveal patterns, trends, and associations, especially relating to human behavior and interactions.</a:t>
            </a:r>
            <a:br>
              <a:rPr lang="en-US" sz="1200" dirty="0"/>
            </a:br>
            <a:r>
              <a:rPr lang="en-US" sz="1200" dirty="0"/>
              <a:t/>
            </a:r>
            <a:br>
              <a:rPr lang="en-US" sz="1200" dirty="0"/>
            </a:br>
            <a:r>
              <a:rPr lang="en-US" sz="1600" dirty="0"/>
              <a:t>What is Spark</a:t>
            </a:r>
            <a:r>
              <a:rPr lang="en-US" sz="1600" dirty="0" smtClean="0"/>
              <a:t>?</a:t>
            </a:r>
            <a:br>
              <a:rPr lang="en-US" sz="1600" dirty="0" smtClean="0"/>
            </a:br>
            <a:r>
              <a:rPr lang="en-US" sz="1200" dirty="0"/>
              <a:t/>
            </a:r>
            <a:br>
              <a:rPr lang="en-US" sz="1200" dirty="0"/>
            </a:br>
            <a:r>
              <a:rPr lang="en-US" sz="1200" dirty="0"/>
              <a:t>Apache Spark is an </a:t>
            </a:r>
            <a:r>
              <a:rPr lang="en-US" sz="1200" dirty="0">
                <a:hlinkClick r:id="rId2"/>
              </a:rPr>
              <a:t>open-source</a:t>
            </a:r>
            <a:r>
              <a:rPr lang="en-US" sz="1200" dirty="0"/>
              <a:t> framework for processing huge volumes of data (big data) with speed and simplicity. It is suitable for </a:t>
            </a:r>
            <a:r>
              <a:rPr lang="en-US" sz="1200" dirty="0">
                <a:hlinkClick r:id="rId3"/>
              </a:rPr>
              <a:t>analytics</a:t>
            </a:r>
            <a:r>
              <a:rPr lang="en-US" sz="1200" dirty="0"/>
              <a:t> applications based on big data. Spark can be used with a Hadoop environment, standalone or in the cloud. It was developed at the University of California and then later offered to the </a:t>
            </a:r>
            <a:r>
              <a:rPr lang="en-US" sz="1200" dirty="0">
                <a:hlinkClick r:id="rId4"/>
              </a:rPr>
              <a:t>Apache Software Foundation</a:t>
            </a:r>
            <a:r>
              <a:rPr lang="en-US" sz="1200" dirty="0"/>
              <a:t>.</a:t>
            </a:r>
            <a:br>
              <a:rPr lang="en-US" sz="1200" dirty="0"/>
            </a:br>
            <a:r>
              <a:rPr lang="en-US" sz="1200" dirty="0"/>
              <a:t/>
            </a:r>
            <a:br>
              <a:rPr lang="en-US" sz="1200" dirty="0"/>
            </a:br>
            <a:r>
              <a:rPr lang="en-US" sz="1600" dirty="0"/>
              <a:t>Why Spark?</a:t>
            </a:r>
            <a:r>
              <a:rPr lang="en-US" sz="1200" dirty="0"/>
              <a:t/>
            </a:r>
            <a:br>
              <a:rPr lang="en-US" sz="1200" dirty="0"/>
            </a:br>
            <a:r>
              <a:rPr lang="en-US" sz="1200" dirty="0"/>
              <a:t>Spark offers about 100 times faster processing than Hadoop's </a:t>
            </a:r>
            <a:r>
              <a:rPr lang="en-US" sz="1200" dirty="0" err="1"/>
              <a:t>MapReduce</a:t>
            </a:r>
            <a:r>
              <a:rPr lang="en-US" sz="1200" dirty="0"/>
              <a:t> for the same amount of data. It also uses significantly fewer resources as compared to Hadoop, thereby making it cost-effective.</a:t>
            </a:r>
            <a:br>
              <a:rPr lang="en-US" sz="1200" dirty="0"/>
            </a:br>
            <a:r>
              <a:rPr lang="en-US" sz="1200" dirty="0"/>
              <a:t/>
            </a:r>
            <a:br>
              <a:rPr lang="en-US" sz="1200" dirty="0"/>
            </a:br>
            <a:endParaRPr lang="en-US" sz="1200" dirty="0"/>
          </a:p>
        </p:txBody>
      </p:sp>
    </p:spTree>
    <p:extLst>
      <p:ext uri="{BB962C8B-B14F-4D97-AF65-F5344CB8AC3E}">
        <p14:creationId xmlns:p14="http://schemas.microsoft.com/office/powerpoint/2010/main" val="322071448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9756" y="1146412"/>
            <a:ext cx="8229748" cy="3780430"/>
          </a:xfrm>
        </p:spPr>
        <p:txBody>
          <a:bodyPr/>
          <a:lstStyle/>
          <a:p>
            <a:r>
              <a:rPr lang="en-US" sz="2400" dirty="0" smtClean="0"/>
              <a:t>What is </a:t>
            </a:r>
            <a:r>
              <a:rPr lang="en-US" sz="2400" dirty="0"/>
              <a:t>RDD? </a:t>
            </a:r>
            <a:r>
              <a:rPr lang="en-US" sz="1200" dirty="0"/>
              <a:t/>
            </a:r>
            <a:br>
              <a:rPr lang="en-US" sz="1200" dirty="0"/>
            </a:br>
            <a:r>
              <a:rPr lang="en-US" sz="1200" dirty="0" smtClean="0"/>
              <a:t/>
            </a:r>
            <a:br>
              <a:rPr lang="en-US" sz="1200" dirty="0" smtClean="0"/>
            </a:br>
            <a:r>
              <a:rPr lang="en-US" sz="1200" dirty="0"/>
              <a:t/>
            </a:r>
            <a:br>
              <a:rPr lang="en-US" sz="1200" dirty="0"/>
            </a:br>
            <a:r>
              <a:rPr lang="en-US" sz="1600" dirty="0"/>
              <a:t>Resilient Distributed Datasets (RDD) is a fundamental data structure of Spark</a:t>
            </a:r>
            <a:r>
              <a:rPr lang="en-US" sz="1600" dirty="0" smtClean="0"/>
              <a:t>.</a:t>
            </a:r>
            <a:br>
              <a:rPr lang="en-US" sz="1600" dirty="0" smtClean="0"/>
            </a:br>
            <a:r>
              <a:rPr lang="en-US" sz="1600" dirty="0"/>
              <a:t>	</a:t>
            </a:r>
            <a:r>
              <a:rPr lang="en-US" sz="1600" dirty="0" smtClean="0"/>
              <a:t>- Immutable </a:t>
            </a:r>
            <a:r>
              <a:rPr lang="en-US" sz="1600" dirty="0"/>
              <a:t/>
            </a:r>
            <a:br>
              <a:rPr lang="en-US" sz="1600" dirty="0"/>
            </a:br>
            <a:r>
              <a:rPr lang="en-US" sz="1600" dirty="0" smtClean="0"/>
              <a:t>	- Cacheable </a:t>
            </a:r>
            <a:r>
              <a:rPr lang="en-US" sz="1600" dirty="0"/>
              <a:t/>
            </a:r>
            <a:br>
              <a:rPr lang="en-US" sz="1600" dirty="0"/>
            </a:br>
            <a:r>
              <a:rPr lang="en-US" sz="1600" dirty="0" smtClean="0"/>
              <a:t>	- Lazy </a:t>
            </a:r>
            <a:r>
              <a:rPr lang="en-US" sz="1600" dirty="0"/>
              <a:t>evaluated </a:t>
            </a:r>
            <a:br>
              <a:rPr lang="en-US" sz="1600" dirty="0"/>
            </a:br>
            <a:r>
              <a:rPr lang="en-US" sz="1600" dirty="0" smtClean="0"/>
              <a:t>	- Type </a:t>
            </a:r>
            <a:r>
              <a:rPr lang="en-US" sz="1600" dirty="0"/>
              <a:t>inferred</a:t>
            </a:r>
            <a:br>
              <a:rPr lang="en-US" sz="1600" dirty="0"/>
            </a:br>
            <a:r>
              <a:rPr lang="en-US" sz="1600" dirty="0" smtClean="0"/>
              <a:t>	- Fault </a:t>
            </a:r>
            <a:r>
              <a:rPr lang="en-US" sz="1600" dirty="0"/>
              <a:t>tolerant </a:t>
            </a:r>
            <a:br>
              <a:rPr lang="en-US" sz="1600" dirty="0"/>
            </a:br>
            <a:r>
              <a:rPr lang="en-US" sz="1200" dirty="0"/>
              <a:t/>
            </a:r>
            <a:br>
              <a:rPr lang="en-US" sz="1200" dirty="0"/>
            </a:br>
            <a:endParaRPr lang="en-US" sz="1200" dirty="0"/>
          </a:p>
        </p:txBody>
      </p:sp>
    </p:spTree>
    <p:extLst>
      <p:ext uri="{BB962C8B-B14F-4D97-AF65-F5344CB8AC3E}">
        <p14:creationId xmlns:p14="http://schemas.microsoft.com/office/powerpoint/2010/main" val="330516872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9756" y="1146412"/>
            <a:ext cx="8229748" cy="3780430"/>
          </a:xfrm>
        </p:spPr>
        <p:txBody>
          <a:bodyPr/>
          <a:lstStyle/>
          <a:p>
            <a:r>
              <a:rPr lang="en-US" sz="1200" dirty="0"/>
              <a:t/>
            </a:r>
            <a:br>
              <a:rPr lang="en-US" sz="1200" dirty="0"/>
            </a:b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1621606811"/>
              </p:ext>
            </p:extLst>
          </p:nvPr>
        </p:nvGraphicFramePr>
        <p:xfrm>
          <a:off x="508701" y="1207827"/>
          <a:ext cx="8256926" cy="3657600"/>
        </p:xfrm>
        <a:graphic>
          <a:graphicData uri="http://schemas.openxmlformats.org/drawingml/2006/table">
            <a:tbl>
              <a:tblPr firstRow="1" bandRow="1">
                <a:tableStyleId>{5C22544A-7EE6-4342-B048-85BDC9FD1C3A}</a:tableStyleId>
              </a:tblPr>
              <a:tblGrid>
                <a:gridCol w="4128463">
                  <a:extLst>
                    <a:ext uri="{9D8B030D-6E8A-4147-A177-3AD203B41FA5}">
                      <a16:colId xmlns:a16="http://schemas.microsoft.com/office/drawing/2014/main" val="935403172"/>
                    </a:ext>
                  </a:extLst>
                </a:gridCol>
                <a:gridCol w="4128463">
                  <a:extLst>
                    <a:ext uri="{9D8B030D-6E8A-4147-A177-3AD203B41FA5}">
                      <a16:colId xmlns:a16="http://schemas.microsoft.com/office/drawing/2014/main" val="2491190027"/>
                    </a:ext>
                  </a:extLst>
                </a:gridCol>
              </a:tblGrid>
              <a:tr h="314041">
                <a:tc gridSpan="2">
                  <a:txBody>
                    <a:bodyPr/>
                    <a:lstStyle/>
                    <a:p>
                      <a:r>
                        <a:rPr lang="en-US" dirty="0" smtClean="0"/>
                        <a:t>Recognize</a:t>
                      </a:r>
                      <a:r>
                        <a:rPr lang="en-US" baseline="0" dirty="0" smtClean="0"/>
                        <a:t> immutable </a:t>
                      </a:r>
                      <a:endParaRPr lang="en-US" dirty="0"/>
                    </a:p>
                  </a:txBody>
                  <a:tcPr/>
                </a:tc>
                <a:tc hMerge="1">
                  <a:txBody>
                    <a:bodyPr/>
                    <a:lstStyle/>
                    <a:p>
                      <a:endParaRPr lang="en-US" dirty="0"/>
                    </a:p>
                  </a:txBody>
                  <a:tcPr/>
                </a:tc>
                <a:extLst>
                  <a:ext uri="{0D108BD9-81ED-4DB2-BD59-A6C34878D82A}">
                    <a16:rowId xmlns:a16="http://schemas.microsoft.com/office/drawing/2014/main" val="1024553796"/>
                  </a:ext>
                </a:extLst>
              </a:tr>
              <a:tr h="1708347">
                <a:tc>
                  <a:txBody>
                    <a:bodyPr/>
                    <a:lstStyle/>
                    <a:p>
                      <a:endParaRPr lang="en-US" sz="1400" dirty="0" smtClean="0"/>
                    </a:p>
                    <a:p>
                      <a:r>
                        <a:rPr lang="en-US" sz="1400" dirty="0" err="1" smtClean="0"/>
                        <a:t>var</a:t>
                      </a:r>
                      <a:r>
                        <a:rPr lang="en-US" sz="1400" dirty="0" smtClean="0"/>
                        <a:t> collection ={1,2,3,4,5}</a:t>
                      </a:r>
                    </a:p>
                    <a:p>
                      <a:endParaRPr lang="en-US" sz="1400" dirty="0" smtClean="0"/>
                    </a:p>
                    <a:p>
                      <a:r>
                        <a:rPr lang="en-US" sz="1400" dirty="0" smtClean="0"/>
                        <a:t>for(</a:t>
                      </a:r>
                      <a:r>
                        <a:rPr lang="en-US" sz="1400" dirty="0" err="1" smtClean="0"/>
                        <a:t>int</a:t>
                      </a:r>
                      <a:r>
                        <a:rPr lang="en-US" sz="1400" dirty="0" smtClean="0"/>
                        <a:t> </a:t>
                      </a:r>
                      <a:r>
                        <a:rPr lang="en-US" sz="1400" dirty="0" err="1" smtClean="0"/>
                        <a:t>i</a:t>
                      </a:r>
                      <a:r>
                        <a:rPr lang="en-US" sz="1400" baseline="0" dirty="0" smtClean="0"/>
                        <a:t> = 0; </a:t>
                      </a:r>
                      <a:r>
                        <a:rPr lang="en-US" sz="1400" baseline="0" dirty="0" err="1" smtClean="0"/>
                        <a:t>i</a:t>
                      </a:r>
                      <a:r>
                        <a:rPr lang="en-US" sz="1400" baseline="0" dirty="0" smtClean="0"/>
                        <a:t>&lt; </a:t>
                      </a:r>
                      <a:r>
                        <a:rPr lang="en-US" sz="1400" baseline="0" dirty="0" err="1" smtClean="0"/>
                        <a:t>collection.length</a:t>
                      </a:r>
                      <a:r>
                        <a:rPr lang="en-US" sz="1400" baseline="0" dirty="0" smtClean="0"/>
                        <a:t>; </a:t>
                      </a:r>
                      <a:r>
                        <a:rPr lang="en-US" sz="1400" baseline="0" dirty="0" err="1" smtClean="0"/>
                        <a:t>i</a:t>
                      </a:r>
                      <a:r>
                        <a:rPr lang="en-US" sz="1400" baseline="0" dirty="0" smtClean="0"/>
                        <a:t>++)</a:t>
                      </a:r>
                    </a:p>
                    <a:p>
                      <a:r>
                        <a:rPr lang="en-US" sz="1400" baseline="0" dirty="0" smtClean="0"/>
                        <a:t>{</a:t>
                      </a:r>
                    </a:p>
                    <a:p>
                      <a:r>
                        <a:rPr lang="en-US" sz="1400" dirty="0" smtClean="0"/>
                        <a:t>    collection[</a:t>
                      </a:r>
                      <a:r>
                        <a:rPr lang="en-US" sz="1400" dirty="0" err="1" smtClean="0"/>
                        <a:t>i</a:t>
                      </a:r>
                      <a:r>
                        <a:rPr lang="en-US" sz="1400" dirty="0" smtClean="0"/>
                        <a:t>]</a:t>
                      </a:r>
                      <a:r>
                        <a:rPr lang="en-US" sz="1400" baseline="0" dirty="0" smtClean="0"/>
                        <a:t> += 1;</a:t>
                      </a:r>
                    </a:p>
                    <a:p>
                      <a:r>
                        <a:rPr lang="en-US" sz="1400" baseline="0" dirty="0" smtClean="0"/>
                        <a:t>}</a:t>
                      </a:r>
                    </a:p>
                    <a:p>
                      <a:endParaRPr lang="en-US" sz="1400" baseline="0" dirty="0" smtClean="0"/>
                    </a:p>
                    <a:p>
                      <a:r>
                        <a:rPr lang="en-US" sz="1400" dirty="0" smtClean="0"/>
                        <a:t>for(</a:t>
                      </a:r>
                      <a:r>
                        <a:rPr lang="en-US" sz="1400" dirty="0" err="1" smtClean="0"/>
                        <a:t>int</a:t>
                      </a:r>
                      <a:r>
                        <a:rPr lang="en-US" sz="1400" dirty="0" smtClean="0"/>
                        <a:t> </a:t>
                      </a:r>
                      <a:r>
                        <a:rPr lang="en-US" sz="1400" dirty="0" err="1" smtClean="0"/>
                        <a:t>i</a:t>
                      </a:r>
                      <a:r>
                        <a:rPr lang="en-US" sz="1400" baseline="0" dirty="0" smtClean="0"/>
                        <a:t> = 0; </a:t>
                      </a:r>
                      <a:r>
                        <a:rPr lang="en-US" sz="1400" baseline="0" dirty="0" err="1" smtClean="0"/>
                        <a:t>i</a:t>
                      </a:r>
                      <a:r>
                        <a:rPr lang="en-US" sz="1400" baseline="0" dirty="0" smtClean="0"/>
                        <a:t>&lt; </a:t>
                      </a:r>
                      <a:r>
                        <a:rPr lang="en-US" sz="1400" baseline="0" dirty="0" err="1" smtClean="0"/>
                        <a:t>collection.length</a:t>
                      </a:r>
                      <a:r>
                        <a:rPr lang="en-US" sz="1400" baseline="0" dirty="0" smtClean="0"/>
                        <a:t>; </a:t>
                      </a:r>
                      <a:r>
                        <a:rPr lang="en-US" sz="1400" baseline="0" dirty="0" err="1" smtClean="0"/>
                        <a:t>i</a:t>
                      </a:r>
                      <a:r>
                        <a:rPr lang="en-US" sz="1400" baseline="0" dirty="0" smtClean="0"/>
                        <a:t>++)</a:t>
                      </a:r>
                    </a:p>
                    <a:p>
                      <a:r>
                        <a:rPr lang="en-US" sz="1400" baseline="0" dirty="0" smtClean="0"/>
                        <a:t>{</a:t>
                      </a:r>
                    </a:p>
                    <a:p>
                      <a:r>
                        <a:rPr lang="en-US" sz="1400" dirty="0" smtClean="0"/>
                        <a:t>    collection[</a:t>
                      </a:r>
                      <a:r>
                        <a:rPr lang="en-US" sz="1400" dirty="0" err="1" smtClean="0"/>
                        <a:t>i</a:t>
                      </a:r>
                      <a:r>
                        <a:rPr lang="en-US" sz="1400" dirty="0" smtClean="0"/>
                        <a:t>]</a:t>
                      </a:r>
                      <a:r>
                        <a:rPr lang="en-US" sz="1400" baseline="0" dirty="0" smtClean="0"/>
                        <a:t> += 2;</a:t>
                      </a:r>
                    </a:p>
                    <a:p>
                      <a:r>
                        <a:rPr lang="en-US" sz="1400" baseline="0" dirty="0" smtClean="0"/>
                        <a:t>}</a:t>
                      </a:r>
                    </a:p>
                    <a:p>
                      <a:endParaRPr lang="en-US" sz="1400" baseline="0" dirty="0" smtClean="0"/>
                    </a:p>
                    <a:p>
                      <a:endParaRPr lang="en-US" sz="1400" baseline="0" dirty="0" smtClean="0"/>
                    </a:p>
                    <a:p>
                      <a:endParaRPr lang="en-US" sz="1400" dirty="0" smtClean="0"/>
                    </a:p>
                  </a:txBody>
                  <a:tcPr/>
                </a:tc>
                <a:tc>
                  <a:txBody>
                    <a:bodyPr/>
                    <a:lstStyle/>
                    <a:p>
                      <a:endParaRPr lang="en-US" sz="14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err="1" smtClean="0"/>
                        <a:t>val</a:t>
                      </a:r>
                      <a:r>
                        <a:rPr lang="en-US" sz="1400" dirty="0" smtClean="0"/>
                        <a:t> collection ={1,2,3,4,5}</a:t>
                      </a:r>
                    </a:p>
                    <a:p>
                      <a:endParaRPr lang="en-US" sz="1400" dirty="0" smtClean="0"/>
                    </a:p>
                    <a:p>
                      <a:r>
                        <a:rPr lang="en-US" sz="1400" dirty="0" err="1" smtClean="0"/>
                        <a:t>val</a:t>
                      </a:r>
                      <a:r>
                        <a:rPr lang="en-US" sz="1400" dirty="0" smtClean="0"/>
                        <a:t> </a:t>
                      </a:r>
                      <a:r>
                        <a:rPr lang="en-US" sz="1400" dirty="0" err="1" smtClean="0"/>
                        <a:t>newCollection</a:t>
                      </a:r>
                      <a:r>
                        <a:rPr lang="en-US" sz="1400" dirty="0" smtClean="0"/>
                        <a:t> = </a:t>
                      </a:r>
                    </a:p>
                    <a:p>
                      <a:r>
                        <a:rPr lang="en-US" sz="1400" dirty="0" err="1" smtClean="0"/>
                        <a:t>collection.map</a:t>
                      </a:r>
                      <a:r>
                        <a:rPr lang="en-US" sz="1400" dirty="0" smtClean="0"/>
                        <a:t> (value =&gt; value +1 )</a:t>
                      </a:r>
                    </a:p>
                    <a:p>
                      <a:endParaRPr lang="en-US" sz="1400" dirty="0" smtClean="0"/>
                    </a:p>
                    <a:p>
                      <a:endParaRPr lang="en-US" sz="1400" dirty="0" smtClean="0"/>
                    </a:p>
                    <a:p>
                      <a:endParaRPr lang="en-US" sz="1400" dirty="0" smtClean="0"/>
                    </a:p>
                    <a:p>
                      <a:r>
                        <a:rPr lang="en-US" sz="1400" dirty="0" err="1" smtClean="0"/>
                        <a:t>val</a:t>
                      </a:r>
                      <a:r>
                        <a:rPr lang="en-US" sz="1400" dirty="0" smtClean="0"/>
                        <a:t> </a:t>
                      </a:r>
                      <a:r>
                        <a:rPr lang="en-US" sz="1400" dirty="0" err="1" smtClean="0"/>
                        <a:t>NextNewCollection</a:t>
                      </a:r>
                      <a:r>
                        <a:rPr lang="en-US" sz="1400" dirty="0" smtClean="0"/>
                        <a:t> = </a:t>
                      </a:r>
                    </a:p>
                    <a:p>
                      <a:r>
                        <a:rPr lang="en-US" sz="1400" dirty="0" err="1" smtClean="0"/>
                        <a:t>collection.map</a:t>
                      </a:r>
                      <a:r>
                        <a:rPr lang="en-US" sz="1400" dirty="0" smtClean="0"/>
                        <a:t> (value =&gt; value +1 )</a:t>
                      </a:r>
                    </a:p>
                    <a:p>
                      <a:endParaRPr lang="en-US" sz="1400" dirty="0"/>
                    </a:p>
                  </a:txBody>
                  <a:tcPr/>
                </a:tc>
                <a:extLst>
                  <a:ext uri="{0D108BD9-81ED-4DB2-BD59-A6C34878D82A}">
                    <a16:rowId xmlns:a16="http://schemas.microsoft.com/office/drawing/2014/main" val="2032754069"/>
                  </a:ext>
                </a:extLst>
              </a:tr>
            </a:tbl>
          </a:graphicData>
        </a:graphic>
      </p:graphicFrame>
    </p:spTree>
    <p:extLst>
      <p:ext uri="{BB962C8B-B14F-4D97-AF65-F5344CB8AC3E}">
        <p14:creationId xmlns:p14="http://schemas.microsoft.com/office/powerpoint/2010/main" val="2443573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9756" y="1146412"/>
            <a:ext cx="8229748" cy="3780430"/>
          </a:xfrm>
        </p:spPr>
        <p:txBody>
          <a:bodyPr/>
          <a:lstStyle/>
          <a:p>
            <a:r>
              <a:rPr lang="en-US" sz="2400" dirty="0" smtClean="0"/>
              <a:t>Multiple transformations in one pass:</a:t>
            </a:r>
            <a:br>
              <a:rPr lang="en-US" sz="2400" dirty="0" smtClean="0"/>
            </a:br>
            <a:r>
              <a:rPr lang="en-US" sz="2400" dirty="0"/>
              <a:t/>
            </a:r>
            <a:br>
              <a:rPr lang="en-US" sz="2400" dirty="0"/>
            </a:br>
            <a:r>
              <a:rPr lang="en-US" sz="2400" dirty="0" smtClean="0"/>
              <a:t>    </a:t>
            </a:r>
            <a:r>
              <a:rPr lang="en-US" sz="1600" dirty="0" err="1"/>
              <a:t>val</a:t>
            </a:r>
            <a:r>
              <a:rPr lang="en-US" sz="1600" dirty="0"/>
              <a:t> </a:t>
            </a:r>
            <a:r>
              <a:rPr lang="en-US" sz="1600" dirty="0" smtClean="0"/>
              <a:t>c2 = </a:t>
            </a:r>
            <a:r>
              <a:rPr lang="en-US" sz="1600" dirty="0" err="1" smtClean="0"/>
              <a:t>collection.map</a:t>
            </a:r>
            <a:r>
              <a:rPr lang="en-US" sz="1600" dirty="0" smtClean="0"/>
              <a:t>( value =&gt;</a:t>
            </a:r>
            <a:br>
              <a:rPr lang="en-US" sz="1600" dirty="0" smtClean="0"/>
            </a:br>
            <a:r>
              <a:rPr lang="en-US" sz="1600" dirty="0" smtClean="0"/>
              <a:t>						</a:t>
            </a:r>
            <a:r>
              <a:rPr lang="en-US" sz="1600" dirty="0" err="1" smtClean="0"/>
              <a:t>var</a:t>
            </a:r>
            <a:r>
              <a:rPr lang="en-US" sz="1600" dirty="0" smtClean="0"/>
              <a:t> result = value +1 </a:t>
            </a:r>
            <a:br>
              <a:rPr lang="en-US" sz="1600" dirty="0" smtClean="0"/>
            </a:br>
            <a:r>
              <a:rPr lang="en-US" sz="1600" dirty="0" smtClean="0"/>
              <a:t>                                                result = result +2 )			</a:t>
            </a:r>
            <a:r>
              <a:rPr lang="en-US" sz="2400" dirty="0" smtClean="0"/>
              <a:t/>
            </a:r>
            <a:br>
              <a:rPr lang="en-US" sz="2400" dirty="0" smtClean="0"/>
            </a:br>
            <a:r>
              <a:rPr lang="en-US" sz="2400" dirty="0"/>
              <a:t/>
            </a:r>
            <a:br>
              <a:rPr lang="en-US" sz="2400" dirty="0"/>
            </a:br>
            <a:r>
              <a:rPr lang="en-US" sz="2400" dirty="0" smtClean="0"/>
              <a:t>Laziness:</a:t>
            </a:r>
            <a:r>
              <a:rPr lang="en-US" sz="1200" dirty="0"/>
              <a:t/>
            </a:r>
            <a:br>
              <a:rPr lang="en-US" sz="1200" dirty="0"/>
            </a:br>
            <a:r>
              <a:rPr lang="en-US" sz="1200" dirty="0" smtClean="0"/>
              <a:t/>
            </a:r>
            <a:br>
              <a:rPr lang="en-US" sz="1200" dirty="0" smtClean="0"/>
            </a:br>
            <a:r>
              <a:rPr lang="en-US" sz="1600" dirty="0" smtClean="0"/>
              <a:t>- Not computing transformations until needed.</a:t>
            </a:r>
            <a:br>
              <a:rPr lang="en-US" sz="1600" dirty="0" smtClean="0"/>
            </a:br>
            <a:r>
              <a:rPr lang="en-US" sz="1600" dirty="0" smtClean="0"/>
              <a:t>- Benefits? 1..2..</a:t>
            </a:r>
            <a:br>
              <a:rPr lang="en-US" sz="1600" dirty="0" smtClean="0"/>
            </a:br>
            <a:r>
              <a:rPr lang="en-US" sz="1600" dirty="0"/>
              <a:t/>
            </a:r>
            <a:br>
              <a:rPr lang="en-US" sz="1600" dirty="0"/>
            </a:br>
            <a:r>
              <a:rPr lang="en-US" sz="2400" dirty="0"/>
              <a:t>Do you see any challenge here?</a:t>
            </a: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200" dirty="0"/>
              <a:t/>
            </a:r>
            <a:br>
              <a:rPr lang="en-US" sz="1200" dirty="0"/>
            </a:br>
            <a:endParaRPr lang="en-US" sz="1200" dirty="0"/>
          </a:p>
        </p:txBody>
      </p:sp>
    </p:spTree>
    <p:extLst>
      <p:ext uri="{BB962C8B-B14F-4D97-AF65-F5344CB8AC3E}">
        <p14:creationId xmlns:p14="http://schemas.microsoft.com/office/powerpoint/2010/main" val="181550664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9756" y="1146412"/>
            <a:ext cx="8229748" cy="3780430"/>
          </a:xfrm>
        </p:spPr>
        <p:txBody>
          <a:bodyPr/>
          <a:lstStyle/>
          <a:p>
            <a:r>
              <a:rPr lang="en-US" sz="2400" dirty="0" smtClean="0"/>
              <a:t>Type inference:</a:t>
            </a:r>
            <a:r>
              <a:rPr lang="en-US" sz="2400" dirty="0"/>
              <a:t/>
            </a:r>
            <a:br>
              <a:rPr lang="en-US" sz="2400" dirty="0"/>
            </a:br>
            <a:r>
              <a:rPr lang="en-US" sz="2400" dirty="0" smtClean="0"/>
              <a:t>    </a:t>
            </a:r>
            <a:r>
              <a:rPr lang="en-US" sz="1600" dirty="0" smtClean="0"/>
              <a:t>- Do not want to have semantic error when executing big data</a:t>
            </a:r>
            <a:br>
              <a:rPr lang="en-US" sz="1600" dirty="0" smtClean="0"/>
            </a:br>
            <a:r>
              <a:rPr lang="en-US" sz="1600" dirty="0"/>
              <a:t/>
            </a:r>
            <a:br>
              <a:rPr lang="en-US" sz="1600" dirty="0"/>
            </a:br>
            <a:r>
              <a:rPr lang="en-US" sz="1600" dirty="0" smtClean="0"/>
              <a:t/>
            </a:r>
            <a:br>
              <a:rPr lang="en-US" sz="1600" dirty="0" smtClean="0"/>
            </a:br>
            <a:r>
              <a:rPr lang="en-US" sz="1600" dirty="0" err="1" smtClean="0"/>
              <a:t>val</a:t>
            </a:r>
            <a:r>
              <a:rPr lang="en-US" sz="1600" dirty="0" smtClean="0"/>
              <a:t> c1 = </a:t>
            </a:r>
            <a:r>
              <a:rPr lang="en-US" sz="1600" dirty="0" err="1" smtClean="0"/>
              <a:t>collection.map</a:t>
            </a:r>
            <a:r>
              <a:rPr lang="en-US" sz="1600" dirty="0" smtClean="0"/>
              <a:t> ( value =&gt; value + 1)     // returns array</a:t>
            </a:r>
            <a:br>
              <a:rPr lang="en-US" sz="1600" dirty="0" smtClean="0"/>
            </a:br>
            <a:r>
              <a:rPr lang="en-US" sz="1600" dirty="0" err="1" smtClean="0"/>
              <a:t>val</a:t>
            </a:r>
            <a:r>
              <a:rPr lang="en-US" sz="1600" dirty="0" smtClean="0"/>
              <a:t> c2 = c1.count()     // returns </a:t>
            </a:r>
            <a:r>
              <a:rPr lang="en-US" sz="1600" dirty="0" err="1" smtClean="0"/>
              <a:t>int</a:t>
            </a:r>
            <a:r>
              <a:rPr lang="en-US" sz="1600" dirty="0" smtClean="0"/>
              <a:t/>
            </a:r>
            <a:br>
              <a:rPr lang="en-US" sz="1600" dirty="0" smtClean="0"/>
            </a:br>
            <a:r>
              <a:rPr lang="en-US" sz="1600" dirty="0" err="1" smtClean="0"/>
              <a:t>val</a:t>
            </a:r>
            <a:r>
              <a:rPr lang="en-US" sz="1600" dirty="0" smtClean="0"/>
              <a:t> c3 = c2. map()      // will get error. Why?</a:t>
            </a:r>
            <a:r>
              <a:rPr lang="en-US" sz="1600" dirty="0"/>
              <a:t/>
            </a:r>
            <a:br>
              <a:rPr lang="en-US" sz="1600" dirty="0"/>
            </a:br>
            <a:r>
              <a:rPr lang="en-US" sz="1600" dirty="0" smtClean="0"/>
              <a:t/>
            </a:r>
            <a:br>
              <a:rPr lang="en-US" sz="1600" dirty="0" smtClean="0"/>
            </a:br>
            <a:r>
              <a:rPr lang="en-US" sz="1600" dirty="0"/>
              <a:t/>
            </a:r>
            <a:br>
              <a:rPr lang="en-US" sz="1600" dirty="0"/>
            </a:br>
            <a:r>
              <a:rPr lang="en-US" sz="1200" dirty="0"/>
              <a:t/>
            </a:r>
            <a:br>
              <a:rPr lang="en-US" sz="1200" dirty="0"/>
            </a:br>
            <a:endParaRPr lang="en-US" sz="1200" dirty="0"/>
          </a:p>
        </p:txBody>
      </p:sp>
    </p:spTree>
    <p:extLst>
      <p:ext uri="{BB962C8B-B14F-4D97-AF65-F5344CB8AC3E}">
        <p14:creationId xmlns:p14="http://schemas.microsoft.com/office/powerpoint/2010/main" val="278786477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9756" y="1146412"/>
            <a:ext cx="8229748" cy="3780430"/>
          </a:xfrm>
        </p:spPr>
        <p:txBody>
          <a:bodyPr/>
          <a:lstStyle/>
          <a:p>
            <a:r>
              <a:rPr lang="en-US" sz="2400" dirty="0" smtClean="0"/>
              <a:t>Examples :</a:t>
            </a:r>
            <a:br>
              <a:rPr lang="en-US" sz="2400" dirty="0" smtClean="0"/>
            </a:br>
            <a:r>
              <a:rPr lang="en-US" sz="2400" dirty="0" smtClean="0"/>
              <a:t>          Understand transformation and action</a:t>
            </a:r>
            <a:br>
              <a:rPr lang="en-US" sz="2400" dirty="0" smtClean="0"/>
            </a:br>
            <a:r>
              <a:rPr lang="en-US" sz="1200" dirty="0" smtClean="0"/>
              <a:t/>
            </a:r>
            <a:br>
              <a:rPr lang="en-US" sz="1200" dirty="0" smtClean="0"/>
            </a:br>
            <a:r>
              <a:rPr lang="en-US" sz="1200" dirty="0"/>
              <a:t/>
            </a:r>
            <a:br>
              <a:rPr lang="en-US" sz="1200" dirty="0"/>
            </a:br>
            <a:r>
              <a:rPr lang="en-US" sz="1200" dirty="0"/>
              <a:t/>
            </a:r>
            <a:br>
              <a:rPr lang="en-US" sz="1200" dirty="0"/>
            </a:br>
            <a:endParaRPr lang="en-US" sz="1200" dirty="0"/>
          </a:p>
        </p:txBody>
      </p:sp>
      <p:graphicFrame>
        <p:nvGraphicFramePr>
          <p:cNvPr id="2" name="Table 1"/>
          <p:cNvGraphicFramePr>
            <a:graphicFrameLocks noGrp="1"/>
          </p:cNvGraphicFramePr>
          <p:nvPr>
            <p:extLst>
              <p:ext uri="{D42A27DB-BD31-4B8C-83A1-F6EECF244321}">
                <p14:modId xmlns:p14="http://schemas.microsoft.com/office/powerpoint/2010/main" val="4162877034"/>
              </p:ext>
            </p:extLst>
          </p:nvPr>
        </p:nvGraphicFramePr>
        <p:xfrm>
          <a:off x="735724" y="2238703"/>
          <a:ext cx="6096000" cy="25603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10060627"/>
                    </a:ext>
                  </a:extLst>
                </a:gridCol>
                <a:gridCol w="3048000">
                  <a:extLst>
                    <a:ext uri="{9D8B030D-6E8A-4147-A177-3AD203B41FA5}">
                      <a16:colId xmlns:a16="http://schemas.microsoft.com/office/drawing/2014/main" val="2646289490"/>
                    </a:ext>
                  </a:extLst>
                </a:gridCol>
              </a:tblGrid>
              <a:tr h="2377190">
                <a:tc>
                  <a:txBody>
                    <a:bodyPr/>
                    <a:lstStyle/>
                    <a:p>
                      <a:pPr marL="0" algn="l" defTabSz="457200" rtl="0" eaLnBrk="1" latinLnBrk="0" hangingPunct="1"/>
                      <a:r>
                        <a:rPr lang="en-US" sz="1200" b="1" kern="1200" dirty="0" smtClean="0">
                          <a:solidFill>
                            <a:schemeClr val="tx1"/>
                          </a:solidFill>
                          <a:latin typeface="+mn-lt"/>
                          <a:ea typeface="+mn-ea"/>
                          <a:cs typeface="+mn-cs"/>
                        </a:rPr>
                        <a:t>Transformation : </a:t>
                      </a:r>
                    </a:p>
                    <a:p>
                      <a:pPr marL="628650" lvl="1" indent="-171450" algn="l" defTabSz="457200" rtl="0" eaLnBrk="1" latinLnBrk="0" hangingPunct="1">
                        <a:buFont typeface="Arial" panose="020B0604020202020204" pitchFamily="34" charset="0"/>
                        <a:buChar char="•"/>
                      </a:pPr>
                      <a:r>
                        <a:rPr lang="en-US" sz="900" b="1" kern="1200" dirty="0" smtClean="0">
                          <a:solidFill>
                            <a:schemeClr val="tx1"/>
                          </a:solidFill>
                          <a:latin typeface="+mn-lt"/>
                          <a:ea typeface="+mn-ea"/>
                          <a:cs typeface="+mn-cs"/>
                        </a:rPr>
                        <a:t>map</a:t>
                      </a:r>
                    </a:p>
                    <a:p>
                      <a:pPr marL="628650" lvl="1" indent="-171450" algn="l" defTabSz="457200" rtl="0" eaLnBrk="1" latinLnBrk="0" hangingPunct="1">
                        <a:buFont typeface="Arial" panose="020B0604020202020204" pitchFamily="34" charset="0"/>
                        <a:buChar char="•"/>
                      </a:pPr>
                      <a:r>
                        <a:rPr lang="en-US" sz="900" b="1" kern="1200" dirty="0" err="1" smtClean="0">
                          <a:solidFill>
                            <a:schemeClr val="tx1"/>
                          </a:solidFill>
                          <a:latin typeface="+mn-lt"/>
                          <a:ea typeface="+mn-ea"/>
                          <a:cs typeface="+mn-cs"/>
                        </a:rPr>
                        <a:t>flatMap</a:t>
                      </a:r>
                      <a:endParaRPr lang="en-US" sz="900" b="1" kern="1200" dirty="0" smtClean="0">
                        <a:solidFill>
                          <a:schemeClr val="tx1"/>
                        </a:solidFill>
                        <a:latin typeface="+mn-lt"/>
                        <a:ea typeface="+mn-ea"/>
                        <a:cs typeface="+mn-cs"/>
                      </a:endParaRPr>
                    </a:p>
                    <a:p>
                      <a:pPr marL="628650" lvl="1" indent="-171450" algn="l" defTabSz="457200" rtl="0" eaLnBrk="1" latinLnBrk="0" hangingPunct="1">
                        <a:buFont typeface="Arial" panose="020B0604020202020204" pitchFamily="34" charset="0"/>
                        <a:buChar char="•"/>
                      </a:pPr>
                      <a:r>
                        <a:rPr lang="en-US" sz="900" b="1" kern="1200" dirty="0" smtClean="0">
                          <a:solidFill>
                            <a:schemeClr val="tx1"/>
                          </a:solidFill>
                          <a:latin typeface="+mn-lt"/>
                          <a:ea typeface="+mn-ea"/>
                          <a:cs typeface="+mn-cs"/>
                        </a:rPr>
                        <a:t>filter</a:t>
                      </a:r>
                    </a:p>
                    <a:p>
                      <a:pPr marL="628650" lvl="1" indent="-171450" algn="l" defTabSz="457200" rtl="0" eaLnBrk="1" latinLnBrk="0" hangingPunct="1">
                        <a:buFont typeface="Arial" panose="020B0604020202020204" pitchFamily="34" charset="0"/>
                        <a:buChar char="•"/>
                      </a:pPr>
                      <a:r>
                        <a:rPr lang="en-US" sz="900" b="1" kern="1200" dirty="0" err="1" smtClean="0">
                          <a:solidFill>
                            <a:schemeClr val="tx1"/>
                          </a:solidFill>
                          <a:latin typeface="+mn-lt"/>
                          <a:ea typeface="+mn-ea"/>
                          <a:cs typeface="+mn-cs"/>
                        </a:rPr>
                        <a:t>mapPartitions</a:t>
                      </a:r>
                      <a:endParaRPr lang="en-US" sz="900" b="1" kern="1200" dirty="0" smtClean="0">
                        <a:solidFill>
                          <a:schemeClr val="tx1"/>
                        </a:solidFill>
                        <a:latin typeface="+mn-lt"/>
                        <a:ea typeface="+mn-ea"/>
                        <a:cs typeface="+mn-cs"/>
                      </a:endParaRPr>
                    </a:p>
                    <a:p>
                      <a:pPr marL="628650" lvl="1" indent="-171450" algn="l" defTabSz="457200" rtl="0" eaLnBrk="1" latinLnBrk="0" hangingPunct="1">
                        <a:buFont typeface="Arial" panose="020B0604020202020204" pitchFamily="34" charset="0"/>
                        <a:buChar char="•"/>
                      </a:pPr>
                      <a:r>
                        <a:rPr lang="en-US" sz="900" b="1" kern="1200" dirty="0" err="1" smtClean="0">
                          <a:solidFill>
                            <a:schemeClr val="tx1"/>
                          </a:solidFill>
                          <a:latin typeface="+mn-lt"/>
                          <a:ea typeface="+mn-ea"/>
                          <a:cs typeface="+mn-cs"/>
                        </a:rPr>
                        <a:t>mapPartitionsWithIndex</a:t>
                      </a:r>
                      <a:endParaRPr lang="en-US" sz="900" b="1" kern="1200" dirty="0" smtClean="0">
                        <a:solidFill>
                          <a:schemeClr val="tx1"/>
                        </a:solidFill>
                        <a:latin typeface="+mn-lt"/>
                        <a:ea typeface="+mn-ea"/>
                        <a:cs typeface="+mn-cs"/>
                      </a:endParaRPr>
                    </a:p>
                    <a:p>
                      <a:pPr marL="628650" lvl="1" indent="-171450" algn="l" defTabSz="457200" rtl="0" eaLnBrk="1" latinLnBrk="0" hangingPunct="1">
                        <a:buFont typeface="Arial" panose="020B0604020202020204" pitchFamily="34" charset="0"/>
                        <a:buChar char="•"/>
                      </a:pPr>
                      <a:r>
                        <a:rPr lang="en-US" sz="900" b="1" kern="1200" dirty="0" smtClean="0">
                          <a:solidFill>
                            <a:schemeClr val="tx1"/>
                          </a:solidFill>
                          <a:latin typeface="+mn-lt"/>
                          <a:ea typeface="+mn-ea"/>
                          <a:cs typeface="+mn-cs"/>
                        </a:rPr>
                        <a:t>sample</a:t>
                      </a:r>
                    </a:p>
                    <a:p>
                      <a:pPr marL="628650" lvl="1" indent="-171450" algn="l" defTabSz="457200" rtl="0" eaLnBrk="1" latinLnBrk="0" hangingPunct="1">
                        <a:buFont typeface="Arial" panose="020B0604020202020204" pitchFamily="34" charset="0"/>
                        <a:buChar char="•"/>
                      </a:pPr>
                      <a:r>
                        <a:rPr lang="en-US" sz="900" b="1" kern="1200" dirty="0" smtClean="0">
                          <a:solidFill>
                            <a:schemeClr val="tx1"/>
                          </a:solidFill>
                          <a:latin typeface="+mn-lt"/>
                          <a:ea typeface="+mn-ea"/>
                          <a:cs typeface="+mn-cs"/>
                        </a:rPr>
                        <a:t>union</a:t>
                      </a:r>
                    </a:p>
                    <a:p>
                      <a:pPr marL="628650" lvl="1" indent="-171450" algn="l" defTabSz="457200" rtl="0" eaLnBrk="1" latinLnBrk="0" hangingPunct="1">
                        <a:buFont typeface="Arial" panose="020B0604020202020204" pitchFamily="34" charset="0"/>
                        <a:buChar char="•"/>
                      </a:pPr>
                      <a:r>
                        <a:rPr lang="en-US" sz="900" b="1" kern="1200" dirty="0" smtClean="0">
                          <a:solidFill>
                            <a:schemeClr val="tx1"/>
                          </a:solidFill>
                          <a:latin typeface="+mn-lt"/>
                          <a:ea typeface="+mn-ea"/>
                          <a:cs typeface="+mn-cs"/>
                        </a:rPr>
                        <a:t>intersection</a:t>
                      </a:r>
                    </a:p>
                    <a:p>
                      <a:pPr marL="628650" lvl="1" indent="-171450" algn="l" defTabSz="457200" rtl="0" eaLnBrk="1" latinLnBrk="0" hangingPunct="1">
                        <a:buFont typeface="Arial" panose="020B0604020202020204" pitchFamily="34" charset="0"/>
                        <a:buChar char="•"/>
                      </a:pPr>
                      <a:r>
                        <a:rPr lang="en-US" sz="900" b="1" kern="1200" dirty="0" smtClean="0">
                          <a:solidFill>
                            <a:schemeClr val="tx1"/>
                          </a:solidFill>
                          <a:latin typeface="+mn-lt"/>
                          <a:ea typeface="+mn-ea"/>
                          <a:cs typeface="+mn-cs"/>
                        </a:rPr>
                        <a:t>distinct</a:t>
                      </a:r>
                    </a:p>
                    <a:p>
                      <a:pPr marL="628650" lvl="1" indent="-171450" algn="l" defTabSz="457200" rtl="0" eaLnBrk="1" latinLnBrk="0" hangingPunct="1">
                        <a:buFont typeface="Arial" panose="020B0604020202020204" pitchFamily="34" charset="0"/>
                        <a:buChar char="•"/>
                      </a:pPr>
                      <a:r>
                        <a:rPr lang="en-US" sz="900" b="1" kern="1200" dirty="0" err="1" smtClean="0">
                          <a:solidFill>
                            <a:schemeClr val="tx1"/>
                          </a:solidFill>
                          <a:latin typeface="+mn-lt"/>
                          <a:ea typeface="+mn-ea"/>
                          <a:cs typeface="+mn-cs"/>
                        </a:rPr>
                        <a:t>groupByKey</a:t>
                      </a:r>
                      <a:endParaRPr lang="en-US" sz="900" b="1" kern="1200" dirty="0" smtClean="0">
                        <a:solidFill>
                          <a:schemeClr val="tx1"/>
                        </a:solidFill>
                        <a:latin typeface="+mn-lt"/>
                        <a:ea typeface="+mn-ea"/>
                        <a:cs typeface="+mn-cs"/>
                      </a:endParaRPr>
                    </a:p>
                    <a:p>
                      <a:pPr marL="628650" lvl="1" indent="-171450" algn="l" defTabSz="457200" rtl="0" eaLnBrk="1" latinLnBrk="0" hangingPunct="1">
                        <a:buFont typeface="Arial" panose="020B0604020202020204" pitchFamily="34" charset="0"/>
                        <a:buChar char="•"/>
                      </a:pPr>
                      <a:r>
                        <a:rPr lang="en-US" sz="900" b="1" kern="1200" dirty="0" err="1" smtClean="0">
                          <a:solidFill>
                            <a:schemeClr val="tx1"/>
                          </a:solidFill>
                          <a:latin typeface="+mn-lt"/>
                          <a:ea typeface="+mn-ea"/>
                          <a:cs typeface="+mn-cs"/>
                        </a:rPr>
                        <a:t>reduceByKey</a:t>
                      </a:r>
                      <a:endParaRPr lang="en-US" sz="900" b="1" kern="1200" dirty="0" smtClean="0">
                        <a:solidFill>
                          <a:schemeClr val="tx1"/>
                        </a:solidFill>
                        <a:latin typeface="+mn-lt"/>
                        <a:ea typeface="+mn-ea"/>
                        <a:cs typeface="+mn-cs"/>
                      </a:endParaRPr>
                    </a:p>
                    <a:p>
                      <a:pPr marL="628650" lvl="1" indent="-171450" algn="l" defTabSz="457200" rtl="0" eaLnBrk="1" latinLnBrk="0" hangingPunct="1">
                        <a:buFont typeface="Arial" panose="020B0604020202020204" pitchFamily="34" charset="0"/>
                        <a:buChar char="•"/>
                      </a:pPr>
                      <a:r>
                        <a:rPr lang="en-US" sz="900" b="1" kern="1200" dirty="0" err="1" smtClean="0">
                          <a:solidFill>
                            <a:schemeClr val="tx1"/>
                          </a:solidFill>
                          <a:latin typeface="+mn-lt"/>
                          <a:ea typeface="+mn-ea"/>
                          <a:cs typeface="+mn-cs"/>
                        </a:rPr>
                        <a:t>aggregateByKey</a:t>
                      </a:r>
                      <a:endParaRPr lang="en-US" sz="900" b="1" kern="1200" dirty="0" smtClean="0">
                        <a:solidFill>
                          <a:schemeClr val="tx1"/>
                        </a:solidFill>
                        <a:latin typeface="+mn-lt"/>
                        <a:ea typeface="+mn-ea"/>
                        <a:cs typeface="+mn-cs"/>
                      </a:endParaRPr>
                    </a:p>
                    <a:p>
                      <a:pPr marL="628650" lvl="1" indent="-171450" algn="l" defTabSz="457200" rtl="0" eaLnBrk="1" latinLnBrk="0" hangingPunct="1">
                        <a:buFont typeface="Arial" panose="020B0604020202020204" pitchFamily="34" charset="0"/>
                        <a:buChar char="•"/>
                      </a:pPr>
                      <a:r>
                        <a:rPr lang="en-US" sz="900" b="1" kern="1200" dirty="0" err="1" smtClean="0">
                          <a:solidFill>
                            <a:schemeClr val="tx1"/>
                          </a:solidFill>
                          <a:latin typeface="+mn-lt"/>
                          <a:ea typeface="+mn-ea"/>
                          <a:cs typeface="+mn-cs"/>
                        </a:rPr>
                        <a:t>sortByKey</a:t>
                      </a:r>
                      <a:endParaRPr lang="en-US" sz="900" b="1" kern="1200" dirty="0" smtClean="0">
                        <a:solidFill>
                          <a:schemeClr val="tx1"/>
                        </a:solidFill>
                        <a:latin typeface="+mn-lt"/>
                        <a:ea typeface="+mn-ea"/>
                        <a:cs typeface="+mn-cs"/>
                      </a:endParaRPr>
                    </a:p>
                    <a:p>
                      <a:pPr marL="628650" lvl="1" indent="-171450" algn="l" defTabSz="457200" rtl="0" eaLnBrk="1" latinLnBrk="0" hangingPunct="1">
                        <a:buFont typeface="Arial" panose="020B0604020202020204" pitchFamily="34" charset="0"/>
                        <a:buChar char="•"/>
                      </a:pPr>
                      <a:r>
                        <a:rPr lang="en-US" sz="900" b="1" kern="1200" dirty="0" smtClean="0">
                          <a:solidFill>
                            <a:schemeClr val="tx1"/>
                          </a:solidFill>
                          <a:latin typeface="+mn-lt"/>
                          <a:ea typeface="+mn-ea"/>
                          <a:cs typeface="+mn-cs"/>
                        </a:rPr>
                        <a:t>Join</a:t>
                      </a:r>
                    </a:p>
                    <a:p>
                      <a:pPr marL="0" lvl="0" indent="0" algn="l" defTabSz="457200" rtl="0" eaLnBrk="1" latinLnBrk="0" hangingPunct="1">
                        <a:buFont typeface="Arial" panose="020B0604020202020204" pitchFamily="34" charset="0"/>
                        <a:buNone/>
                      </a:pPr>
                      <a:endParaRPr lang="en-US" sz="800" b="1" kern="1200" dirty="0" smtClean="0">
                        <a:solidFill>
                          <a:schemeClr val="tx1"/>
                        </a:solidFill>
                        <a:latin typeface="+mn-lt"/>
                        <a:ea typeface="+mn-ea"/>
                        <a:cs typeface="+mn-cs"/>
                      </a:endParaRPr>
                    </a:p>
                    <a:p>
                      <a:pPr marL="0" lvl="0" indent="0" algn="l" defTabSz="457200" rtl="0" eaLnBrk="1" latinLnBrk="0" hangingPunct="1">
                        <a:buFont typeface="Arial" panose="020B0604020202020204" pitchFamily="34" charset="0"/>
                        <a:buNone/>
                      </a:pPr>
                      <a:r>
                        <a:rPr lang="en-US" sz="800" b="1" kern="1200" dirty="0" smtClean="0">
                          <a:solidFill>
                            <a:schemeClr val="tx1"/>
                          </a:solidFill>
                          <a:latin typeface="+mn-lt"/>
                          <a:ea typeface="+mn-ea"/>
                          <a:cs typeface="+mn-cs"/>
                        </a:rPr>
                        <a:t>https://www.supergloo.com/fieldnotes/apache-spark-examples-of-transformations/</a:t>
                      </a:r>
                    </a:p>
                  </a:txBody>
                  <a:tcPr/>
                </a:tc>
                <a:tc>
                  <a:txBody>
                    <a:bodyPr/>
                    <a:lstStyle/>
                    <a:p>
                      <a:r>
                        <a:rPr lang="en-US" sz="1200" dirty="0" smtClean="0">
                          <a:solidFill>
                            <a:schemeClr val="tx1"/>
                          </a:solidFill>
                        </a:rPr>
                        <a:t>Actions</a:t>
                      </a:r>
                      <a:r>
                        <a:rPr lang="en-US" sz="1200" baseline="0" dirty="0" smtClean="0">
                          <a:solidFill>
                            <a:schemeClr val="tx1"/>
                          </a:solidFill>
                        </a:rPr>
                        <a:t> : </a:t>
                      </a:r>
                    </a:p>
                    <a:p>
                      <a:pPr marL="628650" lvl="1" indent="-171450">
                        <a:buFont typeface="Arial" panose="020B0604020202020204" pitchFamily="34" charset="0"/>
                        <a:buChar char="•"/>
                      </a:pPr>
                      <a:r>
                        <a:rPr lang="en-US" sz="900" dirty="0" smtClean="0">
                          <a:solidFill>
                            <a:schemeClr val="tx1"/>
                          </a:solidFill>
                        </a:rPr>
                        <a:t>reduce</a:t>
                      </a:r>
                    </a:p>
                    <a:p>
                      <a:pPr marL="628650" lvl="1" indent="-171450">
                        <a:buFont typeface="Arial" panose="020B0604020202020204" pitchFamily="34" charset="0"/>
                        <a:buChar char="•"/>
                      </a:pPr>
                      <a:r>
                        <a:rPr lang="en-US" sz="900" dirty="0" smtClean="0">
                          <a:solidFill>
                            <a:schemeClr val="tx1"/>
                          </a:solidFill>
                        </a:rPr>
                        <a:t>collect</a:t>
                      </a:r>
                    </a:p>
                    <a:p>
                      <a:pPr marL="628650" lvl="1" indent="-171450">
                        <a:buFont typeface="Arial" panose="020B0604020202020204" pitchFamily="34" charset="0"/>
                        <a:buChar char="•"/>
                      </a:pPr>
                      <a:r>
                        <a:rPr lang="en-US" sz="900" dirty="0" smtClean="0">
                          <a:solidFill>
                            <a:schemeClr val="tx1"/>
                          </a:solidFill>
                        </a:rPr>
                        <a:t>count</a:t>
                      </a:r>
                    </a:p>
                    <a:p>
                      <a:pPr marL="628650" lvl="1" indent="-171450">
                        <a:buFont typeface="Arial" panose="020B0604020202020204" pitchFamily="34" charset="0"/>
                        <a:buChar char="•"/>
                      </a:pPr>
                      <a:r>
                        <a:rPr lang="en-US" sz="900" dirty="0" smtClean="0">
                          <a:solidFill>
                            <a:schemeClr val="tx1"/>
                          </a:solidFill>
                        </a:rPr>
                        <a:t>first</a:t>
                      </a:r>
                    </a:p>
                    <a:p>
                      <a:pPr marL="628650" lvl="1" indent="-171450">
                        <a:buFont typeface="Arial" panose="020B0604020202020204" pitchFamily="34" charset="0"/>
                        <a:buChar char="•"/>
                      </a:pPr>
                      <a:r>
                        <a:rPr lang="en-US" sz="900" dirty="0" smtClean="0">
                          <a:solidFill>
                            <a:schemeClr val="tx1"/>
                          </a:solidFill>
                        </a:rPr>
                        <a:t>take</a:t>
                      </a:r>
                    </a:p>
                    <a:p>
                      <a:pPr marL="628650" lvl="1" indent="-171450">
                        <a:buFont typeface="Arial" panose="020B0604020202020204" pitchFamily="34" charset="0"/>
                        <a:buChar char="•"/>
                      </a:pPr>
                      <a:r>
                        <a:rPr lang="en-US" sz="900" dirty="0" err="1" smtClean="0">
                          <a:solidFill>
                            <a:schemeClr val="tx1"/>
                          </a:solidFill>
                        </a:rPr>
                        <a:t>takeSample</a:t>
                      </a:r>
                      <a:endParaRPr lang="en-US" sz="900" dirty="0" smtClean="0">
                        <a:solidFill>
                          <a:schemeClr val="tx1"/>
                        </a:solidFill>
                      </a:endParaRPr>
                    </a:p>
                    <a:p>
                      <a:pPr marL="628650" lvl="1" indent="-171450">
                        <a:buFont typeface="Arial" panose="020B0604020202020204" pitchFamily="34" charset="0"/>
                        <a:buChar char="•"/>
                      </a:pPr>
                      <a:r>
                        <a:rPr lang="en-US" sz="900" dirty="0" err="1" smtClean="0">
                          <a:solidFill>
                            <a:schemeClr val="tx1"/>
                          </a:solidFill>
                        </a:rPr>
                        <a:t>countByKey</a:t>
                      </a:r>
                      <a:endParaRPr lang="en-US" sz="900" dirty="0" smtClean="0">
                        <a:solidFill>
                          <a:schemeClr val="tx1"/>
                        </a:solidFill>
                      </a:endParaRPr>
                    </a:p>
                    <a:p>
                      <a:pPr marL="628650" lvl="1" indent="-171450">
                        <a:buFont typeface="Arial" panose="020B0604020202020204" pitchFamily="34" charset="0"/>
                        <a:buChar char="•"/>
                      </a:pPr>
                      <a:r>
                        <a:rPr lang="en-US" sz="900" dirty="0" err="1" smtClean="0">
                          <a:solidFill>
                            <a:schemeClr val="tx1"/>
                          </a:solidFill>
                        </a:rPr>
                        <a:t>saveAsTextFile</a:t>
                      </a:r>
                      <a:endParaRPr lang="en-US" sz="900" dirty="0" smtClean="0">
                        <a:solidFill>
                          <a:schemeClr val="tx1"/>
                        </a:solidFill>
                      </a:endParaRPr>
                    </a:p>
                    <a:p>
                      <a:endParaRPr lang="en-US" sz="1200" dirty="0" smtClean="0">
                        <a:solidFill>
                          <a:schemeClr val="tx1"/>
                        </a:solidFill>
                      </a:endParaRPr>
                    </a:p>
                    <a:p>
                      <a:r>
                        <a:rPr lang="en-US" sz="800" dirty="0" smtClean="0">
                          <a:solidFill>
                            <a:schemeClr val="tx1"/>
                          </a:solidFill>
                        </a:rPr>
                        <a:t>https://www.supergloo.com/fieldnotes/apache-spark-examples-of-actions/</a:t>
                      </a:r>
                      <a:endParaRPr lang="en-US" sz="800" dirty="0">
                        <a:solidFill>
                          <a:schemeClr val="tx1"/>
                        </a:solidFill>
                      </a:endParaRPr>
                    </a:p>
                  </a:txBody>
                  <a:tcPr/>
                </a:tc>
                <a:extLst>
                  <a:ext uri="{0D108BD9-81ED-4DB2-BD59-A6C34878D82A}">
                    <a16:rowId xmlns:a16="http://schemas.microsoft.com/office/drawing/2014/main" val="708495633"/>
                  </a:ext>
                </a:extLst>
              </a:tr>
            </a:tbl>
          </a:graphicData>
        </a:graphic>
      </p:graphicFrame>
    </p:spTree>
    <p:extLst>
      <p:ext uri="{BB962C8B-B14F-4D97-AF65-F5344CB8AC3E}">
        <p14:creationId xmlns:p14="http://schemas.microsoft.com/office/powerpoint/2010/main" val="97065900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9756" y="1146412"/>
            <a:ext cx="8229748" cy="3780430"/>
          </a:xfrm>
        </p:spPr>
        <p:txBody>
          <a:bodyPr/>
          <a:lstStyle/>
          <a:p>
            <a:r>
              <a:rPr lang="en-US" sz="2400" dirty="0"/>
              <a:t/>
            </a:r>
            <a:br>
              <a:rPr lang="en-US" sz="2400" dirty="0"/>
            </a:br>
            <a:r>
              <a:rPr lang="en-US" sz="2400" dirty="0" smtClean="0"/>
              <a:t>    </a:t>
            </a:r>
            <a:r>
              <a:rPr lang="en-US" sz="3200" dirty="0" smtClean="0"/>
              <a:t>See Some examples :</a:t>
            </a:r>
            <a:br>
              <a:rPr lang="en-US" sz="3200" dirty="0" smtClean="0"/>
            </a:br>
            <a:r>
              <a:rPr lang="en-US" sz="3200" dirty="0"/>
              <a:t/>
            </a:r>
            <a:br>
              <a:rPr lang="en-US" sz="3200" dirty="0"/>
            </a:br>
            <a:r>
              <a:rPr lang="en-US" sz="3200" dirty="0" smtClean="0"/>
              <a:t/>
            </a:r>
            <a:br>
              <a:rPr lang="en-US" sz="32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200" dirty="0"/>
              <a:t/>
            </a:r>
            <a:br>
              <a:rPr lang="en-US" sz="1200" dirty="0"/>
            </a:br>
            <a:endParaRPr lang="en-US" sz="1200" dirty="0"/>
          </a:p>
        </p:txBody>
      </p:sp>
    </p:spTree>
    <p:extLst>
      <p:ext uri="{BB962C8B-B14F-4D97-AF65-F5344CB8AC3E}">
        <p14:creationId xmlns:p14="http://schemas.microsoft.com/office/powerpoint/2010/main" val="49728449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9756" y="1146412"/>
            <a:ext cx="8229748" cy="3780430"/>
          </a:xfrm>
        </p:spPr>
        <p:txBody>
          <a:bodyPr/>
          <a:lstStyle/>
          <a:p>
            <a:r>
              <a:rPr lang="en-US" sz="3200" dirty="0" smtClean="0"/>
              <a:t>  </a:t>
            </a:r>
            <a:r>
              <a:rPr lang="en-US" sz="2400" dirty="0"/>
              <a:t/>
            </a:r>
            <a:br>
              <a:rPr lang="en-US" sz="2400" dirty="0"/>
            </a:br>
            <a:r>
              <a:rPr lang="en-US" sz="2400" dirty="0"/>
              <a:t>    </a:t>
            </a:r>
            <a:r>
              <a:rPr lang="en-US" sz="3200" dirty="0"/>
              <a:t>Partition</a:t>
            </a:r>
            <a:r>
              <a:rPr lang="en-US" sz="3200" dirty="0" smtClean="0"/>
              <a:t> </a:t>
            </a:r>
            <a:r>
              <a:rPr lang="en-US" sz="1400" dirty="0"/>
              <a:t/>
            </a:r>
            <a:br>
              <a:rPr lang="en-US" sz="1400" dirty="0"/>
            </a:br>
            <a:r>
              <a:rPr lang="en-US" sz="1400" dirty="0"/>
              <a:t/>
            </a:r>
            <a:br>
              <a:rPr lang="en-US" sz="1400" dirty="0"/>
            </a:br>
            <a:r>
              <a:rPr lang="en-US" sz="1400" dirty="0"/>
              <a:t>	</a:t>
            </a:r>
            <a:r>
              <a:rPr lang="en-US" sz="1400" dirty="0" smtClean="0"/>
              <a:t>- Logical </a:t>
            </a:r>
            <a:r>
              <a:rPr lang="en-US" sz="1400" dirty="0"/>
              <a:t>distribution of data</a:t>
            </a:r>
            <a:br>
              <a:rPr lang="en-US" sz="1400" dirty="0"/>
            </a:br>
            <a:r>
              <a:rPr lang="en-US" sz="1400" dirty="0"/>
              <a:t> </a:t>
            </a:r>
            <a:r>
              <a:rPr lang="en-US" sz="1400" dirty="0"/>
              <a:t>        </a:t>
            </a:r>
            <a:r>
              <a:rPr lang="en-US" sz="1400" dirty="0" smtClean="0"/>
              <a:t>- Derived </a:t>
            </a:r>
            <a:r>
              <a:rPr lang="en-US" sz="1400" dirty="0"/>
              <a:t>from Hadoop Map/reduce</a:t>
            </a:r>
            <a:br>
              <a:rPr lang="en-US" sz="1400" dirty="0"/>
            </a:br>
            <a:r>
              <a:rPr lang="en-US" sz="1400" dirty="0"/>
              <a:t> </a:t>
            </a:r>
            <a:r>
              <a:rPr lang="en-US" sz="1400" dirty="0"/>
              <a:t>        </a:t>
            </a:r>
            <a:r>
              <a:rPr lang="en-US" sz="1400" dirty="0" smtClean="0"/>
              <a:t>- All </a:t>
            </a:r>
            <a:r>
              <a:rPr lang="en-US" sz="1400" dirty="0"/>
              <a:t>input, intermediate and output data will be represented as partitioned </a:t>
            </a:r>
            <a:br>
              <a:rPr lang="en-US" sz="1400" dirty="0"/>
            </a:br>
            <a:r>
              <a:rPr lang="en-US" sz="1400" dirty="0"/>
              <a:t>	</a:t>
            </a:r>
            <a:r>
              <a:rPr lang="en-US" sz="1400" dirty="0" smtClean="0"/>
              <a:t>- Basic </a:t>
            </a:r>
            <a:r>
              <a:rPr lang="en-US" sz="1400" dirty="0"/>
              <a:t>unit of parallelism</a:t>
            </a:r>
            <a:br>
              <a:rPr lang="en-US" sz="1400" dirty="0"/>
            </a:br>
            <a:r>
              <a:rPr lang="en-US" sz="1400" dirty="0"/>
              <a:t>	</a:t>
            </a:r>
            <a:r>
              <a:rPr lang="en-US" sz="1400" dirty="0" smtClean="0"/>
              <a:t>- RDD </a:t>
            </a:r>
            <a:r>
              <a:rPr lang="en-US" sz="1400" dirty="0"/>
              <a:t>data is collection of partitions </a:t>
            </a:r>
            <a:r>
              <a:rPr lang="en-US" sz="1400" dirty="0" smtClean="0"/>
              <a:t/>
            </a:r>
            <a:br>
              <a:rPr lang="en-US" sz="1400" dirty="0" smtClean="0"/>
            </a:br>
            <a:r>
              <a:rPr lang="en-US" sz="1400" dirty="0"/>
              <a:t>	</a:t>
            </a:r>
            <a:r>
              <a:rPr lang="en-US" sz="1400" dirty="0" smtClean="0"/>
              <a:t>- Immutable</a:t>
            </a:r>
            <a:br>
              <a:rPr lang="en-US" sz="1400" dirty="0" smtClean="0"/>
            </a:br>
            <a:r>
              <a:rPr lang="en-US" sz="1400" dirty="0"/>
              <a:t>	</a:t>
            </a:r>
            <a:r>
              <a:rPr lang="en-US" sz="1400" dirty="0" smtClean="0"/>
              <a:t>- Fault tolerant </a:t>
            </a:r>
            <a:br>
              <a:rPr lang="en-US" sz="1400" dirty="0" smtClean="0"/>
            </a:br>
            <a:r>
              <a:rPr lang="en-US" sz="1400" dirty="0"/>
              <a:t>	</a:t>
            </a:r>
            <a:r>
              <a:rPr lang="en-US" sz="1400" dirty="0" smtClean="0"/>
              <a:t>- location awareness</a:t>
            </a:r>
            <a:br>
              <a:rPr lang="en-US" sz="1400" dirty="0" smtClean="0"/>
            </a:br>
            <a:r>
              <a:rPr lang="en-US" sz="1400" dirty="0" smtClean="0"/>
              <a:t/>
            </a:r>
            <a:br>
              <a:rPr lang="en-US" sz="1400" dirty="0" smtClean="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200" dirty="0"/>
              <a:t/>
            </a:r>
            <a:br>
              <a:rPr lang="en-US" sz="1200" dirty="0"/>
            </a:br>
            <a:endParaRPr lang="en-US" sz="1200" dirty="0"/>
          </a:p>
        </p:txBody>
      </p:sp>
    </p:spTree>
    <p:extLst>
      <p:ext uri="{BB962C8B-B14F-4D97-AF65-F5344CB8AC3E}">
        <p14:creationId xmlns:p14="http://schemas.microsoft.com/office/powerpoint/2010/main" val="315015177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Epsilon_PowerPoint_Template_Landscape_2016">
  <a:themeElements>
    <a:clrScheme name="Epsilon Colour Palette">
      <a:dk1>
        <a:srgbClr val="000000"/>
      </a:dk1>
      <a:lt1>
        <a:srgbClr val="FFFFFF"/>
      </a:lt1>
      <a:dk2>
        <a:srgbClr val="2C3048"/>
      </a:dk2>
      <a:lt2>
        <a:srgbClr val="676857"/>
      </a:lt2>
      <a:accent1>
        <a:srgbClr val="D84526"/>
      </a:accent1>
      <a:accent2>
        <a:srgbClr val="42709B"/>
      </a:accent2>
      <a:accent3>
        <a:srgbClr val="9B6F81"/>
      </a:accent3>
      <a:accent4>
        <a:srgbClr val="F9B633"/>
      </a:accent4>
      <a:accent5>
        <a:srgbClr val="5B988F"/>
      </a:accent5>
      <a:accent6>
        <a:srgbClr val="7F4E1F"/>
      </a:accent6>
      <a:hlink>
        <a:srgbClr val="77747A"/>
      </a:hlink>
      <a:folHlink>
        <a:srgbClr val="F289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38100" cmpd="sng">
          <a:solidFill>
            <a:schemeClr val="tx1"/>
          </a:solidFill>
          <a:bevel/>
          <a:tailEnd type="none" w="lg"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psilon_Spark" id="{0EC02B7B-DEA2-4C01-BBB6-FFF2984CC4EE}" vid="{AE4F1F3A-CA50-43B6-951A-D1ADD8B1C9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p:Policy xmlns:p="office.server.policy" id="" local="true">
  <p:Name>Document</p:Name>
  <p:Description/>
  <p:Statement/>
  <p:PolicyItems>
    <p:PolicyItem featureId="Microsoft.Office.RecordsManagement.PolicyFeatures.PolicyAudit" staticId="0x010100CC97E8CFC739014D841B4FAC194E0D83|254968459" UniqueId="7209285f-ab94-4f01-a9d6-94e3bebbed17">
      <p:Name>Auditing</p:Name>
      <p:Description>Audits user actions on documents and list items to the Audit Log.</p:Description>
      <p:CustomData>
        <Audit>
          <Update/>
          <View/>
          <DeleteRestore/>
        </Audit>
      </p:CustomData>
    </p:PolicyItem>
  </p:PolicyItems>
</p:Policy>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B9AAE851560B047A1EAAF8470E1D2F7" ma:contentTypeVersion="14" ma:contentTypeDescription="Create a new document." ma:contentTypeScope="" ma:versionID="af8e1dfc8daf51fade35e28743059487">
  <xsd:schema xmlns:xsd="http://www.w3.org/2001/XMLSchema" xmlns:xs="http://www.w3.org/2001/XMLSchema" xmlns:p="http://schemas.microsoft.com/office/2006/metadata/properties" xmlns:ns1="e4056f5c-ba7d-4da5-8e1f-2b9e38bac5ff" xmlns:ns2="http://schemas.microsoft.com/sharepoint/v3" xmlns:ns3="7beef7ce-a009-4533-92c8-f8bde0e22eb8" xmlns:ns4="184b53da-7625-4878-97bc-542fbc769676" targetNamespace="http://schemas.microsoft.com/office/2006/metadata/properties" ma:root="true" ma:fieldsID="d639e91147e77d2cf53334233a3b9d7b" ns1:_="" ns2:_="" ns3:_="" ns4:_="">
    <xsd:import namespace="e4056f5c-ba7d-4da5-8e1f-2b9e38bac5ff"/>
    <xsd:import namespace="http://schemas.microsoft.com/sharepoint/v3"/>
    <xsd:import namespace="7beef7ce-a009-4533-92c8-f8bde0e22eb8"/>
    <xsd:import namespace="184b53da-7625-4878-97bc-542fbc769676"/>
    <xsd:element name="properties">
      <xsd:complexType>
        <xsd:sequence>
          <xsd:element name="documentManagement">
            <xsd:complexType>
              <xsd:all>
                <xsd:element ref="ns1:Description0" minOccurs="0"/>
                <xsd:element ref="ns1:Document_x0020_Type" minOccurs="0"/>
                <xsd:element ref="ns1:Status" minOccurs="0"/>
                <xsd:element ref="ns3:Owner" minOccurs="0"/>
                <xsd:element ref="ns3:Year" minOccurs="0"/>
                <xsd:element ref="ns3:File_x0020_Type0" minOccurs="0"/>
                <xsd:element ref="ns3:Delivery_x0020_Group" minOccurs="0"/>
                <xsd:element ref="ns1:Content_x0020_Type" minOccurs="0"/>
                <xsd:element ref="ns1:Vertical" minOccurs="0"/>
                <xsd:element ref="ns1:Product" minOccurs="0"/>
                <xsd:element ref="ns1:Model" minOccurs="0"/>
                <xsd:element ref="ns4:TSP_x0020_Platform" minOccurs="0"/>
                <xsd:element ref="ns3:Business_x0020_Challenge" minOccurs="0"/>
                <xsd:element ref="ns3:Practice" minOccurs="0"/>
                <xsd:element ref="ns2:_dlc_Exempt" minOccurs="0"/>
                <xsd:element ref="ns3:Cli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056f5c-ba7d-4da5-8e1f-2b9e38bac5ff" elementFormDefault="qualified">
    <xsd:import namespace="http://schemas.microsoft.com/office/2006/documentManagement/types"/>
    <xsd:import namespace="http://schemas.microsoft.com/office/infopath/2007/PartnerControls"/>
    <xsd:element name="Description0" ma:index="0" nillable="true" ma:displayName="Description" ma:internalName="Description0">
      <xsd:simpleType>
        <xsd:restriction base="dms:Note">
          <xsd:maxLength value="255"/>
        </xsd:restriction>
      </xsd:simpleType>
    </xsd:element>
    <xsd:element name="Document_x0020_Type" ma:index="3" nillable="true" ma:displayName="Permissible Use" ma:default="Client Facing" ma:format="RadioButtons" ma:internalName="Document_x0020_Type">
      <xsd:simpleType>
        <xsd:restriction base="dms:Choice">
          <xsd:enumeration value="Internal Only"/>
          <xsd:enumeration value="1-to-1 Meetings"/>
          <xsd:enumeration value="Client Facing"/>
          <xsd:enumeration value="Public Facing"/>
        </xsd:restriction>
      </xsd:simpleType>
    </xsd:element>
    <xsd:element name="Status" ma:index="4" nillable="true" ma:displayName="Status" ma:default="Rebranded" ma:description="Has file been rebranded or is it in process for rebranding?" ma:format="RadioButtons" ma:internalName="Status">
      <xsd:simpleType>
        <xsd:restriction base="dms:Choice">
          <xsd:enumeration value="Not Rebranded"/>
          <xsd:enumeration value="Rebranded"/>
          <xsd:enumeration value="In Process"/>
          <xsd:enumeration value="N/A"/>
        </xsd:restriction>
      </xsd:simpleType>
    </xsd:element>
    <xsd:element name="Content_x0020_Type" ma:index="9" nillable="true" ma:displayName="Category" ma:format="RadioButtons" ma:internalName="Content_x0020_Type">
      <xsd:simpleType>
        <xsd:restriction base="dms:Choice">
          <xsd:enumeration value="Analytics"/>
          <xsd:enumeration value="Announcements/Release Notes"/>
          <xsd:enumeration value="Awards and Accolades"/>
          <xsd:enumeration value="Brand Style Guide"/>
          <xsd:enumeration value="Brochure"/>
          <xsd:enumeration value="Case Study"/>
          <xsd:enumeration value="Client Pitch"/>
          <xsd:enumeration value="Corporate Bios"/>
          <xsd:enumeration value="Corporate Communications"/>
          <xsd:enumeration value="Data Card"/>
          <xsd:enumeration value="Data Dictionary"/>
          <xsd:enumeration value="Email"/>
          <xsd:enumeration value="Ebook"/>
          <xsd:enumeration value="Events"/>
          <xsd:enumeration value="Forms &amp; Processes"/>
          <xsd:enumeration value="Infographic"/>
          <xsd:enumeration value="Lookbook"/>
          <xsd:enumeration value="Presentation"/>
          <xsd:enumeration value="Press Clips"/>
          <xsd:enumeration value="Pricing"/>
          <xsd:enumeration value="Reference Material"/>
          <xsd:enumeration value="Sales Pitch Deck"/>
          <xsd:enumeration value="Sell Sheet"/>
          <xsd:enumeration value="Survey"/>
          <xsd:enumeration value="Template"/>
          <xsd:enumeration value="Thought Leadership"/>
          <xsd:enumeration value="Training"/>
          <xsd:enumeration value="White Paper"/>
        </xsd:restriction>
      </xsd:simpleType>
    </xsd:element>
    <xsd:element name="Vertical" ma:index="10" nillable="true" ma:displayName="Portfolio" ma:internalName="Vertical">
      <xsd:complexType>
        <xsd:complexContent>
          <xsd:extension base="dms:MultiChoiceFillIn">
            <xsd:sequence>
              <xsd:element name="Value" maxOccurs="unbounded" minOccurs="0" nillable="true">
                <xsd:simpleType>
                  <xsd:union memberTypes="dms:Text">
                    <xsd:simpleType>
                      <xsd:restriction base="dms:Choice">
                        <xsd:enumeration value="Automotive"/>
                        <xsd:enumeration value="B2B"/>
                        <xsd:enumeration value="CPG/QuickServe"/>
                        <xsd:enumeration value="Financial Services"/>
                        <xsd:enumeration value="Fitness/Local"/>
                        <xsd:enumeration value="Healthcare"/>
                        <xsd:enumeration value="Home Services"/>
                        <xsd:enumeration value="Insurance"/>
                        <xsd:enumeration value="Media &amp; Entertainment"/>
                        <xsd:enumeration value="Nonprofit"/>
                        <xsd:enumeration value="Retail"/>
                        <xsd:enumeration value="Tech &amp; Energy"/>
                        <xsd:enumeration value="Telecom"/>
                        <xsd:enumeration value="Telco/Insurance"/>
                        <xsd:enumeration value="Travel &amp; Hospitality"/>
                        <xsd:enumeration value="Relates to All"/>
                      </xsd:restriction>
                    </xsd:simpleType>
                  </xsd:union>
                </xsd:simpleType>
              </xsd:element>
            </xsd:sequence>
          </xsd:extension>
        </xsd:complexContent>
      </xsd:complexType>
    </xsd:element>
    <xsd:element name="Product" ma:index="11" nillable="true" ma:displayName="Product/Service" ma:internalName="Product">
      <xsd:complexType>
        <xsd:complexContent>
          <xsd:extension base="dms:MultiChoiceFillIn">
            <xsd:sequence>
              <xsd:element name="Value" maxOccurs="unbounded" minOccurs="0" nillable="true">
                <xsd:simpleType>
                  <xsd:union memberTypes="dms:Text">
                    <xsd:simpleType>
                      <xsd:restriction base="dms:Choice">
                        <xsd:enumeration value="Abacus"/>
                        <xsd:enumeration value="Abacus Coop/FastPath"/>
                        <xsd:enumeration value="ACE"/>
                        <xsd:enumeration value="Acquisition Email"/>
                        <xsd:enumeration value="Agency"/>
                        <xsd:enumeration value="Agility Audience"/>
                        <xsd:enumeration value="Agility Connect"/>
                        <xsd:enumeration value="Agility Harmony"/>
                        <xsd:enumeration value="Agility Loyalty"/>
                        <xsd:enumeration value="Application Development"/>
                        <xsd:enumeration value="B2B Bullseye"/>
                        <xsd:enumeration value="Consumer Insights"/>
                        <xsd:enumeration value="Consulting"/>
                        <xsd:enumeration value="Conversant"/>
                        <xsd:enumeration value="Creative"/>
                        <xsd:enumeration value="Creative Services"/>
                        <xsd:enumeration value="Creative Development"/>
                        <xsd:enumeration value="CRM Email Reactivation"/>
                        <xsd:enumeration value="Customer Insight"/>
                        <xsd:enumeration value="Database Development"/>
                        <xsd:enumeration value="DataOne"/>
                        <xsd:enumeration value="Digital Experience"/>
                        <xsd:enumeration value="Digital Integration"/>
                        <xsd:enumeration value="Digital Messaging"/>
                        <xsd:enumeration value="Digital Strategy and Transformation"/>
                        <xsd:enumeration value="Direct Mail"/>
                        <xsd:enumeration value="Direct Marketing"/>
                        <xsd:enumeration value="Display Advertising"/>
                        <xsd:enumeration value="DREAM/DREAMmail"/>
                        <xsd:enumeration value="Email"/>
                        <xsd:enumeration value="E-Merge"/>
                        <xsd:enumeration value="Enterprise Database"/>
                        <xsd:enumeration value="Epsilon"/>
                        <xsd:enumeration value="Epsilon Partner"/>
                        <xsd:enumeration value="Epsilon Health"/>
                        <xsd:enumeration value="Epsilon List Select"/>
                        <xsd:enumeration value="Epsilon ShopperView"/>
                        <xsd:enumeration value="Epsilon SocialEffect"/>
                        <xsd:enumeration value="ERN"/>
                        <xsd:enumeration value="Events"/>
                        <xsd:enumeration value="Facebook"/>
                        <xsd:enumeration value="Growth Forum"/>
                        <xsd:enumeration value="Industry Analyst Report"/>
                        <xsd:enumeration value="LCX"/>
                        <xsd:enumeration value="Loyalty Momentum"/>
                        <xsd:enumeration value="Marketing Technology"/>
                        <xsd:enumeration value="MarketView"/>
                        <xsd:enumeration value="Media Planning &amp; Buying"/>
                        <xsd:enumeration value="Media Mix Modeling"/>
                        <xsd:enumeration value="Mid-Market Database"/>
                        <xsd:enumeration value="Mobile"/>
                        <xsd:enumeration value="Mobile Optimization"/>
                        <xsd:enumeration value="Omnichannel"/>
                        <xsd:enumeration value="Online Solutions"/>
                        <xsd:enumeration value="Online Targeting"/>
                        <xsd:enumeration value="Press Coverage"/>
                        <xsd:enumeration value="Press Releases"/>
                        <xsd:enumeration value="Retargeting"/>
                        <xsd:enumeration value="Reverse Email Append"/>
                        <xsd:enumeration value="SecureConnect"/>
                        <xsd:enumeration value="SMS"/>
                        <xsd:enumeration value="Strategic Consulting"/>
                        <xsd:enumeration value="Strategic Consulting &amp; Advanced Analytics"/>
                        <xsd:enumeration value="SurveyDirect"/>
                        <xsd:enumeration value="Symposium 2016"/>
                        <xsd:enumeration value="Symposium 2015"/>
                        <xsd:enumeration value="Target NewMover"/>
                        <xsd:enumeration value="TargetDisplay"/>
                        <xsd:enumeration value="TargetSource"/>
                        <xsd:enumeration value="TotalSource Plus"/>
                        <xsd:enumeration value="TotalSource Plus Online"/>
                        <xsd:enumeration value="Twitter"/>
                        <xsd:enumeration value="Web Development"/>
                        <xsd:enumeration value="Web Services"/>
                      </xsd:restriction>
                    </xsd:simpleType>
                  </xsd:union>
                </xsd:simpleType>
              </xsd:element>
            </xsd:sequence>
          </xsd:extension>
        </xsd:complexContent>
      </xsd:complexType>
    </xsd:element>
    <xsd:element name="Model" ma:index="12" nillable="true" ma:displayName="Model/Strategy" ma:format="RadioButtons" ma:internalName="Model">
      <xsd:simpleType>
        <xsd:restriction base="dms:Choice">
          <xsd:enumeration value="Abacus [ONE]"/>
          <xsd:enumeration value="Abacus ChannelView"/>
          <xsd:enumeration value="Abacus FastPath"/>
          <xsd:enumeration value="Abacus Housefile 360"/>
          <xsd:enumeration value="Abacus Near Term Value"/>
          <xsd:enumeration value="TSP Market Trend"/>
          <xsd:enumeration value="TSP Niches 3.0"/>
          <xsd:enumeration value="TSP Niches 4.0"/>
          <xsd:enumeration value="TSP Resource &amp; Liability"/>
          <xsd:enumeration value="TSP Auto Insurance ValueScore"/>
          <xsd:enumeration value="TSP Target Home Value"/>
          <xsd:enumeration value="TSP Target Income"/>
          <xsd:enumeration value="TSP Target Income 2.0"/>
          <xsd:enumeration value="TSP Target Net Worth"/>
          <xsd:enumeration value="TSP Target Net Worth 2.0"/>
          <xsd:enumeration value="TSP Target PreMover"/>
          <xsd:enumeration value="TSP Target PreMover 2.0"/>
          <xsd:enumeration value="TSP Target ValueScore 2.0"/>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8" nillable="true" ma:displayName="Exempt from Policy" ma:description=""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beef7ce-a009-4533-92c8-f8bde0e22eb8" elementFormDefault="qualified">
    <xsd:import namespace="http://schemas.microsoft.com/office/2006/documentManagement/types"/>
    <xsd:import namespace="http://schemas.microsoft.com/office/infopath/2007/PartnerControls"/>
    <xsd:element name="Owner" ma:index="5" nillable="true" ma:displayName="Owner" ma:description="Who to contact for information about file" ma:format="Dropdown" ma:internalName="Owner">
      <xsd:simpleType>
        <xsd:union memberTypes="dms:Text">
          <xsd:simpleType>
            <xsd:restriction base="dms:Choice">
              <xsd:enumeration value="Content Studio"/>
              <xsd:enumeration value="Marketing"/>
              <xsd:enumeration value="Product Marketing"/>
              <xsd:enumeration value="Adam King"/>
              <xsd:enumeration value="Alison Reynolds"/>
              <xsd:enumeration value="Brad Mastrine"/>
              <xsd:enumeration value="Dan McDermott"/>
              <xsd:enumeration value="Danielle Lawrentz"/>
              <xsd:enumeration value="Darren Campbell"/>
              <xsd:enumeration value="Katie Weintraub"/>
              <xsd:enumeration value="Laura Lucido"/>
              <xsd:enumeration value="Susan Hillman"/>
              <xsd:enumeration value="Suzana Mijatovic"/>
            </xsd:restriction>
          </xsd:simpleType>
        </xsd:union>
      </xsd:simpleType>
    </xsd:element>
    <xsd:element name="Year" ma:index="6" nillable="true" ma:displayName="Year" ma:default="2016" ma:format="Dropdown" ma:internalName="Year">
      <xsd:simpleType>
        <xsd:restriction base="dms:Choice">
          <xsd:enumeration value="2016"/>
          <xsd:enumeration value="2015"/>
          <xsd:enumeration value="2014"/>
          <xsd:enumeration value="2013"/>
          <xsd:enumeration value="2012"/>
          <xsd:enumeration value="2011"/>
          <xsd:enumeration value="2010"/>
          <xsd:enumeration value="2009"/>
          <xsd:enumeration value="2008"/>
        </xsd:restriction>
      </xsd:simpleType>
    </xsd:element>
    <xsd:element name="File_x0020_Type0" ma:index="7" nillable="true" ma:displayName="File Type" ma:format="Dropdown" ma:internalName="File_x0020_Type0">
      <xsd:simpleType>
        <xsd:restriction base="dms:Choice">
          <xsd:enumeration value="Email"/>
          <xsd:enumeration value="Excel"/>
          <xsd:enumeration value="Form"/>
          <xsd:enumeration value="Image"/>
          <xsd:enumeration value="Link"/>
          <xsd:enumeration value="PDF"/>
          <xsd:enumeration value="PowerPoint"/>
          <xsd:enumeration value="Text"/>
          <xsd:enumeration value="Word"/>
          <xsd:enumeration value="Keynote"/>
        </xsd:restriction>
      </xsd:simpleType>
    </xsd:element>
    <xsd:element name="Delivery_x0020_Group" ma:index="8" nillable="true" ma:displayName="Delivery Group" ma:format="Dropdown" ma:internalName="Delivery_x0020_Group">
      <xsd:simpleType>
        <xsd:restriction base="dms:Choice">
          <xsd:enumeration value="Agency"/>
          <xsd:enumeration value="Corporate"/>
          <xsd:enumeration value="Corporate Communications"/>
          <xsd:enumeration value="Creative Services"/>
          <xsd:enumeration value="Data Solutions"/>
          <xsd:enumeration value="Digital Experience"/>
          <xsd:enumeration value="Growth Forum"/>
          <xsd:enumeration value="Insights &amp; Strategy"/>
          <xsd:enumeration value="Marketing Data"/>
          <xsd:enumeration value="Marketing Technology"/>
          <xsd:enumeration value="Media Reach"/>
          <xsd:enumeration value="Online Solutions"/>
        </xsd:restriction>
      </xsd:simpleType>
    </xsd:element>
    <xsd:element name="Business_x0020_Challenge" ma:index="14" nillable="true" ma:displayName="Business Challenge" ma:description="Identified business challenges addressed by file" ma:internalName="Business_x0020_Challenge">
      <xsd:complexType>
        <xsd:complexContent>
          <xsd:extension base="dms:MultiChoice">
            <xsd:sequence>
              <xsd:element name="Value" maxOccurs="unbounded" minOccurs="0" nillable="true">
                <xsd:simpleType>
                  <xsd:restriction base="dms:Choice">
                    <xsd:enumeration value="Acquisition"/>
                    <xsd:enumeration value="Analytics"/>
                    <xsd:enumeration value="Awareness"/>
                    <xsd:enumeration value="Attribution"/>
                    <xsd:enumeration value="Campaign Execution"/>
                    <xsd:enumeration value="Campaign Management"/>
                    <xsd:enumeration value="Channel Management"/>
                    <xsd:enumeration value="Content Management"/>
                    <xsd:enumeration value="Conversion"/>
                    <xsd:enumeration value="Creative"/>
                    <xsd:enumeration value="Customer Experience Management (CEM)"/>
                    <xsd:enumeration value="Data Management"/>
                    <xsd:enumeration value="Dynamic Content and Personalization"/>
                    <xsd:enumeration value="Email Delivery Management"/>
                    <xsd:enumeration value="Loyalty"/>
                    <xsd:enumeration value="Measurement"/>
                    <xsd:enumeration value="Modeling"/>
                    <xsd:enumeration value="Optimization"/>
                    <xsd:enumeration value="Product Launch"/>
                    <xsd:enumeration value="Product Extension"/>
                    <xsd:enumeration value="Program Execution"/>
                    <xsd:enumeration value="Reach"/>
                    <xsd:enumeration value="Reactivation"/>
                    <xsd:enumeration value="Retention"/>
                    <xsd:enumeration value="ROI"/>
                    <xsd:enumeration value="Segmentation"/>
                    <xsd:enumeration value="Social Engagement"/>
                    <xsd:enumeration value="Strategy"/>
                    <xsd:enumeration value="Targeting"/>
                  </xsd:restriction>
                </xsd:simpleType>
              </xsd:element>
            </xsd:sequence>
          </xsd:extension>
        </xsd:complexContent>
      </xsd:complexType>
    </xsd:element>
    <xsd:element name="Practice" ma:index="15" nillable="true" ma:displayName="Practice" ma:format="RadioButtons" ma:internalName="Practice">
      <xsd:simpleType>
        <xsd:union memberTypes="dms:Text">
          <xsd:simpleType>
            <xsd:restriction base="dms:Choice">
              <xsd:enumeration value="CRM / Cross-Channel"/>
              <xsd:enumeration value="Digital Experience"/>
              <xsd:enumeration value="Email Solutions"/>
              <xsd:enumeration value="Loyalty Customer Experience"/>
              <xsd:enumeration value="Mobile / Social"/>
              <xsd:enumeration value="Online"/>
              <xsd:enumeration value="Partners"/>
            </xsd:restriction>
          </xsd:simpleType>
        </xsd:union>
      </xsd:simpleType>
    </xsd:element>
    <xsd:element name="Client" ma:index="23" nillable="true" ma:displayName="Client" ma:internalName="Cli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84b53da-7625-4878-97bc-542fbc769676" elementFormDefault="qualified">
    <xsd:import namespace="http://schemas.microsoft.com/office/2006/documentManagement/types"/>
    <xsd:import namespace="http://schemas.microsoft.com/office/infopath/2007/PartnerControls"/>
    <xsd:element name="TSP_x0020_Platform" ma:index="13" nillable="true" ma:displayName="TSP Platform" ma:internalName="TSP_x0020_Platform">
      <xsd:complexType>
        <xsd:complexContent>
          <xsd:extension base="dms:MultiChoiceFillIn">
            <xsd:sequence>
              <xsd:element name="Value" maxOccurs="unbounded" minOccurs="0" nillable="true">
                <xsd:simpleType>
                  <xsd:union memberTypes="dms:Text">
                    <xsd:simpleType>
                      <xsd:restriction base="dms:Choice">
                        <xsd:enumeration value="TSP Data Enhancement"/>
                        <xsd:enumeration value="TSP Data Install"/>
                        <xsd:enumeration value="TSP Geo Repository"/>
                        <xsd:enumeration value="TSP List"/>
                        <xsd:enumeration value="TSP Market View"/>
                        <xsd:enumeration value="TSP Rapid Append"/>
                        <xsd:enumeration value="TSP Nielsen"/>
                      </xsd:restriction>
                    </xsd:simpleType>
                  </xsd:un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9"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Owner xmlns="7beef7ce-a009-4533-92c8-f8bde0e22eb8">Content Studio</Owner>
    <Model xmlns="e4056f5c-ba7d-4da5-8e1f-2b9e38bac5ff" xsi:nil="true"/>
    <Document_x0020_Type xmlns="e4056f5c-ba7d-4da5-8e1f-2b9e38bac5ff">Client Facing</Document_x0020_Type>
    <Delivery_x0020_Group xmlns="7beef7ce-a009-4533-92c8-f8bde0e22eb8">Corporate</Delivery_x0020_Group>
    <TSP_x0020_Platform xmlns="184b53da-7625-4878-97bc-542fbc769676" xsi:nil="true"/>
    <Description0 xmlns="e4056f5c-ba7d-4da5-8e1f-2b9e38bac5ff">PowerPoint template with Epsilon logo in landscape orientation.</Description0>
    <Status xmlns="e4056f5c-ba7d-4da5-8e1f-2b9e38bac5ff">Rebranded</Status>
    <Year xmlns="7beef7ce-a009-4533-92c8-f8bde0e22eb8">2016</Year>
    <Product xmlns="e4056f5c-ba7d-4da5-8e1f-2b9e38bac5ff"/>
    <Business_x0020_Challenge xmlns="7beef7ce-a009-4533-92c8-f8bde0e22eb8"/>
    <Content_x0020_Type xmlns="e4056f5c-ba7d-4da5-8e1f-2b9e38bac5ff">Template</Content_x0020_Type>
    <Vertical xmlns="e4056f5c-ba7d-4da5-8e1f-2b9e38bac5ff"/>
    <File_x0020_Type0 xmlns="7beef7ce-a009-4533-92c8-f8bde0e22eb8">PowerPoint</File_x0020_Type0>
    <Practice xmlns="7beef7ce-a009-4533-92c8-f8bde0e22eb8" xsi:nil="true"/>
    <Client xmlns="7beef7ce-a009-4533-92c8-f8bde0e22eb8" xsi:nil="true"/>
  </documentManagement>
</p:properties>
</file>

<file path=customXml/itemProps1.xml><?xml version="1.0" encoding="utf-8"?>
<ds:datastoreItem xmlns:ds="http://schemas.openxmlformats.org/officeDocument/2006/customXml" ds:itemID="{DB25B386-377B-4758-8786-D86063838A40}">
  <ds:schemaRefs>
    <ds:schemaRef ds:uri="office.server.policy"/>
  </ds:schemaRefs>
</ds:datastoreItem>
</file>

<file path=customXml/itemProps2.xml><?xml version="1.0" encoding="utf-8"?>
<ds:datastoreItem xmlns:ds="http://schemas.openxmlformats.org/officeDocument/2006/customXml" ds:itemID="{C05B6391-5EAD-4DCF-8B56-9B761B1EC9F8}">
  <ds:schemaRefs>
    <ds:schemaRef ds:uri="http://schemas.microsoft.com/sharepoint/v3/contenttype/forms"/>
  </ds:schemaRefs>
</ds:datastoreItem>
</file>

<file path=customXml/itemProps3.xml><?xml version="1.0" encoding="utf-8"?>
<ds:datastoreItem xmlns:ds="http://schemas.openxmlformats.org/officeDocument/2006/customXml" ds:itemID="{E6637F65-5307-400C-AE65-4B89C8EDAB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056f5c-ba7d-4da5-8e1f-2b9e38bac5ff"/>
    <ds:schemaRef ds:uri="http://schemas.microsoft.com/sharepoint/v3"/>
    <ds:schemaRef ds:uri="7beef7ce-a009-4533-92c8-f8bde0e22eb8"/>
    <ds:schemaRef ds:uri="184b53da-7625-4878-97bc-542fbc7696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6A2A5CC-D631-476B-AA3F-4F8E2ACFA1F3}">
  <ds:schemaRefs>
    <ds:schemaRef ds:uri="7beef7ce-a009-4533-92c8-f8bde0e22eb8"/>
    <ds:schemaRef ds:uri="http://schemas.microsoft.com/sharepoint/v3"/>
    <ds:schemaRef ds:uri="http://purl.org/dc/terms/"/>
    <ds:schemaRef ds:uri="e4056f5c-ba7d-4da5-8e1f-2b9e38bac5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184b53da-7625-4878-97bc-542fbc76967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Epsilon_Spark</Template>
  <TotalTime>575</TotalTime>
  <Words>144</Words>
  <Application>Microsoft Office PowerPoint</Application>
  <PresentationFormat>On-screen Show (16:9)</PresentationFormat>
  <Paragraphs>72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Bold</vt:lpstr>
      <vt:lpstr>Calibri</vt:lpstr>
      <vt:lpstr>Courier New</vt:lpstr>
      <vt:lpstr>Helvetica Light</vt:lpstr>
      <vt:lpstr>Lucida Grande</vt:lpstr>
      <vt:lpstr>Epsilon_PowerPoint_Template_Landscape_2016</vt:lpstr>
      <vt:lpstr>Putting Spark in your Application</vt:lpstr>
      <vt:lpstr>Some generic concepts:  What is Bigdata?   Extremely large data sets that may be analyzed computationally to reveal patterns, trends, and associations, especially relating to human behavior and interactions.  What is Spark?  Apache Spark is an open-source framework for processing huge volumes of data (big data) with speed and simplicity. It is suitable for analytics applications based on big data. Spark can be used with a Hadoop environment, standalone or in the cloud. It was developed at the University of California and then later offered to the Apache Software Foundation.  Why Spark? Spark offers about 100 times faster processing than Hadoop's MapReduce for the same amount of data. It also uses significantly fewer resources as compared to Hadoop, thereby making it cost-effective.  </vt:lpstr>
      <vt:lpstr>What is RDD?    Resilient Distributed Datasets (RDD) is a fundamental data structure of Spark.  - Immutable   - Cacheable   - Lazy evaluated   - Type inferred  - Fault tolerant   </vt:lpstr>
      <vt:lpstr> </vt:lpstr>
      <vt:lpstr>Multiple transformations in one pass:      val c2 = collection.map( value =&gt;       var result = value +1                                                  result = result +2 )     Laziness:  - Not computing transformations until needed. - Benefits? 1..2..  Do you see any challenge here?     </vt:lpstr>
      <vt:lpstr>Type inference:     - Do not want to have semantic error when executing big data   val c1 = collection.map ( value =&gt; value + 1)     // returns array val c2 = c1.count()     // returns int val c3 = c2. map()      // will get error. Why?    </vt:lpstr>
      <vt:lpstr>Examples :           Understand transformation and action    </vt:lpstr>
      <vt:lpstr>     See Some examples :       </vt:lpstr>
      <vt:lpstr>       Partition    - Logical distribution of data          - Derived from Hadoop Map/reduce          - All input, intermediate and output data will be represented as partitioned   - Basic unit of parallelism  - RDD data is collection of partitions   - Immutable  - Fault tolerant   - location awareness         </vt:lpstr>
      <vt:lpstr>             </vt:lpstr>
      <vt:lpstr>       Partition Example Code……     So, we have seen that partitions are driven by?        - Size of input data        - # of cores available                </vt:lpstr>
      <vt:lpstr>       Accessing Partitions    - We can access a partition using using ‘mapPartitions’ of RDD          - Do inter partition calculation         MapPartitions Example…………………..         </vt:lpstr>
      <vt:lpstr>       Partitions for transformed data   - Partitioning will be different for key-value pair that are generated by shuffling          - Partitioning is driven by partitioner specified  - Default partition is hash partition  - Partitioner can be customized         HashPartitioning Example…………………..         </vt:lpstr>
      <vt:lpstr>       Custom partitioning…   - Partitioning the data according to your data structure          - Gives control over number of partitions and distribution of data when grouping and     reducing is done.  - Default partition is hash partition  - Partitioner can be customized            CustomPartitioning Example…………………..         </vt:lpstr>
      <vt:lpstr>       Look up …   - Partitioning allows faster look up          - Gives control over number of partitions and distribution of data when grouping and     reducing is done.  - use “lookup” api to look into the partition directly instead of go through the whole     amount of data.            Lookup Example…………………..         </vt:lpstr>
      <vt:lpstr>       How is the laziness implemented?   - By remembering lineage of transformation  - By calling parent RDD  - ‘Nil’ is the parent of the 1st RDD          - This chain is persistent to disk when you do clustering, hence fault tolerant  - Underneath data is immutable, hdfs is immutable            But does it remember what operation to perform ( not only parent) ?         </vt:lpstr>
      <vt:lpstr>       Subclassing :   - Each spark operator creates an instance of specific subclass of RDD   (example : map from MappedRDD, flatMap from FlatMappedRDD)  - Subclass allows RDD to remember the operation that is performed in the transformation            How?         </vt:lpstr>
      <vt:lpstr>       How is the caching implemented?   - Caching example            How to extend spark api?     </vt:lpstr>
    </vt:vector>
  </TitlesOfParts>
  <Manager/>
  <Company>Epsilon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Tearsheet – Use as needed</dc:title>
  <dc:subject/>
  <dc:creator>Bose, Patrali</dc:creator>
  <cp:keywords/>
  <dc:description/>
  <cp:lastModifiedBy>Bose, Patrali</cp:lastModifiedBy>
  <cp:revision>38</cp:revision>
  <cp:lastPrinted>2018-03-21T21:35:53Z</cp:lastPrinted>
  <dcterms:created xsi:type="dcterms:W3CDTF">2018-03-21T20:55:29Z</dcterms:created>
  <dcterms:modified xsi:type="dcterms:W3CDTF">2018-03-24T23:01:10Z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0x0101002B9AAE851560B047A1EAAF8470E1D2F7</vt:lpwstr>
  </property>
  <property fmtid="{D5CDD505-2E9C-101B-9397-08002B2CF9AE}" pid="3" name="Order">
    <vt:r8>137400</vt:r8>
  </property>
</Properties>
</file>