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10.png" ContentType="image/png"/>
  <Override PartName="/ppt/media/image5.png" ContentType="image/png"/>
  <Override PartName="/ppt/media/image9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61A1B1-7111-4121-B151-E141619131F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46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D13121-6141-4111-8161-914131215121}" type="slidenum">
              <a:rPr lang="fr-FR">
                <a:solidFill>
                  <a:srgbClr val="800a07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856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0" y="274320"/>
            <a:ext cx="9144000" cy="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292120"/>
            <a:ext cx="8228880" cy="20458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Analyse et conception d’algorithmes économes en énergie dans les réseaux de capteurs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6234120"/>
            <a:ext cx="8228880" cy="423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fr-FR" sz="2000">
                <a:solidFill>
                  <a:srgbClr val="800a07"/>
                </a:solidFill>
                <a:latin typeface="Garamond"/>
              </a:rPr>
              <a:t>2012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fr-FR" sz="40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</p:spPr>
      </p:sp>
      <p:sp>
        <p:nvSpPr>
          <p:cNvPr id="211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3111A1-01C1-4181-81F1-71615161E14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Modélisation d’un capteur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Nœud d’un graphe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Identique à ses pairs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Pas de mobilité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Pas de perte de message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Quantité initiale d’énergie fixée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Localisation connue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81C131-51F1-41F1-91F1-61D12121E15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Modélisation d’un réseau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2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Graphe G = (V, E, γ)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V : l’ensemble des capteurs (nœuds)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γ rayon d’émission maximum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E = {(u,v)∈V2 |d(u,v)≤γ} 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Connexité initiale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Pas d’ajout de capteur</a:t>
            </a:r>
            <a:endParaRPr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Nk(u) = {v ∈ V | (u, v) ∈ E}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41D1D1-5181-4181-B141-61710081815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6271200" y="37141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>
            <a:off x="6734880" y="3211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222" name="CustomShape 7"/>
          <p:cNvSpPr/>
          <p:nvPr/>
        </p:nvSpPr>
        <p:spPr>
          <a:xfrm>
            <a:off x="5523840" y="29707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223" name="CustomShape 8"/>
          <p:cNvSpPr/>
          <p:nvPr/>
        </p:nvSpPr>
        <p:spPr>
          <a:xfrm>
            <a:off x="5845680" y="50508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224" name="CustomShape 9"/>
          <p:cNvSpPr/>
          <p:nvPr/>
        </p:nvSpPr>
        <p:spPr>
          <a:xfrm>
            <a:off x="6586560" y="4479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225" name="CustomShape 10"/>
          <p:cNvSpPr/>
          <p:nvPr/>
        </p:nvSpPr>
        <p:spPr>
          <a:xfrm>
            <a:off x="7675920" y="47743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226" name="Line 11"/>
          <p:cNvSpPr/>
          <p:nvPr/>
        </p:nvSpPr>
        <p:spPr>
          <a:xfrm>
            <a:off x="5889240" y="331812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7" name="Line 12"/>
          <p:cNvSpPr/>
          <p:nvPr/>
        </p:nvSpPr>
        <p:spPr>
          <a:xfrm flipV="1">
            <a:off x="6636600" y="355932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8" name="Line 13"/>
          <p:cNvSpPr/>
          <p:nvPr/>
        </p:nvSpPr>
        <p:spPr>
          <a:xfrm>
            <a:off x="6636600" y="4061880"/>
            <a:ext cx="163800" cy="417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9" name="Line 14"/>
          <p:cNvSpPr/>
          <p:nvPr/>
        </p:nvSpPr>
        <p:spPr>
          <a:xfrm flipH="1">
            <a:off x="6059880" y="406188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0" name="Line 15"/>
          <p:cNvSpPr/>
          <p:nvPr/>
        </p:nvSpPr>
        <p:spPr>
          <a:xfrm flipV="1">
            <a:off x="6211080" y="4827240"/>
            <a:ext cx="437760" cy="2829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1" name="Line 16"/>
          <p:cNvSpPr/>
          <p:nvPr/>
        </p:nvSpPr>
        <p:spPr>
          <a:xfrm>
            <a:off x="7014600" y="4683240"/>
            <a:ext cx="660960" cy="294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2" name="Line 17"/>
          <p:cNvSpPr/>
          <p:nvPr/>
        </p:nvSpPr>
        <p:spPr>
          <a:xfrm flipH="1" flipV="1">
            <a:off x="5951880" y="317412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3" name="CustomShape 18"/>
          <p:cNvSpPr/>
          <p:nvPr/>
        </p:nvSpPr>
        <p:spPr>
          <a:xfrm>
            <a:off x="8367120" y="54583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234" name="Line 19"/>
          <p:cNvSpPr/>
          <p:nvPr/>
        </p:nvSpPr>
        <p:spPr>
          <a:xfrm>
            <a:off x="8041320" y="512208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5" name="CustomShape 20"/>
          <p:cNvSpPr/>
          <p:nvPr/>
        </p:nvSpPr>
        <p:spPr>
          <a:xfrm>
            <a:off x="5004000" y="249300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81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00560" y="404460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448320" y="366768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5540040" y="348696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5781600" y="504720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240" name="CustomShape 5"/>
          <p:cNvSpPr/>
          <p:nvPr/>
        </p:nvSpPr>
        <p:spPr>
          <a:xfrm>
            <a:off x="6337080" y="461880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241" name="CustomShape 6"/>
          <p:cNvSpPr/>
          <p:nvPr/>
        </p:nvSpPr>
        <p:spPr>
          <a:xfrm>
            <a:off x="7154280" y="483984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242" name="Line 7"/>
          <p:cNvSpPr/>
          <p:nvPr/>
        </p:nvSpPr>
        <p:spPr>
          <a:xfrm>
            <a:off x="5814360" y="3747600"/>
            <a:ext cx="333360" cy="34164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3" name="Line 8"/>
          <p:cNvSpPr/>
          <p:nvPr/>
        </p:nvSpPr>
        <p:spPr>
          <a:xfrm flipV="1">
            <a:off x="6374880" y="3928320"/>
            <a:ext cx="120240" cy="16092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4" name="Line 9"/>
          <p:cNvSpPr/>
          <p:nvPr/>
        </p:nvSpPr>
        <p:spPr>
          <a:xfrm>
            <a:off x="6374880" y="4305240"/>
            <a:ext cx="122760" cy="31320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5" name="Line 10"/>
          <p:cNvSpPr/>
          <p:nvPr/>
        </p:nvSpPr>
        <p:spPr>
          <a:xfrm flipH="1">
            <a:off x="5942160" y="4305240"/>
            <a:ext cx="205560" cy="74160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6" name="Line 11"/>
          <p:cNvSpPr/>
          <p:nvPr/>
        </p:nvSpPr>
        <p:spPr>
          <a:xfrm flipV="1">
            <a:off x="6055560" y="4879440"/>
            <a:ext cx="328320" cy="21240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7" name="Line 12"/>
          <p:cNvSpPr/>
          <p:nvPr/>
        </p:nvSpPr>
        <p:spPr>
          <a:xfrm>
            <a:off x="6658200" y="4771440"/>
            <a:ext cx="495720" cy="22104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8" name="Line 13"/>
          <p:cNvSpPr/>
          <p:nvPr/>
        </p:nvSpPr>
        <p:spPr>
          <a:xfrm flipH="1" flipV="1">
            <a:off x="5861160" y="3639600"/>
            <a:ext cx="587160" cy="18072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49" name="CustomShape 14"/>
          <p:cNvSpPr/>
          <p:nvPr/>
        </p:nvSpPr>
        <p:spPr>
          <a:xfrm>
            <a:off x="7672680" y="535284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250" name="Line 15"/>
          <p:cNvSpPr/>
          <p:nvPr/>
        </p:nvSpPr>
        <p:spPr>
          <a:xfrm>
            <a:off x="7428240" y="5100480"/>
            <a:ext cx="291240" cy="29700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51" name="CustomShape 16"/>
          <p:cNvSpPr/>
          <p:nvPr/>
        </p:nvSpPr>
        <p:spPr>
          <a:xfrm>
            <a:off x="7614360" y="446580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H</a:t>
            </a:r>
            <a:endParaRPr/>
          </a:p>
        </p:txBody>
      </p:sp>
      <p:sp>
        <p:nvSpPr>
          <p:cNvPr id="252" name="Line 17"/>
          <p:cNvSpPr/>
          <p:nvPr/>
        </p:nvSpPr>
        <p:spPr>
          <a:xfrm flipV="1">
            <a:off x="7428240" y="4726440"/>
            <a:ext cx="232920" cy="15768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53" name="CustomShape 18"/>
          <p:cNvSpPr/>
          <p:nvPr/>
        </p:nvSpPr>
        <p:spPr>
          <a:xfrm>
            <a:off x="7062840" y="3362040"/>
            <a:ext cx="320400" cy="304920"/>
          </a:xfrm>
          <a:prstGeom prst="ellipse">
            <a:avLst/>
          </a:prstGeom>
          <a:gradFill>
            <a:gsLst>
              <a:gs pos="0">
                <a:srgbClr val="38b6d7"/>
              </a:gs>
              <a:gs pos="100000">
                <a:srgbClr val="a6e6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I</a:t>
            </a:r>
            <a:endParaRPr/>
          </a:p>
        </p:txBody>
      </p:sp>
      <p:sp>
        <p:nvSpPr>
          <p:cNvPr id="254" name="Line 19"/>
          <p:cNvSpPr/>
          <p:nvPr/>
        </p:nvSpPr>
        <p:spPr>
          <a:xfrm flipV="1">
            <a:off x="6769440" y="3622680"/>
            <a:ext cx="340200" cy="197640"/>
          </a:xfrm>
          <a:prstGeom prst="line">
            <a:avLst/>
          </a:prstGeom>
          <a:ln w="9360">
            <a:solidFill>
              <a:srgbClr val="46aac4"/>
            </a:solidFill>
            <a:round/>
          </a:ln>
        </p:spPr>
      </p:sp>
      <p:sp>
        <p:nvSpPr>
          <p:cNvPr id="255" name="CustomShape 2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Modèle énergétique</a:t>
            </a:r>
            <a:endParaRPr/>
          </a:p>
        </p:txBody>
      </p:sp>
      <p:sp>
        <p:nvSpPr>
          <p:cNvPr id="256" name="CustomShape 2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60000"/>
              </a:lnSpc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rα+c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si i ≠ j </a:t>
            </a:r>
            <a:endParaRPr/>
          </a:p>
          <a:p>
            <a:pPr>
              <a:lnSpc>
                <a:spcPct val="6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E(r) = 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endParaRPr/>
          </a:p>
          <a:p>
            <a:pPr>
              <a:lnSpc>
                <a:spcPct val="60000"/>
              </a:lnSpc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0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	</a:t>
            </a:r>
            <a:r>
              <a:rPr lang="fr-FR" sz="3200">
                <a:solidFill>
                  <a:srgbClr val="800a07"/>
                </a:solidFill>
                <a:latin typeface="Garamond"/>
              </a:rPr>
              <a:t>sinon</a:t>
            </a:r>
            <a:endParaRPr/>
          </a:p>
          <a:p>
            <a:pPr>
              <a:lnSpc>
                <a:spcPct val="60000"/>
              </a:lnSpc>
            </a:pPr>
            <a:endParaRPr/>
          </a:p>
          <a:p>
            <a:pPr>
              <a:lnSpc>
                <a:spcPct val="6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Durée de vie du réseau</a:t>
            </a:r>
            <a:endParaRPr/>
          </a:p>
          <a:p>
            <a:pPr lvl="1">
              <a:lnSpc>
                <a:spcPct val="6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Time To First Fall</a:t>
            </a:r>
            <a:endParaRPr/>
          </a:p>
          <a:p>
            <a:pPr lvl="1">
              <a:lnSpc>
                <a:spcPct val="6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Loose Connectivity</a:t>
            </a:r>
            <a:endParaRPr/>
          </a:p>
          <a:p>
            <a:pPr lvl="1">
              <a:lnSpc>
                <a:spcPct val="60000"/>
              </a:lnSpc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Per Cent Node</a:t>
            </a:r>
            <a:endParaRPr/>
          </a:p>
        </p:txBody>
      </p:sp>
      <p:sp>
        <p:nvSpPr>
          <p:cNvPr id="257" name="CustomShape 2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01F171-F161-41B1-9121-21217171F1F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58" name="CustomShape 2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259" name="CustomShape 24"/>
          <p:cNvSpPr/>
          <p:nvPr/>
        </p:nvSpPr>
        <p:spPr>
          <a:xfrm>
            <a:off x="1947960" y="1484640"/>
            <a:ext cx="318960" cy="1311480"/>
          </a:xfrm>
          <a:prstGeom prst="leftBrace">
            <a:avLst>
              <a:gd fmla="val 360" name="adj1"/>
              <a:gd fmla="val 2160" name="adj2"/>
            </a:avLst>
          </a:prstGeom>
          <a:ln w="25560">
            <a:solidFill>
              <a:srgbClr val="800a07"/>
            </a:solidFill>
            <a:round/>
          </a:ln>
        </p:spPr>
      </p:sp>
      <p:sp>
        <p:nvSpPr>
          <p:cNvPr id="260" name="CustomShape 25"/>
          <p:cNvSpPr/>
          <p:nvPr/>
        </p:nvSpPr>
        <p:spPr>
          <a:xfrm>
            <a:off x="6030360" y="3966480"/>
            <a:ext cx="468720" cy="488160"/>
          </a:xfrm>
          <a:prstGeom prst="rect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</p:sp>
      <p:sp>
        <p:nvSpPr>
          <p:cNvPr id="261" name="CustomShape 26"/>
          <p:cNvSpPr/>
          <p:nvPr/>
        </p:nvSpPr>
        <p:spPr>
          <a:xfrm>
            <a:off x="6262920" y="4527000"/>
            <a:ext cx="468720" cy="488160"/>
          </a:xfrm>
          <a:prstGeom prst="rect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</p:sp>
      <p:sp>
        <p:nvSpPr>
          <p:cNvPr id="262" name="CustomShape 27"/>
          <p:cNvSpPr/>
          <p:nvPr/>
        </p:nvSpPr>
        <p:spPr>
          <a:xfrm>
            <a:off x="6374880" y="3575880"/>
            <a:ext cx="468720" cy="488160"/>
          </a:xfrm>
          <a:prstGeom prst="rect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</p:sp>
      <p:sp>
        <p:nvSpPr>
          <p:cNvPr id="263" name="CustomShape 28"/>
          <p:cNvSpPr/>
          <p:nvPr/>
        </p:nvSpPr>
        <p:spPr>
          <a:xfrm>
            <a:off x="5703480" y="4983120"/>
            <a:ext cx="452160" cy="470880"/>
          </a:xfrm>
          <a:prstGeom prst="rect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</p:sp>
    </p:spTree>
  </p:cSld>
  <p:timing>
    <p:tnLst>
      <p:par>
        <p:cTn dur="indefinite" id="93" nodeType="tmRoot" restart="never">
          <p:childTnLst>
            <p:seq>
              <p:cTn dur="indefinite" id="94" nodeType="mainSeq">
                <p:childTnLst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9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Catégories d’algorithmes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broadcast / single-cast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rayon d’émission fixe / variable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portée locale / globale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avec balisage / beaconless</a:t>
            </a:r>
            <a:endParaRPr/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déterministe / probabiliste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611101-8181-41A1-A171-51D16141417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Algorithmes étudiés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51F141-D191-4101-9181-21E101D17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single-cast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FA, FR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EAR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broadcast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blind flooding, probabilistic flooding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ABBA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BIP, LBIP, DLBIP</a:t>
            </a:r>
            <a:endParaRPr/>
          </a:p>
          <a:p>
            <a:pPr lvl="1">
              <a:buFont typeface="Arial"/>
              <a:buChar char="–"/>
            </a:pPr>
            <a:r>
              <a:rPr lang="fr-FR" sz="2800">
                <a:solidFill>
                  <a:srgbClr val="800a07"/>
                </a:solidFill>
                <a:latin typeface="Garamond"/>
              </a:rPr>
              <a:t>LBOP, RBOP, TR-LBOP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Blind flooding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620960" y="205560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4" name="CustomShape 3"/>
          <p:cNvSpPr/>
          <p:nvPr/>
        </p:nvSpPr>
        <p:spPr>
          <a:xfrm>
            <a:off x="5070600" y="153864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5" name="CustomShape 4"/>
          <p:cNvSpPr/>
          <p:nvPr/>
        </p:nvSpPr>
        <p:spPr>
          <a:xfrm>
            <a:off x="3829680" y="125964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6" name="CustomShape 5"/>
          <p:cNvSpPr/>
          <p:nvPr/>
        </p:nvSpPr>
        <p:spPr>
          <a:xfrm>
            <a:off x="4875840" y="283932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7" name="CustomShape 6"/>
          <p:cNvSpPr/>
          <p:nvPr/>
        </p:nvSpPr>
        <p:spPr>
          <a:xfrm>
            <a:off x="4166640" y="338652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8" name="CustomShape 7"/>
          <p:cNvSpPr/>
          <p:nvPr/>
        </p:nvSpPr>
        <p:spPr>
          <a:xfrm>
            <a:off x="6061320" y="315180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79" name="CustomShape 8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D161F1-61D1-4161-8101-1191A131313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80" name="CustomShape 9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281" name="CustomShape 10"/>
          <p:cNvSpPr/>
          <p:nvPr/>
        </p:nvSpPr>
        <p:spPr>
          <a:xfrm>
            <a:off x="5817960" y="3306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282" name="CustomShape 11"/>
          <p:cNvSpPr/>
          <p:nvPr/>
        </p:nvSpPr>
        <p:spPr>
          <a:xfrm>
            <a:off x="6281640" y="28036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283" name="CustomShape 12"/>
          <p:cNvSpPr/>
          <p:nvPr/>
        </p:nvSpPr>
        <p:spPr>
          <a:xfrm>
            <a:off x="5070600" y="2562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284" name="CustomShape 13"/>
          <p:cNvSpPr/>
          <p:nvPr/>
        </p:nvSpPr>
        <p:spPr>
          <a:xfrm>
            <a:off x="5392800" y="46432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285" name="CustomShape 14"/>
          <p:cNvSpPr/>
          <p:nvPr/>
        </p:nvSpPr>
        <p:spPr>
          <a:xfrm>
            <a:off x="6133320" y="4071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286" name="CustomShape 15"/>
          <p:cNvSpPr/>
          <p:nvPr/>
        </p:nvSpPr>
        <p:spPr>
          <a:xfrm>
            <a:off x="7222680" y="43668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287" name="Line 16"/>
          <p:cNvSpPr/>
          <p:nvPr/>
        </p:nvSpPr>
        <p:spPr>
          <a:xfrm>
            <a:off x="5436000" y="29106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88" name="Line 17"/>
          <p:cNvSpPr/>
          <p:nvPr/>
        </p:nvSpPr>
        <p:spPr>
          <a:xfrm flipV="1">
            <a:off x="6183360" y="3151440"/>
            <a:ext cx="160920" cy="2145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89" name="Line 18"/>
          <p:cNvSpPr/>
          <p:nvPr/>
        </p:nvSpPr>
        <p:spPr>
          <a:xfrm>
            <a:off x="6183360" y="3654000"/>
            <a:ext cx="163800" cy="417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90" name="Line 19"/>
          <p:cNvSpPr/>
          <p:nvPr/>
        </p:nvSpPr>
        <p:spPr>
          <a:xfrm flipH="1">
            <a:off x="5606640" y="365400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91" name="Line 20"/>
          <p:cNvSpPr/>
          <p:nvPr/>
        </p:nvSpPr>
        <p:spPr>
          <a:xfrm flipV="1">
            <a:off x="5758200" y="4419720"/>
            <a:ext cx="437760" cy="2829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92" name="Line 21"/>
          <p:cNvSpPr/>
          <p:nvPr/>
        </p:nvSpPr>
        <p:spPr>
          <a:xfrm>
            <a:off x="6561360" y="4275720"/>
            <a:ext cx="661320" cy="294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93" name="Line 22"/>
          <p:cNvSpPr/>
          <p:nvPr/>
        </p:nvSpPr>
        <p:spPr>
          <a:xfrm flipH="1" flipV="1">
            <a:off x="5498640" y="276660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94" name="CustomShape 2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4 transmissions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superflues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Tous les nœuds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couverts</a:t>
            </a:r>
            <a:endParaRPr/>
          </a:p>
        </p:txBody>
      </p:sp>
      <p:sp>
        <p:nvSpPr>
          <p:cNvPr id="295" name="CustomShape 24"/>
          <p:cNvSpPr/>
          <p:nvPr/>
        </p:nvSpPr>
        <p:spPr>
          <a:xfrm>
            <a:off x="7914240" y="50508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296" name="Line 25"/>
          <p:cNvSpPr/>
          <p:nvPr/>
        </p:nvSpPr>
        <p:spPr>
          <a:xfrm>
            <a:off x="7588080" y="471420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</p:spTree>
  </p:cSld>
  <p:timing>
    <p:tnLst>
      <p:par>
        <p:cTn dur="indefinite" id="133" nodeType="tmRoot" restart="never">
          <p:childTnLst>
            <p:seq>
              <p:cTn dur="indefinite" id="134" nodeType="mainSeq">
                <p:childTnLst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Probabilistic flooding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4626720" y="207720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299" name="CustomShape 3"/>
          <p:cNvSpPr/>
          <p:nvPr/>
        </p:nvSpPr>
        <p:spPr>
          <a:xfrm>
            <a:off x="5076000" y="156024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00" name="CustomShape 4"/>
          <p:cNvSpPr/>
          <p:nvPr/>
        </p:nvSpPr>
        <p:spPr>
          <a:xfrm>
            <a:off x="4172040" y="3408120"/>
            <a:ext cx="2879640" cy="287964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01" name="CustomShape 5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11A1B1-F1E1-41D1-A1F1-F121F1F1E10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303" name="CustomShape 7"/>
          <p:cNvSpPr/>
          <p:nvPr/>
        </p:nvSpPr>
        <p:spPr>
          <a:xfrm>
            <a:off x="5823360" y="3327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304" name="CustomShape 8"/>
          <p:cNvSpPr/>
          <p:nvPr/>
        </p:nvSpPr>
        <p:spPr>
          <a:xfrm>
            <a:off x="6287040" y="28252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305" name="CustomShape 9"/>
          <p:cNvSpPr/>
          <p:nvPr/>
        </p:nvSpPr>
        <p:spPr>
          <a:xfrm>
            <a:off x="5076000" y="25844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306" name="CustomShape 10"/>
          <p:cNvSpPr/>
          <p:nvPr/>
        </p:nvSpPr>
        <p:spPr>
          <a:xfrm>
            <a:off x="5398200" y="46648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307" name="CustomShape 11"/>
          <p:cNvSpPr/>
          <p:nvPr/>
        </p:nvSpPr>
        <p:spPr>
          <a:xfrm>
            <a:off x="6138720" y="4093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308" name="CustomShape 12"/>
          <p:cNvSpPr/>
          <p:nvPr/>
        </p:nvSpPr>
        <p:spPr>
          <a:xfrm>
            <a:off x="7218720" y="44006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309" name="CustomShape 13"/>
          <p:cNvSpPr/>
          <p:nvPr/>
        </p:nvSpPr>
        <p:spPr>
          <a:xfrm>
            <a:off x="7919640" y="50724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310" name="Line 14"/>
          <p:cNvSpPr/>
          <p:nvPr/>
        </p:nvSpPr>
        <p:spPr>
          <a:xfrm>
            <a:off x="5441400" y="29322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1" name="Line 15"/>
          <p:cNvSpPr/>
          <p:nvPr/>
        </p:nvSpPr>
        <p:spPr>
          <a:xfrm flipV="1">
            <a:off x="6188760" y="3173040"/>
            <a:ext cx="160920" cy="2145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2" name="Line 16"/>
          <p:cNvSpPr/>
          <p:nvPr/>
        </p:nvSpPr>
        <p:spPr>
          <a:xfrm>
            <a:off x="6188760" y="3675600"/>
            <a:ext cx="163800" cy="417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3" name="Line 17"/>
          <p:cNvSpPr/>
          <p:nvPr/>
        </p:nvSpPr>
        <p:spPr>
          <a:xfrm flipH="1">
            <a:off x="5612040" y="367560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4" name="Line 18"/>
          <p:cNvSpPr/>
          <p:nvPr/>
        </p:nvSpPr>
        <p:spPr>
          <a:xfrm flipV="1">
            <a:off x="5763600" y="4441320"/>
            <a:ext cx="437760" cy="2829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5" name="Line 19"/>
          <p:cNvSpPr/>
          <p:nvPr/>
        </p:nvSpPr>
        <p:spPr>
          <a:xfrm>
            <a:off x="6566760" y="4297320"/>
            <a:ext cx="651960" cy="307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6" name="Line 20"/>
          <p:cNvSpPr/>
          <p:nvPr/>
        </p:nvSpPr>
        <p:spPr>
          <a:xfrm flipH="1" flipV="1">
            <a:off x="5504400" y="2788200"/>
            <a:ext cx="78228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7" name="Line 21"/>
          <p:cNvSpPr/>
          <p:nvPr/>
        </p:nvSpPr>
        <p:spPr>
          <a:xfrm>
            <a:off x="7593480" y="473580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18" name="CustomShape 2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exemple : P = 0.5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2 transmissions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superflues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2 nœuds non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couverts</a:t>
            </a:r>
            <a:endParaRPr/>
          </a:p>
        </p:txBody>
      </p:sp>
    </p:spTree>
  </p:cSld>
  <p:timing>
    <p:tnLst>
      <p:par>
        <p:cTn dur="indefinite" id="159" nodeType="tmRoot" restart="never">
          <p:childTnLst>
            <p:seq>
              <p:cTn dur="indefinite" id="160" nodeType="mainSeq">
                <p:childTnLst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Broadcast Incremental-power Protocol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4939920" y="2478600"/>
            <a:ext cx="2107440" cy="21006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22" name="CustomShape 4"/>
          <p:cNvSpPr/>
          <p:nvPr/>
        </p:nvSpPr>
        <p:spPr>
          <a:xfrm>
            <a:off x="5236560" y="3209040"/>
            <a:ext cx="2202120" cy="2210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23" name="CustomShape 5"/>
          <p:cNvSpPr/>
          <p:nvPr/>
        </p:nvSpPr>
        <p:spPr>
          <a:xfrm>
            <a:off x="6500160" y="3658320"/>
            <a:ext cx="1877760" cy="1877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24" name="CustomShape 6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1171C1-9141-41B1-8111-F1619121E13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325" name="CustomShape 7"/>
          <p:cNvSpPr/>
          <p:nvPr/>
        </p:nvSpPr>
        <p:spPr>
          <a:xfrm>
            <a:off x="5796720" y="3310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326" name="CustomShape 8"/>
          <p:cNvSpPr/>
          <p:nvPr/>
        </p:nvSpPr>
        <p:spPr>
          <a:xfrm>
            <a:off x="6260040" y="2808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327" name="CustomShape 9"/>
          <p:cNvSpPr/>
          <p:nvPr/>
        </p:nvSpPr>
        <p:spPr>
          <a:xfrm>
            <a:off x="5049360" y="2567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328" name="CustomShape 10"/>
          <p:cNvSpPr/>
          <p:nvPr/>
        </p:nvSpPr>
        <p:spPr>
          <a:xfrm>
            <a:off x="5371200" y="4647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329" name="CustomShape 11"/>
          <p:cNvSpPr/>
          <p:nvPr/>
        </p:nvSpPr>
        <p:spPr>
          <a:xfrm>
            <a:off x="6108840" y="4070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330" name="CustomShape 12"/>
          <p:cNvSpPr/>
          <p:nvPr/>
        </p:nvSpPr>
        <p:spPr>
          <a:xfrm>
            <a:off x="7201440" y="4376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331" name="CustomShape 13"/>
          <p:cNvSpPr/>
          <p:nvPr/>
        </p:nvSpPr>
        <p:spPr>
          <a:xfrm>
            <a:off x="7892640" y="5054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332" name="Line 14"/>
          <p:cNvSpPr/>
          <p:nvPr/>
        </p:nvSpPr>
        <p:spPr>
          <a:xfrm>
            <a:off x="5414760" y="2914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3" name="Line 15"/>
          <p:cNvSpPr/>
          <p:nvPr/>
        </p:nvSpPr>
        <p:spPr>
          <a:xfrm flipV="1">
            <a:off x="6162120" y="3155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4" name="Line 16"/>
          <p:cNvSpPr/>
          <p:nvPr/>
        </p:nvSpPr>
        <p:spPr>
          <a:xfrm>
            <a:off x="6162120" y="3658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5" name="Line 17"/>
          <p:cNvSpPr/>
          <p:nvPr/>
        </p:nvSpPr>
        <p:spPr>
          <a:xfrm flipH="1">
            <a:off x="5585400" y="3658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6" name="Line 18"/>
          <p:cNvSpPr/>
          <p:nvPr/>
        </p:nvSpPr>
        <p:spPr>
          <a:xfrm flipV="1">
            <a:off x="5736600" y="4417560"/>
            <a:ext cx="43452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7" name="Line 19"/>
          <p:cNvSpPr/>
          <p:nvPr/>
        </p:nvSpPr>
        <p:spPr>
          <a:xfrm>
            <a:off x="6536880" y="427356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8" name="Line 20"/>
          <p:cNvSpPr/>
          <p:nvPr/>
        </p:nvSpPr>
        <p:spPr>
          <a:xfrm flipH="1" flipV="1">
            <a:off x="5477400" y="2770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39" name="Line 21"/>
          <p:cNvSpPr/>
          <p:nvPr/>
        </p:nvSpPr>
        <p:spPr>
          <a:xfrm>
            <a:off x="7566840" y="4718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40" name="CustomShape 2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Basé sur l’algorithme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de Prim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Coût d’une arête :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coût énergétique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Pas de transmission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superflue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Tous les nœuds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couverts</a:t>
            </a:r>
            <a:endParaRPr/>
          </a:p>
        </p:txBody>
      </p:sp>
    </p:spTree>
  </p:cSld>
  <p:timing>
    <p:tnLst>
      <p:par>
        <p:cTn dur="indefinite" id="173" nodeType="tmRoot" restart="never">
          <p:childTnLst>
            <p:seq>
              <p:cTn dur="indefinite" id="174" nodeType="mainSeq">
                <p:childTnLst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78"/>
                                        <p:tgtEl>
                                          <p:spTgt spid="33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9">
                      <p:stCondLst>
                        <p:cond delay="indefinite"/>
                      </p:stCondLst>
                      <p:childTnLst>
                        <p:par>
                          <p:cTn fill="hold" id="180">
                            <p:stCondLst>
                              <p:cond delay="0"/>
                            </p:stCondLst>
                            <p:childTnLst>
                              <p:par>
                                <p:cTn fill="hold" id="181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82"/>
                                        <p:tgtEl>
                                          <p:spTgt spid="33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3">
                      <p:stCondLst>
                        <p:cond delay="indefinite"/>
                      </p:stCondLst>
                      <p:childTnLst>
                        <p:par>
                          <p:cTn fill="hold" id="184">
                            <p:stCondLst>
                              <p:cond delay="0"/>
                            </p:stCondLst>
                            <p:childTnLst>
                              <p:par>
                                <p:cTn fill="hold" id="18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86"/>
                                        <p:tgtEl>
                                          <p:spTgt spid="33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>
                      <p:stCondLst>
                        <p:cond delay="indefinite"/>
                      </p:stCondLst>
                      <p:childTnLst>
                        <p:par>
                          <p:cTn fill="hold" id="188">
                            <p:stCondLst>
                              <p:cond delay="0"/>
                            </p:stCondLst>
                            <p:childTnLst>
                              <p:par>
                                <p:cTn fill="hold" id="18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90"/>
                                        <p:tgtEl>
                                          <p:spTgt spid="33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1">
                      <p:stCondLst>
                        <p:cond delay="indefinite"/>
                      </p:stCondLst>
                      <p:childTnLst>
                        <p:par>
                          <p:cTn fill="hold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94"/>
                                        <p:tgtEl>
                                          <p:spTgt spid="33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96"/>
                                        <p:tgtEl>
                                          <p:spTgt spid="33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7">
                      <p:stCondLst>
                        <p:cond delay="indefinite"/>
                      </p:stCondLst>
                      <p:childTnLst>
                        <p:par>
                          <p:cTn fill="hold" id="198">
                            <p:stCondLst>
                              <p:cond delay="0"/>
                            </p:stCondLst>
                            <p:childTnLst>
                              <p:par>
                                <p:cTn fill="hold" id="19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00"/>
                                        <p:tgtEl>
                                          <p:spTgt spid="33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04"/>
                                        <p:tgtEl>
                                          <p:spTgt spid="33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5">
                      <p:stCondLst>
                        <p:cond delay="indefinite"/>
                      </p:stCondLst>
                      <p:childTnLst>
                        <p:par>
                          <p:cTn fill="hold" id="206">
                            <p:stCondLst>
                              <p:cond delay="0"/>
                            </p:stCondLst>
                            <p:childTnLst>
                              <p:par>
                                <p:cTn fill="hold" id="2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>
                      <p:stCondLst>
                        <p:cond delay="indefinite"/>
                      </p:stCondLst>
                      <p:childTnLst>
                        <p:par>
                          <p:cTn fill="hold" id="210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Localised BIP</a:t>
            </a:r>
            <a:endParaRPr/>
          </a:p>
        </p:txBody>
      </p:sp>
      <p:sp>
        <p:nvSpPr>
          <p:cNvPr id="343" name="CustomShape 3"/>
          <p:cNvSpPr/>
          <p:nvPr/>
        </p:nvSpPr>
        <p:spPr>
          <a:xfrm>
            <a:off x="4950000" y="2483280"/>
            <a:ext cx="2107440" cy="21006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44" name="CustomShape 4"/>
          <p:cNvSpPr/>
          <p:nvPr/>
        </p:nvSpPr>
        <p:spPr>
          <a:xfrm>
            <a:off x="5246640" y="3213720"/>
            <a:ext cx="2202120" cy="2210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45" name="CustomShape 5"/>
          <p:cNvSpPr/>
          <p:nvPr/>
        </p:nvSpPr>
        <p:spPr>
          <a:xfrm>
            <a:off x="6510240" y="3663000"/>
            <a:ext cx="1877760" cy="1877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46" name="CustomShape 6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71E1F1-8141-41A1-81A1-11F171D1717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347" name="CustomShape 7"/>
          <p:cNvSpPr/>
          <p:nvPr/>
        </p:nvSpPr>
        <p:spPr>
          <a:xfrm>
            <a:off x="5806800" y="3315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348" name="CustomShape 8"/>
          <p:cNvSpPr/>
          <p:nvPr/>
        </p:nvSpPr>
        <p:spPr>
          <a:xfrm>
            <a:off x="6270480" y="28126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349" name="CustomShape 9"/>
          <p:cNvSpPr/>
          <p:nvPr/>
        </p:nvSpPr>
        <p:spPr>
          <a:xfrm>
            <a:off x="5059440" y="2571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350" name="CustomShape 10"/>
          <p:cNvSpPr/>
          <p:nvPr/>
        </p:nvSpPr>
        <p:spPr>
          <a:xfrm>
            <a:off x="5381280" y="46519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351" name="CustomShape 11"/>
          <p:cNvSpPr/>
          <p:nvPr/>
        </p:nvSpPr>
        <p:spPr>
          <a:xfrm>
            <a:off x="6118920" y="40744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352" name="CustomShape 12"/>
          <p:cNvSpPr/>
          <p:nvPr/>
        </p:nvSpPr>
        <p:spPr>
          <a:xfrm>
            <a:off x="7211520" y="43812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353" name="CustomShape 13"/>
          <p:cNvSpPr/>
          <p:nvPr/>
        </p:nvSpPr>
        <p:spPr>
          <a:xfrm>
            <a:off x="7902720" y="50594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354" name="Line 14"/>
          <p:cNvSpPr/>
          <p:nvPr/>
        </p:nvSpPr>
        <p:spPr>
          <a:xfrm>
            <a:off x="5424840" y="291924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55" name="Line 15"/>
          <p:cNvSpPr/>
          <p:nvPr/>
        </p:nvSpPr>
        <p:spPr>
          <a:xfrm flipV="1">
            <a:off x="6172200" y="316044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56" name="Line 16"/>
          <p:cNvSpPr/>
          <p:nvPr/>
        </p:nvSpPr>
        <p:spPr>
          <a:xfrm>
            <a:off x="6172200" y="366300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57" name="Line 17"/>
          <p:cNvSpPr/>
          <p:nvPr/>
        </p:nvSpPr>
        <p:spPr>
          <a:xfrm flipH="1">
            <a:off x="5595480" y="366300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58" name="Line 18"/>
          <p:cNvSpPr/>
          <p:nvPr/>
        </p:nvSpPr>
        <p:spPr>
          <a:xfrm flipV="1">
            <a:off x="5746680" y="4422240"/>
            <a:ext cx="434880" cy="289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59" name="Line 19"/>
          <p:cNvSpPr/>
          <p:nvPr/>
        </p:nvSpPr>
        <p:spPr>
          <a:xfrm>
            <a:off x="6546960" y="427824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60" name="Line 20"/>
          <p:cNvSpPr/>
          <p:nvPr/>
        </p:nvSpPr>
        <p:spPr>
          <a:xfrm flipH="1" flipV="1">
            <a:off x="5487480" y="277524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61" name="Line 21"/>
          <p:cNvSpPr/>
          <p:nvPr/>
        </p:nvSpPr>
        <p:spPr>
          <a:xfrm>
            <a:off x="7576920" y="472320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62" name="CustomShape 2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Similaire à BIP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Connaissance locale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Ajout de données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minimales dans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le paquet 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Tous les nœuds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couverts</a:t>
            </a:r>
            <a:endParaRPr/>
          </a:p>
        </p:txBody>
      </p:sp>
    </p:spTree>
  </p:cSld>
  <p:timing>
    <p:tnLst>
      <p:par>
        <p:cTn dur="indefinite" id="217" nodeType="tmRoot" restart="never">
          <p:childTnLst>
            <p:seq>
              <p:cTn dur="indefinite" id="218" nodeType="mainSeq">
                <p:childTnLst>
                  <p:par>
                    <p:cTn fill="hold" id="219">
                      <p:stCondLst>
                        <p:cond delay="indefinite"/>
                      </p:stCondLst>
                      <p:childTnLst>
                        <p:par>
                          <p:cTn fill="hold" id="220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22"/>
                                        <p:tgtEl>
                                          <p:spTgt spid="35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26"/>
                                        <p:tgtEl>
                                          <p:spTgt spid="35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7">
                      <p:stCondLst>
                        <p:cond delay="indefinite"/>
                      </p:stCondLst>
                      <p:childTnLst>
                        <p:par>
                          <p:cTn fill="hold" id="228">
                            <p:stCondLst>
                              <p:cond delay="0"/>
                            </p:stCondLst>
                            <p:childTnLst>
                              <p:par>
                                <p:cTn fill="hold" id="22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30"/>
                                        <p:tgtEl>
                                          <p:spTgt spid="35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34"/>
                                        <p:tgtEl>
                                          <p:spTgt spid="35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38"/>
                                        <p:tgtEl>
                                          <p:spTgt spid="35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3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0"/>
                                        <p:tgtEl>
                                          <p:spTgt spid="35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4"/>
                                        <p:tgtEl>
                                          <p:spTgt spid="35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5">
                      <p:stCondLst>
                        <p:cond delay="indefinite"/>
                      </p:stCondLst>
                      <p:childTnLst>
                        <p:par>
                          <p:cTn fill="hold" id="246">
                            <p:stCondLst>
                              <p:cond delay="0"/>
                            </p:stCondLst>
                            <p:childTnLst>
                              <p:par>
                                <p:cTn fill="hold" id="2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50"/>
                                        <p:tgtEl>
                                          <p:spTgt spid="35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51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52"/>
                                        <p:tgtEl>
                                          <p:spTgt spid="35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53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54"/>
                                        <p:tgtEl>
                                          <p:spTgt spid="35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5">
                      <p:stCondLst>
                        <p:cond delay="indefinite"/>
                      </p:stCondLst>
                      <p:childTnLst>
                        <p:par>
                          <p:cTn fill="hold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58"/>
                                        <p:tgtEl>
                                          <p:spTgt spid="36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9">
                      <p:stCondLst>
                        <p:cond delay="indefinite"/>
                      </p:stCondLst>
                      <p:childTnLst>
                        <p:par>
                          <p:cTn fill="hold" id="260">
                            <p:stCondLst>
                              <p:cond delay="0"/>
                            </p:stCondLst>
                            <p:childTnLst>
                              <p:par>
                                <p:cTn fill="hold" id="2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63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64"/>
                                        <p:tgtEl>
                                          <p:spTgt spid="35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65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66"/>
                                        <p:tgtEl>
                                          <p:spTgt spid="35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7">
                      <p:stCondLst>
                        <p:cond delay="indefinite"/>
                      </p:stCondLst>
                      <p:childTnLst>
                        <p:par>
                          <p:cTn fill="hold" id="268">
                            <p:stCondLst>
                              <p:cond delay="0"/>
                            </p:stCondLst>
                            <p:childTnLst>
                              <p:par>
                                <p:cTn fill="hold" id="2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3414600"/>
            <a:ext cx="3950640" cy="5832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fr-FR" sz="2800">
                <a:solidFill>
                  <a:srgbClr val="800a07"/>
                </a:solidFill>
                <a:latin typeface="Garamond"/>
              </a:rPr>
              <a:t>Étudiants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277200" y="245520"/>
            <a:ext cx="8670600" cy="13888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 u="sng">
                <a:solidFill>
                  <a:srgbClr val="800a07"/>
                </a:solidFill>
                <a:latin typeface="Garamond"/>
              </a:rPr>
              <a:t>Analyse et conception d’algorithmes économes en énergie dans les réseaux de capteurs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456840" y="4319280"/>
            <a:ext cx="3950640" cy="218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fr-FR" sz="2400">
                <a:solidFill>
                  <a:srgbClr val="800a07"/>
                </a:solidFill>
                <a:latin typeface="Garamond"/>
              </a:rPr>
              <a:t>Chloé Desdouits</a:t>
            </a:r>
            <a:endParaRPr/>
          </a:p>
          <a:p>
            <a:pPr algn="ctr"/>
            <a:r>
              <a:rPr lang="fr-FR" sz="2400">
                <a:solidFill>
                  <a:srgbClr val="800a07"/>
                </a:solidFill>
                <a:latin typeface="Garamond"/>
              </a:rPr>
              <a:t>Sofiane Zahir Kali</a:t>
            </a:r>
            <a:endParaRPr/>
          </a:p>
          <a:p>
            <a:pPr algn="ctr"/>
            <a:r>
              <a:rPr lang="fr-FR" sz="2400">
                <a:solidFill>
                  <a:srgbClr val="800a07"/>
                </a:solidFill>
                <a:latin typeface="Garamond"/>
              </a:rPr>
              <a:t>Rabah Laouadi</a:t>
            </a:r>
            <a:endParaRPr/>
          </a:p>
          <a:p>
            <a:pPr algn="ctr"/>
            <a:r>
              <a:rPr lang="fr-FR" sz="2400">
                <a:solidFill>
                  <a:srgbClr val="800a07"/>
                </a:solidFill>
                <a:latin typeface="Garamond"/>
              </a:rPr>
              <a:t>Samuel Rouquie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4763880" y="4319280"/>
            <a:ext cx="3950640" cy="218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fr-FR" sz="2400">
                <a:solidFill>
                  <a:srgbClr val="800a07"/>
                </a:solidFill>
                <a:latin typeface="Garamond"/>
              </a:rPr>
              <a:t>Anne-Élisabeth Baert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457200" y="2021400"/>
            <a:ext cx="3950640" cy="1095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2800">
                <a:solidFill>
                  <a:srgbClr val="800a07"/>
                </a:solidFill>
                <a:latin typeface="Garamond"/>
              </a:rPr>
              <a:t>UM2 – M1 Informatique</a:t>
            </a:r>
            <a:endParaRPr/>
          </a:p>
          <a:p>
            <a:r>
              <a:rPr lang="fr-FR" sz="2800">
                <a:solidFill>
                  <a:srgbClr val="800a07"/>
                </a:solidFill>
                <a:latin typeface="Garamond"/>
              </a:rPr>
              <a:t>LIRMM</a:t>
            </a:r>
            <a:endParaRPr/>
          </a:p>
        </p:txBody>
      </p:sp>
      <p:sp>
        <p:nvSpPr>
          <p:cNvPr id="183" name="CustomShape 6"/>
          <p:cNvSpPr/>
          <p:nvPr/>
        </p:nvSpPr>
        <p:spPr>
          <a:xfrm>
            <a:off x="4763520" y="3413520"/>
            <a:ext cx="3950640" cy="583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fr-FR" sz="2800">
                <a:solidFill>
                  <a:srgbClr val="800a07"/>
                </a:solidFill>
                <a:latin typeface="Garamond"/>
              </a:rPr>
              <a:t>Encadrante</a:t>
            </a:r>
            <a:endParaRPr/>
          </a:p>
        </p:txBody>
      </p:sp>
      <p:sp>
        <p:nvSpPr>
          <p:cNvPr id="184" name="CustomShape 7"/>
          <p:cNvSpPr/>
          <p:nvPr/>
        </p:nvSpPr>
        <p:spPr>
          <a:xfrm>
            <a:off x="4764240" y="2017800"/>
            <a:ext cx="3950640" cy="109548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fr-FR" sz="2800">
                <a:solidFill>
                  <a:srgbClr val="800a07"/>
                </a:solidFill>
                <a:latin typeface="Garamond"/>
              </a:rPr>
              <a:t>AIGLE, IMAGINA, MOCA</a:t>
            </a:r>
            <a:endParaRPr/>
          </a:p>
          <a:p>
            <a:pPr algn="r"/>
            <a:r>
              <a:rPr lang="fr-FR" sz="2800">
                <a:solidFill>
                  <a:srgbClr val="800a07"/>
                </a:solidFill>
                <a:latin typeface="Garamond"/>
              </a:rPr>
              <a:t>équipe APR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280400" y="4215600"/>
            <a:ext cx="1854360" cy="185832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64" name="CustomShape 2"/>
          <p:cNvSpPr/>
          <p:nvPr/>
        </p:nvSpPr>
        <p:spPr>
          <a:xfrm>
            <a:off x="4894200" y="3645000"/>
            <a:ext cx="1847520" cy="1868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65" name="CustomShape 3"/>
          <p:cNvSpPr/>
          <p:nvPr/>
        </p:nvSpPr>
        <p:spPr>
          <a:xfrm>
            <a:off x="5953320" y="4161600"/>
            <a:ext cx="1450800" cy="145368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66" name="CustomShape 4"/>
          <p:cNvSpPr/>
          <p:nvPr/>
        </p:nvSpPr>
        <p:spPr>
          <a:xfrm>
            <a:off x="6438960" y="3562920"/>
            <a:ext cx="1732680" cy="173772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67" name="CustomShape 5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368" name="CustomShape 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Dynamic Localised BIP</a:t>
            </a:r>
            <a:endParaRPr/>
          </a:p>
        </p:txBody>
      </p:sp>
      <p:sp>
        <p:nvSpPr>
          <p:cNvPr id="369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A11161-81A1-4161-81C1-6121D13121B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370" name="CustomShape 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Similaire à LBIP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Poids des arcs divisé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par l’énergie restante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Tous les nœuds 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couverts</a:t>
            </a:r>
            <a:endParaRPr/>
          </a:p>
        </p:txBody>
      </p:sp>
      <p:sp>
        <p:nvSpPr>
          <p:cNvPr id="371" name="CustomShape 9"/>
          <p:cNvSpPr/>
          <p:nvPr/>
        </p:nvSpPr>
        <p:spPr>
          <a:xfrm>
            <a:off x="4229280" y="1641960"/>
            <a:ext cx="1854360" cy="185832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72" name="CustomShape 10"/>
          <p:cNvSpPr/>
          <p:nvPr/>
        </p:nvSpPr>
        <p:spPr>
          <a:xfrm>
            <a:off x="5148000" y="2216160"/>
            <a:ext cx="1704600" cy="171612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73" name="CustomShape 11"/>
          <p:cNvSpPr/>
          <p:nvPr/>
        </p:nvSpPr>
        <p:spPr>
          <a:xfrm>
            <a:off x="6156000" y="2242080"/>
            <a:ext cx="1312200" cy="131040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74" name="CustomShape 12"/>
          <p:cNvSpPr/>
          <p:nvPr/>
        </p:nvSpPr>
        <p:spPr>
          <a:xfrm>
            <a:off x="6484680" y="1581120"/>
            <a:ext cx="1691280" cy="1678680"/>
          </a:xfrm>
          <a:prstGeom prst="ellipse">
            <a:avLst/>
          </a:prstGeom>
          <a:gradFill>
            <a:gsLst>
              <a:gs pos="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</p:sp>
      <p:sp>
        <p:nvSpPr>
          <p:cNvPr id="375" name="CustomShape 13"/>
          <p:cNvSpPr/>
          <p:nvPr/>
        </p:nvSpPr>
        <p:spPr>
          <a:xfrm>
            <a:off x="4988160" y="240264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376" name="CustomShape 14"/>
          <p:cNvSpPr/>
          <p:nvPr/>
        </p:nvSpPr>
        <p:spPr>
          <a:xfrm>
            <a:off x="5562360" y="185040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377" name="CustomShape 15"/>
          <p:cNvSpPr/>
          <p:nvPr/>
        </p:nvSpPr>
        <p:spPr>
          <a:xfrm>
            <a:off x="5818320" y="288972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378" name="CustomShape 16"/>
          <p:cNvSpPr/>
          <p:nvPr/>
        </p:nvSpPr>
        <p:spPr>
          <a:xfrm>
            <a:off x="6643800" y="278892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379" name="CustomShape 17"/>
          <p:cNvSpPr/>
          <p:nvPr/>
        </p:nvSpPr>
        <p:spPr>
          <a:xfrm>
            <a:off x="6455160" y="222984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380" name="CustomShape 18"/>
          <p:cNvSpPr/>
          <p:nvPr/>
        </p:nvSpPr>
        <p:spPr>
          <a:xfrm>
            <a:off x="7156080" y="231516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381" name="CustomShape 19"/>
          <p:cNvSpPr/>
          <p:nvPr/>
        </p:nvSpPr>
        <p:spPr>
          <a:xfrm>
            <a:off x="7030800" y="170784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382" name="Line 20"/>
          <p:cNvSpPr/>
          <p:nvPr/>
        </p:nvSpPr>
        <p:spPr>
          <a:xfrm flipV="1">
            <a:off x="6117840" y="2931480"/>
            <a:ext cx="525600" cy="1008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3" name="Line 21"/>
          <p:cNvSpPr/>
          <p:nvPr/>
        </p:nvSpPr>
        <p:spPr>
          <a:xfrm>
            <a:off x="6604920" y="2514960"/>
            <a:ext cx="188640" cy="273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4" name="Line 22"/>
          <p:cNvSpPr/>
          <p:nvPr/>
        </p:nvSpPr>
        <p:spPr>
          <a:xfrm flipH="1">
            <a:off x="6899400" y="2558520"/>
            <a:ext cx="300240" cy="2718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5" name="Line 23"/>
          <p:cNvSpPr/>
          <p:nvPr/>
        </p:nvSpPr>
        <p:spPr>
          <a:xfrm flipV="1">
            <a:off x="5243760" y="2093760"/>
            <a:ext cx="362520" cy="3506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6" name="Line 24"/>
          <p:cNvSpPr/>
          <p:nvPr/>
        </p:nvSpPr>
        <p:spPr>
          <a:xfrm>
            <a:off x="5243760" y="2646000"/>
            <a:ext cx="618120" cy="285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7" name="Line 25"/>
          <p:cNvSpPr/>
          <p:nvPr/>
        </p:nvSpPr>
        <p:spPr>
          <a:xfrm>
            <a:off x="7180560" y="1992960"/>
            <a:ext cx="125280" cy="322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88" name="CustomShape 26"/>
          <p:cNvSpPr/>
          <p:nvPr/>
        </p:nvSpPr>
        <p:spPr>
          <a:xfrm>
            <a:off x="7641360" y="154368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H</a:t>
            </a:r>
            <a:endParaRPr/>
          </a:p>
        </p:txBody>
      </p:sp>
      <p:sp>
        <p:nvSpPr>
          <p:cNvPr id="389" name="CustomShape 27"/>
          <p:cNvSpPr/>
          <p:nvPr/>
        </p:nvSpPr>
        <p:spPr>
          <a:xfrm>
            <a:off x="7831080" y="213192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I</a:t>
            </a:r>
            <a:endParaRPr/>
          </a:p>
        </p:txBody>
      </p:sp>
      <p:sp>
        <p:nvSpPr>
          <p:cNvPr id="390" name="Line 28"/>
          <p:cNvSpPr/>
          <p:nvPr/>
        </p:nvSpPr>
        <p:spPr>
          <a:xfrm flipH="1">
            <a:off x="7411680" y="1787040"/>
            <a:ext cx="273240" cy="5698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1" name="Line 29"/>
          <p:cNvSpPr/>
          <p:nvPr/>
        </p:nvSpPr>
        <p:spPr>
          <a:xfrm flipH="1">
            <a:off x="7455600" y="2274120"/>
            <a:ext cx="375120" cy="183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2" name="Line 30"/>
          <p:cNvSpPr/>
          <p:nvPr/>
        </p:nvSpPr>
        <p:spPr>
          <a:xfrm>
            <a:off x="5861880" y="1992960"/>
            <a:ext cx="637200" cy="2786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3" name="Line 31"/>
          <p:cNvSpPr/>
          <p:nvPr/>
        </p:nvSpPr>
        <p:spPr>
          <a:xfrm>
            <a:off x="6755040" y="2372400"/>
            <a:ext cx="400680" cy="853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4" name="Line 32"/>
          <p:cNvSpPr/>
          <p:nvPr/>
        </p:nvSpPr>
        <p:spPr>
          <a:xfrm flipV="1">
            <a:off x="6604920" y="1951200"/>
            <a:ext cx="469800" cy="2786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5" name="Line 33"/>
          <p:cNvSpPr/>
          <p:nvPr/>
        </p:nvSpPr>
        <p:spPr>
          <a:xfrm flipH="1" flipV="1">
            <a:off x="7330320" y="1850400"/>
            <a:ext cx="544320" cy="322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6" name="Line 34"/>
          <p:cNvSpPr/>
          <p:nvPr/>
        </p:nvSpPr>
        <p:spPr>
          <a:xfrm flipH="1">
            <a:off x="7286400" y="1686240"/>
            <a:ext cx="354600" cy="63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7" name="Line 35"/>
          <p:cNvSpPr/>
          <p:nvPr/>
        </p:nvSpPr>
        <p:spPr>
          <a:xfrm flipH="1" flipV="1">
            <a:off x="7896960" y="1787040"/>
            <a:ext cx="83880" cy="344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398" name="CustomShape 36"/>
          <p:cNvSpPr/>
          <p:nvPr/>
        </p:nvSpPr>
        <p:spPr>
          <a:xfrm>
            <a:off x="4468320" y="242028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399" name="CustomShape 37"/>
          <p:cNvSpPr/>
          <p:nvPr/>
        </p:nvSpPr>
        <p:spPr>
          <a:xfrm>
            <a:off x="5436000" y="155664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0" name="CustomShape 38"/>
          <p:cNvSpPr/>
          <p:nvPr/>
        </p:nvSpPr>
        <p:spPr>
          <a:xfrm>
            <a:off x="5724000" y="314100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1" name="CustomShape 39"/>
          <p:cNvSpPr/>
          <p:nvPr/>
        </p:nvSpPr>
        <p:spPr>
          <a:xfrm>
            <a:off x="6293160" y="194148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2" name="CustomShape 40"/>
          <p:cNvSpPr/>
          <p:nvPr/>
        </p:nvSpPr>
        <p:spPr>
          <a:xfrm>
            <a:off x="6563160" y="303120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3" name="CustomShape 41"/>
          <p:cNvSpPr/>
          <p:nvPr/>
        </p:nvSpPr>
        <p:spPr>
          <a:xfrm>
            <a:off x="7074720" y="257184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4" name="CustomShape 42"/>
          <p:cNvSpPr/>
          <p:nvPr/>
        </p:nvSpPr>
        <p:spPr>
          <a:xfrm>
            <a:off x="6949800" y="143100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5" name="CustomShape 43"/>
          <p:cNvSpPr/>
          <p:nvPr/>
        </p:nvSpPr>
        <p:spPr>
          <a:xfrm>
            <a:off x="7571160" y="129960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6" name="CustomShape 44"/>
          <p:cNvSpPr/>
          <p:nvPr/>
        </p:nvSpPr>
        <p:spPr>
          <a:xfrm>
            <a:off x="8091000" y="211392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07" name="CustomShape 45"/>
          <p:cNvSpPr/>
          <p:nvPr/>
        </p:nvSpPr>
        <p:spPr>
          <a:xfrm>
            <a:off x="4468320" y="241344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90%</a:t>
            </a:r>
            <a:endParaRPr/>
          </a:p>
        </p:txBody>
      </p:sp>
      <p:sp>
        <p:nvSpPr>
          <p:cNvPr id="408" name="CustomShape 46"/>
          <p:cNvSpPr/>
          <p:nvPr/>
        </p:nvSpPr>
        <p:spPr>
          <a:xfrm>
            <a:off x="5773320" y="314100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93%</a:t>
            </a:r>
            <a:endParaRPr/>
          </a:p>
        </p:txBody>
      </p:sp>
      <p:sp>
        <p:nvSpPr>
          <p:cNvPr id="409" name="CustomShape 47"/>
          <p:cNvSpPr/>
          <p:nvPr/>
        </p:nvSpPr>
        <p:spPr>
          <a:xfrm>
            <a:off x="6619680" y="303120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96%</a:t>
            </a:r>
            <a:endParaRPr/>
          </a:p>
        </p:txBody>
      </p:sp>
      <p:sp>
        <p:nvSpPr>
          <p:cNvPr id="410" name="CustomShape 48"/>
          <p:cNvSpPr/>
          <p:nvPr/>
        </p:nvSpPr>
        <p:spPr>
          <a:xfrm>
            <a:off x="7152120" y="257184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91%</a:t>
            </a:r>
            <a:endParaRPr/>
          </a:p>
        </p:txBody>
      </p:sp>
      <p:sp>
        <p:nvSpPr>
          <p:cNvPr id="411" name="CustomShape 49"/>
          <p:cNvSpPr/>
          <p:nvPr/>
        </p:nvSpPr>
        <p:spPr>
          <a:xfrm>
            <a:off x="5054760" y="497628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412" name="CustomShape 50"/>
          <p:cNvSpPr/>
          <p:nvPr/>
        </p:nvSpPr>
        <p:spPr>
          <a:xfrm>
            <a:off x="5628960" y="442404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413" name="CustomShape 51"/>
          <p:cNvSpPr/>
          <p:nvPr/>
        </p:nvSpPr>
        <p:spPr>
          <a:xfrm>
            <a:off x="5884920" y="546300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414" name="CustomShape 52"/>
          <p:cNvSpPr/>
          <p:nvPr/>
        </p:nvSpPr>
        <p:spPr>
          <a:xfrm>
            <a:off x="6710400" y="536220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415" name="CustomShape 53"/>
          <p:cNvSpPr/>
          <p:nvPr/>
        </p:nvSpPr>
        <p:spPr>
          <a:xfrm>
            <a:off x="6521760" y="480348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416" name="CustomShape 54"/>
          <p:cNvSpPr/>
          <p:nvPr/>
        </p:nvSpPr>
        <p:spPr>
          <a:xfrm>
            <a:off x="7222680" y="488880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417" name="CustomShape 55"/>
          <p:cNvSpPr/>
          <p:nvPr/>
        </p:nvSpPr>
        <p:spPr>
          <a:xfrm>
            <a:off x="7097400" y="428148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418" name="Line 56"/>
          <p:cNvSpPr/>
          <p:nvPr/>
        </p:nvSpPr>
        <p:spPr>
          <a:xfrm flipV="1">
            <a:off x="6184440" y="5504760"/>
            <a:ext cx="525960" cy="1008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19" name="Line 57"/>
          <p:cNvSpPr/>
          <p:nvPr/>
        </p:nvSpPr>
        <p:spPr>
          <a:xfrm>
            <a:off x="6671520" y="5088600"/>
            <a:ext cx="188640" cy="273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0" name="Line 58"/>
          <p:cNvSpPr/>
          <p:nvPr/>
        </p:nvSpPr>
        <p:spPr>
          <a:xfrm flipH="1">
            <a:off x="6966000" y="5132160"/>
            <a:ext cx="300240" cy="2718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1" name="Line 59"/>
          <p:cNvSpPr/>
          <p:nvPr/>
        </p:nvSpPr>
        <p:spPr>
          <a:xfrm flipV="1">
            <a:off x="5310360" y="4667400"/>
            <a:ext cx="362520" cy="3502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2" name="Line 60"/>
          <p:cNvSpPr/>
          <p:nvPr/>
        </p:nvSpPr>
        <p:spPr>
          <a:xfrm>
            <a:off x="5310360" y="5219640"/>
            <a:ext cx="618480" cy="2851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3" name="Line 61"/>
          <p:cNvSpPr/>
          <p:nvPr/>
        </p:nvSpPr>
        <p:spPr>
          <a:xfrm>
            <a:off x="7247160" y="4566600"/>
            <a:ext cx="125280" cy="321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4" name="CustomShape 62"/>
          <p:cNvSpPr/>
          <p:nvPr/>
        </p:nvSpPr>
        <p:spPr>
          <a:xfrm>
            <a:off x="7707960" y="411732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H</a:t>
            </a:r>
            <a:endParaRPr/>
          </a:p>
        </p:txBody>
      </p:sp>
      <p:sp>
        <p:nvSpPr>
          <p:cNvPr id="425" name="CustomShape 63"/>
          <p:cNvSpPr/>
          <p:nvPr/>
        </p:nvSpPr>
        <p:spPr>
          <a:xfrm>
            <a:off x="7897680" y="4705200"/>
            <a:ext cx="299160" cy="2844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72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I</a:t>
            </a:r>
            <a:endParaRPr/>
          </a:p>
        </p:txBody>
      </p:sp>
      <p:sp>
        <p:nvSpPr>
          <p:cNvPr id="426" name="Line 64"/>
          <p:cNvSpPr/>
          <p:nvPr/>
        </p:nvSpPr>
        <p:spPr>
          <a:xfrm flipH="1">
            <a:off x="7478280" y="4360680"/>
            <a:ext cx="273600" cy="569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7" name="Line 65"/>
          <p:cNvSpPr/>
          <p:nvPr/>
        </p:nvSpPr>
        <p:spPr>
          <a:xfrm flipH="1">
            <a:off x="7522200" y="4847760"/>
            <a:ext cx="375120" cy="183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8" name="Line 66"/>
          <p:cNvSpPr/>
          <p:nvPr/>
        </p:nvSpPr>
        <p:spPr>
          <a:xfrm>
            <a:off x="5928840" y="4566240"/>
            <a:ext cx="636840" cy="2786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29" name="Line 67"/>
          <p:cNvSpPr/>
          <p:nvPr/>
        </p:nvSpPr>
        <p:spPr>
          <a:xfrm>
            <a:off x="6821640" y="4945680"/>
            <a:ext cx="400680" cy="856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30" name="Line 68"/>
          <p:cNvSpPr/>
          <p:nvPr/>
        </p:nvSpPr>
        <p:spPr>
          <a:xfrm flipV="1">
            <a:off x="6671520" y="4524840"/>
            <a:ext cx="469800" cy="2782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31" name="Line 69"/>
          <p:cNvSpPr/>
          <p:nvPr/>
        </p:nvSpPr>
        <p:spPr>
          <a:xfrm flipH="1" flipV="1">
            <a:off x="7397280" y="4423680"/>
            <a:ext cx="543960" cy="3232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32" name="Line 70"/>
          <p:cNvSpPr/>
          <p:nvPr/>
        </p:nvSpPr>
        <p:spPr>
          <a:xfrm flipH="1">
            <a:off x="7353360" y="4259880"/>
            <a:ext cx="354600" cy="63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33" name="Line 71"/>
          <p:cNvSpPr/>
          <p:nvPr/>
        </p:nvSpPr>
        <p:spPr>
          <a:xfrm flipH="1" flipV="1">
            <a:off x="7963920" y="4360680"/>
            <a:ext cx="83520" cy="344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34" name="CustomShape 72"/>
          <p:cNvSpPr/>
          <p:nvPr/>
        </p:nvSpPr>
        <p:spPr>
          <a:xfrm>
            <a:off x="4628160" y="499392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90%</a:t>
            </a:r>
            <a:endParaRPr/>
          </a:p>
        </p:txBody>
      </p:sp>
      <p:sp>
        <p:nvSpPr>
          <p:cNvPr id="435" name="CustomShape 73"/>
          <p:cNvSpPr/>
          <p:nvPr/>
        </p:nvSpPr>
        <p:spPr>
          <a:xfrm>
            <a:off x="5502600" y="413028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36" name="CustomShape 74"/>
          <p:cNvSpPr/>
          <p:nvPr/>
        </p:nvSpPr>
        <p:spPr>
          <a:xfrm>
            <a:off x="5790960" y="571428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93%</a:t>
            </a:r>
            <a:endParaRPr/>
          </a:p>
        </p:txBody>
      </p:sp>
      <p:sp>
        <p:nvSpPr>
          <p:cNvPr id="437" name="CustomShape 75"/>
          <p:cNvSpPr/>
          <p:nvPr/>
        </p:nvSpPr>
        <p:spPr>
          <a:xfrm>
            <a:off x="6359760" y="451476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38" name="CustomShape 76"/>
          <p:cNvSpPr/>
          <p:nvPr/>
        </p:nvSpPr>
        <p:spPr>
          <a:xfrm>
            <a:off x="6629760" y="560448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96%</a:t>
            </a:r>
            <a:endParaRPr/>
          </a:p>
        </p:txBody>
      </p:sp>
      <p:sp>
        <p:nvSpPr>
          <p:cNvPr id="439" name="CustomShape 77"/>
          <p:cNvSpPr/>
          <p:nvPr/>
        </p:nvSpPr>
        <p:spPr>
          <a:xfrm>
            <a:off x="7141320" y="514512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91%</a:t>
            </a:r>
            <a:endParaRPr/>
          </a:p>
        </p:txBody>
      </p:sp>
      <p:sp>
        <p:nvSpPr>
          <p:cNvPr id="440" name="CustomShape 78"/>
          <p:cNvSpPr/>
          <p:nvPr/>
        </p:nvSpPr>
        <p:spPr>
          <a:xfrm>
            <a:off x="7016400" y="400428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41" name="CustomShape 79"/>
          <p:cNvSpPr/>
          <p:nvPr/>
        </p:nvSpPr>
        <p:spPr>
          <a:xfrm>
            <a:off x="7637760" y="387288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42" name="CustomShape 80"/>
          <p:cNvSpPr/>
          <p:nvPr/>
        </p:nvSpPr>
        <p:spPr>
          <a:xfrm>
            <a:off x="8157600" y="4687200"/>
            <a:ext cx="519120" cy="45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100%</a:t>
            </a:r>
            <a:endParaRPr/>
          </a:p>
        </p:txBody>
      </p:sp>
      <p:sp>
        <p:nvSpPr>
          <p:cNvPr id="443" name="CustomShape 81"/>
          <p:cNvSpPr/>
          <p:nvPr/>
        </p:nvSpPr>
        <p:spPr>
          <a:xfrm>
            <a:off x="4628160" y="499392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80%</a:t>
            </a:r>
            <a:endParaRPr/>
          </a:p>
        </p:txBody>
      </p:sp>
      <p:sp>
        <p:nvSpPr>
          <p:cNvPr id="444" name="CustomShape 82"/>
          <p:cNvSpPr/>
          <p:nvPr/>
        </p:nvSpPr>
        <p:spPr>
          <a:xfrm>
            <a:off x="5575680" y="414288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90%</a:t>
            </a:r>
            <a:endParaRPr/>
          </a:p>
        </p:txBody>
      </p:sp>
      <p:sp>
        <p:nvSpPr>
          <p:cNvPr id="445" name="CustomShape 83"/>
          <p:cNvSpPr/>
          <p:nvPr/>
        </p:nvSpPr>
        <p:spPr>
          <a:xfrm>
            <a:off x="6438960" y="452880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96%</a:t>
            </a:r>
            <a:endParaRPr/>
          </a:p>
        </p:txBody>
      </p:sp>
      <p:sp>
        <p:nvSpPr>
          <p:cNvPr id="446" name="CustomShape 84"/>
          <p:cNvSpPr/>
          <p:nvPr/>
        </p:nvSpPr>
        <p:spPr>
          <a:xfrm>
            <a:off x="7083000" y="4004280"/>
            <a:ext cx="519120" cy="272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 sz="1200">
                <a:solidFill>
                  <a:srgbClr val="800a07"/>
                </a:solidFill>
                <a:latin typeface="Garamond"/>
              </a:rPr>
              <a:t>90%</a:t>
            </a:r>
            <a:endParaRPr/>
          </a:p>
        </p:txBody>
      </p:sp>
    </p:spTree>
  </p:cSld>
  <p:timing>
    <p:tnLst>
      <p:par>
        <p:cTn dur="indefinite" id="271" nodeType="tmRoot" restart="never">
          <p:childTnLst>
            <p:seq>
              <p:cTn dur="indefinite" id="272" nodeType="mainSeq">
                <p:childTnLst>
                  <p:par>
                    <p:cTn fill="hold" id="273">
                      <p:stCondLst>
                        <p:cond delay="indefinite"/>
                      </p:stCondLst>
                      <p:childTnLst>
                        <p:par>
                          <p:cTn fill="hold" id="274">
                            <p:stCondLst>
                              <p:cond delay="0"/>
                            </p:stCondLst>
                            <p:childTnLst>
                              <p:par>
                                <p:cTn fill="hold" id="27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76"/>
                                        <p:tgtEl>
                                          <p:spTgt spid="38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>
                      <p:stCondLst>
                        <p:cond delay="indefinite"/>
                      </p:stCondLst>
                      <p:childTnLst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0"/>
                                        <p:tgtEl>
                                          <p:spTgt spid="38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>
                      <p:stCondLst>
                        <p:cond delay="indefinite"/>
                      </p:stCondLst>
                      <p:childTnLst>
                        <p:par>
                          <p:cTn fill="hold" id="282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4"/>
                                        <p:tgtEl>
                                          <p:spTgt spid="38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5">
                      <p:stCondLst>
                        <p:cond delay="indefinite"/>
                      </p:stCondLst>
                      <p:childTnLst>
                        <p:par>
                          <p:cTn fill="hold" id="286">
                            <p:stCondLst>
                              <p:cond delay="0"/>
                            </p:stCondLst>
                            <p:childTnLst>
                              <p:par>
                                <p:cTn fill="hold" id="287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8"/>
                                        <p:tgtEl>
                                          <p:spTgt spid="38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9">
                      <p:stCondLst>
                        <p:cond delay="indefinite"/>
                      </p:stCondLst>
                      <p:childTnLst>
                        <p:par>
                          <p:cTn fill="hold" id="290">
                            <p:stCondLst>
                              <p:cond delay="0"/>
                            </p:stCondLst>
                            <p:childTnLst>
                              <p:par>
                                <p:cTn fill="hold" id="291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92"/>
                                        <p:tgtEl>
                                          <p:spTgt spid="38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96"/>
                                        <p:tgtEl>
                                          <p:spTgt spid="38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7">
                      <p:stCondLst>
                        <p:cond delay="indefinite"/>
                      </p:stCondLst>
                      <p:childTnLst>
                        <p:par>
                          <p:cTn fill="hold" id="298">
                            <p:stCondLst>
                              <p:cond delay="0"/>
                            </p:stCondLst>
                            <p:childTnLst>
                              <p:par>
                                <p:cTn fill="hold" id="29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00"/>
                                        <p:tgtEl>
                                          <p:spTgt spid="390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1">
                      <p:stCondLst>
                        <p:cond delay="indefinite"/>
                      </p:stCondLst>
                      <p:childTnLst>
                        <p:par>
                          <p:cTn fill="hold" id="302">
                            <p:stCondLst>
                              <p:cond delay="0"/>
                            </p:stCondLst>
                            <p:childTnLst>
                              <p:par>
                                <p:cTn fill="hold" id="30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04"/>
                                        <p:tgtEl>
                                          <p:spTgt spid="39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5">
                      <p:stCondLst>
                        <p:cond delay="indefinite"/>
                      </p:stCondLst>
                      <p:childTnLst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9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3">
                      <p:stCondLst>
                        <p:cond delay="indefinite"/>
                      </p:stCondLst>
                      <p:childTnLst>
                        <p:par>
                          <p:cTn fill="hold" id="314">
                            <p:stCondLst>
                              <p:cond delay="0"/>
                            </p:stCondLst>
                            <p:childTnLst>
                              <p:par>
                                <p:cTn fill="hold" id="3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1">
                      <p:stCondLst>
                        <p:cond delay="indefinite"/>
                      </p:stCondLst>
                      <p:childTnLst>
                        <p:par>
                          <p:cTn fill="hold" id="322">
                            <p:stCondLst>
                              <p:cond delay="0"/>
                            </p:stCondLst>
                            <p:childTnLst>
                              <p:par>
                                <p:cTn fill="hold" id="3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5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9">
                      <p:stCondLst>
                        <p:cond delay="indefinite"/>
                      </p:stCondLst>
                      <p:childTnLst>
                        <p:par>
                          <p:cTn fill="hold" id="330">
                            <p:stCondLst>
                              <p:cond delay="0"/>
                            </p:stCondLst>
                            <p:childTnLst>
                              <p:par>
                                <p:cTn fill="hold" id="3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3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7">
                      <p:stCondLst>
                        <p:cond delay="indefinite"/>
                      </p:stCondLst>
                      <p:childTnLst>
                        <p:par>
                          <p:cTn fill="hold" id="338">
                            <p:stCondLst>
                              <p:cond delay="0"/>
                            </p:stCondLst>
                            <p:childTnLst>
                              <p:par>
                                <p:cTn fill="hold" id="3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3">
                      <p:stCondLst>
                        <p:cond delay="indefinite"/>
                      </p:stCondLst>
                      <p:childTnLst>
                        <p:par>
                          <p:cTn fill="hold" id="404">
                            <p:stCondLst>
                              <p:cond delay="0"/>
                            </p:stCondLst>
                            <p:childTnLst>
                              <p:par>
                                <p:cTn fill="hold" id="40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06"/>
                                        <p:tgtEl>
                                          <p:spTgt spid="4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7">
                      <p:stCondLst>
                        <p:cond delay="indefinite"/>
                      </p:stCondLst>
                      <p:childTnLst>
                        <p:par>
                          <p:cTn fill="hold" id="408">
                            <p:stCondLst>
                              <p:cond delay="0"/>
                            </p:stCondLst>
                            <p:childTnLst>
                              <p:par>
                                <p:cTn fill="hold" id="40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10"/>
                                        <p:tgtEl>
                                          <p:spTgt spid="4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1">
                      <p:stCondLst>
                        <p:cond delay="indefinite"/>
                      </p:stCondLst>
                      <p:childTnLst>
                        <p:par>
                          <p:cTn fill="hold" id="412">
                            <p:stCondLst>
                              <p:cond delay="0"/>
                            </p:stCondLst>
                            <p:childTnLst>
                              <p:par>
                                <p:cTn fill="hold" id="41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14"/>
                                        <p:tgtEl>
                                          <p:spTgt spid="42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5">
                      <p:stCondLst>
                        <p:cond delay="indefinite"/>
                      </p:stCondLst>
                      <p:childTnLst>
                        <p:par>
                          <p:cTn fill="hold" id="416">
                            <p:stCondLst>
                              <p:cond delay="0"/>
                            </p:stCondLst>
                            <p:childTnLst>
                              <p:par>
                                <p:cTn fill="hold" id="417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18"/>
                                        <p:tgtEl>
                                          <p:spTgt spid="4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9">
                      <p:stCondLst>
                        <p:cond delay="indefinite"/>
                      </p:stCondLst>
                      <p:childTnLst>
                        <p:par>
                          <p:cTn fill="hold" id="420">
                            <p:stCondLst>
                              <p:cond delay="0"/>
                            </p:stCondLst>
                            <p:childTnLst>
                              <p:par>
                                <p:cTn fill="hold" id="421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22"/>
                                        <p:tgtEl>
                                          <p:spTgt spid="42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3">
                      <p:stCondLst>
                        <p:cond delay="indefinite"/>
                      </p:stCondLst>
                      <p:childTnLst>
                        <p:par>
                          <p:cTn fill="hold" id="424">
                            <p:stCondLst>
                              <p:cond delay="0"/>
                            </p:stCondLst>
                            <p:childTnLst>
                              <p:par>
                                <p:cTn fill="hold" id="425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26"/>
                                        <p:tgtEl>
                                          <p:spTgt spid="430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7">
                      <p:stCondLst>
                        <p:cond delay="indefinite"/>
                      </p:stCondLst>
                      <p:childTnLst>
                        <p:par>
                          <p:cTn fill="hold" id="428">
                            <p:stCondLst>
                              <p:cond delay="0"/>
                            </p:stCondLst>
                            <p:childTnLst>
                              <p:par>
                                <p:cTn fill="hold" id="429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30"/>
                                        <p:tgtEl>
                                          <p:spTgt spid="43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1">
                      <p:stCondLst>
                        <p:cond delay="indefinite"/>
                      </p:stCondLst>
                      <p:childTnLst>
                        <p:par>
                          <p:cTn fill="hold" id="432">
                            <p:stCondLst>
                              <p:cond delay="0"/>
                            </p:stCondLst>
                            <p:childTnLst>
                              <p:par>
                                <p:cTn fill="hold" id="433" nodeType="click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34"/>
                                        <p:tgtEl>
                                          <p:spTgt spid="43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5">
                      <p:stCondLst>
                        <p:cond delay="indefinite"/>
                      </p:stCondLst>
                      <p:childTnLst>
                        <p:par>
                          <p:cTn fill="hold" id="436">
                            <p:stCondLst>
                              <p:cond delay="0"/>
                            </p:stCondLst>
                            <p:childTnLst>
                              <p:par>
                                <p:cTn fill="hold" id="4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9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3">
                      <p:stCondLst>
                        <p:cond delay="indefinite"/>
                      </p:stCondLst>
                      <p:childTnLst>
                        <p:par>
                          <p:cTn fill="hold" id="444">
                            <p:stCondLst>
                              <p:cond delay="0"/>
                            </p:stCondLst>
                            <p:childTnLst>
                              <p:par>
                                <p:cTn fill="hold" id="4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7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1">
                      <p:stCondLst>
                        <p:cond delay="indefinite"/>
                      </p:stCondLst>
                      <p:childTnLst>
                        <p:par>
                          <p:cTn fill="hold" id="452">
                            <p:stCondLst>
                              <p:cond delay="0"/>
                            </p:stCondLst>
                            <p:childTnLst>
                              <p:par>
                                <p:cTn fill="hold" id="4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5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9">
                      <p:stCondLst>
                        <p:cond delay="indefinite"/>
                      </p:stCondLst>
                      <p:childTnLst>
                        <p:par>
                          <p:cTn fill="hold" id="460">
                            <p:stCondLst>
                              <p:cond delay="0"/>
                            </p:stCondLst>
                            <p:childTnLst>
                              <p:par>
                                <p:cTn fill="hold" id="4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3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57200" y="274680"/>
            <a:ext cx="860076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LmstBOP et RngBOP (RBOP)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F121B1-C1E1-4111-9121-710151C1B1C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449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450" name="CustomShape 4"/>
          <p:cNvSpPr/>
          <p:nvPr/>
        </p:nvSpPr>
        <p:spPr>
          <a:xfrm>
            <a:off x="457200" y="1671480"/>
            <a:ext cx="8228880" cy="67932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Similaire à LBIP</a:t>
            </a:r>
            <a:endParaRPr/>
          </a:p>
        </p:txBody>
      </p:sp>
      <p:sp>
        <p:nvSpPr>
          <p:cNvPr id="451" name="CustomShape 5"/>
          <p:cNvSpPr/>
          <p:nvPr/>
        </p:nvSpPr>
        <p:spPr>
          <a:xfrm>
            <a:off x="360360" y="2380680"/>
            <a:ext cx="8228880" cy="68256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Poids des arcs divisé par l’énergie restante</a:t>
            </a:r>
            <a:endParaRPr/>
          </a:p>
        </p:txBody>
      </p:sp>
      <p:sp>
        <p:nvSpPr>
          <p:cNvPr id="452" name="CustomShape 6"/>
          <p:cNvSpPr/>
          <p:nvPr/>
        </p:nvSpPr>
        <p:spPr>
          <a:xfrm>
            <a:off x="360360" y="3052080"/>
            <a:ext cx="8228880" cy="79488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Tous les nœuds couverts</a:t>
            </a:r>
            <a:endParaRPr/>
          </a:p>
        </p:txBody>
      </p:sp>
    </p:spTree>
  </p:cSld>
  <p:timing>
    <p:tnLst>
      <p:par>
        <p:cTn dur="indefinite" id="467" nodeType="tmRoot" restart="never">
          <p:childTnLst>
            <p:seq>
              <p:cTn dur="indefinite" id="468" nodeType="mainSeq">
                <p:childTnLst>
                  <p:par>
                    <p:cTn fill="hold" id="469">
                      <p:stCondLst>
                        <p:cond delay="indefinite"/>
                      </p:stCondLst>
                      <p:childTnLst>
                        <p:par>
                          <p:cTn fill="hold" id="470">
                            <p:stCondLst>
                              <p:cond delay="0"/>
                            </p:stCondLst>
                            <p:childTnLst>
                              <p:par>
                                <p:cTn fill="hold" id="47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3"/>
                                        <p:tgtEl>
                                          <p:spTgt spid="450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4">
                      <p:stCondLst>
                        <p:cond delay="indefinite"/>
                      </p:stCondLst>
                      <p:childTnLst>
                        <p:par>
                          <p:cTn fill="hold" id="475">
                            <p:stCondLst>
                              <p:cond delay="0"/>
                            </p:stCondLst>
                            <p:childTnLst>
                              <p:par>
                                <p:cTn fill="hold" id="47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78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9">
                      <p:stCondLst>
                        <p:cond delay="indefinite"/>
                      </p:stCondLst>
                      <p:childTnLst>
                        <p:par>
                          <p:cTn fill="hold" id="480">
                            <p:stCondLst>
                              <p:cond delay="0"/>
                            </p:stCondLst>
                            <p:childTnLst>
                              <p:par>
                                <p:cTn fill="hold" id="48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3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4370040" y="2335320"/>
            <a:ext cx="2891160" cy="266472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54" name="CustomShape 2"/>
          <p:cNvSpPr/>
          <p:nvPr/>
        </p:nvSpPr>
        <p:spPr>
          <a:xfrm>
            <a:off x="5243760" y="3221280"/>
            <a:ext cx="2500920" cy="22017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55" name="CustomShape 3"/>
          <p:cNvSpPr/>
          <p:nvPr/>
        </p:nvSpPr>
        <p:spPr>
          <a:xfrm>
            <a:off x="6494400" y="3604320"/>
            <a:ext cx="2191680" cy="20325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56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457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LBOP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4214160" y="1511640"/>
            <a:ext cx="2589120" cy="236880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59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C11171-B111-4181-9181-3171C151D1B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460" name="CustomShape 8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46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46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46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46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46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467" name="Line 15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68" name="Line 16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69" name="Line 17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0" name="Line 18"/>
          <p:cNvSpPr/>
          <p:nvPr/>
        </p:nvSpPr>
        <p:spPr>
          <a:xfrm flipH="1">
            <a:off x="5700960" y="3604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75" name="CustomShape 23"/>
          <p:cNvSpPr/>
          <p:nvPr/>
        </p:nvSpPr>
        <p:spPr>
          <a:xfrm>
            <a:off x="457200" y="1600200"/>
            <a:ext cx="44920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Etape d’initialisation: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Graphe LMST</a:t>
            </a:r>
            <a:endParaRPr/>
          </a:p>
          <a:p>
            <a:endParaRPr/>
          </a:p>
        </p:txBody>
      </p:sp>
      <p:sp>
        <p:nvSpPr>
          <p:cNvPr id="476" name="CustomShape 24"/>
          <p:cNvSpPr/>
          <p:nvPr/>
        </p:nvSpPr>
        <p:spPr>
          <a:xfrm>
            <a:off x="4119120" y="2124720"/>
            <a:ext cx="169200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MST local de C</a:t>
            </a:r>
            <a:endParaRPr/>
          </a:p>
        </p:txBody>
      </p:sp>
      <p:sp>
        <p:nvSpPr>
          <p:cNvPr id="477" name="CustomShape 25"/>
          <p:cNvSpPr/>
          <p:nvPr/>
        </p:nvSpPr>
        <p:spPr>
          <a:xfrm>
            <a:off x="6813360" y="2591640"/>
            <a:ext cx="168912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MST local de A</a:t>
            </a:r>
            <a:endParaRPr/>
          </a:p>
        </p:txBody>
      </p:sp>
    </p:spTree>
  </p:cSld>
  <p:timing>
    <p:tnLst>
      <p:par>
        <p:cTn dur="indefinite" id="484" nodeType="tmRoot" restart="never">
          <p:childTnLst>
            <p:seq>
              <p:cTn dur="indefinite" id="485" nodeType="mainSeq">
                <p:childTnLst>
                  <p:par>
                    <p:cTn fill="hold" id="486">
                      <p:stCondLst>
                        <p:cond delay="indefinite"/>
                      </p:stCondLst>
                      <p:childTnLst>
                        <p:par>
                          <p:cTn fill="hold" id="487">
                            <p:stCondLst>
                              <p:cond delay="0"/>
                            </p:stCondLst>
                            <p:childTnLst>
                              <p:par>
                                <p:cTn fill="hold" id="4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0">
                            <p:stCondLst>
                              <p:cond delay="0"/>
                            </p:stCondLst>
                            <p:childTnLst>
                              <p:par>
                                <p:cTn fill="hold" id="491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3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94"/>
                                        <p:tgtEl>
                                          <p:spTgt spid="46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495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96"/>
                                        <p:tgtEl>
                                          <p:spTgt spid="46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7">
                      <p:stCondLst>
                        <p:cond delay="indefinite"/>
                      </p:stCondLst>
                      <p:childTnLst>
                        <p:par>
                          <p:cTn fill="hold" id="498">
                            <p:stCondLst>
                              <p:cond delay="0"/>
                            </p:stCondLst>
                            <p:childTnLst>
                              <p:par>
                                <p:cTn fill="hold" id="499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5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06"/>
                                        <p:tgtEl>
                                          <p:spTgt spid="46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507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08"/>
                                        <p:tgtEl>
                                          <p:spTgt spid="47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9">
                      <p:stCondLst>
                        <p:cond delay="indefinite"/>
                      </p:stCondLst>
                      <p:childTnLst>
                        <p:par>
                          <p:cTn fill="hold" id="510">
                            <p:stCondLst>
                              <p:cond delay="0"/>
                            </p:stCondLst>
                            <p:childTnLst>
                              <p:par>
                                <p:cTn fill="hold" id="511" nodeType="click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513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dur="2000" fill="hold" id="514"/>
                                        <p:tgtEl>
                                          <p:spTgt spid="467"/>
                                        </p:tgtEl>
                                      </p:cBhvr>
                                      <p:tavLst/>
                                    </p:anim>
                                    <p:anim calcmode="lin" valueType="str">
                                      <p:cBhvr additive="repl">
                                        <p:cTn dur="2000" fill="hold" id="515"/>
                                        <p:tgtEl>
                                          <p:spTgt spid="46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16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8">
                      <p:stCondLst>
                        <p:cond delay="indefinite"/>
                      </p:stCondLst>
                      <p:childTnLst>
                        <p:par>
                          <p:cTn fill="hold" id="519">
                            <p:stCondLst>
                              <p:cond delay="0"/>
                            </p:stCondLst>
                            <p:childTnLst>
                              <p:par>
                                <p:cTn fill="hold" id="52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2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23"/>
                                        <p:tgtEl>
                                          <p:spTgt spid="47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4">
                      <p:stCondLst>
                        <p:cond delay="indefinite"/>
                      </p:stCondLst>
                      <p:childTnLst>
                        <p:par>
                          <p:cTn fill="hold" id="525">
                            <p:stCondLst>
                              <p:cond delay="0"/>
                            </p:stCondLst>
                            <p:childTnLst>
                              <p:par>
                                <p:cTn fill="hold" id="5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8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29"/>
                                        <p:tgtEl>
                                          <p:spTgt spid="47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370040" y="2335320"/>
            <a:ext cx="2891160" cy="266472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79" name="CustomShape 2"/>
          <p:cNvSpPr/>
          <p:nvPr/>
        </p:nvSpPr>
        <p:spPr>
          <a:xfrm>
            <a:off x="5243760" y="3221280"/>
            <a:ext cx="2500920" cy="22017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80" name="CustomShape 3"/>
          <p:cNvSpPr/>
          <p:nvPr/>
        </p:nvSpPr>
        <p:spPr>
          <a:xfrm>
            <a:off x="6494400" y="3604320"/>
            <a:ext cx="2191680" cy="20325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81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482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LBOP</a:t>
            </a:r>
            <a:endParaRPr/>
          </a:p>
        </p:txBody>
      </p:sp>
      <p:sp>
        <p:nvSpPr>
          <p:cNvPr id="483" name="CustomShape 6"/>
          <p:cNvSpPr/>
          <p:nvPr/>
        </p:nvSpPr>
        <p:spPr>
          <a:xfrm>
            <a:off x="4214160" y="1511640"/>
            <a:ext cx="2589120" cy="236880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484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01C1C1-7161-4111-91A1-D17121F1A1B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485" name="CustomShape 8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486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487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488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489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490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491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492" name="Line 15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3" name="Line 16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4" name="Line 17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5" name="Line 18"/>
          <p:cNvSpPr/>
          <p:nvPr/>
        </p:nvSpPr>
        <p:spPr>
          <a:xfrm flipH="1">
            <a:off x="5700960" y="3604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6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7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8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499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00" name="CustomShape 23"/>
          <p:cNvSpPr/>
          <p:nvPr/>
        </p:nvSpPr>
        <p:spPr>
          <a:xfrm>
            <a:off x="457200" y="1600200"/>
            <a:ext cx="44920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Etape d’initialisation:</a:t>
            </a:r>
            <a:endParaRPr/>
          </a:p>
          <a:p>
            <a:r>
              <a:rPr lang="fr-FR" sz="3200">
                <a:solidFill>
                  <a:srgbClr val="800a07"/>
                </a:solidFill>
                <a:latin typeface="Garamond"/>
              </a:rPr>
              <a:t>Graphe LMST</a:t>
            </a:r>
            <a:endParaRPr/>
          </a:p>
          <a:p>
            <a:endParaRPr/>
          </a:p>
        </p:txBody>
      </p:sp>
      <p:sp>
        <p:nvSpPr>
          <p:cNvPr id="501" name="CustomShape 24"/>
          <p:cNvSpPr/>
          <p:nvPr/>
        </p:nvSpPr>
        <p:spPr>
          <a:xfrm>
            <a:off x="4119120" y="2124720"/>
            <a:ext cx="169200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MST local de C</a:t>
            </a:r>
            <a:endParaRPr/>
          </a:p>
        </p:txBody>
      </p:sp>
      <p:sp>
        <p:nvSpPr>
          <p:cNvPr id="502" name="CustomShape 25"/>
          <p:cNvSpPr/>
          <p:nvPr/>
        </p:nvSpPr>
        <p:spPr>
          <a:xfrm>
            <a:off x="6813360" y="2591640"/>
            <a:ext cx="168912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MST local de A</a:t>
            </a:r>
            <a:endParaRPr/>
          </a:p>
        </p:txBody>
      </p:sp>
    </p:spTree>
  </p:cSld>
  <p:timing>
    <p:tnLst>
      <p:par>
        <p:cTn dur="indefinite" id="530" nodeType="tmRoot" restart="never">
          <p:childTnLst>
            <p:seq>
              <p:cTn dur="indefinite" id="531" nodeType="mainSeq">
                <p:childTnLst>
                  <p:par>
                    <p:cTn fill="hold" id="532">
                      <p:stCondLst>
                        <p:cond delay="indefinite"/>
                      </p:stCondLst>
                      <p:childTnLst>
                        <p:par>
                          <p:cTn fill="hold" id="533">
                            <p:stCondLst>
                              <p:cond delay="0"/>
                            </p:stCondLst>
                            <p:childTnLst>
                              <p:par>
                                <p:cTn fill="hold" id="53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6">
                            <p:stCondLst>
                              <p:cond delay="0"/>
                            </p:stCondLst>
                            <p:childTnLst>
                              <p:par>
                                <p:cTn fill="hold" id="53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9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40"/>
                                        <p:tgtEl>
                                          <p:spTgt spid="49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541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42"/>
                                        <p:tgtEl>
                                          <p:spTgt spid="49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3">
                      <p:stCondLst>
                        <p:cond delay="indefinite"/>
                      </p:stCondLst>
                      <p:childTnLst>
                        <p:par>
                          <p:cTn fill="hold" id="544">
                            <p:stCondLst>
                              <p:cond delay="0"/>
                            </p:stCondLst>
                            <p:childTnLst>
                              <p:par>
                                <p:cTn fill="hold" id="545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1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52"/>
                                        <p:tgtEl>
                                          <p:spTgt spid="49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553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54"/>
                                        <p:tgtEl>
                                          <p:spTgt spid="49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5">
                      <p:stCondLst>
                        <p:cond delay="indefinite"/>
                      </p:stCondLst>
                      <p:childTnLst>
                        <p:par>
                          <p:cTn fill="hold" id="556">
                            <p:stCondLst>
                              <p:cond delay="0"/>
                            </p:stCondLst>
                            <p:childTnLst>
                              <p:par>
                                <p:cTn fill="hold" id="557" nodeType="clickEffect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559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dur="2000" fill="hold" id="560"/>
                                        <p:tgtEl>
                                          <p:spTgt spid="492"/>
                                        </p:tgtEl>
                                      </p:cBhvr>
                                      <p:tavLst/>
                                    </p:anim>
                                    <p:anim calcmode="lin" valueType="str">
                                      <p:cBhvr additive="repl">
                                        <p:cTn dur="2000" fill="hold" id="561"/>
                                        <p:tgtEl>
                                          <p:spTgt spid="492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62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4">
                      <p:stCondLst>
                        <p:cond delay="indefinite"/>
                      </p:stCondLst>
                      <p:childTnLst>
                        <p:par>
                          <p:cTn fill="hold" id="565">
                            <p:stCondLst>
                              <p:cond delay="0"/>
                            </p:stCondLst>
                            <p:childTnLst>
                              <p:par>
                                <p:cTn fill="hold" id="56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68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69"/>
                                        <p:tgtEl>
                                          <p:spTgt spid="49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0">
                      <p:stCondLst>
                        <p:cond delay="indefinite"/>
                      </p:stCondLst>
                      <p:childTnLst>
                        <p:par>
                          <p:cTn fill="hold" id="571">
                            <p:stCondLst>
                              <p:cond delay="0"/>
                            </p:stCondLst>
                            <p:childTnLst>
                              <p:par>
                                <p:cTn fill="hold" id="5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4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75"/>
                                        <p:tgtEl>
                                          <p:spTgt spid="49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316760" y="1761120"/>
            <a:ext cx="2224440" cy="210852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04" name="CustomShape 2"/>
          <p:cNvSpPr/>
          <p:nvPr/>
        </p:nvSpPr>
        <p:spPr>
          <a:xfrm>
            <a:off x="4469400" y="1913400"/>
            <a:ext cx="1905840" cy="17463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05" name="CustomShape 3"/>
          <p:cNvSpPr/>
          <p:nvPr/>
        </p:nvSpPr>
        <p:spPr>
          <a:xfrm>
            <a:off x="4925520" y="2419560"/>
            <a:ext cx="2386800" cy="216144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06" name="CustomShape 4"/>
          <p:cNvSpPr/>
          <p:nvPr/>
        </p:nvSpPr>
        <p:spPr>
          <a:xfrm>
            <a:off x="5348160" y="1892520"/>
            <a:ext cx="2386800" cy="216144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07" name="CustomShape 5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508" name="CustomShape 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RBOP</a:t>
            </a:r>
            <a:endParaRPr/>
          </a:p>
        </p:txBody>
      </p:sp>
      <p:sp>
        <p:nvSpPr>
          <p:cNvPr id="509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615111-0161-4161-B1C1-7171B1C1311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510" name="CustomShape 8"/>
          <p:cNvSpPr/>
          <p:nvPr/>
        </p:nvSpPr>
        <p:spPr>
          <a:xfrm>
            <a:off x="5820840" y="3252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5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5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5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5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5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5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517" name="Line 15"/>
          <p:cNvSpPr/>
          <p:nvPr/>
        </p:nvSpPr>
        <p:spPr>
          <a:xfrm>
            <a:off x="5530320" y="2860920"/>
            <a:ext cx="353160" cy="451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18" name="Line 16"/>
          <p:cNvSpPr/>
          <p:nvPr/>
        </p:nvSpPr>
        <p:spPr>
          <a:xfrm flipV="1">
            <a:off x="6186240" y="3101760"/>
            <a:ext cx="252000" cy="210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19" name="Line 17"/>
          <p:cNvSpPr/>
          <p:nvPr/>
        </p:nvSpPr>
        <p:spPr>
          <a:xfrm>
            <a:off x="6186240" y="3600720"/>
            <a:ext cx="252000" cy="415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0" name="Line 18"/>
          <p:cNvSpPr/>
          <p:nvPr/>
        </p:nvSpPr>
        <p:spPr>
          <a:xfrm flipH="1">
            <a:off x="5700960" y="3600720"/>
            <a:ext cx="182520" cy="992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25" name="CustomShape 23"/>
          <p:cNvSpPr/>
          <p:nvPr/>
        </p:nvSpPr>
        <p:spPr>
          <a:xfrm>
            <a:off x="152280" y="1600200"/>
            <a:ext cx="4492080" cy="1037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buFont typeface="Arial"/>
              <a:buChar char="•"/>
            </a:pPr>
            <a:r>
              <a:rPr lang="fr-FR">
                <a:solidFill>
                  <a:srgbClr val="800a07"/>
                </a:solidFill>
                <a:latin typeface="Garamond"/>
              </a:rPr>
              <a:t>Etape d’initialisation:</a:t>
            </a:r>
            <a:endParaRPr/>
          </a:p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Graphe RNG</a:t>
            </a:r>
            <a:endParaRPr/>
          </a:p>
          <a:p>
            <a:pPr algn="ctr"/>
            <a:endParaRPr/>
          </a:p>
        </p:txBody>
      </p:sp>
      <p:sp>
        <p:nvSpPr>
          <p:cNvPr id="526" name="CustomShape 24"/>
          <p:cNvSpPr/>
          <p:nvPr/>
        </p:nvSpPr>
        <p:spPr>
          <a:xfrm>
            <a:off x="6251040" y="3192840"/>
            <a:ext cx="67716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d(A,B)</a:t>
            </a:r>
            <a:endParaRPr/>
          </a:p>
        </p:txBody>
      </p:sp>
      <p:sp>
        <p:nvSpPr>
          <p:cNvPr id="527" name="CustomShape 25"/>
          <p:cNvSpPr/>
          <p:nvPr/>
        </p:nvSpPr>
        <p:spPr>
          <a:xfrm>
            <a:off x="5183280" y="3090240"/>
            <a:ext cx="68040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528" name="CustomShape 26"/>
          <p:cNvSpPr/>
          <p:nvPr/>
        </p:nvSpPr>
        <p:spPr>
          <a:xfrm>
            <a:off x="5778720" y="2484000"/>
            <a:ext cx="68040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529" name="CustomShape 27"/>
          <p:cNvSpPr/>
          <p:nvPr/>
        </p:nvSpPr>
        <p:spPr>
          <a:xfrm>
            <a:off x="5042160" y="5726160"/>
            <a:ext cx="3870000" cy="394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2000">
                <a:solidFill>
                  <a:srgbClr val="800a07"/>
                </a:solidFill>
                <a:latin typeface="Garamond"/>
              </a:rPr>
              <a:t>d(A,B)&lt;d(C,B) et d(C,A)&lt;d(C,B) </a:t>
            </a:r>
            <a:endParaRPr/>
          </a:p>
        </p:txBody>
      </p:sp>
    </p:spTree>
  </p:cSld>
  <p:timing>
    <p:tnLst>
      <p:par>
        <p:cTn dur="indefinite" id="576" nodeType="tmRoot" restart="never">
          <p:childTnLst>
            <p:seq>
              <p:cTn dur="indefinite" id="577" nodeType="mainSeq">
                <p:childTnLst>
                  <p:par>
                    <p:cTn fill="hold" id="578">
                      <p:stCondLst>
                        <p:cond delay="indefinite"/>
                      </p:stCondLst>
                      <p:childTnLst>
                        <p:par>
                          <p:cTn fill="hold" id="579">
                            <p:stCondLst>
                              <p:cond delay="0"/>
                            </p:stCondLst>
                            <p:childTnLst>
                              <p:par>
                                <p:cTn fill="hold" id="58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2">
                      <p:stCondLst>
                        <p:cond delay="indefinite"/>
                      </p:stCondLst>
                      <p:childTnLst>
                        <p:par>
                          <p:cTn fill="hold" id="583">
                            <p:stCondLst>
                              <p:cond delay="0"/>
                            </p:stCondLst>
                            <p:childTnLst>
                              <p:par>
                                <p:cTn fill="hold" id="58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6">
                      <p:stCondLst>
                        <p:cond delay="indefinite"/>
                      </p:stCondLst>
                      <p:childTnLst>
                        <p:par>
                          <p:cTn fill="hold" id="587">
                            <p:stCondLst>
                              <p:cond delay="0"/>
                            </p:stCondLst>
                            <p:childTnLst>
                              <p:par>
                                <p:cTn fill="hold" id="588" nodeType="click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dur="1000" fill="hold" id="590"/>
                                        <p:tgtEl>
                                          <p:spTgt spid="52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591"/>
                                        <p:tgtEl>
                                          <p:spTgt spid="52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592"/>
                                        <p:tgtEl>
                                          <p:spTgt spid="529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593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4">
                      <p:stCondLst>
                        <p:cond delay="indefinite"/>
                      </p:stCondLst>
                      <p:childTnLst>
                        <p:par>
                          <p:cTn fill="hold" id="595">
                            <p:stCondLst>
                              <p:cond delay="0"/>
                            </p:stCondLst>
                            <p:childTnLst>
                              <p:par>
                                <p:cTn fill="hold" id="596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597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98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9">
                      <p:stCondLst>
                        <p:cond delay="indefinite"/>
                      </p:stCondLst>
                      <p:childTnLst>
                        <p:par>
                          <p:cTn fill="hold" id="600">
                            <p:stCondLst>
                              <p:cond delay="0"/>
                            </p:stCondLst>
                            <p:childTnLst>
                              <p:par>
                                <p:cTn fill="hold" id="601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602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03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04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06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8">
                      <p:stCondLst>
                        <p:cond delay="indefinite"/>
                      </p:stCondLst>
                      <p:childTnLst>
                        <p:par>
                          <p:cTn fill="hold" id="609">
                            <p:stCondLst>
                              <p:cond delay="0"/>
                            </p:stCondLst>
                            <p:childTnLst>
                              <p:par>
                                <p:cTn fill="hold" id="61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2">
                      <p:stCondLst>
                        <p:cond delay="indefinite"/>
                      </p:stCondLst>
                      <p:childTnLst>
                        <p:par>
                          <p:cTn fill="hold" id="613">
                            <p:stCondLst>
                              <p:cond delay="0"/>
                            </p:stCondLst>
                            <p:childTnLst>
                              <p:par>
                                <p:cTn fill="hold" id="61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6">
                      <p:stCondLst>
                        <p:cond delay="indefinite"/>
                      </p:stCondLst>
                      <p:childTnLst>
                        <p:par>
                          <p:cTn fill="hold" id="617">
                            <p:stCondLst>
                              <p:cond delay="0"/>
                            </p:stCondLst>
                            <p:childTnLst>
                              <p:par>
                                <p:cTn fill="hold" id="618" nodeType="click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19"/>
                                        <p:tgtEl>
                                          <p:spTgt spid="5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0">
                      <p:stCondLst>
                        <p:cond delay="indefinite"/>
                      </p:stCondLst>
                      <p:childTnLst>
                        <p:par>
                          <p:cTn fill="hold" id="621">
                            <p:stCondLst>
                              <p:cond delay="0"/>
                            </p:stCondLst>
                            <p:childTnLst>
                              <p:par>
                                <p:cTn fill="hold" id="622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24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6">
                      <p:stCondLst>
                        <p:cond delay="indefinite"/>
                      </p:stCondLst>
                      <p:childTnLst>
                        <p:par>
                          <p:cTn fill="hold" id="627">
                            <p:stCondLst>
                              <p:cond delay="0"/>
                            </p:stCondLst>
                            <p:childTnLst>
                              <p:par>
                                <p:cTn fill="hold" id="628" nodeType="click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29"/>
                                        <p:tgtEl>
                                          <p:spTgt spid="5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0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31"/>
                                        <p:tgtEl>
                                          <p:spTgt spid="5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2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33"/>
                                        <p:tgtEl>
                                          <p:spTgt spid="5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4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35"/>
                                        <p:tgtEl>
                                          <p:spTgt spid="5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6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37"/>
                                        <p:tgtEl>
                                          <p:spTgt spid="5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316760" y="1761120"/>
            <a:ext cx="2224440" cy="210852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31" name="CustomShape 2"/>
          <p:cNvSpPr/>
          <p:nvPr/>
        </p:nvSpPr>
        <p:spPr>
          <a:xfrm>
            <a:off x="4469400" y="1913400"/>
            <a:ext cx="1905840" cy="17463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32" name="CustomShape 3"/>
          <p:cNvSpPr/>
          <p:nvPr/>
        </p:nvSpPr>
        <p:spPr>
          <a:xfrm>
            <a:off x="4925520" y="2419560"/>
            <a:ext cx="2386800" cy="216144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33" name="CustomShape 4"/>
          <p:cNvSpPr/>
          <p:nvPr/>
        </p:nvSpPr>
        <p:spPr>
          <a:xfrm>
            <a:off x="5348160" y="1892520"/>
            <a:ext cx="2386800" cy="216144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34" name="CustomShape 5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535" name="CustomShape 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RBOP</a:t>
            </a:r>
            <a:endParaRPr/>
          </a:p>
        </p:txBody>
      </p:sp>
      <p:sp>
        <p:nvSpPr>
          <p:cNvPr id="536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B141A1-F1A1-41B1-9171-41D18171F11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537" name="CustomShape 8"/>
          <p:cNvSpPr/>
          <p:nvPr/>
        </p:nvSpPr>
        <p:spPr>
          <a:xfrm>
            <a:off x="5820840" y="3252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538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539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540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541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542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543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544" name="Line 15"/>
          <p:cNvSpPr/>
          <p:nvPr/>
        </p:nvSpPr>
        <p:spPr>
          <a:xfrm>
            <a:off x="5530320" y="2860920"/>
            <a:ext cx="353160" cy="451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45" name="Line 16"/>
          <p:cNvSpPr/>
          <p:nvPr/>
        </p:nvSpPr>
        <p:spPr>
          <a:xfrm flipV="1">
            <a:off x="6186240" y="3101760"/>
            <a:ext cx="252000" cy="210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46" name="Line 17"/>
          <p:cNvSpPr/>
          <p:nvPr/>
        </p:nvSpPr>
        <p:spPr>
          <a:xfrm>
            <a:off x="6186240" y="3600720"/>
            <a:ext cx="252000" cy="415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47" name="Line 18"/>
          <p:cNvSpPr/>
          <p:nvPr/>
        </p:nvSpPr>
        <p:spPr>
          <a:xfrm flipH="1">
            <a:off x="5700960" y="3600720"/>
            <a:ext cx="182520" cy="992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48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49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50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51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52" name="CustomShape 23"/>
          <p:cNvSpPr/>
          <p:nvPr/>
        </p:nvSpPr>
        <p:spPr>
          <a:xfrm>
            <a:off x="152280" y="1600200"/>
            <a:ext cx="4492080" cy="1037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buFont typeface="Arial"/>
              <a:buChar char="•"/>
            </a:pPr>
            <a:r>
              <a:rPr lang="fr-FR">
                <a:solidFill>
                  <a:srgbClr val="800a07"/>
                </a:solidFill>
                <a:latin typeface="Garamond"/>
              </a:rPr>
              <a:t>Etape d’initialisation:</a:t>
            </a:r>
            <a:endParaRPr/>
          </a:p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Graphe RNG</a:t>
            </a:r>
            <a:endParaRPr/>
          </a:p>
          <a:p>
            <a:pPr algn="ctr"/>
            <a:endParaRPr/>
          </a:p>
        </p:txBody>
      </p:sp>
      <p:sp>
        <p:nvSpPr>
          <p:cNvPr id="553" name="CustomShape 24"/>
          <p:cNvSpPr/>
          <p:nvPr/>
        </p:nvSpPr>
        <p:spPr>
          <a:xfrm>
            <a:off x="6251040" y="3192840"/>
            <a:ext cx="67716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d(A,B)</a:t>
            </a:r>
            <a:endParaRPr/>
          </a:p>
        </p:txBody>
      </p:sp>
      <p:sp>
        <p:nvSpPr>
          <p:cNvPr id="554" name="CustomShape 25"/>
          <p:cNvSpPr/>
          <p:nvPr/>
        </p:nvSpPr>
        <p:spPr>
          <a:xfrm>
            <a:off x="5183280" y="3090240"/>
            <a:ext cx="68040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555" name="CustomShape 26"/>
          <p:cNvSpPr/>
          <p:nvPr/>
        </p:nvSpPr>
        <p:spPr>
          <a:xfrm>
            <a:off x="5778720" y="2484000"/>
            <a:ext cx="680400" cy="303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556" name="CustomShape 27"/>
          <p:cNvSpPr/>
          <p:nvPr/>
        </p:nvSpPr>
        <p:spPr>
          <a:xfrm>
            <a:off x="5042160" y="5726160"/>
            <a:ext cx="3870000" cy="394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2000">
                <a:solidFill>
                  <a:srgbClr val="800a07"/>
                </a:solidFill>
                <a:latin typeface="Garamond"/>
              </a:rPr>
              <a:t>d(A,B)&lt;d(C,B) et d(C,A)&lt;d(C,B) </a:t>
            </a:r>
            <a:endParaRPr/>
          </a:p>
        </p:txBody>
      </p:sp>
    </p:spTree>
  </p:cSld>
  <p:timing>
    <p:tnLst>
      <p:par>
        <p:cTn dur="indefinite" id="638" nodeType="tmRoot" restart="never">
          <p:childTnLst>
            <p:seq>
              <p:cTn dur="indefinite" id="639" nodeType="mainSeq">
                <p:childTnLst>
                  <p:par>
                    <p:cTn fill="hold" id="640">
                      <p:stCondLst>
                        <p:cond delay="indefinite"/>
                      </p:stCondLst>
                      <p:childTnLst>
                        <p:par>
                          <p:cTn fill="hold" id="641">
                            <p:stCondLst>
                              <p:cond delay="0"/>
                            </p:stCondLst>
                            <p:childTnLst>
                              <p:par>
                                <p:cTn fill="hold" id="6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4">
                      <p:stCondLst>
                        <p:cond delay="indefinite"/>
                      </p:stCondLst>
                      <p:childTnLst>
                        <p:par>
                          <p:cTn fill="hold" id="645">
                            <p:stCondLst>
                              <p:cond delay="0"/>
                            </p:stCondLst>
                            <p:childTnLst>
                              <p:par>
                                <p:cTn fill="hold" id="6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8">
                      <p:stCondLst>
                        <p:cond delay="indefinite"/>
                      </p:stCondLst>
                      <p:childTnLst>
                        <p:par>
                          <p:cTn fill="hold" id="649">
                            <p:stCondLst>
                              <p:cond delay="0"/>
                            </p:stCondLst>
                            <p:childTnLst>
                              <p:par>
                                <p:cTn fill="hold" id="650" nodeType="click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dur="1000" fill="hold" id="652"/>
                                        <p:tgtEl>
                                          <p:spTgt spid="55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653"/>
                                        <p:tgtEl>
                                          <p:spTgt spid="55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dur="1000" fill="hold" id="654"/>
                                        <p:tgtEl>
                                          <p:spTgt spid="55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655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6">
                      <p:stCondLst>
                        <p:cond delay="indefinite"/>
                      </p:stCondLst>
                      <p:childTnLst>
                        <p:par>
                          <p:cTn fill="hold" id="657">
                            <p:stCondLst>
                              <p:cond delay="0"/>
                            </p:stCondLst>
                            <p:childTnLst>
                              <p:par>
                                <p:cTn fill="hold" id="658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659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60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1">
                      <p:stCondLst>
                        <p:cond delay="indefinite"/>
                      </p:stCondLst>
                      <p:childTnLst>
                        <p:par>
                          <p:cTn fill="hold" id="662">
                            <p:stCondLst>
                              <p:cond delay="0"/>
                            </p:stCondLst>
                            <p:childTnLst>
                              <p:par>
                                <p:cTn fill="hold" id="663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664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65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6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8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0">
                      <p:stCondLst>
                        <p:cond delay="indefinite"/>
                      </p:stCondLst>
                      <p:childTnLst>
                        <p:par>
                          <p:cTn fill="hold" id="671">
                            <p:stCondLst>
                              <p:cond delay="0"/>
                            </p:stCondLst>
                            <p:childTnLst>
                              <p:par>
                                <p:cTn fill="hold" id="6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4">
                      <p:stCondLst>
                        <p:cond delay="indefinite"/>
                      </p:stCondLst>
                      <p:childTnLst>
                        <p:par>
                          <p:cTn fill="hold" id="675">
                            <p:stCondLst>
                              <p:cond delay="0"/>
                            </p:stCondLst>
                            <p:childTnLst>
                              <p:par>
                                <p:cTn fill="hold" id="6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8">
                      <p:stCondLst>
                        <p:cond delay="indefinite"/>
                      </p:stCondLst>
                      <p:childTnLst>
                        <p:par>
                          <p:cTn fill="hold" id="679">
                            <p:stCondLst>
                              <p:cond delay="0"/>
                            </p:stCondLst>
                            <p:childTnLst>
                              <p:par>
                                <p:cTn fill="hold" id="680" nodeType="click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81"/>
                                        <p:tgtEl>
                                          <p:spTgt spid="54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2">
                      <p:stCondLst>
                        <p:cond delay="indefinite"/>
                      </p:stCondLst>
                      <p:childTnLst>
                        <p:par>
                          <p:cTn fill="hold" id="683">
                            <p:stCondLst>
                              <p:cond delay="0"/>
                            </p:stCondLst>
                            <p:childTnLst>
                              <p:par>
                                <p:cTn fill="hold" id="684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86" nodeType="with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8">
                      <p:stCondLst>
                        <p:cond delay="indefinite"/>
                      </p:stCondLst>
                      <p:childTnLst>
                        <p:par>
                          <p:cTn fill="hold" id="689">
                            <p:stCondLst>
                              <p:cond delay="0"/>
                            </p:stCondLst>
                            <p:childTnLst>
                              <p:par>
                                <p:cTn fill="hold" id="690" nodeType="click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91"/>
                                        <p:tgtEl>
                                          <p:spTgt spid="54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92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93"/>
                                        <p:tgtEl>
                                          <p:spTgt spid="54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94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95"/>
                                        <p:tgtEl>
                                          <p:spTgt spid="54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96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97"/>
                                        <p:tgtEl>
                                          <p:spTgt spid="55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98" nodeType="withEffect" presetClass="emph" presetID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99"/>
                                        <p:tgtEl>
                                          <p:spTgt spid="54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Target Radius-LBOP (TR-LBOP)</a:t>
            </a:r>
            <a:endParaRPr/>
          </a:p>
        </p:txBody>
      </p:sp>
      <p:sp>
        <p:nvSpPr>
          <p:cNvPr id="558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5111A1-F1D1-41B1-A1A1-315131B1F16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559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560" name="CustomShape 4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Amélioration de LBOP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Différence dans la rayon de transmission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0" y="0"/>
            <a:ext cx="360" cy="1951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515151-0121-4121-A141-6181E1E17141}" type="slidenum">
              <a:rPr lang="fr-FR"/>
              <a:t>&lt;numéro&gt;</a:t>
            </a:fld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4102920" y="1521720"/>
            <a:ext cx="4460040" cy="4221360"/>
          </a:xfrm>
          <a:prstGeom prst="ellipse">
            <a:avLst/>
          </a:prstGeom>
          <a:ln cap="rnd" w="9360">
            <a:solidFill>
              <a:srgbClr val="46aac4"/>
            </a:solidFill>
            <a:custDash>
              <a:ds d="2704000000" sp="2028000000"/>
            </a:custDash>
            <a:round/>
          </a:ln>
        </p:spPr>
      </p:sp>
      <p:sp>
        <p:nvSpPr>
          <p:cNvPr id="563" name="CustomShape 3"/>
          <p:cNvSpPr/>
          <p:nvPr/>
        </p:nvSpPr>
        <p:spPr>
          <a:xfrm>
            <a:off x="457560" y="27504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Target Radius-LBOP (TR-LBOP)</a:t>
            </a:r>
            <a:endParaRPr/>
          </a:p>
        </p:txBody>
      </p:sp>
      <p:sp>
        <p:nvSpPr>
          <p:cNvPr id="564" name="CustomShape 4"/>
          <p:cNvSpPr/>
          <p:nvPr/>
        </p:nvSpPr>
        <p:spPr>
          <a:xfrm>
            <a:off x="360" y="36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514171-D1B1-4151-A1D1-A1211141812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360" y="36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5807160" y="26694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567" name="CustomShape 7"/>
          <p:cNvSpPr/>
          <p:nvPr/>
        </p:nvSpPr>
        <p:spPr>
          <a:xfrm>
            <a:off x="6270840" y="2166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568" name="CustomShape 8"/>
          <p:cNvSpPr/>
          <p:nvPr/>
        </p:nvSpPr>
        <p:spPr>
          <a:xfrm>
            <a:off x="5059800" y="1926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569" name="CustomShape 9"/>
          <p:cNvSpPr/>
          <p:nvPr/>
        </p:nvSpPr>
        <p:spPr>
          <a:xfrm>
            <a:off x="5381640" y="40060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570" name="CustomShape 10"/>
          <p:cNvSpPr/>
          <p:nvPr/>
        </p:nvSpPr>
        <p:spPr>
          <a:xfrm>
            <a:off x="6119280" y="3429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571" name="CustomShape 11"/>
          <p:cNvSpPr/>
          <p:nvPr/>
        </p:nvSpPr>
        <p:spPr>
          <a:xfrm>
            <a:off x="7211880" y="37353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572" name="CustomShape 12"/>
          <p:cNvSpPr/>
          <p:nvPr/>
        </p:nvSpPr>
        <p:spPr>
          <a:xfrm>
            <a:off x="7903080" y="44136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573" name="Line 13"/>
          <p:cNvSpPr/>
          <p:nvPr/>
        </p:nvSpPr>
        <p:spPr>
          <a:xfrm>
            <a:off x="5425200" y="22734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4" name="Line 14"/>
          <p:cNvSpPr/>
          <p:nvPr/>
        </p:nvSpPr>
        <p:spPr>
          <a:xfrm flipV="1">
            <a:off x="6172560" y="251460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5" name="Line 15"/>
          <p:cNvSpPr/>
          <p:nvPr/>
        </p:nvSpPr>
        <p:spPr>
          <a:xfrm>
            <a:off x="6172560" y="301716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6" name="Line 16"/>
          <p:cNvSpPr/>
          <p:nvPr/>
        </p:nvSpPr>
        <p:spPr>
          <a:xfrm flipH="1">
            <a:off x="5595840" y="301716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7" name="Line 17"/>
          <p:cNvSpPr/>
          <p:nvPr/>
        </p:nvSpPr>
        <p:spPr>
          <a:xfrm flipV="1">
            <a:off x="5747040" y="3776400"/>
            <a:ext cx="434880" cy="289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8" name="Line 18"/>
          <p:cNvSpPr/>
          <p:nvPr/>
        </p:nvSpPr>
        <p:spPr>
          <a:xfrm>
            <a:off x="6547320" y="363240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79" name="Line 19"/>
          <p:cNvSpPr/>
          <p:nvPr/>
        </p:nvSpPr>
        <p:spPr>
          <a:xfrm flipH="1" flipV="1">
            <a:off x="5487840" y="212940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80" name="Line 20"/>
          <p:cNvSpPr/>
          <p:nvPr/>
        </p:nvSpPr>
        <p:spPr>
          <a:xfrm>
            <a:off x="7577280" y="407736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81" name="CustomShape 21"/>
          <p:cNvSpPr/>
          <p:nvPr/>
        </p:nvSpPr>
        <p:spPr>
          <a:xfrm>
            <a:off x="152640" y="1817280"/>
            <a:ext cx="4492080" cy="9122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Rayon de transmission:</a:t>
            </a:r>
            <a:endParaRPr/>
          </a:p>
          <a:p>
            <a:endParaRPr/>
          </a:p>
        </p:txBody>
      </p:sp>
    </p:spTree>
  </p:cSld>
  <p:timing>
    <p:tnLst>
      <p:par>
        <p:cTn dur="indefinite" id="700" nodeType="tmRoot" restart="never">
          <p:childTnLst>
            <p:seq>
              <p:cTn id="70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0" y="0"/>
            <a:ext cx="360" cy="1951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01B181-31A1-4101-A1F1-C16101D13191}" type="slidenum">
              <a:rPr lang="fr-FR"/>
              <a:t>&lt;numéro&gt;</a:t>
            </a:fld>
            <a:endParaRPr/>
          </a:p>
        </p:txBody>
      </p:sp>
      <p:sp>
        <p:nvSpPr>
          <p:cNvPr id="583" name="CustomShape 2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58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Target Radius-LBOP (TR-LBOP)</a:t>
            </a:r>
            <a:endParaRPr/>
          </a:p>
        </p:txBody>
      </p:sp>
      <p:sp>
        <p:nvSpPr>
          <p:cNvPr id="585" name="CustomShape 4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61E121-3100-4171-B121-91216131118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586" name="CustomShape 5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587" name="CustomShape 6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588" name="CustomShape 7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589" name="CustomShape 8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590" name="CustomShape 9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591" name="CustomShape 10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592" name="CustomShape 11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anchor="ctr" bIns="45000" lIns="90000" rIns="90000" tIns="45000"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593" name="Line 12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4" name="Line 13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5" name="Line 14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6" name="Line 15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7" name="Line 16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8" name="Line 17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599" name="CustomShape 18"/>
          <p:cNvSpPr/>
          <p:nvPr/>
        </p:nvSpPr>
        <p:spPr>
          <a:xfrm>
            <a:off x="286560" y="1947960"/>
            <a:ext cx="4492080" cy="9122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Rayon de transmission:</a:t>
            </a:r>
            <a:endParaRPr/>
          </a:p>
          <a:p>
            <a:endParaRPr/>
          </a:p>
        </p:txBody>
      </p:sp>
      <p:pic>
        <p:nvPicPr>
          <p:cNvPr descr="" id="6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38880" y="4133520"/>
            <a:ext cx="202320" cy="202320"/>
          </a:xfrm>
          <a:prstGeom prst="rect">
            <a:avLst/>
          </a:prstGeom>
        </p:spPr>
      </p:pic>
      <p:sp>
        <p:nvSpPr>
          <p:cNvPr id="601" name="CustomShape 19"/>
          <p:cNvSpPr/>
          <p:nvPr/>
        </p:nvSpPr>
        <p:spPr>
          <a:xfrm>
            <a:off x="6317280" y="3880080"/>
            <a:ext cx="288684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Message déjà reçu, ignoré</a:t>
            </a:r>
            <a:endParaRPr/>
          </a:p>
        </p:txBody>
      </p:sp>
      <p:pic>
        <p:nvPicPr>
          <p:cNvPr descr="" id="6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160" y="4145040"/>
            <a:ext cx="202320" cy="202320"/>
          </a:xfrm>
          <a:prstGeom prst="rect">
            <a:avLst/>
          </a:prstGeom>
        </p:spPr>
      </p:pic>
      <p:pic>
        <p:nvPicPr>
          <p:cNvPr descr="" id="60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346080" y="4138920"/>
            <a:ext cx="202320" cy="202320"/>
          </a:xfrm>
          <a:prstGeom prst="rect">
            <a:avLst/>
          </a:prstGeom>
        </p:spPr>
      </p:pic>
      <p:pic>
        <p:nvPicPr>
          <p:cNvPr descr="" id="604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6344640" y="4136400"/>
            <a:ext cx="202320" cy="202320"/>
          </a:xfrm>
          <a:prstGeom prst="rect">
            <a:avLst/>
          </a:prstGeom>
        </p:spPr>
      </p:pic>
      <p:pic>
        <p:nvPicPr>
          <p:cNvPr descr="" id="605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7416000" y="4447080"/>
            <a:ext cx="202320" cy="202320"/>
          </a:xfrm>
          <a:prstGeom prst="rect">
            <a:avLst/>
          </a:prstGeom>
        </p:spPr>
      </p:pic>
      <p:pic>
        <p:nvPicPr>
          <p:cNvPr descr="" id="606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7418520" y="4447080"/>
            <a:ext cx="202320" cy="202320"/>
          </a:xfrm>
          <a:prstGeom prst="rect">
            <a:avLst/>
          </a:prstGeom>
        </p:spPr>
      </p:pic>
      <p:pic>
        <p:nvPicPr>
          <p:cNvPr descr="" id="607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6054120" y="3336120"/>
            <a:ext cx="202320" cy="202320"/>
          </a:xfrm>
          <a:prstGeom prst="rect">
            <a:avLst/>
          </a:prstGeom>
        </p:spPr>
      </p:pic>
      <p:pic>
        <p:nvPicPr>
          <p:cNvPr descr="" id="608" name="Picture 2"/>
          <p:cNvPicPr/>
          <p:nvPr/>
        </p:nvPicPr>
        <p:blipFill>
          <a:blip r:embed="rId8"/>
          <a:stretch>
            <a:fillRect/>
          </a:stretch>
        </p:blipFill>
        <p:spPr>
          <a:xfrm>
            <a:off x="6056640" y="3331800"/>
            <a:ext cx="196560" cy="196560"/>
          </a:xfrm>
          <a:prstGeom prst="rect">
            <a:avLst/>
          </a:prstGeom>
        </p:spPr>
      </p:pic>
      <p:pic>
        <p:nvPicPr>
          <p:cNvPr descr="" id="609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6050520" y="3331800"/>
            <a:ext cx="202320" cy="202320"/>
          </a:xfrm>
          <a:prstGeom prst="rect">
            <a:avLst/>
          </a:prstGeom>
        </p:spPr>
      </p:pic>
      <p:sp>
        <p:nvSpPr>
          <p:cNvPr id="610" name="CustomShape 20"/>
          <p:cNvSpPr/>
          <p:nvPr/>
        </p:nvSpPr>
        <p:spPr>
          <a:xfrm>
            <a:off x="457200" y="3866040"/>
            <a:ext cx="4492080" cy="9122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Broadcaster &lt;M,c&gt;</a:t>
            </a:r>
            <a:endParaRPr/>
          </a:p>
          <a:p>
            <a:endParaRPr/>
          </a:p>
        </p:txBody>
      </p:sp>
      <p:sp>
        <p:nvSpPr>
          <p:cNvPr id="611" name="CustomShape 21"/>
          <p:cNvSpPr/>
          <p:nvPr/>
        </p:nvSpPr>
        <p:spPr>
          <a:xfrm>
            <a:off x="6093000" y="4379400"/>
            <a:ext cx="86328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>
                <a:solidFill>
                  <a:srgbClr val="800a07"/>
                </a:solidFill>
                <a:latin typeface="Garamond"/>
              </a:rPr>
              <a:t>source</a:t>
            </a:r>
            <a:endParaRPr/>
          </a:p>
        </p:txBody>
      </p:sp>
    </p:spTree>
  </p:cSld>
  <p:timing>
    <p:tnLst>
      <p:par>
        <p:cTn dur="indefinite" id="702" nodeType="tmRoot" restart="never">
          <p:childTnLst>
            <p:seq>
              <p:cTn id="70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Target Radius-LBOP (TR-LBOP)</a:t>
            </a:r>
            <a:endParaRPr/>
          </a:p>
        </p:txBody>
      </p:sp>
      <p:sp>
        <p:nvSpPr>
          <p:cNvPr id="613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F10151-D1E1-41C1-8171-61217151917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14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615" name="CustomShape 4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Amélioration de LBOP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Différence dans la rayon de transmission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Plan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Analyse et réflexion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Simulations et résultats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Conclusion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610141-0191-4111-B151-D1B13161E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Target Radius-LBOP (TR-LBOP)</a:t>
            </a:r>
            <a:endParaRPr/>
          </a:p>
        </p:txBody>
      </p:sp>
      <p:sp>
        <p:nvSpPr>
          <p:cNvPr id="61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71E1F1-9151-41E1-8121-2131A1E1A12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18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  <p:sp>
        <p:nvSpPr>
          <p:cNvPr id="619" name="CustomShape 4"/>
          <p:cNvSpPr/>
          <p:nvPr/>
        </p:nvSpPr>
        <p:spPr>
          <a:xfrm>
            <a:off x="45720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Amélioration de LBOP</a:t>
            </a:r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Différence dans la rayon de transmission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Récapitulatif</a:t>
            </a:r>
            <a:endParaRPr/>
          </a:p>
        </p:txBody>
      </p:sp>
      <p:sp>
        <p:nvSpPr>
          <p:cNvPr id="62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D121B1-3171-41A1-A101-91C14121E15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22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état de l’art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fr-FR" sz="4000">
                <a:solidFill>
                  <a:srgbClr val="800a07"/>
                </a:solidFill>
                <a:latin typeface="Garamond"/>
              </a:rPr>
              <a:t>Analyse et réflexion</a:t>
            </a:r>
            <a:endParaRPr/>
          </a:p>
        </p:txBody>
      </p:sp>
      <p:sp>
        <p:nvSpPr>
          <p:cNvPr id="624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</p:spPr>
      </p:sp>
      <p:sp>
        <p:nvSpPr>
          <p:cNvPr id="625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9191F1-B181-4181-81D1-A1A151F1919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Critiques de l’existant</a:t>
            </a:r>
            <a:endParaRPr/>
          </a:p>
        </p:txBody>
      </p:sp>
      <p:sp>
        <p:nvSpPr>
          <p:cNvPr id="6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628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4191E1-9151-4131-9191-31A1018191C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29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Analyse et réflexion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Modèle choisi</a:t>
            </a:r>
            <a:endParaRPr/>
          </a:p>
        </p:txBody>
      </p:sp>
      <p:sp>
        <p:nvSpPr>
          <p:cNvPr id="6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632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002161-B101-4161-9141-C1B15131A13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33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Analyse et réflexion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Nos idées</a:t>
            </a:r>
            <a:endParaRPr/>
          </a:p>
        </p:txBody>
      </p:sp>
      <p:sp>
        <p:nvSpPr>
          <p:cNvPr id="63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636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E10161-A181-41C1-9151-7181F1716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37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Analyse et réflexion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fr-FR" sz="4000">
                <a:solidFill>
                  <a:srgbClr val="800a07"/>
                </a:solidFill>
                <a:latin typeface="Garamond"/>
              </a:rPr>
              <a:t>simulation et résulats</a:t>
            </a:r>
            <a:endParaRPr/>
          </a:p>
        </p:txBody>
      </p:sp>
      <p:sp>
        <p:nvSpPr>
          <p:cNvPr id="639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</p:spPr>
      </p:sp>
      <p:sp>
        <p:nvSpPr>
          <p:cNvPr id="640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F19101-D101-4151-9181-01812131C19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Choix des outils</a:t>
            </a:r>
            <a:endParaRPr/>
          </a:p>
        </p:txBody>
      </p:sp>
      <p:sp>
        <p:nvSpPr>
          <p:cNvPr id="6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Langages : C / C++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Simulateur de réseau : WSNET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Outils collaboratifs : git / github</a:t>
            </a:r>
            <a:endParaRPr/>
          </a:p>
        </p:txBody>
      </p:sp>
      <p:sp>
        <p:nvSpPr>
          <p:cNvPr id="643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91F1A1-A171-41E1-A101-31A121F151C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644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simulation et résulats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fr-FR" sz="40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  <a:p>
            <a:pPr algn="ctr"/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</p:spPr>
      </p:sp>
      <p:sp>
        <p:nvSpPr>
          <p:cNvPr id="190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A1E1D1-C1D1-41E1-B1F1-1171B1E1717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Capteurs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8228880" cy="475560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Petites entités électroniques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Sans fil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C1E18131-7111-4101-8161-E181A17111C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pic>
        <p:nvPicPr>
          <p:cNvPr descr="" id="194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167920" y="1600200"/>
            <a:ext cx="5079240" cy="4520520"/>
          </a:xfrm>
          <a:prstGeom prst="rect">
            <a:avLst/>
          </a:prstGeom>
        </p:spPr>
      </p:pic>
      <p:sp>
        <p:nvSpPr>
          <p:cNvPr id="195" name="CustomShape 4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Architecture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21D1D1-0111-41E1-B101-3141D101B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Capacités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A1E191-E151-41E1-8131-3191C1F1A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457200" y="1600200"/>
            <a:ext cx="8228880" cy="4755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20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Faible puissance de calcul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Mémoire limitée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Réserve d’énergie réduite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fr-FR" sz="3200">
                <a:solidFill>
                  <a:srgbClr val="800a07"/>
                </a:solidFill>
                <a:latin typeface="Garamond"/>
              </a:rPr>
              <a:t>Rayon de transmission maximum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Réseaux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918191-9181-4121-81D1-116101B1B10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fr-FR" sz="4000">
                <a:solidFill>
                  <a:srgbClr val="800a07"/>
                </a:solidFill>
                <a:latin typeface="Garamond"/>
              </a:rPr>
              <a:t>Problématiques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F1C131-3191-4131-A1C1-219111E141D1}" type="slidenum">
              <a:rPr lang="fr-FR">
                <a:solidFill>
                  <a:srgbClr val="800a07"/>
                </a:solidFill>
                <a:latin typeface="Garamond"/>
              </a:rPr>
              <a:t>&lt;numéro&gt;</a:t>
            </a:fld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0" y="0"/>
            <a:ext cx="9143280" cy="273960"/>
          </a:xfrm>
          <a:prstGeom prst="rect">
            <a:avLst/>
          </a:prstGeom>
        </p:spPr>
        <p:txBody>
          <a:bodyPr anchor="ctr" bIns="45000" lIns="90000" rIns="90000" tIns="45000"/>
          <a:p>
            <a:pPr algn="r"/>
            <a:r>
              <a:rPr lang="fr-FR" sz="1600">
                <a:solidFill>
                  <a:srgbClr val="800a07"/>
                </a:solidFill>
                <a:latin typeface="Garamond"/>
              </a:rPr>
              <a:t>Introduction aux réseaux de capteurs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