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</p:sldMasterIdLst>
  <p:notesMasterIdLst>
    <p:notesMasterId r:id="rId30"/>
  </p:notesMasterIdLst>
  <p:handoutMasterIdLst>
    <p:handoutMasterId r:id="rId31"/>
  </p:handoutMasterIdLst>
  <p:sldIdLst>
    <p:sldId id="30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300" r:id="rId21"/>
    <p:sldId id="301" r:id="rId22"/>
    <p:sldId id="302" r:id="rId23"/>
    <p:sldId id="303" r:id="rId24"/>
    <p:sldId id="304" r:id="rId25"/>
    <p:sldId id="305" r:id="rId26"/>
    <p:sldId id="283" r:id="rId27"/>
    <p:sldId id="288" r:id="rId28"/>
    <p:sldId id="289" r:id="rId2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867B4D26-3E5F-A243-B9E2-7E527F915022}">
          <p14:sldIdLst>
            <p14:sldId id="307"/>
          </p14:sldIdLst>
        </p14:section>
        <p14:section name="Plan" id="{36A3DED9-A230-7941-A10D-07258F8EC76F}">
          <p14:sldIdLst>
            <p14:sldId id="262"/>
          </p14:sldIdLst>
        </p14:section>
        <p14:section name="Intro" id="{DB3D6C37-9138-2445-9103-A46EAF6DBF02}">
          <p14:sldIdLst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Etat de l'art" id="{02E022AA-8586-2D4C-8853-081989767335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300"/>
            <p14:sldId id="301"/>
            <p14:sldId id="302"/>
            <p14:sldId id="303"/>
            <p14:sldId id="304"/>
            <p14:sldId id="305"/>
            <p14:sldId id="283"/>
          </p14:sldIdLst>
        </p14:section>
        <p14:section name="Analyse et réflexion" id="{E6E9E42D-618D-C04C-A6AC-602EC5596557}">
          <p14:sldIdLst/>
        </p14:section>
        <p14:section name="Simulations et résulats" id="{5ED65119-467B-6644-94FB-05D508124816}">
          <p14:sldIdLst>
            <p14:sldId id="288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747" autoAdjust="0"/>
  </p:normalViewPr>
  <p:slideViewPr>
    <p:cSldViewPr snapToGrid="0" snapToObjects="1">
      <p:cViewPr>
        <p:scale>
          <a:sx n="75" d="100"/>
          <a:sy n="75" d="100"/>
        </p:scale>
        <p:origin x="-1960" y="-3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D84DF-2E4A-914D-8008-A16D5583089F}" type="doc">
      <dgm:prSet loTypeId="urn:microsoft.com/office/officeart/2005/8/layout/radial5" loCatId="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B7BB0103-7E47-DD47-A685-FB155C9A07EE}">
      <dgm:prSet phldrT="[Texte]"/>
      <dgm:spPr/>
      <dgm:t>
        <a:bodyPr/>
        <a:lstStyle/>
        <a:p>
          <a:r>
            <a:rPr lang="fr-FR"/>
            <a:t>Économie</a:t>
          </a:r>
        </a:p>
        <a:p>
          <a:r>
            <a:rPr lang="fr-FR"/>
            <a:t>d’énergie</a:t>
          </a:r>
        </a:p>
      </dgm:t>
    </dgm:pt>
    <dgm:pt modelId="{187E3820-FDBD-A14B-8D53-13DEEA190D85}" type="parTrans" cxnId="{1F426276-401F-6548-A04B-6E549D314F44}">
      <dgm:prSet/>
      <dgm:spPr/>
      <dgm:t>
        <a:bodyPr/>
        <a:lstStyle/>
        <a:p>
          <a:endParaRPr lang="fr-FR"/>
        </a:p>
      </dgm:t>
    </dgm:pt>
    <dgm:pt modelId="{07DE391C-36DC-2347-ACDE-6F70ECD1194A}" type="sibTrans" cxnId="{1F426276-401F-6548-A04B-6E549D314F44}">
      <dgm:prSet/>
      <dgm:spPr/>
      <dgm:t>
        <a:bodyPr/>
        <a:lstStyle/>
        <a:p>
          <a:endParaRPr lang="fr-FR"/>
        </a:p>
      </dgm:t>
    </dgm:pt>
    <dgm:pt modelId="{1A6F2230-7FF1-784D-8943-FAFBB5BD867E}">
      <dgm:prSet phldrT="[Texte]"/>
      <dgm:spPr>
        <a:solidFill>
          <a:srgbClr val="008000">
            <a:alpha val="42000"/>
          </a:srgbClr>
        </a:solidFill>
      </dgm:spPr>
      <dgm:t>
        <a:bodyPr/>
        <a:lstStyle/>
        <a:p>
          <a:r>
            <a:rPr lang="fr-FR"/>
            <a:t>Routage</a:t>
          </a:r>
        </a:p>
      </dgm:t>
    </dgm:pt>
    <dgm:pt modelId="{5304632D-3534-014E-A773-191A91505663}" type="parTrans" cxnId="{41055DA1-11F4-F44D-8A2D-65078C273C86}">
      <dgm:prSet/>
      <dgm:spPr>
        <a:solidFill>
          <a:srgbClr val="008000">
            <a:alpha val="42000"/>
          </a:srgbClr>
        </a:solidFill>
      </dgm:spPr>
      <dgm:t>
        <a:bodyPr/>
        <a:lstStyle/>
        <a:p>
          <a:endParaRPr lang="fr-FR"/>
        </a:p>
      </dgm:t>
    </dgm:pt>
    <dgm:pt modelId="{18929EFA-1674-8D49-BFC2-4A2E5D4308B5}" type="sibTrans" cxnId="{41055DA1-11F4-F44D-8A2D-65078C273C86}">
      <dgm:prSet/>
      <dgm:spPr/>
      <dgm:t>
        <a:bodyPr/>
        <a:lstStyle/>
        <a:p>
          <a:endParaRPr lang="fr-FR"/>
        </a:p>
      </dgm:t>
    </dgm:pt>
    <dgm:pt modelId="{7DA216F7-B61A-644F-9E41-4844BDF2E1EB}">
      <dgm:prSet phldrT="[Texte]"/>
      <dgm:spPr/>
      <dgm:t>
        <a:bodyPr/>
        <a:lstStyle/>
        <a:p>
          <a:r>
            <a:rPr lang="fr-FR"/>
            <a:t>Redondance des données</a:t>
          </a:r>
        </a:p>
      </dgm:t>
    </dgm:pt>
    <dgm:pt modelId="{EE98EBD2-B01C-AC47-87D6-306A993857F7}" type="parTrans" cxnId="{DA6D3E26-D7CA-AD40-9EAA-FB53CCDC295A}">
      <dgm:prSet/>
      <dgm:spPr/>
      <dgm:t>
        <a:bodyPr/>
        <a:lstStyle/>
        <a:p>
          <a:endParaRPr lang="fr-FR"/>
        </a:p>
      </dgm:t>
    </dgm:pt>
    <dgm:pt modelId="{40828377-F63C-7147-AD5C-8E259A94515F}" type="sibTrans" cxnId="{DA6D3E26-D7CA-AD40-9EAA-FB53CCDC295A}">
      <dgm:prSet/>
      <dgm:spPr/>
      <dgm:t>
        <a:bodyPr/>
        <a:lstStyle/>
        <a:p>
          <a:endParaRPr lang="fr-FR"/>
        </a:p>
      </dgm:t>
    </dgm:pt>
    <dgm:pt modelId="{80CDC2A9-E114-4E4E-97DA-E5A6E9106C0D}">
      <dgm:prSet phldrT="[Texte]"/>
      <dgm:spPr/>
      <dgm:t>
        <a:bodyPr/>
        <a:lstStyle/>
        <a:p>
          <a:r>
            <a:rPr lang="fr-FR"/>
            <a:t>Coûts de transmission physique</a:t>
          </a:r>
        </a:p>
      </dgm:t>
    </dgm:pt>
    <dgm:pt modelId="{EBD4001C-B961-5540-8C87-277869C67930}" type="parTrans" cxnId="{182F8A36-DF71-514D-A4DB-02C0E52C9E27}">
      <dgm:prSet/>
      <dgm:spPr/>
      <dgm:t>
        <a:bodyPr/>
        <a:lstStyle/>
        <a:p>
          <a:endParaRPr lang="fr-FR"/>
        </a:p>
      </dgm:t>
    </dgm:pt>
    <dgm:pt modelId="{23331D01-66FE-2F4E-9D58-79CD274B6161}" type="sibTrans" cxnId="{182F8A36-DF71-514D-A4DB-02C0E52C9E27}">
      <dgm:prSet/>
      <dgm:spPr/>
      <dgm:t>
        <a:bodyPr/>
        <a:lstStyle/>
        <a:p>
          <a:endParaRPr lang="fr-FR"/>
        </a:p>
      </dgm:t>
    </dgm:pt>
    <dgm:pt modelId="{2D39C667-17DD-D243-BBEF-E694A5E11B6F}" type="pres">
      <dgm:prSet presAssocID="{EC3D84DF-2E4A-914D-8008-A16D5583089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DD8E76F-190F-AE4D-8F4D-4BB2AADB5179}" type="pres">
      <dgm:prSet presAssocID="{B7BB0103-7E47-DD47-A685-FB155C9A07EE}" presName="centerShape" presStyleLbl="node0" presStyleIdx="0" presStyleCnt="1"/>
      <dgm:spPr/>
      <dgm:t>
        <a:bodyPr/>
        <a:lstStyle/>
        <a:p>
          <a:endParaRPr lang="fr-FR"/>
        </a:p>
      </dgm:t>
    </dgm:pt>
    <dgm:pt modelId="{28E9526E-7B0C-9143-A850-585B8E0E2207}" type="pres">
      <dgm:prSet presAssocID="{5304632D-3534-014E-A773-191A91505663}" presName="parTrans" presStyleLbl="sibTrans2D1" presStyleIdx="0" presStyleCnt="3"/>
      <dgm:spPr/>
      <dgm:t>
        <a:bodyPr/>
        <a:lstStyle/>
        <a:p>
          <a:endParaRPr lang="fr-FR"/>
        </a:p>
      </dgm:t>
    </dgm:pt>
    <dgm:pt modelId="{F6EB97ED-B6B4-4241-B774-3B7059FCFB8A}" type="pres">
      <dgm:prSet presAssocID="{5304632D-3534-014E-A773-191A91505663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EFF2F8AC-1F1B-6D4D-8C29-AE41441F26F7}" type="pres">
      <dgm:prSet presAssocID="{1A6F2230-7FF1-784D-8943-FAFBB5BD867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DC7B13-44EC-FF49-A46D-55A02B76FE87}" type="pres">
      <dgm:prSet presAssocID="{EE98EBD2-B01C-AC47-87D6-306A993857F7}" presName="parTrans" presStyleLbl="sibTrans2D1" presStyleIdx="1" presStyleCnt="3"/>
      <dgm:spPr/>
      <dgm:t>
        <a:bodyPr/>
        <a:lstStyle/>
        <a:p>
          <a:endParaRPr lang="fr-FR"/>
        </a:p>
      </dgm:t>
    </dgm:pt>
    <dgm:pt modelId="{F9C9631B-0A4E-8840-BB52-87B441B80EB5}" type="pres">
      <dgm:prSet presAssocID="{EE98EBD2-B01C-AC47-87D6-306A993857F7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9AF44D55-8614-3B46-93BF-F278C02874B0}" type="pres">
      <dgm:prSet presAssocID="{7DA216F7-B61A-644F-9E41-4844BDF2E1E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3AD5A5-74EA-D84C-A21D-7D9663E3D147}" type="pres">
      <dgm:prSet presAssocID="{EBD4001C-B961-5540-8C87-277869C67930}" presName="parTrans" presStyleLbl="sibTrans2D1" presStyleIdx="2" presStyleCnt="3"/>
      <dgm:spPr/>
      <dgm:t>
        <a:bodyPr/>
        <a:lstStyle/>
        <a:p>
          <a:endParaRPr lang="fr-FR"/>
        </a:p>
      </dgm:t>
    </dgm:pt>
    <dgm:pt modelId="{D2B7ABDE-DC5D-CC43-A304-27801E8F3934}" type="pres">
      <dgm:prSet presAssocID="{EBD4001C-B961-5540-8C87-277869C67930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E6336081-3369-9448-A37D-3542AC02AA41}" type="pres">
      <dgm:prSet presAssocID="{80CDC2A9-E114-4E4E-97DA-E5A6E9106C0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D289E23-9AEB-1545-8121-FFED29DF8A76}" type="presOf" srcId="{EBD4001C-B961-5540-8C87-277869C67930}" destId="{D2B7ABDE-DC5D-CC43-A304-27801E8F3934}" srcOrd="1" destOrd="0" presId="urn:microsoft.com/office/officeart/2005/8/layout/radial5"/>
    <dgm:cxn modelId="{5EF9709A-DAC0-EE4B-8557-4C53B4B56380}" type="presOf" srcId="{7DA216F7-B61A-644F-9E41-4844BDF2E1EB}" destId="{9AF44D55-8614-3B46-93BF-F278C02874B0}" srcOrd="0" destOrd="0" presId="urn:microsoft.com/office/officeart/2005/8/layout/radial5"/>
    <dgm:cxn modelId="{20D7BF27-E99E-774C-A330-14F0528895CF}" type="presOf" srcId="{EC3D84DF-2E4A-914D-8008-A16D5583089F}" destId="{2D39C667-17DD-D243-BBEF-E694A5E11B6F}" srcOrd="0" destOrd="0" presId="urn:microsoft.com/office/officeart/2005/8/layout/radial5"/>
    <dgm:cxn modelId="{3CF9BB7A-5A06-2847-8A99-D91FA18D9AFA}" type="presOf" srcId="{5304632D-3534-014E-A773-191A91505663}" destId="{28E9526E-7B0C-9143-A850-585B8E0E2207}" srcOrd="0" destOrd="0" presId="urn:microsoft.com/office/officeart/2005/8/layout/radial5"/>
    <dgm:cxn modelId="{981409B1-430A-F64D-A631-F9C5F731F273}" type="presOf" srcId="{EBD4001C-B961-5540-8C87-277869C67930}" destId="{443AD5A5-74EA-D84C-A21D-7D9663E3D147}" srcOrd="0" destOrd="0" presId="urn:microsoft.com/office/officeart/2005/8/layout/radial5"/>
    <dgm:cxn modelId="{88714B9B-4491-1648-BFA5-9908FC612FF9}" type="presOf" srcId="{1A6F2230-7FF1-784D-8943-FAFBB5BD867E}" destId="{EFF2F8AC-1F1B-6D4D-8C29-AE41441F26F7}" srcOrd="0" destOrd="0" presId="urn:microsoft.com/office/officeart/2005/8/layout/radial5"/>
    <dgm:cxn modelId="{1F426276-401F-6548-A04B-6E549D314F44}" srcId="{EC3D84DF-2E4A-914D-8008-A16D5583089F}" destId="{B7BB0103-7E47-DD47-A685-FB155C9A07EE}" srcOrd="0" destOrd="0" parTransId="{187E3820-FDBD-A14B-8D53-13DEEA190D85}" sibTransId="{07DE391C-36DC-2347-ACDE-6F70ECD1194A}"/>
    <dgm:cxn modelId="{DA6D3E26-D7CA-AD40-9EAA-FB53CCDC295A}" srcId="{B7BB0103-7E47-DD47-A685-FB155C9A07EE}" destId="{7DA216F7-B61A-644F-9E41-4844BDF2E1EB}" srcOrd="1" destOrd="0" parTransId="{EE98EBD2-B01C-AC47-87D6-306A993857F7}" sibTransId="{40828377-F63C-7147-AD5C-8E259A94515F}"/>
    <dgm:cxn modelId="{D1A37C89-99F7-8646-9954-2A9040E91DE6}" type="presOf" srcId="{B7BB0103-7E47-DD47-A685-FB155C9A07EE}" destId="{5DD8E76F-190F-AE4D-8F4D-4BB2AADB5179}" srcOrd="0" destOrd="0" presId="urn:microsoft.com/office/officeart/2005/8/layout/radial5"/>
    <dgm:cxn modelId="{182F8A36-DF71-514D-A4DB-02C0E52C9E27}" srcId="{B7BB0103-7E47-DD47-A685-FB155C9A07EE}" destId="{80CDC2A9-E114-4E4E-97DA-E5A6E9106C0D}" srcOrd="2" destOrd="0" parTransId="{EBD4001C-B961-5540-8C87-277869C67930}" sibTransId="{23331D01-66FE-2F4E-9D58-79CD274B6161}"/>
    <dgm:cxn modelId="{06BD377A-1813-9A43-8E47-E01E784BE70D}" type="presOf" srcId="{80CDC2A9-E114-4E4E-97DA-E5A6E9106C0D}" destId="{E6336081-3369-9448-A37D-3542AC02AA41}" srcOrd="0" destOrd="0" presId="urn:microsoft.com/office/officeart/2005/8/layout/radial5"/>
    <dgm:cxn modelId="{41055DA1-11F4-F44D-8A2D-65078C273C86}" srcId="{B7BB0103-7E47-DD47-A685-FB155C9A07EE}" destId="{1A6F2230-7FF1-784D-8943-FAFBB5BD867E}" srcOrd="0" destOrd="0" parTransId="{5304632D-3534-014E-A773-191A91505663}" sibTransId="{18929EFA-1674-8D49-BFC2-4A2E5D4308B5}"/>
    <dgm:cxn modelId="{21A54FB8-9CA2-2343-945D-5B2902E5F5E8}" type="presOf" srcId="{5304632D-3534-014E-A773-191A91505663}" destId="{F6EB97ED-B6B4-4241-B774-3B7059FCFB8A}" srcOrd="1" destOrd="0" presId="urn:microsoft.com/office/officeart/2005/8/layout/radial5"/>
    <dgm:cxn modelId="{B42444B2-648E-4449-96AD-FC3B788CF0E4}" type="presOf" srcId="{EE98EBD2-B01C-AC47-87D6-306A993857F7}" destId="{54DC7B13-44EC-FF49-A46D-55A02B76FE87}" srcOrd="0" destOrd="0" presId="urn:microsoft.com/office/officeart/2005/8/layout/radial5"/>
    <dgm:cxn modelId="{7ED21C30-811C-3644-A272-51AA029DED4E}" type="presOf" srcId="{EE98EBD2-B01C-AC47-87D6-306A993857F7}" destId="{F9C9631B-0A4E-8840-BB52-87B441B80EB5}" srcOrd="1" destOrd="0" presId="urn:microsoft.com/office/officeart/2005/8/layout/radial5"/>
    <dgm:cxn modelId="{D454D5EA-D415-0940-841D-9AF66E1C32C1}" type="presParOf" srcId="{2D39C667-17DD-D243-BBEF-E694A5E11B6F}" destId="{5DD8E76F-190F-AE4D-8F4D-4BB2AADB5179}" srcOrd="0" destOrd="0" presId="urn:microsoft.com/office/officeart/2005/8/layout/radial5"/>
    <dgm:cxn modelId="{758DD4F6-D5C5-1B47-AEAA-8A9B5ED271C1}" type="presParOf" srcId="{2D39C667-17DD-D243-BBEF-E694A5E11B6F}" destId="{28E9526E-7B0C-9143-A850-585B8E0E2207}" srcOrd="1" destOrd="0" presId="urn:microsoft.com/office/officeart/2005/8/layout/radial5"/>
    <dgm:cxn modelId="{0E9F40F2-2A10-F442-B672-458B50589287}" type="presParOf" srcId="{28E9526E-7B0C-9143-A850-585B8E0E2207}" destId="{F6EB97ED-B6B4-4241-B774-3B7059FCFB8A}" srcOrd="0" destOrd="0" presId="urn:microsoft.com/office/officeart/2005/8/layout/radial5"/>
    <dgm:cxn modelId="{DE86E935-98C2-874F-BF91-5E43E6984FCA}" type="presParOf" srcId="{2D39C667-17DD-D243-BBEF-E694A5E11B6F}" destId="{EFF2F8AC-1F1B-6D4D-8C29-AE41441F26F7}" srcOrd="2" destOrd="0" presId="urn:microsoft.com/office/officeart/2005/8/layout/radial5"/>
    <dgm:cxn modelId="{5E8B33F7-8FE9-1449-954A-A83B6789D13D}" type="presParOf" srcId="{2D39C667-17DD-D243-BBEF-E694A5E11B6F}" destId="{54DC7B13-44EC-FF49-A46D-55A02B76FE87}" srcOrd="3" destOrd="0" presId="urn:microsoft.com/office/officeart/2005/8/layout/radial5"/>
    <dgm:cxn modelId="{26069768-79B1-9041-A570-DD1571F14B27}" type="presParOf" srcId="{54DC7B13-44EC-FF49-A46D-55A02B76FE87}" destId="{F9C9631B-0A4E-8840-BB52-87B441B80EB5}" srcOrd="0" destOrd="0" presId="urn:microsoft.com/office/officeart/2005/8/layout/radial5"/>
    <dgm:cxn modelId="{53BE0928-AAF7-B247-AC2A-4BAA46C00A4B}" type="presParOf" srcId="{2D39C667-17DD-D243-BBEF-E694A5E11B6F}" destId="{9AF44D55-8614-3B46-93BF-F278C02874B0}" srcOrd="4" destOrd="0" presId="urn:microsoft.com/office/officeart/2005/8/layout/radial5"/>
    <dgm:cxn modelId="{41B7C026-047A-CE41-A91F-EBA01FDEDF0E}" type="presParOf" srcId="{2D39C667-17DD-D243-BBEF-E694A5E11B6F}" destId="{443AD5A5-74EA-D84C-A21D-7D9663E3D147}" srcOrd="5" destOrd="0" presId="urn:microsoft.com/office/officeart/2005/8/layout/radial5"/>
    <dgm:cxn modelId="{F38FEE78-0BC7-944B-9062-DCB032788DDB}" type="presParOf" srcId="{443AD5A5-74EA-D84C-A21D-7D9663E3D147}" destId="{D2B7ABDE-DC5D-CC43-A304-27801E8F3934}" srcOrd="0" destOrd="0" presId="urn:microsoft.com/office/officeart/2005/8/layout/radial5"/>
    <dgm:cxn modelId="{F93AE5DA-F21B-7245-8390-BD28E80B5332}" type="presParOf" srcId="{2D39C667-17DD-D243-BBEF-E694A5E11B6F}" destId="{E6336081-3369-9448-A37D-3542AC02AA4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8E76F-190F-AE4D-8F4D-4BB2AADB5179}">
      <dsp:nvSpPr>
        <dsp:cNvPr id="0" name=""/>
        <dsp:cNvSpPr/>
      </dsp:nvSpPr>
      <dsp:spPr>
        <a:xfrm>
          <a:off x="3360353" y="2113591"/>
          <a:ext cx="1508893" cy="15088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Économie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d’énergie</a:t>
          </a:r>
        </a:p>
      </dsp:txBody>
      <dsp:txXfrm>
        <a:off x="3581325" y="2334563"/>
        <a:ext cx="1066949" cy="1066949"/>
      </dsp:txXfrm>
    </dsp:sp>
    <dsp:sp modelId="{28E9526E-7B0C-9143-A850-585B8E0E2207}">
      <dsp:nvSpPr>
        <dsp:cNvPr id="0" name=""/>
        <dsp:cNvSpPr/>
      </dsp:nvSpPr>
      <dsp:spPr>
        <a:xfrm rot="16200000">
          <a:off x="3955212" y="1565004"/>
          <a:ext cx="319174" cy="513023"/>
        </a:xfrm>
        <a:prstGeom prst="rightArrow">
          <a:avLst>
            <a:gd name="adj1" fmla="val 60000"/>
            <a:gd name="adj2" fmla="val 50000"/>
          </a:avLst>
        </a:prstGeom>
        <a:solidFill>
          <a:srgbClr val="008000">
            <a:alpha val="42000"/>
          </a:srgb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003088" y="1715485"/>
        <a:ext cx="223422" cy="307813"/>
      </dsp:txXfrm>
    </dsp:sp>
    <dsp:sp modelId="{EFF2F8AC-1F1B-6D4D-8C29-AE41441F26F7}">
      <dsp:nvSpPr>
        <dsp:cNvPr id="0" name=""/>
        <dsp:cNvSpPr/>
      </dsp:nvSpPr>
      <dsp:spPr>
        <a:xfrm>
          <a:off x="3360353" y="2481"/>
          <a:ext cx="1508893" cy="1508893"/>
        </a:xfrm>
        <a:prstGeom prst="ellipse">
          <a:avLst/>
        </a:prstGeom>
        <a:solidFill>
          <a:srgbClr val="008000">
            <a:alpha val="42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Routage</a:t>
          </a:r>
        </a:p>
      </dsp:txBody>
      <dsp:txXfrm>
        <a:off x="3581325" y="223453"/>
        <a:ext cx="1066949" cy="1066949"/>
      </dsp:txXfrm>
    </dsp:sp>
    <dsp:sp modelId="{54DC7B13-44EC-FF49-A46D-55A02B76FE87}">
      <dsp:nvSpPr>
        <dsp:cNvPr id="0" name=""/>
        <dsp:cNvSpPr/>
      </dsp:nvSpPr>
      <dsp:spPr>
        <a:xfrm rot="1800000">
          <a:off x="4861527" y="3134787"/>
          <a:ext cx="319174" cy="513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8413220"/>
            <a:satOff val="-4326"/>
            <a:lumOff val="-186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867941" y="3213454"/>
        <a:ext cx="223422" cy="307813"/>
      </dsp:txXfrm>
    </dsp:sp>
    <dsp:sp modelId="{9AF44D55-8614-3B46-93BF-F278C02874B0}">
      <dsp:nvSpPr>
        <dsp:cNvPr id="0" name=""/>
        <dsp:cNvSpPr/>
      </dsp:nvSpPr>
      <dsp:spPr>
        <a:xfrm>
          <a:off x="5188627" y="3169146"/>
          <a:ext cx="1508893" cy="1508893"/>
        </a:xfrm>
        <a:prstGeom prst="ellipse">
          <a:avLst/>
        </a:prstGeom>
        <a:solidFill>
          <a:schemeClr val="accent3">
            <a:hueOff val="-8413220"/>
            <a:satOff val="-4326"/>
            <a:lumOff val="-186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Redondance des données</a:t>
          </a:r>
        </a:p>
      </dsp:txBody>
      <dsp:txXfrm>
        <a:off x="5409599" y="3390118"/>
        <a:ext cx="1066949" cy="1066949"/>
      </dsp:txXfrm>
    </dsp:sp>
    <dsp:sp modelId="{443AD5A5-74EA-D84C-A21D-7D9663E3D147}">
      <dsp:nvSpPr>
        <dsp:cNvPr id="0" name=""/>
        <dsp:cNvSpPr/>
      </dsp:nvSpPr>
      <dsp:spPr>
        <a:xfrm rot="9000000">
          <a:off x="3048898" y="3134787"/>
          <a:ext cx="319174" cy="513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6826440"/>
            <a:satOff val="-8652"/>
            <a:lumOff val="-372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3138236" y="3213454"/>
        <a:ext cx="223422" cy="307813"/>
      </dsp:txXfrm>
    </dsp:sp>
    <dsp:sp modelId="{E6336081-3369-9448-A37D-3542AC02AA41}">
      <dsp:nvSpPr>
        <dsp:cNvPr id="0" name=""/>
        <dsp:cNvSpPr/>
      </dsp:nvSpPr>
      <dsp:spPr>
        <a:xfrm>
          <a:off x="1532078" y="3169146"/>
          <a:ext cx="1508893" cy="1508893"/>
        </a:xfrm>
        <a:prstGeom prst="ellipse">
          <a:avLst/>
        </a:prstGeom>
        <a:solidFill>
          <a:schemeClr val="accent3">
            <a:hueOff val="-16826440"/>
            <a:satOff val="-8652"/>
            <a:lumOff val="-372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Coûts de transmission physique</a:t>
          </a:r>
        </a:p>
      </dsp:txBody>
      <dsp:txXfrm>
        <a:off x="1753050" y="3390118"/>
        <a:ext cx="1066949" cy="1066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3C439-8792-4E48-B980-226A62E380FA}" type="datetime1">
              <a:t>01/05/12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E6A14-A071-5B40-9B47-653EA3ADC03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667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FB3A3-AF10-6843-BF9B-8AA1F700EDAB}" type="datetime1">
              <a:t>01/05/12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BC5B5-AE7D-274E-B391-A57A0B9B14ED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73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134533" y="1533755"/>
            <a:ext cx="7704667" cy="1472184"/>
          </a:xfrm>
        </p:spPr>
        <p:txBody>
          <a:bodyPr anchor="b"/>
          <a:lstStyle>
            <a:lvl1pPr algn="ctr">
              <a:defRPr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134533" y="4051397"/>
            <a:ext cx="3539067" cy="1752600"/>
          </a:xfrm>
        </p:spPr>
        <p:txBody>
          <a:bodyPr tIns="0"/>
          <a:lstStyle>
            <a:lvl1pPr marL="27432" indent="0" algn="l">
              <a:buNone/>
              <a:defRPr sz="24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8C0998-76DA-8C4F-9FDA-79133D0416D7}" type="datetime1">
              <a:t>01/05/12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34533" y="169863"/>
            <a:ext cx="3396827" cy="981075"/>
          </a:xfrm>
        </p:spPr>
        <p:txBody>
          <a:bodyPr vert="horz"/>
          <a:lstStyle>
            <a:lvl1pPr marL="82296" indent="0">
              <a:buNone/>
              <a:defRPr sz="2400"/>
            </a:lvl1pPr>
          </a:lstStyle>
          <a:p>
            <a:pPr lvl="0"/>
            <a:r>
              <a:rPr lang="fr-FR"/>
              <a:t>um2</a:t>
            </a:r>
          </a:p>
          <a:p>
            <a:pPr lvl="0"/>
            <a:endParaRPr lang="fr-FR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sz="quarter" idx="14" hasCustomPrompt="1"/>
          </p:nvPr>
        </p:nvSpPr>
        <p:spPr>
          <a:xfrm>
            <a:off x="4699000" y="169863"/>
            <a:ext cx="4140200" cy="981075"/>
          </a:xfrm>
        </p:spPr>
        <p:txBody>
          <a:bodyPr vert="horz"/>
          <a:lstStyle>
            <a:lvl1pPr marL="82296" indent="0" algn="r">
              <a:buNone/>
              <a:defRPr sz="2400"/>
            </a:lvl1pPr>
          </a:lstStyle>
          <a:p>
            <a:pPr lvl="0"/>
            <a:r>
              <a:rPr lang="fr-FR"/>
              <a:t>spec</a:t>
            </a:r>
          </a:p>
          <a:p>
            <a:pPr lvl="0"/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4899025" y="4051300"/>
            <a:ext cx="3940175" cy="1752600"/>
          </a:xfrm>
        </p:spPr>
        <p:txBody>
          <a:bodyPr vert="horz">
            <a:normAutofit/>
          </a:bodyPr>
          <a:lstStyle>
            <a:lvl1pPr marL="82296" indent="0" algn="r">
              <a:buNone/>
              <a:defRPr sz="2400"/>
            </a:lvl1pPr>
          </a:lstStyle>
          <a:p>
            <a:pPr lvl="0"/>
            <a:r>
              <a:rPr lang="fr-FR"/>
              <a:t> Cliquez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173415-8B69-D644-81EF-9AA14665364A}" type="datetime1">
              <a:t>01/05/12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dirty="0"/>
              <a:t>Faire glisser l'image vers l'espace réservé ou cliquer sur l'icône pour l'ajouter</a:t>
            </a:r>
            <a:endParaRPr kumimoji="0" lang="en-US" dirty="0"/>
          </a:p>
        </p:txBody>
      </p:sp>
      <p:sp>
        <p:nvSpPr>
          <p:cNvPr id="9" name="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C52038-5853-D54B-AC8A-070A99C53AF3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50B06D-5924-8B47-8FF0-F4BAD055176B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C8786-248B-C149-8246-955515DBEBDD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97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C8786-248B-C149-8246-955515DBEBDD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400" cap="sm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33611E-02D5-1E42-9CD3-7103A40DBD7D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507201-9C3E-1C41-AF92-70178B388101}" type="datetime1">
              <a:t>01/05/12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05E506-BE40-1E49-8EC3-C296B19C35E6}" type="datetime1">
              <a:t>01/05/12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DA904C-A151-BD4E-9175-216826E86145}" type="datetime1">
              <a:t>01/05/12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7E40E5-B325-EA45-ABA9-AAB7F8BB7007}" type="datetime1">
              <a:t>01/05/12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F53C9-12FE-8240-AF9B-1694A3AF279D}" type="datetime1">
              <a:t>01/05/12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87FB3CD-6D9B-9844-94D8-647CC140B93D}" type="datetime1">
              <a:t>01/05/12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4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110000"/>
        <a:buFont typeface="Arial"/>
        <a:buChar char="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tx2"/>
        </a:buClr>
        <a:buSzPct val="110000"/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68399" y="1957080"/>
            <a:ext cx="7704667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fr-FR"/>
              <a:t>Analyse et conception d’algorithmes économes en énergie dans les réseaux de capteurs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533" y="4051396"/>
            <a:ext cx="3539067" cy="2254153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fr-FR" sz="2400"/>
              <a:t>Réalisé par</a:t>
            </a:r>
          </a:p>
          <a:p>
            <a:pPr marL="484632" indent="-457200">
              <a:buSzPct val="160000"/>
              <a:buFont typeface="Arial"/>
              <a:buChar char="•"/>
            </a:pPr>
            <a:r>
              <a:rPr lang="fr-FR" sz="2400"/>
              <a:t>Chloé Desdouits</a:t>
            </a:r>
          </a:p>
          <a:p>
            <a:pPr marL="484632" indent="-457200">
              <a:buSzPct val="160000"/>
              <a:buFont typeface="Arial"/>
              <a:buChar char="•"/>
            </a:pPr>
            <a:r>
              <a:rPr lang="fr-FR" sz="2400"/>
              <a:t>Zahir Kali</a:t>
            </a:r>
          </a:p>
          <a:p>
            <a:pPr marL="484632" indent="-457200">
              <a:buSzPct val="160000"/>
              <a:buFont typeface="Arial"/>
              <a:buChar char="•"/>
            </a:pPr>
            <a:r>
              <a:rPr lang="fr-FR" sz="2400"/>
              <a:t>Rabah Laouadi</a:t>
            </a:r>
          </a:p>
          <a:p>
            <a:pPr marL="484632" indent="-457200">
              <a:buSzPct val="160000"/>
              <a:buFont typeface="Arial"/>
              <a:buChar char="•"/>
            </a:pPr>
            <a:r>
              <a:rPr lang="fr-FR" sz="2400"/>
              <a:t>Samuel Rouquie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fr-FR" sz="2000"/>
              <a:t>UM2 – M1 Informatique</a:t>
            </a:r>
          </a:p>
          <a:p>
            <a:r>
              <a:rPr lang="fr-FR" sz="2000"/>
              <a:t>LIRMM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r"/>
            <a:r>
              <a:rPr lang="fr-FR" sz="2000"/>
              <a:t>AIGLE, IMAGINA, MOCA</a:t>
            </a:r>
          </a:p>
          <a:p>
            <a:pPr algn="r"/>
            <a:r>
              <a:rPr lang="fr-FR" sz="2000"/>
              <a:t>équipe MAORE 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algn="r">
              <a:lnSpc>
                <a:spcPct val="120000"/>
              </a:lnSpc>
            </a:pPr>
            <a:r>
              <a:rPr lang="fr-FR" sz="2400"/>
              <a:t>Encadrante</a:t>
            </a:r>
          </a:p>
          <a:p>
            <a:pPr algn="r"/>
            <a:r>
              <a:rPr lang="fr-FR" sz="2400"/>
              <a:t>Anne-Élisabeth Baert</a:t>
            </a:r>
          </a:p>
          <a:p>
            <a:pPr algn="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95034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capteur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fr-FR"/>
              <a:t>Nœud d’un graphe</a:t>
            </a:r>
          </a:p>
          <a:p>
            <a:pPr>
              <a:lnSpc>
                <a:spcPct val="130000"/>
              </a:lnSpc>
            </a:pPr>
            <a:r>
              <a:rPr lang="fr-FR"/>
              <a:t>Identique à ses pairs</a:t>
            </a:r>
          </a:p>
          <a:p>
            <a:pPr>
              <a:lnSpc>
                <a:spcPct val="130000"/>
              </a:lnSpc>
            </a:pPr>
            <a:r>
              <a:rPr lang="fr-FR"/>
              <a:t>Pas de mobilité</a:t>
            </a:r>
          </a:p>
          <a:p>
            <a:pPr>
              <a:lnSpc>
                <a:spcPct val="130000"/>
              </a:lnSpc>
            </a:pPr>
            <a:r>
              <a:rPr lang="fr-FR"/>
              <a:t>Pas de perte de message</a:t>
            </a:r>
          </a:p>
          <a:p>
            <a:pPr>
              <a:lnSpc>
                <a:spcPct val="130000"/>
              </a:lnSpc>
            </a:pPr>
            <a:r>
              <a:rPr lang="fr-FR"/>
              <a:t>Quantité initiale d’énergie fixée</a:t>
            </a:r>
          </a:p>
          <a:p>
            <a:pPr>
              <a:lnSpc>
                <a:spcPct val="130000"/>
              </a:lnSpc>
            </a:pPr>
            <a:r>
              <a:rPr lang="fr-FR"/>
              <a:t>Localisation connue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0611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réseau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/>
              <a:t>Graphe G = (V, E, </a:t>
            </a:r>
            <a:r>
              <a:rPr lang="el-GR"/>
              <a:t>γ</a:t>
            </a:r>
            <a:r>
              <a:rPr lang="fr-FR"/>
              <a:t>)</a:t>
            </a:r>
          </a:p>
          <a:p>
            <a:pPr lvl="1">
              <a:lnSpc>
                <a:spcPct val="120000"/>
              </a:lnSpc>
            </a:pPr>
            <a:r>
              <a:rPr lang="fr-FR"/>
              <a:t>V : l’ensemble des capteurs (nœuds)</a:t>
            </a:r>
          </a:p>
          <a:p>
            <a:pPr lvl="1">
              <a:lnSpc>
                <a:spcPct val="120000"/>
              </a:lnSpc>
            </a:pPr>
            <a:r>
              <a:rPr lang="el-GR"/>
              <a:t>γ</a:t>
            </a:r>
            <a:r>
              <a:rPr lang="fr-FR"/>
              <a:t> rayon d’émission maximum</a:t>
            </a:r>
          </a:p>
          <a:p>
            <a:pPr lvl="1">
              <a:lnSpc>
                <a:spcPct val="120000"/>
              </a:lnSpc>
            </a:pPr>
            <a:r>
              <a:rPr lang="fr-FR"/>
              <a:t>E </a:t>
            </a:r>
            <a:r>
              <a:rPr lang="el-GR"/>
              <a:t>=</a:t>
            </a:r>
            <a:r>
              <a:rPr lang="fr-FR"/>
              <a:t> </a:t>
            </a:r>
            <a:r>
              <a:rPr lang="el-GR"/>
              <a:t>{(u,v)∈V</a:t>
            </a:r>
            <a:r>
              <a:rPr lang="el-GR" baseline="30000"/>
              <a:t>2</a:t>
            </a:r>
            <a:r>
              <a:rPr lang="el-GR"/>
              <a:t> |d(u,v)≤γ} </a:t>
            </a:r>
            <a:endParaRPr lang="fr-FR"/>
          </a:p>
          <a:p>
            <a:pPr>
              <a:lnSpc>
                <a:spcPct val="120000"/>
              </a:lnSpc>
            </a:pPr>
            <a:r>
              <a:rPr lang="fr-FR"/>
              <a:t>Connexité initiale</a:t>
            </a:r>
          </a:p>
          <a:p>
            <a:pPr>
              <a:lnSpc>
                <a:spcPct val="120000"/>
              </a:lnSpc>
            </a:pPr>
            <a:r>
              <a:rPr lang="fr-FR"/>
              <a:t>Pas d’ajout de capteur</a:t>
            </a:r>
          </a:p>
          <a:p>
            <a:pPr>
              <a:lnSpc>
                <a:spcPct val="120000"/>
              </a:lnSpc>
            </a:pPr>
            <a:r>
              <a:rPr lang="fr-FR"/>
              <a:t>N</a:t>
            </a:r>
            <a:r>
              <a:rPr lang="fr-FR" baseline="-25000"/>
              <a:t>k</a:t>
            </a:r>
            <a:r>
              <a:rPr lang="fr-FR"/>
              <a:t>(u) = {v ∈ V | (u, v) ∈ E}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6271198" y="371406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734701" y="321151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523813" y="297058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5845833" y="505086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586392" y="447967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675898" y="477435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5889384" y="3318459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636769" y="3559384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636769" y="4061937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6059980" y="4061937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211404" y="4827546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7014685" y="4683452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5952106" y="3174365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367226" y="545842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8041469" y="5122226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5004048" y="2492896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0"/>
                </a:schemeClr>
              </a:gs>
              <a:gs pos="35000">
                <a:schemeClr val="accent5">
                  <a:tint val="37000"/>
                  <a:satMod val="300000"/>
                  <a:alpha val="0"/>
                </a:schemeClr>
              </a:gs>
              <a:gs pos="100000">
                <a:schemeClr val="accent5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21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er 72"/>
          <p:cNvGrpSpPr/>
          <p:nvPr/>
        </p:nvGrpSpPr>
        <p:grpSpPr>
          <a:xfrm>
            <a:off x="5540201" y="3361905"/>
            <a:ext cx="2453780" cy="2296519"/>
            <a:chOff x="5540201" y="3361905"/>
            <a:chExt cx="2453780" cy="2296519"/>
          </a:xfrm>
        </p:grpSpPr>
        <p:grpSp>
          <p:nvGrpSpPr>
            <p:cNvPr id="22" name="Grouper 21"/>
            <p:cNvGrpSpPr>
              <a:grpSpLocks noChangeAspect="1"/>
            </p:cNvGrpSpPr>
            <p:nvPr/>
          </p:nvGrpSpPr>
          <p:grpSpPr>
            <a:xfrm>
              <a:off x="5540201" y="3486880"/>
              <a:ext cx="2453780" cy="2171544"/>
              <a:chOff x="5070704" y="2562860"/>
              <a:chExt cx="3271706" cy="2895392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5818089" y="3306338"/>
                <a:ext cx="428293" cy="40755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55000" lnSpcReduction="20000"/>
              </a:bodyPr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8" name="Ellipse 7"/>
              <p:cNvSpPr/>
              <p:nvPr/>
            </p:nvSpPr>
            <p:spPr>
              <a:xfrm>
                <a:off x="6281592" y="2803785"/>
                <a:ext cx="428293" cy="40755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55000" lnSpcReduction="20000"/>
              </a:bodyPr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5070704" y="2562860"/>
                <a:ext cx="428293" cy="40755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55000" lnSpcReduction="20000"/>
              </a:bodyPr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5392724" y="4643136"/>
                <a:ext cx="428293" cy="40755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55000" lnSpcReduction="20000"/>
              </a:bodyPr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6133283" y="4071947"/>
                <a:ext cx="428293" cy="40755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55000" lnSpcReduction="20000"/>
              </a:bodyPr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7222789" y="4366627"/>
                <a:ext cx="428293" cy="40755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55000" lnSpcReduction="20000"/>
              </a:bodyPr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</a:rPr>
                  <a:t>F</a:t>
                </a:r>
              </a:p>
            </p:txBody>
          </p:sp>
          <p:cxnSp>
            <p:nvCxnSpPr>
              <p:cNvPr id="13" name="Connecteur droit 12"/>
              <p:cNvCxnSpPr>
                <a:stCxn id="9" idx="5"/>
                <a:endCxn id="7" idx="1"/>
              </p:cNvCxnSpPr>
              <p:nvPr/>
            </p:nvCxnSpPr>
            <p:spPr>
              <a:xfrm>
                <a:off x="5436275" y="2910733"/>
                <a:ext cx="444536" cy="455290"/>
              </a:xfrm>
              <a:prstGeom prst="line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4" name="Connecteur droit 13"/>
              <p:cNvCxnSpPr>
                <a:stCxn id="7" idx="7"/>
                <a:endCxn id="8" idx="3"/>
              </p:cNvCxnSpPr>
              <p:nvPr/>
            </p:nvCxnSpPr>
            <p:spPr>
              <a:xfrm flipV="1">
                <a:off x="6183660" y="3151658"/>
                <a:ext cx="160654" cy="214365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5" name="Connecteur droit 14"/>
              <p:cNvCxnSpPr>
                <a:stCxn id="7" idx="5"/>
                <a:endCxn id="11" idx="0"/>
              </p:cNvCxnSpPr>
              <p:nvPr/>
            </p:nvCxnSpPr>
            <p:spPr>
              <a:xfrm>
                <a:off x="6183660" y="3654211"/>
                <a:ext cx="163770" cy="417736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6" name="Connecteur droit 15"/>
              <p:cNvCxnSpPr>
                <a:stCxn id="7" idx="3"/>
                <a:endCxn id="10" idx="0"/>
              </p:cNvCxnSpPr>
              <p:nvPr/>
            </p:nvCxnSpPr>
            <p:spPr>
              <a:xfrm flipH="1">
                <a:off x="5606871" y="3654211"/>
                <a:ext cx="273940" cy="988925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7" name="Connecteur droit 16"/>
              <p:cNvCxnSpPr>
                <a:stCxn id="10" idx="7"/>
                <a:endCxn id="11" idx="3"/>
              </p:cNvCxnSpPr>
              <p:nvPr/>
            </p:nvCxnSpPr>
            <p:spPr>
              <a:xfrm flipV="1">
                <a:off x="5758295" y="4419820"/>
                <a:ext cx="437710" cy="283001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8" name="Connecteur droit 17"/>
              <p:cNvCxnSpPr>
                <a:stCxn id="11" idx="6"/>
                <a:endCxn id="12" idx="2"/>
              </p:cNvCxnSpPr>
              <p:nvPr/>
            </p:nvCxnSpPr>
            <p:spPr>
              <a:xfrm>
                <a:off x="6561576" y="4275726"/>
                <a:ext cx="661213" cy="29468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9" name="Connecteur droit 18"/>
              <p:cNvCxnSpPr>
                <a:stCxn id="8" idx="2"/>
                <a:endCxn id="9" idx="6"/>
              </p:cNvCxnSpPr>
              <p:nvPr/>
            </p:nvCxnSpPr>
            <p:spPr>
              <a:xfrm flipH="1" flipV="1">
                <a:off x="5498997" y="2766639"/>
                <a:ext cx="782595" cy="240925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20" name="Ellipse 19"/>
              <p:cNvSpPr/>
              <p:nvPr/>
            </p:nvSpPr>
            <p:spPr>
              <a:xfrm>
                <a:off x="7914117" y="5050694"/>
                <a:ext cx="428293" cy="40755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72000" rtlCol="0" anchor="ctr">
                <a:normAutofit fontScale="55000" lnSpcReduction="20000"/>
              </a:bodyPr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</a:rPr>
                  <a:t>G</a:t>
                </a:r>
              </a:p>
            </p:txBody>
          </p:sp>
          <p:cxnSp>
            <p:nvCxnSpPr>
              <p:cNvPr id="21" name="Connecteur droit 20"/>
              <p:cNvCxnSpPr>
                <a:stCxn id="12" idx="5"/>
                <a:endCxn id="20" idx="1"/>
              </p:cNvCxnSpPr>
              <p:nvPr/>
            </p:nvCxnSpPr>
            <p:spPr>
              <a:xfrm>
                <a:off x="7588360" y="4714500"/>
                <a:ext cx="388479" cy="395879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</p:grpSp>
        <p:sp>
          <p:nvSpPr>
            <p:cNvPr id="62" name="Ellipse 61"/>
            <p:cNvSpPr/>
            <p:nvPr/>
          </p:nvSpPr>
          <p:spPr>
            <a:xfrm>
              <a:off x="7614188" y="4465861"/>
              <a:ext cx="321220" cy="30566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72000" rtlCol="0" anchor="ctr">
              <a:normAutofit fontScale="55000" lnSpcReduction="20000"/>
            </a:bodyPr>
            <a:lstStyle/>
            <a:p>
              <a:pPr algn="ctr"/>
              <a:r>
                <a:rPr lang="fr-FR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63" name="Connecteur droit 62"/>
            <p:cNvCxnSpPr>
              <a:stCxn id="12" idx="7"/>
              <a:endCxn id="62" idx="3"/>
            </p:cNvCxnSpPr>
            <p:nvPr/>
          </p:nvCxnSpPr>
          <p:spPr>
            <a:xfrm flipV="1">
              <a:off x="7428443" y="4726766"/>
              <a:ext cx="232787" cy="157703"/>
            </a:xfrm>
            <a:prstGeom prst="lin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cxnSp>
        <p:sp>
          <p:nvSpPr>
            <p:cNvPr id="67" name="Ellipse 66"/>
            <p:cNvSpPr/>
            <p:nvPr/>
          </p:nvSpPr>
          <p:spPr>
            <a:xfrm>
              <a:off x="7062851" y="3361905"/>
              <a:ext cx="321220" cy="30566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72000" rtlCol="0" anchor="ctr">
              <a:normAutofit fontScale="55000" lnSpcReduction="20000"/>
            </a:bodyPr>
            <a:lstStyle/>
            <a:p>
              <a:pPr algn="ctr"/>
              <a:r>
                <a:rPr lang="fr-FR">
                  <a:solidFill>
                    <a:schemeClr val="tx1"/>
                  </a:solidFill>
                </a:rPr>
                <a:t>I</a:t>
              </a:r>
            </a:p>
          </p:txBody>
        </p:sp>
        <p:cxnSp>
          <p:nvCxnSpPr>
            <p:cNvPr id="68" name="Connecteur droit 67"/>
            <p:cNvCxnSpPr>
              <a:stCxn id="8" idx="6"/>
              <a:endCxn id="67" idx="3"/>
            </p:cNvCxnSpPr>
            <p:nvPr/>
          </p:nvCxnSpPr>
          <p:spPr>
            <a:xfrm flipV="1">
              <a:off x="6769587" y="3622810"/>
              <a:ext cx="340306" cy="197599"/>
            </a:xfrm>
            <a:prstGeom prst="lin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lvl="3" indent="0">
              <a:lnSpc>
                <a:spcPct val="60000"/>
              </a:lnSpc>
              <a:buNone/>
            </a:pPr>
            <a:r>
              <a:rPr lang="fr-FR" sz="3200"/>
              <a:t>	</a:t>
            </a:r>
            <a:r>
              <a:rPr lang="fi-FI" sz="3200"/>
              <a:t>r</a:t>
            </a:r>
            <a:r>
              <a:rPr lang="fi-FI" sz="3200" baseline="30000"/>
              <a:t>α</a:t>
            </a:r>
            <a:r>
              <a:rPr lang="fi-FI" sz="3200"/>
              <a:t>+c	si i ≠ j </a:t>
            </a:r>
            <a:endParaRPr lang="fr-FR" sz="3200"/>
          </a:p>
          <a:p>
            <a:pPr>
              <a:lnSpc>
                <a:spcPct val="60000"/>
              </a:lnSpc>
            </a:pPr>
            <a:r>
              <a:rPr lang="fr-FR"/>
              <a:t>E(r) = 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/>
              <a:t>				0		sinon</a:t>
            </a:r>
          </a:p>
          <a:p>
            <a:endParaRPr lang="fr-FR"/>
          </a:p>
          <a:p>
            <a:r>
              <a:rPr lang="fr-FR"/>
              <a:t>Durée de vie du réseau</a:t>
            </a:r>
          </a:p>
          <a:p>
            <a:pPr lvl="1"/>
            <a:r>
              <a:rPr lang="fr-FR"/>
              <a:t>Time To First Fall</a:t>
            </a:r>
          </a:p>
          <a:p>
            <a:pPr lvl="1"/>
            <a:r>
              <a:rPr lang="fr-FR"/>
              <a:t>Loose Connectivity</a:t>
            </a:r>
          </a:p>
          <a:p>
            <a:pPr lvl="1"/>
            <a:r>
              <a:rPr lang="fr-FR"/>
              <a:t>Per Cent Node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6" name="Accolade ouvrante 5"/>
          <p:cNvSpPr/>
          <p:nvPr/>
        </p:nvSpPr>
        <p:spPr>
          <a:xfrm>
            <a:off x="1948122" y="1484784"/>
            <a:ext cx="319621" cy="13120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55" name="Multiplication 54"/>
          <p:cNvSpPr>
            <a:spLocks noChangeAspect="1"/>
          </p:cNvSpPr>
          <p:nvPr/>
        </p:nvSpPr>
        <p:spPr>
          <a:xfrm>
            <a:off x="6030447" y="3966339"/>
            <a:ext cx="469463" cy="488957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Multiplication 58"/>
          <p:cNvSpPr>
            <a:spLocks noChangeAspect="1"/>
          </p:cNvSpPr>
          <p:nvPr/>
        </p:nvSpPr>
        <p:spPr>
          <a:xfrm>
            <a:off x="6263014" y="4527051"/>
            <a:ext cx="469463" cy="488957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Multiplication 59"/>
          <p:cNvSpPr>
            <a:spLocks noChangeAspect="1"/>
          </p:cNvSpPr>
          <p:nvPr/>
        </p:nvSpPr>
        <p:spPr>
          <a:xfrm>
            <a:off x="6374918" y="3575930"/>
            <a:ext cx="469463" cy="488957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Multiplication 73"/>
          <p:cNvSpPr>
            <a:spLocks noChangeAspect="1"/>
          </p:cNvSpPr>
          <p:nvPr/>
        </p:nvSpPr>
        <p:spPr>
          <a:xfrm>
            <a:off x="5703333" y="4982989"/>
            <a:ext cx="452844" cy="471648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5" grpId="0" animBg="1"/>
      <p:bldP spid="55" grpId="1" animBg="1"/>
      <p:bldP spid="59" grpId="1" animBg="1"/>
      <p:bldP spid="59" grpId="2" animBg="1"/>
      <p:bldP spid="60" grpId="0" animBg="1"/>
      <p:bldP spid="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Catégories d’algorithmes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fr-FR"/>
              <a:t>broadcast / single-cast</a:t>
            </a:r>
          </a:p>
          <a:p>
            <a:pPr>
              <a:lnSpc>
                <a:spcPct val="130000"/>
              </a:lnSpc>
            </a:pPr>
            <a:r>
              <a:rPr lang="fr-FR"/>
              <a:t>rayon d’émission fixe / variable</a:t>
            </a:r>
          </a:p>
          <a:p>
            <a:pPr>
              <a:lnSpc>
                <a:spcPct val="130000"/>
              </a:lnSpc>
            </a:pPr>
            <a:r>
              <a:rPr lang="fr-FR"/>
              <a:t>portée locale / globale</a:t>
            </a:r>
          </a:p>
          <a:p>
            <a:pPr>
              <a:lnSpc>
                <a:spcPct val="130000"/>
              </a:lnSpc>
            </a:pPr>
            <a:r>
              <a:rPr lang="fr-FR"/>
              <a:t>avec balisage / beaconless</a:t>
            </a:r>
          </a:p>
          <a:p>
            <a:pPr>
              <a:lnSpc>
                <a:spcPct val="130000"/>
              </a:lnSpc>
            </a:pPr>
            <a:r>
              <a:rPr lang="fr-FR"/>
              <a:t>déterministe / probabiliste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53959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Algorithmes étudiés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single-cast</a:t>
            </a:r>
          </a:p>
          <a:p>
            <a:pPr lvl="1"/>
            <a:r>
              <a:rPr lang="fr-FR"/>
              <a:t>FA, FR</a:t>
            </a:r>
          </a:p>
          <a:p>
            <a:pPr lvl="1"/>
            <a:r>
              <a:rPr lang="fr-FR"/>
              <a:t>EAR</a:t>
            </a:r>
          </a:p>
          <a:p>
            <a:r>
              <a:rPr lang="fr-FR"/>
              <a:t>broadcast</a:t>
            </a:r>
          </a:p>
          <a:p>
            <a:pPr lvl="1"/>
            <a:r>
              <a:rPr lang="fr-FR"/>
              <a:t>blind flooding, probabilistic flooding</a:t>
            </a:r>
          </a:p>
          <a:p>
            <a:pPr lvl="1"/>
            <a:r>
              <a:rPr lang="fr-FR"/>
              <a:t>ABBA</a:t>
            </a:r>
          </a:p>
          <a:p>
            <a:pPr lvl="1"/>
            <a:r>
              <a:rPr lang="fr-FR"/>
              <a:t>BIP, LBIP, DLBIP</a:t>
            </a:r>
          </a:p>
          <a:p>
            <a:pPr lvl="1"/>
            <a:r>
              <a:rPr lang="fr-FR"/>
              <a:t>LBOP, RBOP, TR-LBOP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140410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Blind flooding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4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Tous les nœuds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1114" y="2055722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0704" y="1538642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3829564" y="1259595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4875936" y="2839459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66710" y="3386360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6061274" y="3151658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4000"/>
                </a:schemeClr>
              </a:gs>
              <a:gs pos="35000">
                <a:schemeClr val="accent5">
                  <a:tint val="37000"/>
                  <a:satMod val="300000"/>
                  <a:alpha val="24000"/>
                </a:schemeClr>
              </a:gs>
              <a:gs pos="100000">
                <a:schemeClr val="accent5">
                  <a:tint val="15000"/>
                  <a:satMod val="350000"/>
                  <a:alpha val="24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18089" y="330633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1592" y="280378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0704" y="256286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2724" y="464313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3283" y="407194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22789" y="436662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36275" y="2910733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3660" y="3151658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3660" y="3654211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06871" y="3654211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58295" y="4419820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1576" y="4275726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98997" y="2766639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7914117" y="505069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6" name="Connecteur droit 25"/>
          <p:cNvCxnSpPr>
            <a:stCxn id="13" idx="5"/>
            <a:endCxn id="25" idx="1"/>
          </p:cNvCxnSpPr>
          <p:nvPr/>
        </p:nvCxnSpPr>
        <p:spPr>
          <a:xfrm>
            <a:off x="7588360" y="4714500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99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88" grpId="0" animBg="1"/>
      <p:bldP spid="89" grpId="0" animBg="1"/>
      <p:bldP spid="86" grpId="0" animBg="1"/>
      <p:bldP spid="9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Probabilistic flooding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exemple : P = 0.5</a:t>
            </a:r>
          </a:p>
          <a:p>
            <a:endParaRPr lang="fr-FR"/>
          </a:p>
          <a:p>
            <a:r>
              <a:rPr lang="fr-FR"/>
              <a:t>2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2 nœuds non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6541" y="2077323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6131" y="1560243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72137" y="3407961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8000"/>
                </a:schemeClr>
              </a:gs>
              <a:gs pos="35000">
                <a:schemeClr val="accent5">
                  <a:tint val="37000"/>
                  <a:satMod val="300000"/>
                  <a:alpha val="48000"/>
                </a:schemeClr>
              </a:gs>
              <a:gs pos="100000">
                <a:schemeClr val="accent5">
                  <a:tint val="15000"/>
                  <a:satMod val="350000"/>
                  <a:alpha val="4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23516" y="3327939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7019" y="282538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6131" y="258446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8151" y="466473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8710" y="409354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8830" y="4400774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19544" y="507229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41702" y="2932334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9087" y="3173259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9087" y="3675812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12298" y="3675812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63722" y="4441421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7003" y="4297327"/>
            <a:ext cx="651827" cy="307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504424" y="2788240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93787" y="4736101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5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Broadcast Incremental-power Protocol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Basé sur l’algorithme</a:t>
            </a:r>
          </a:p>
          <a:p>
            <a:pPr marL="0" indent="0">
              <a:buNone/>
            </a:pPr>
            <a:r>
              <a:rPr lang="fr-FR"/>
              <a:t>de Prim</a:t>
            </a:r>
          </a:p>
          <a:p>
            <a:r>
              <a:rPr lang="fr-FR"/>
              <a:t>Coût d’une arête : </a:t>
            </a:r>
          </a:p>
          <a:p>
            <a:pPr marL="0" indent="0">
              <a:buNone/>
            </a:pPr>
            <a:r>
              <a:rPr lang="fr-FR"/>
              <a:t>coût énergétique</a:t>
            </a:r>
          </a:p>
          <a:p>
            <a:r>
              <a:rPr lang="fr-FR"/>
              <a:t>Pas de transmission </a:t>
            </a:r>
          </a:p>
          <a:p>
            <a:pPr marL="0" indent="0">
              <a:buNone/>
            </a:pPr>
            <a:r>
              <a:rPr lang="fr-FR"/>
              <a:t>superflue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39970" y="2478740"/>
            <a:ext cx="2108001" cy="2101470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36581" y="3209088"/>
            <a:ext cx="2202764" cy="2210944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00183" y="3658418"/>
            <a:ext cx="1878323" cy="187816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2000"/>
                </a:schemeClr>
              </a:gs>
              <a:gs pos="35000">
                <a:schemeClr val="accent5">
                  <a:tint val="37000"/>
                  <a:satMod val="300000"/>
                  <a:alpha val="22000"/>
                </a:schemeClr>
              </a:gs>
              <a:gs pos="100000">
                <a:schemeClr val="accent5">
                  <a:tint val="15000"/>
                  <a:satMod val="350000"/>
                  <a:alpha val="2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796673" y="3310545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60176" y="280799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49288" y="256706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71308" y="4647343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08751" y="407003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01373" y="437643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892701" y="5054901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14859" y="2914940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62244" y="3155865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62244" y="3658418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85455" y="3658418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36879" y="4417904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37044" y="4273810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77581" y="2770846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66944" y="4718707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Localised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Similaire à BIP</a:t>
            </a:r>
          </a:p>
          <a:p>
            <a:r>
              <a:rPr lang="fr-FR"/>
              <a:t>Connaissance locale</a:t>
            </a:r>
          </a:p>
          <a:p>
            <a:r>
              <a:rPr lang="fr-FR"/>
              <a:t>Ajout de données</a:t>
            </a:r>
          </a:p>
          <a:p>
            <a:pPr marL="0" indent="0">
              <a:buNone/>
            </a:pPr>
            <a:r>
              <a:rPr lang="fr-FR"/>
              <a:t>minimales dans</a:t>
            </a:r>
          </a:p>
          <a:p>
            <a:pPr marL="0" indent="0">
              <a:buNone/>
            </a:pPr>
            <a:r>
              <a:rPr lang="fr-FR"/>
              <a:t>le paquet 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50100" y="2483365"/>
            <a:ext cx="2108001" cy="2101470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46711" y="3213713"/>
            <a:ext cx="2202764" cy="2210944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1000"/>
                </a:schemeClr>
              </a:gs>
              <a:gs pos="35000">
                <a:schemeClr val="accent5">
                  <a:tint val="37000"/>
                  <a:satMod val="300000"/>
                  <a:alpha val="51000"/>
                </a:schemeClr>
              </a:gs>
              <a:gs pos="100000">
                <a:schemeClr val="accent5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10313" y="3663043"/>
            <a:ext cx="1878323" cy="187816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22000"/>
                </a:schemeClr>
              </a:gs>
              <a:gs pos="35000">
                <a:schemeClr val="accent5">
                  <a:tint val="37000"/>
                  <a:satMod val="300000"/>
                  <a:alpha val="22000"/>
                </a:schemeClr>
              </a:gs>
              <a:gs pos="100000">
                <a:schemeClr val="accent5">
                  <a:tint val="15000"/>
                  <a:satMod val="350000"/>
                  <a:alpha val="2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06803" y="3315170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70306" y="2812617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59418" y="2571692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81438" y="4651968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18881" y="407465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1503" y="438105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02831" y="5059526"/>
            <a:ext cx="428293" cy="4075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24989" y="2919565"/>
            <a:ext cx="444536" cy="455290"/>
          </a:xfrm>
          <a:prstGeom prst="line">
            <a:avLst/>
          </a:prstGeom>
          <a:ln>
            <a:solidFill>
              <a:srgbClr val="800A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72374" y="3160490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72374" y="3663043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95585" y="3663043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47009" y="4422529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47174" y="4278435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87711" y="2775471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77074" y="4723332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46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Ellipse 318"/>
          <p:cNvSpPr/>
          <p:nvPr/>
        </p:nvSpPr>
        <p:spPr>
          <a:xfrm>
            <a:off x="4280374" y="4215727"/>
            <a:ext cx="1854990" cy="1859027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0" name="Ellipse 319"/>
          <p:cNvSpPr/>
          <p:nvPr/>
        </p:nvSpPr>
        <p:spPr>
          <a:xfrm>
            <a:off x="4894089" y="3645024"/>
            <a:ext cx="1848412" cy="1868947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9000"/>
                </a:schemeClr>
              </a:gs>
              <a:gs pos="35000">
                <a:schemeClr val="accent5">
                  <a:tint val="37000"/>
                  <a:satMod val="300000"/>
                  <a:alpha val="49000"/>
                </a:schemeClr>
              </a:gs>
              <a:gs pos="100000">
                <a:schemeClr val="accent5">
                  <a:tint val="15000"/>
                  <a:satMod val="350000"/>
                  <a:alpha val="4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1" name="Ellipse 320"/>
          <p:cNvSpPr/>
          <p:nvPr/>
        </p:nvSpPr>
        <p:spPr>
          <a:xfrm>
            <a:off x="5953442" y="4161515"/>
            <a:ext cx="1451642" cy="1454522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32000"/>
                </a:schemeClr>
              </a:gs>
              <a:gs pos="35000">
                <a:schemeClr val="accent5">
                  <a:tint val="37000"/>
                  <a:satMod val="300000"/>
                  <a:alpha val="32000"/>
                </a:schemeClr>
              </a:gs>
              <a:gs pos="100000">
                <a:schemeClr val="accent5">
                  <a:tint val="15000"/>
                  <a:satMod val="350000"/>
                  <a:alpha val="3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2" name="Ellipse 321"/>
          <p:cNvSpPr/>
          <p:nvPr/>
        </p:nvSpPr>
        <p:spPr>
          <a:xfrm>
            <a:off x="6438842" y="3562890"/>
            <a:ext cx="1733558" cy="1738318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7000"/>
                </a:schemeClr>
              </a:gs>
              <a:gs pos="35000">
                <a:schemeClr val="accent5">
                  <a:tint val="37000"/>
                  <a:satMod val="300000"/>
                  <a:alpha val="7000"/>
                </a:schemeClr>
              </a:gs>
              <a:gs pos="100000">
                <a:schemeClr val="accent5">
                  <a:tint val="15000"/>
                  <a:satMod val="350000"/>
                  <a:alpha val="7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Dynamic Localised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Similaire à LBIP</a:t>
            </a:r>
          </a:p>
          <a:p>
            <a:endParaRPr lang="fr-FR"/>
          </a:p>
          <a:p>
            <a:r>
              <a:rPr lang="fr-FR"/>
              <a:t>Poids des arcs divisé </a:t>
            </a:r>
          </a:p>
          <a:p>
            <a:pPr marL="0" indent="0">
              <a:buNone/>
            </a:pPr>
            <a:r>
              <a:rPr lang="fr-FR"/>
              <a:t>par l’énergie restante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169" name="Ellipse 168"/>
          <p:cNvSpPr/>
          <p:nvPr/>
        </p:nvSpPr>
        <p:spPr>
          <a:xfrm>
            <a:off x="4229178" y="1641980"/>
            <a:ext cx="1854990" cy="1859027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66000"/>
                </a:schemeClr>
              </a:gs>
              <a:gs pos="35000">
                <a:schemeClr val="accent5">
                  <a:tint val="37000"/>
                  <a:satMod val="300000"/>
                  <a:alpha val="66000"/>
                </a:schemeClr>
              </a:gs>
              <a:gs pos="100000">
                <a:schemeClr val="accent5">
                  <a:tint val="15000"/>
                  <a:satMod val="350000"/>
                  <a:alpha val="6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5148064" y="2216160"/>
            <a:ext cx="1705259" cy="1716896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49000"/>
                </a:schemeClr>
              </a:gs>
              <a:gs pos="35000">
                <a:schemeClr val="accent5">
                  <a:tint val="37000"/>
                  <a:satMod val="300000"/>
                  <a:alpha val="49000"/>
                </a:schemeClr>
              </a:gs>
              <a:gs pos="100000">
                <a:schemeClr val="accent5">
                  <a:tint val="15000"/>
                  <a:satMod val="350000"/>
                  <a:alpha val="4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6156176" y="2242006"/>
            <a:ext cx="1313059" cy="1311287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32000"/>
                </a:schemeClr>
              </a:gs>
              <a:gs pos="35000">
                <a:schemeClr val="accent5">
                  <a:tint val="37000"/>
                  <a:satMod val="300000"/>
                  <a:alpha val="32000"/>
                </a:schemeClr>
              </a:gs>
              <a:gs pos="100000">
                <a:schemeClr val="accent5">
                  <a:tint val="15000"/>
                  <a:satMod val="350000"/>
                  <a:alpha val="32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Ellipse 235"/>
          <p:cNvSpPr/>
          <p:nvPr/>
        </p:nvSpPr>
        <p:spPr>
          <a:xfrm>
            <a:off x="6484700" y="1581107"/>
            <a:ext cx="1691904" cy="1679304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7000"/>
                </a:schemeClr>
              </a:gs>
              <a:gs pos="35000">
                <a:schemeClr val="accent5">
                  <a:tint val="37000"/>
                  <a:satMod val="300000"/>
                  <a:alpha val="7000"/>
                </a:schemeClr>
              </a:gs>
              <a:gs pos="100000">
                <a:schemeClr val="accent5">
                  <a:tint val="15000"/>
                  <a:satMod val="350000"/>
                  <a:alpha val="7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988138" y="2402718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7" name="Ellipse 6"/>
          <p:cNvSpPr/>
          <p:nvPr/>
        </p:nvSpPr>
        <p:spPr>
          <a:xfrm>
            <a:off x="5562395" y="1850474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5818295" y="2889702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" name="Ellipse 8"/>
          <p:cNvSpPr/>
          <p:nvPr/>
        </p:nvSpPr>
        <p:spPr>
          <a:xfrm>
            <a:off x="6643749" y="2788836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" name="Ellipse 9"/>
          <p:cNvSpPr/>
          <p:nvPr/>
        </p:nvSpPr>
        <p:spPr>
          <a:xfrm>
            <a:off x="6455236" y="2229928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7155992" y="2315325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12" name="Ellipse 11"/>
          <p:cNvSpPr/>
          <p:nvPr/>
        </p:nvSpPr>
        <p:spPr>
          <a:xfrm>
            <a:off x="7030847" y="1707916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8" idx="6"/>
            <a:endCxn id="9" idx="2"/>
          </p:cNvCxnSpPr>
          <p:nvPr/>
        </p:nvCxnSpPr>
        <p:spPr>
          <a:xfrm flipV="1">
            <a:off x="6118100" y="2931482"/>
            <a:ext cx="525649" cy="1008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0" idx="4"/>
            <a:endCxn id="9" idx="0"/>
          </p:cNvCxnSpPr>
          <p:nvPr/>
        </p:nvCxnSpPr>
        <p:spPr>
          <a:xfrm>
            <a:off x="6605139" y="2515219"/>
            <a:ext cx="188513" cy="2736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3"/>
            <a:endCxn id="9" idx="7"/>
          </p:cNvCxnSpPr>
          <p:nvPr/>
        </p:nvCxnSpPr>
        <p:spPr>
          <a:xfrm flipH="1">
            <a:off x="6899649" y="2558836"/>
            <a:ext cx="300248" cy="271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6" idx="7"/>
            <a:endCxn id="7" idx="3"/>
          </p:cNvCxnSpPr>
          <p:nvPr/>
        </p:nvCxnSpPr>
        <p:spPr>
          <a:xfrm flipV="1">
            <a:off x="5244038" y="2093985"/>
            <a:ext cx="362262" cy="3505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6" idx="5"/>
            <a:endCxn id="8" idx="1"/>
          </p:cNvCxnSpPr>
          <p:nvPr/>
        </p:nvCxnSpPr>
        <p:spPr>
          <a:xfrm>
            <a:off x="5244038" y="2646229"/>
            <a:ext cx="618162" cy="2852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2" idx="4"/>
            <a:endCxn id="11" idx="0"/>
          </p:cNvCxnSpPr>
          <p:nvPr/>
        </p:nvCxnSpPr>
        <p:spPr>
          <a:xfrm>
            <a:off x="7180750" y="1993207"/>
            <a:ext cx="125145" cy="322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7641358" y="1543800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30941" y="2131786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120" name="Connecteur droit 119"/>
          <p:cNvCxnSpPr>
            <a:stCxn id="118" idx="3"/>
            <a:endCxn id="11" idx="7"/>
          </p:cNvCxnSpPr>
          <p:nvPr/>
        </p:nvCxnSpPr>
        <p:spPr>
          <a:xfrm flipH="1">
            <a:off x="7411892" y="1787311"/>
            <a:ext cx="273371" cy="569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>
            <a:stCxn id="119" idx="2"/>
            <a:endCxn id="11" idx="6"/>
          </p:cNvCxnSpPr>
          <p:nvPr/>
        </p:nvCxnSpPr>
        <p:spPr>
          <a:xfrm flipH="1">
            <a:off x="7455797" y="2274432"/>
            <a:ext cx="375144" cy="183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>
            <a:stCxn id="7" idx="6"/>
            <a:endCxn id="10" idx="1"/>
          </p:cNvCxnSpPr>
          <p:nvPr/>
        </p:nvCxnSpPr>
        <p:spPr>
          <a:xfrm>
            <a:off x="5862200" y="1993120"/>
            <a:ext cx="636941" cy="278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stCxn id="10" idx="6"/>
            <a:endCxn id="11" idx="2"/>
          </p:cNvCxnSpPr>
          <p:nvPr/>
        </p:nvCxnSpPr>
        <p:spPr>
          <a:xfrm>
            <a:off x="6755041" y="2372574"/>
            <a:ext cx="400951" cy="85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0" idx="0"/>
            <a:endCxn id="12" idx="3"/>
          </p:cNvCxnSpPr>
          <p:nvPr/>
        </p:nvCxnSpPr>
        <p:spPr>
          <a:xfrm flipV="1">
            <a:off x="6605139" y="1951427"/>
            <a:ext cx="469613" cy="278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stCxn id="119" idx="1"/>
            <a:endCxn id="12" idx="6"/>
          </p:cNvCxnSpPr>
          <p:nvPr/>
        </p:nvCxnSpPr>
        <p:spPr>
          <a:xfrm flipH="1" flipV="1">
            <a:off x="7330652" y="1850562"/>
            <a:ext cx="544194" cy="323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118" idx="2"/>
            <a:endCxn id="12" idx="7"/>
          </p:cNvCxnSpPr>
          <p:nvPr/>
        </p:nvCxnSpPr>
        <p:spPr>
          <a:xfrm flipH="1">
            <a:off x="7286747" y="1686446"/>
            <a:ext cx="354611" cy="63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19" idx="0"/>
            <a:endCxn id="118" idx="5"/>
          </p:cNvCxnSpPr>
          <p:nvPr/>
        </p:nvCxnSpPr>
        <p:spPr>
          <a:xfrm flipH="1" flipV="1">
            <a:off x="7897258" y="1787311"/>
            <a:ext cx="83586" cy="344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ZoneTexte 264"/>
          <p:cNvSpPr txBox="1"/>
          <p:nvPr/>
        </p:nvSpPr>
        <p:spPr>
          <a:xfrm>
            <a:off x="4468250" y="2420336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6" name="ZoneTexte 265"/>
          <p:cNvSpPr txBox="1"/>
          <p:nvPr/>
        </p:nvSpPr>
        <p:spPr>
          <a:xfrm>
            <a:off x="5436096" y="1556792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7" name="ZoneTexte 266"/>
          <p:cNvSpPr txBox="1"/>
          <p:nvPr/>
        </p:nvSpPr>
        <p:spPr>
          <a:xfrm>
            <a:off x="5724128" y="3140968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8" name="ZoneTexte 267"/>
          <p:cNvSpPr txBox="1"/>
          <p:nvPr/>
        </p:nvSpPr>
        <p:spPr>
          <a:xfrm>
            <a:off x="6293256" y="1941333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9" name="ZoneTexte 268"/>
          <p:cNvSpPr txBox="1"/>
          <p:nvPr/>
        </p:nvSpPr>
        <p:spPr>
          <a:xfrm>
            <a:off x="6563249" y="303112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0" name="ZoneTexte 269"/>
          <p:cNvSpPr txBox="1"/>
          <p:nvPr/>
        </p:nvSpPr>
        <p:spPr>
          <a:xfrm>
            <a:off x="7074752" y="2571790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1" name="ZoneTexte 270"/>
          <p:cNvSpPr txBox="1"/>
          <p:nvPr/>
        </p:nvSpPr>
        <p:spPr>
          <a:xfrm>
            <a:off x="6949787" y="1431004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2" name="ZoneTexte 271"/>
          <p:cNvSpPr txBox="1"/>
          <p:nvPr/>
        </p:nvSpPr>
        <p:spPr>
          <a:xfrm>
            <a:off x="7570997" y="1299528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3" name="ZoneTexte 272"/>
          <p:cNvSpPr txBox="1"/>
          <p:nvPr/>
        </p:nvSpPr>
        <p:spPr>
          <a:xfrm>
            <a:off x="8090885" y="2113764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5" name="ZoneTexte 274"/>
          <p:cNvSpPr txBox="1"/>
          <p:nvPr/>
        </p:nvSpPr>
        <p:spPr>
          <a:xfrm>
            <a:off x="4468250" y="2413543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276" name="ZoneTexte 275"/>
          <p:cNvSpPr txBox="1"/>
          <p:nvPr/>
        </p:nvSpPr>
        <p:spPr>
          <a:xfrm>
            <a:off x="5773368" y="3140968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277" name="ZoneTexte 276"/>
          <p:cNvSpPr txBox="1"/>
          <p:nvPr/>
        </p:nvSpPr>
        <p:spPr>
          <a:xfrm>
            <a:off x="6619713" y="303112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278" name="ZoneTexte 277"/>
          <p:cNvSpPr txBox="1"/>
          <p:nvPr/>
        </p:nvSpPr>
        <p:spPr>
          <a:xfrm>
            <a:off x="7151948" y="2571790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283" name="Ellipse 282"/>
          <p:cNvSpPr/>
          <p:nvPr/>
        </p:nvSpPr>
        <p:spPr>
          <a:xfrm>
            <a:off x="5054819" y="4976169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84" name="Ellipse 283"/>
          <p:cNvSpPr/>
          <p:nvPr/>
        </p:nvSpPr>
        <p:spPr>
          <a:xfrm>
            <a:off x="5629076" y="4423925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85" name="Ellipse 284"/>
          <p:cNvSpPr/>
          <p:nvPr/>
        </p:nvSpPr>
        <p:spPr>
          <a:xfrm>
            <a:off x="5884976" y="5463153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6" name="Ellipse 285"/>
          <p:cNvSpPr/>
          <p:nvPr/>
        </p:nvSpPr>
        <p:spPr>
          <a:xfrm>
            <a:off x="6710430" y="5362287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87" name="Ellipse 286"/>
          <p:cNvSpPr/>
          <p:nvPr/>
        </p:nvSpPr>
        <p:spPr>
          <a:xfrm>
            <a:off x="6521917" y="4803379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288" name="Ellipse 287"/>
          <p:cNvSpPr/>
          <p:nvPr/>
        </p:nvSpPr>
        <p:spPr>
          <a:xfrm>
            <a:off x="7222673" y="4888776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89" name="Ellipse 288"/>
          <p:cNvSpPr/>
          <p:nvPr/>
        </p:nvSpPr>
        <p:spPr>
          <a:xfrm>
            <a:off x="7097528" y="4281367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90" name="Connecteur droit 289"/>
          <p:cNvCxnSpPr>
            <a:stCxn id="285" idx="6"/>
            <a:endCxn id="286" idx="2"/>
          </p:cNvCxnSpPr>
          <p:nvPr/>
        </p:nvCxnSpPr>
        <p:spPr>
          <a:xfrm flipV="1">
            <a:off x="6184781" y="5504933"/>
            <a:ext cx="525649" cy="1008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/>
          <p:cNvCxnSpPr>
            <a:stCxn id="287" idx="4"/>
            <a:endCxn id="286" idx="0"/>
          </p:cNvCxnSpPr>
          <p:nvPr/>
        </p:nvCxnSpPr>
        <p:spPr>
          <a:xfrm>
            <a:off x="6671820" y="5088670"/>
            <a:ext cx="188513" cy="2736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/>
          <p:cNvCxnSpPr>
            <a:stCxn id="288" idx="3"/>
            <a:endCxn id="286" idx="7"/>
          </p:cNvCxnSpPr>
          <p:nvPr/>
        </p:nvCxnSpPr>
        <p:spPr>
          <a:xfrm flipH="1">
            <a:off x="6966330" y="5132287"/>
            <a:ext cx="300248" cy="271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stCxn id="283" idx="7"/>
            <a:endCxn id="284" idx="3"/>
          </p:cNvCxnSpPr>
          <p:nvPr/>
        </p:nvCxnSpPr>
        <p:spPr>
          <a:xfrm flipV="1">
            <a:off x="5310719" y="4667436"/>
            <a:ext cx="362262" cy="3505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>
            <a:stCxn id="283" idx="5"/>
            <a:endCxn id="285" idx="1"/>
          </p:cNvCxnSpPr>
          <p:nvPr/>
        </p:nvCxnSpPr>
        <p:spPr>
          <a:xfrm>
            <a:off x="5310719" y="5219680"/>
            <a:ext cx="618162" cy="2852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>
            <a:stCxn id="289" idx="4"/>
            <a:endCxn id="288" idx="0"/>
          </p:cNvCxnSpPr>
          <p:nvPr/>
        </p:nvCxnSpPr>
        <p:spPr>
          <a:xfrm>
            <a:off x="7247431" y="4566658"/>
            <a:ext cx="125145" cy="322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Ellipse 295"/>
          <p:cNvSpPr/>
          <p:nvPr/>
        </p:nvSpPr>
        <p:spPr>
          <a:xfrm>
            <a:off x="7708039" y="4117251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297" name="Ellipse 296"/>
          <p:cNvSpPr/>
          <p:nvPr/>
        </p:nvSpPr>
        <p:spPr>
          <a:xfrm>
            <a:off x="7897622" y="4705237"/>
            <a:ext cx="299805" cy="28529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298" name="Connecteur droit 297"/>
          <p:cNvCxnSpPr>
            <a:stCxn id="296" idx="3"/>
            <a:endCxn id="288" idx="7"/>
          </p:cNvCxnSpPr>
          <p:nvPr/>
        </p:nvCxnSpPr>
        <p:spPr>
          <a:xfrm flipH="1">
            <a:off x="7478573" y="4360762"/>
            <a:ext cx="273371" cy="569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stCxn id="297" idx="2"/>
            <a:endCxn id="288" idx="6"/>
          </p:cNvCxnSpPr>
          <p:nvPr/>
        </p:nvCxnSpPr>
        <p:spPr>
          <a:xfrm flipH="1">
            <a:off x="7522478" y="4847883"/>
            <a:ext cx="375144" cy="183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>
            <a:stCxn id="284" idx="6"/>
            <a:endCxn id="287" idx="1"/>
          </p:cNvCxnSpPr>
          <p:nvPr/>
        </p:nvCxnSpPr>
        <p:spPr>
          <a:xfrm>
            <a:off x="5928881" y="4566571"/>
            <a:ext cx="636941" cy="278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300"/>
          <p:cNvCxnSpPr>
            <a:stCxn id="287" idx="6"/>
            <a:endCxn id="288" idx="2"/>
          </p:cNvCxnSpPr>
          <p:nvPr/>
        </p:nvCxnSpPr>
        <p:spPr>
          <a:xfrm>
            <a:off x="6821722" y="4946025"/>
            <a:ext cx="400951" cy="85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stCxn id="287" idx="0"/>
            <a:endCxn id="289" idx="3"/>
          </p:cNvCxnSpPr>
          <p:nvPr/>
        </p:nvCxnSpPr>
        <p:spPr>
          <a:xfrm flipV="1">
            <a:off x="6671820" y="4524878"/>
            <a:ext cx="469613" cy="278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/>
          <p:cNvCxnSpPr>
            <a:stCxn id="297" idx="1"/>
            <a:endCxn id="289" idx="6"/>
          </p:cNvCxnSpPr>
          <p:nvPr/>
        </p:nvCxnSpPr>
        <p:spPr>
          <a:xfrm flipH="1" flipV="1">
            <a:off x="7397333" y="4424013"/>
            <a:ext cx="544194" cy="323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>
            <a:stCxn id="296" idx="2"/>
            <a:endCxn id="289" idx="7"/>
          </p:cNvCxnSpPr>
          <p:nvPr/>
        </p:nvCxnSpPr>
        <p:spPr>
          <a:xfrm flipH="1">
            <a:off x="7353428" y="4259897"/>
            <a:ext cx="354611" cy="63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Connecteur droit 304"/>
          <p:cNvCxnSpPr>
            <a:stCxn id="297" idx="0"/>
            <a:endCxn id="296" idx="5"/>
          </p:cNvCxnSpPr>
          <p:nvPr/>
        </p:nvCxnSpPr>
        <p:spPr>
          <a:xfrm flipH="1" flipV="1">
            <a:off x="7963939" y="4360762"/>
            <a:ext cx="83586" cy="344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ZoneTexte 305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07" name="ZoneTexte 306"/>
          <p:cNvSpPr txBox="1"/>
          <p:nvPr/>
        </p:nvSpPr>
        <p:spPr>
          <a:xfrm>
            <a:off x="5502777" y="4130243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08" name="ZoneTexte 307"/>
          <p:cNvSpPr txBox="1"/>
          <p:nvPr/>
        </p:nvSpPr>
        <p:spPr>
          <a:xfrm>
            <a:off x="5790809" y="5714419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309" name="ZoneTexte 308"/>
          <p:cNvSpPr txBox="1"/>
          <p:nvPr/>
        </p:nvSpPr>
        <p:spPr>
          <a:xfrm>
            <a:off x="6359937" y="4514784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0" name="ZoneTexte 309"/>
          <p:cNvSpPr txBox="1"/>
          <p:nvPr/>
        </p:nvSpPr>
        <p:spPr>
          <a:xfrm>
            <a:off x="6629930" y="5604578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11" name="ZoneTexte 310"/>
          <p:cNvSpPr txBox="1"/>
          <p:nvPr/>
        </p:nvSpPr>
        <p:spPr>
          <a:xfrm>
            <a:off x="7141433" y="5145241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312" name="ZoneTexte 311"/>
          <p:cNvSpPr txBox="1"/>
          <p:nvPr/>
        </p:nvSpPr>
        <p:spPr>
          <a:xfrm>
            <a:off x="7016468" y="4004455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3" name="ZoneTexte 312"/>
          <p:cNvSpPr txBox="1"/>
          <p:nvPr/>
        </p:nvSpPr>
        <p:spPr>
          <a:xfrm>
            <a:off x="7637678" y="3872979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4" name="ZoneTexte 313"/>
          <p:cNvSpPr txBox="1"/>
          <p:nvPr/>
        </p:nvSpPr>
        <p:spPr>
          <a:xfrm>
            <a:off x="8157566" y="4687215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23" name="ZoneTexte 322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80%</a:t>
            </a:r>
          </a:p>
        </p:txBody>
      </p:sp>
      <p:sp>
        <p:nvSpPr>
          <p:cNvPr id="324" name="ZoneTexte 323"/>
          <p:cNvSpPr txBox="1"/>
          <p:nvPr/>
        </p:nvSpPr>
        <p:spPr>
          <a:xfrm>
            <a:off x="5575677" y="4142867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25" name="ZoneTexte 324"/>
          <p:cNvSpPr txBox="1"/>
          <p:nvPr/>
        </p:nvSpPr>
        <p:spPr>
          <a:xfrm>
            <a:off x="6438842" y="4528936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26" name="ZoneTexte 325"/>
          <p:cNvSpPr txBox="1"/>
          <p:nvPr/>
        </p:nvSpPr>
        <p:spPr>
          <a:xfrm>
            <a:off x="7083137" y="4004455"/>
            <a:ext cx="51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228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320" grpId="0" animBg="1"/>
      <p:bldP spid="321" grpId="0" animBg="1"/>
      <p:bldP spid="322" grpId="0" animBg="1"/>
      <p:bldP spid="169" grpId="0" animBg="1"/>
      <p:bldP spid="220" grpId="0" animBg="1"/>
      <p:bldP spid="221" grpId="0" animBg="1"/>
      <p:bldP spid="236" grpId="0" animBg="1"/>
      <p:bldP spid="265" grpId="0"/>
      <p:bldP spid="267" grpId="0"/>
      <p:bldP spid="269" grpId="0"/>
      <p:bldP spid="270" grpId="0"/>
      <p:bldP spid="275" grpId="0"/>
      <p:bldP spid="276" grpId="1"/>
      <p:bldP spid="277" grpId="1"/>
      <p:bldP spid="278" grpId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6" grpId="0" animBg="1"/>
      <p:bldP spid="297" grpId="0" animBg="1"/>
      <p:bldP spid="306" grpId="1"/>
      <p:bldP spid="306" grpId="2"/>
      <p:bldP spid="307" grpId="0"/>
      <p:bldP spid="307" grpId="1"/>
      <p:bldP spid="308" grpId="0"/>
      <p:bldP spid="309" grpId="0"/>
      <p:bldP spid="309" grpId="1"/>
      <p:bldP spid="310" grpId="0"/>
      <p:bldP spid="311" grpId="0"/>
      <p:bldP spid="312" grpId="0"/>
      <p:bldP spid="312" grpId="1"/>
      <p:bldP spid="313" grpId="0"/>
      <p:bldP spid="314" grpId="0"/>
      <p:bldP spid="323" grpId="2"/>
      <p:bldP spid="324" grpId="2"/>
      <p:bldP spid="325" grpId="2"/>
      <p:bldP spid="326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fr-FR"/>
              <a:t>Introduction aux réseaux de capteurs</a:t>
            </a:r>
          </a:p>
          <a:p>
            <a:pPr>
              <a:lnSpc>
                <a:spcPct val="120000"/>
              </a:lnSpc>
            </a:pPr>
            <a:r>
              <a:rPr lang="fr-FR"/>
              <a:t>État de l’art</a:t>
            </a:r>
          </a:p>
          <a:p>
            <a:pPr>
              <a:lnSpc>
                <a:spcPct val="120000"/>
              </a:lnSpc>
            </a:pPr>
            <a:r>
              <a:rPr lang="fr-FR"/>
              <a:t>Analyse et réflexion</a:t>
            </a:r>
          </a:p>
          <a:p>
            <a:pPr>
              <a:lnSpc>
                <a:spcPct val="120000"/>
              </a:lnSpc>
            </a:pPr>
            <a:r>
              <a:rPr lang="fr-FR"/>
              <a:t>Simulations et résultats</a:t>
            </a:r>
          </a:p>
          <a:p>
            <a:pPr>
              <a:lnSpc>
                <a:spcPct val="120000"/>
              </a:lnSpc>
            </a:pPr>
            <a:r>
              <a:rPr lang="fr-FR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22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>
                <a:solidFill>
                  <a:srgbClr val="800A07"/>
                </a:solidFill>
              </a:rPr>
              <a:t>LmstBOP et RngBOP (RBOP)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solidFill>
                  <a:srgbClr val="800A07"/>
                </a:solidFill>
              </a:rPr>
              <a:t>Similaire à LBIP</a:t>
            </a:r>
            <a:endParaRPr lang="fr-FR"/>
          </a:p>
          <a:p>
            <a:r>
              <a:rPr lang="fr-FR">
                <a:solidFill>
                  <a:srgbClr val="800A07"/>
                </a:solidFill>
              </a:rPr>
              <a:t>Poids des arcs divisé par l’énergie restante</a:t>
            </a:r>
            <a:endParaRPr lang="fr-FR"/>
          </a:p>
          <a:p>
            <a:r>
              <a:rPr lang="fr-FR">
                <a:solidFill>
                  <a:srgbClr val="800A07"/>
                </a:solidFill>
              </a:rPr>
              <a:t>Tous les nœuds couverts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810431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>
                <a:solidFill>
                  <a:srgbClr val="800A07"/>
                </a:solidFill>
              </a:rPr>
              <a:t>LBOP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solidFill>
                  <a:srgbClr val="800A07"/>
                </a:solidFill>
              </a:rPr>
              <a:t>Etape d’initialisation:</a:t>
            </a:r>
            <a:endParaRPr lang="fr-FR"/>
          </a:p>
          <a:p>
            <a:pPr lvl="1"/>
            <a:r>
              <a:rPr lang="fr-FR">
                <a:solidFill>
                  <a:srgbClr val="800A07"/>
                </a:solidFill>
              </a:rPr>
              <a:t>Graphe LMST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6" name="CustomShape 1"/>
          <p:cNvSpPr/>
          <p:nvPr/>
        </p:nvSpPr>
        <p:spPr>
          <a:xfrm>
            <a:off x="4370040" y="2335320"/>
            <a:ext cx="2891160" cy="2664720"/>
          </a:xfrm>
          <a:prstGeom prst="ellipse">
            <a:avLst/>
          </a:prstGeom>
          <a:ln w="9360" cap="rnd">
            <a:solidFill>
              <a:srgbClr val="46AAC4"/>
            </a:solidFill>
            <a:custDash>
              <a:ds d="0" sp="2028000000"/>
            </a:custDash>
            <a:round/>
          </a:ln>
        </p:spPr>
      </p:sp>
      <p:sp>
        <p:nvSpPr>
          <p:cNvPr id="7" name="CustomShape 2"/>
          <p:cNvSpPr/>
          <p:nvPr/>
        </p:nvSpPr>
        <p:spPr>
          <a:xfrm>
            <a:off x="5243760" y="3221280"/>
            <a:ext cx="2500920" cy="2201760"/>
          </a:xfrm>
          <a:prstGeom prst="ellipse">
            <a:avLst/>
          </a:prstGeom>
          <a:ln w="9360" cap="rnd">
            <a:solidFill>
              <a:srgbClr val="46AAC4"/>
            </a:solidFill>
            <a:custDash>
              <a:ds d="0" sp="2028000000"/>
            </a:custDash>
            <a:round/>
          </a:ln>
        </p:spPr>
      </p:sp>
      <p:sp>
        <p:nvSpPr>
          <p:cNvPr id="8" name="CustomShape 3"/>
          <p:cNvSpPr/>
          <p:nvPr/>
        </p:nvSpPr>
        <p:spPr>
          <a:xfrm>
            <a:off x="6494400" y="3604320"/>
            <a:ext cx="2191680" cy="2032560"/>
          </a:xfrm>
          <a:prstGeom prst="ellipse">
            <a:avLst/>
          </a:prstGeom>
          <a:ln w="9360" cap="rnd">
            <a:solidFill>
              <a:srgbClr val="46AAC4"/>
            </a:solidFill>
            <a:custDash>
              <a:ds d="0" sp="2028000000"/>
            </a:custDash>
            <a:round/>
          </a:ln>
        </p:spPr>
      </p:sp>
      <p:sp>
        <p:nvSpPr>
          <p:cNvPr id="9" name="CustomShape 6"/>
          <p:cNvSpPr/>
          <p:nvPr/>
        </p:nvSpPr>
        <p:spPr>
          <a:xfrm>
            <a:off x="4214160" y="1511640"/>
            <a:ext cx="2589120" cy="2368800"/>
          </a:xfrm>
          <a:prstGeom prst="ellipse">
            <a:avLst/>
          </a:prstGeom>
          <a:ln w="9360" cap="rnd">
            <a:solidFill>
              <a:srgbClr val="46AAC4"/>
            </a:solidFill>
            <a:custDash>
              <a:ds d="0" sp="2028000000"/>
            </a:custDash>
            <a:round/>
          </a:ln>
        </p:spPr>
      </p:sp>
      <p:sp>
        <p:nvSpPr>
          <p:cNvPr id="10" name="CustomShape 8"/>
          <p:cNvSpPr/>
          <p:nvPr/>
        </p:nvSpPr>
        <p:spPr>
          <a:xfrm>
            <a:off x="5912280" y="32565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A</a:t>
            </a:r>
            <a:endParaRPr/>
          </a:p>
        </p:txBody>
      </p:sp>
      <p:sp>
        <p:nvSpPr>
          <p:cNvPr id="11" name="CustomShape 9"/>
          <p:cNvSpPr/>
          <p:nvPr/>
        </p:nvSpPr>
        <p:spPr>
          <a:xfrm>
            <a:off x="6375960" y="275400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B</a:t>
            </a:r>
            <a:endParaRPr/>
          </a:p>
        </p:txBody>
      </p:sp>
      <p:sp>
        <p:nvSpPr>
          <p:cNvPr id="12" name="CustomShape 10"/>
          <p:cNvSpPr/>
          <p:nvPr/>
        </p:nvSpPr>
        <p:spPr>
          <a:xfrm>
            <a:off x="5164920" y="25131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C</a:t>
            </a:r>
            <a:endParaRPr/>
          </a:p>
        </p:txBody>
      </p:sp>
      <p:sp>
        <p:nvSpPr>
          <p:cNvPr id="13" name="CustomShape 11"/>
          <p:cNvSpPr/>
          <p:nvPr/>
        </p:nvSpPr>
        <p:spPr>
          <a:xfrm>
            <a:off x="5487120" y="459324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D</a:t>
            </a:r>
            <a:endParaRPr/>
          </a:p>
        </p:txBody>
      </p:sp>
      <p:sp>
        <p:nvSpPr>
          <p:cNvPr id="14" name="CustomShape 12"/>
          <p:cNvSpPr/>
          <p:nvPr/>
        </p:nvSpPr>
        <p:spPr>
          <a:xfrm>
            <a:off x="6224400" y="40161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E</a:t>
            </a:r>
            <a:endParaRPr/>
          </a:p>
        </p:txBody>
      </p:sp>
      <p:sp>
        <p:nvSpPr>
          <p:cNvPr id="15" name="CustomShape 13"/>
          <p:cNvSpPr/>
          <p:nvPr/>
        </p:nvSpPr>
        <p:spPr>
          <a:xfrm>
            <a:off x="7317000" y="432252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F</a:t>
            </a:r>
            <a:endParaRPr/>
          </a:p>
        </p:txBody>
      </p:sp>
      <p:sp>
        <p:nvSpPr>
          <p:cNvPr id="16" name="CustomShape 14"/>
          <p:cNvSpPr/>
          <p:nvPr/>
        </p:nvSpPr>
        <p:spPr>
          <a:xfrm>
            <a:off x="8008200" y="50007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G</a:t>
            </a:r>
            <a:endParaRPr/>
          </a:p>
        </p:txBody>
      </p:sp>
      <p:sp>
        <p:nvSpPr>
          <p:cNvPr id="17" name="Line 15"/>
          <p:cNvSpPr/>
          <p:nvPr/>
        </p:nvSpPr>
        <p:spPr>
          <a:xfrm>
            <a:off x="5530320" y="2860920"/>
            <a:ext cx="444600" cy="45504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18" name="Line 16"/>
          <p:cNvSpPr/>
          <p:nvPr/>
        </p:nvSpPr>
        <p:spPr>
          <a:xfrm flipV="1">
            <a:off x="6277680" y="3101760"/>
            <a:ext cx="160560" cy="2142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19" name="Line 17"/>
          <p:cNvSpPr/>
          <p:nvPr/>
        </p:nvSpPr>
        <p:spPr>
          <a:xfrm>
            <a:off x="6277680" y="3604320"/>
            <a:ext cx="160560" cy="41148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0" name="Line 18"/>
          <p:cNvSpPr/>
          <p:nvPr/>
        </p:nvSpPr>
        <p:spPr>
          <a:xfrm flipH="1">
            <a:off x="5700960" y="3604320"/>
            <a:ext cx="273960" cy="98892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1" name="Line 19"/>
          <p:cNvSpPr/>
          <p:nvPr/>
        </p:nvSpPr>
        <p:spPr>
          <a:xfrm flipV="1">
            <a:off x="5852160" y="4363560"/>
            <a:ext cx="434880" cy="28944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2" name="Line 20"/>
          <p:cNvSpPr/>
          <p:nvPr/>
        </p:nvSpPr>
        <p:spPr>
          <a:xfrm>
            <a:off x="6652440" y="4219560"/>
            <a:ext cx="664560" cy="30636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3" name="Line 21"/>
          <p:cNvSpPr/>
          <p:nvPr/>
        </p:nvSpPr>
        <p:spPr>
          <a:xfrm flipH="1" flipV="1">
            <a:off x="5592960" y="2716560"/>
            <a:ext cx="782640" cy="2412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4" name="Line 22"/>
          <p:cNvSpPr/>
          <p:nvPr/>
        </p:nvSpPr>
        <p:spPr>
          <a:xfrm>
            <a:off x="7682400" y="4664520"/>
            <a:ext cx="388440" cy="3960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5" name="CustomShape 24"/>
          <p:cNvSpPr/>
          <p:nvPr/>
        </p:nvSpPr>
        <p:spPr>
          <a:xfrm>
            <a:off x="4119120" y="2124720"/>
            <a:ext cx="1692000" cy="364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>
                <a:solidFill>
                  <a:srgbClr val="800A07"/>
                </a:solidFill>
                <a:latin typeface="Garamond"/>
              </a:rPr>
              <a:t>MST local de C</a:t>
            </a:r>
            <a:endParaRPr/>
          </a:p>
        </p:txBody>
      </p:sp>
      <p:sp>
        <p:nvSpPr>
          <p:cNvPr id="26" name="CustomShape 25"/>
          <p:cNvSpPr/>
          <p:nvPr/>
        </p:nvSpPr>
        <p:spPr>
          <a:xfrm>
            <a:off x="6813360" y="2591640"/>
            <a:ext cx="1689120" cy="364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>
                <a:solidFill>
                  <a:srgbClr val="800A07"/>
                </a:solidFill>
                <a:latin typeface="Garamond"/>
              </a:rPr>
              <a:t>MST local de 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0901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1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24" presetID="21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2000" fill="freez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str">
                                      <p:cBhvr additive="repl">
                                        <p:cTn id="31" dur="2000" fill="hold"/>
                                        <p:tgtEl>
                                          <p:spTgt spid="17"/>
                                        </p:tgtEl>
                                      </p:cBhvr>
                                    </p:anim>
                                    <p:anim calcmode="lin" valueType="str">
                                      <p:cBhvr additive="repl"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1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1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>
                <a:solidFill>
                  <a:srgbClr val="800A07"/>
                </a:solidFill>
              </a:rPr>
              <a:t>RBOP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solidFill>
                  <a:srgbClr val="800A07"/>
                </a:solidFill>
              </a:rPr>
              <a:t>Etape d’initialisation:</a:t>
            </a:r>
            <a:endParaRPr lang="fr-FR"/>
          </a:p>
          <a:p>
            <a:pPr lvl="1"/>
            <a:r>
              <a:rPr lang="fr-FR">
                <a:solidFill>
                  <a:srgbClr val="800A07"/>
                </a:solidFill>
              </a:rPr>
              <a:t>Graphe RNG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6" name="CustomShape 1"/>
          <p:cNvSpPr/>
          <p:nvPr/>
        </p:nvSpPr>
        <p:spPr>
          <a:xfrm>
            <a:off x="4316760" y="1761120"/>
            <a:ext cx="2224440" cy="2108520"/>
          </a:xfrm>
          <a:prstGeom prst="ellipse">
            <a:avLst/>
          </a:prstGeom>
          <a:ln w="9360" cap="rnd">
            <a:solidFill>
              <a:srgbClr val="46AAC4"/>
            </a:solidFill>
            <a:custDash>
              <a:ds d="0" sp="2028000000"/>
            </a:custDash>
            <a:round/>
          </a:ln>
        </p:spPr>
      </p:sp>
      <p:sp>
        <p:nvSpPr>
          <p:cNvPr id="7" name="CustomShape 2"/>
          <p:cNvSpPr/>
          <p:nvPr/>
        </p:nvSpPr>
        <p:spPr>
          <a:xfrm>
            <a:off x="4469400" y="1913400"/>
            <a:ext cx="1905840" cy="1746360"/>
          </a:xfrm>
          <a:prstGeom prst="ellipse">
            <a:avLst/>
          </a:prstGeom>
          <a:ln w="9360" cap="rnd">
            <a:solidFill>
              <a:srgbClr val="46AAC4"/>
            </a:solidFill>
            <a:custDash>
              <a:ds d="0" sp="2028000000"/>
            </a:custDash>
            <a:round/>
          </a:ln>
        </p:spPr>
      </p:sp>
      <p:sp>
        <p:nvSpPr>
          <p:cNvPr id="8" name="CustomShape 3"/>
          <p:cNvSpPr/>
          <p:nvPr/>
        </p:nvSpPr>
        <p:spPr>
          <a:xfrm>
            <a:off x="4925520" y="2419560"/>
            <a:ext cx="2386800" cy="2161440"/>
          </a:xfrm>
          <a:prstGeom prst="ellipse">
            <a:avLst/>
          </a:prstGeom>
          <a:ln w="9360" cap="rnd">
            <a:solidFill>
              <a:srgbClr val="46AAC4"/>
            </a:solidFill>
            <a:custDash>
              <a:ds d="0" sp="2028000000"/>
            </a:custDash>
            <a:round/>
          </a:ln>
        </p:spPr>
      </p:sp>
      <p:sp>
        <p:nvSpPr>
          <p:cNvPr id="9" name="CustomShape 4"/>
          <p:cNvSpPr/>
          <p:nvPr/>
        </p:nvSpPr>
        <p:spPr>
          <a:xfrm>
            <a:off x="5348160" y="1892520"/>
            <a:ext cx="2386800" cy="2161440"/>
          </a:xfrm>
          <a:prstGeom prst="ellipse">
            <a:avLst/>
          </a:prstGeom>
          <a:ln w="9360" cap="rnd">
            <a:solidFill>
              <a:srgbClr val="46AAC4"/>
            </a:solidFill>
            <a:custDash>
              <a:ds d="0" sp="2028000000"/>
            </a:custDash>
            <a:round/>
          </a:ln>
        </p:spPr>
      </p:sp>
      <p:sp>
        <p:nvSpPr>
          <p:cNvPr id="10" name="CustomShape 8"/>
          <p:cNvSpPr/>
          <p:nvPr/>
        </p:nvSpPr>
        <p:spPr>
          <a:xfrm>
            <a:off x="5820840" y="32529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A</a:t>
            </a:r>
            <a:endParaRPr/>
          </a:p>
        </p:txBody>
      </p:sp>
      <p:sp>
        <p:nvSpPr>
          <p:cNvPr id="11" name="CustomShape 9"/>
          <p:cNvSpPr/>
          <p:nvPr/>
        </p:nvSpPr>
        <p:spPr>
          <a:xfrm>
            <a:off x="6375960" y="275400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B</a:t>
            </a:r>
            <a:endParaRPr/>
          </a:p>
        </p:txBody>
      </p:sp>
      <p:sp>
        <p:nvSpPr>
          <p:cNvPr id="12" name="CustomShape 10"/>
          <p:cNvSpPr/>
          <p:nvPr/>
        </p:nvSpPr>
        <p:spPr>
          <a:xfrm>
            <a:off x="5164920" y="25131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C</a:t>
            </a:r>
            <a:endParaRPr/>
          </a:p>
        </p:txBody>
      </p:sp>
      <p:sp>
        <p:nvSpPr>
          <p:cNvPr id="13" name="CustomShape 11"/>
          <p:cNvSpPr/>
          <p:nvPr/>
        </p:nvSpPr>
        <p:spPr>
          <a:xfrm>
            <a:off x="5487120" y="459324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D</a:t>
            </a:r>
            <a:endParaRPr/>
          </a:p>
        </p:txBody>
      </p:sp>
      <p:sp>
        <p:nvSpPr>
          <p:cNvPr id="14" name="CustomShape 12"/>
          <p:cNvSpPr/>
          <p:nvPr/>
        </p:nvSpPr>
        <p:spPr>
          <a:xfrm>
            <a:off x="6224400" y="40161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E</a:t>
            </a:r>
            <a:endParaRPr/>
          </a:p>
        </p:txBody>
      </p:sp>
      <p:sp>
        <p:nvSpPr>
          <p:cNvPr id="15" name="CustomShape 13"/>
          <p:cNvSpPr/>
          <p:nvPr/>
        </p:nvSpPr>
        <p:spPr>
          <a:xfrm>
            <a:off x="7317000" y="432252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F</a:t>
            </a:r>
            <a:endParaRPr/>
          </a:p>
        </p:txBody>
      </p:sp>
      <p:sp>
        <p:nvSpPr>
          <p:cNvPr id="16" name="CustomShape 14"/>
          <p:cNvSpPr/>
          <p:nvPr/>
        </p:nvSpPr>
        <p:spPr>
          <a:xfrm>
            <a:off x="8008200" y="50007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G</a:t>
            </a:r>
            <a:endParaRPr/>
          </a:p>
        </p:txBody>
      </p:sp>
      <p:sp>
        <p:nvSpPr>
          <p:cNvPr id="17" name="Line 15"/>
          <p:cNvSpPr/>
          <p:nvPr/>
        </p:nvSpPr>
        <p:spPr>
          <a:xfrm>
            <a:off x="5530320" y="2860920"/>
            <a:ext cx="353160" cy="45144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18" name="Line 16"/>
          <p:cNvSpPr/>
          <p:nvPr/>
        </p:nvSpPr>
        <p:spPr>
          <a:xfrm flipV="1">
            <a:off x="6186240" y="3101760"/>
            <a:ext cx="252000" cy="2106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19" name="Line 17"/>
          <p:cNvSpPr/>
          <p:nvPr/>
        </p:nvSpPr>
        <p:spPr>
          <a:xfrm>
            <a:off x="6186240" y="3600720"/>
            <a:ext cx="252000" cy="41508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0" name="Line 18"/>
          <p:cNvSpPr/>
          <p:nvPr/>
        </p:nvSpPr>
        <p:spPr>
          <a:xfrm flipH="1">
            <a:off x="5700960" y="3600720"/>
            <a:ext cx="182520" cy="99252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1" name="Line 19"/>
          <p:cNvSpPr/>
          <p:nvPr/>
        </p:nvSpPr>
        <p:spPr>
          <a:xfrm flipV="1">
            <a:off x="5852160" y="4363560"/>
            <a:ext cx="434880" cy="28944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2" name="Line 20"/>
          <p:cNvSpPr/>
          <p:nvPr/>
        </p:nvSpPr>
        <p:spPr>
          <a:xfrm>
            <a:off x="6652440" y="4219560"/>
            <a:ext cx="664560" cy="30636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3" name="Line 21"/>
          <p:cNvSpPr/>
          <p:nvPr/>
        </p:nvSpPr>
        <p:spPr>
          <a:xfrm flipH="1" flipV="1">
            <a:off x="5592960" y="2716560"/>
            <a:ext cx="782640" cy="2412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4" name="Line 22"/>
          <p:cNvSpPr/>
          <p:nvPr/>
        </p:nvSpPr>
        <p:spPr>
          <a:xfrm>
            <a:off x="7682400" y="4664520"/>
            <a:ext cx="388440" cy="3960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5" name="CustomShape 24"/>
          <p:cNvSpPr/>
          <p:nvPr/>
        </p:nvSpPr>
        <p:spPr>
          <a:xfrm>
            <a:off x="6251040" y="3192840"/>
            <a:ext cx="677160" cy="303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1400">
                <a:solidFill>
                  <a:srgbClr val="800A07"/>
                </a:solidFill>
                <a:latin typeface="Garamond"/>
              </a:rPr>
              <a:t>d(A,B)</a:t>
            </a:r>
            <a:endParaRPr/>
          </a:p>
        </p:txBody>
      </p:sp>
      <p:sp>
        <p:nvSpPr>
          <p:cNvPr id="26" name="CustomShape 25"/>
          <p:cNvSpPr/>
          <p:nvPr/>
        </p:nvSpPr>
        <p:spPr>
          <a:xfrm>
            <a:off x="5183280" y="3090240"/>
            <a:ext cx="680400" cy="303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1400">
                <a:solidFill>
                  <a:srgbClr val="800A07"/>
                </a:solidFill>
                <a:latin typeface="Garamond"/>
              </a:rPr>
              <a:t>d(C,B)</a:t>
            </a:r>
            <a:endParaRPr/>
          </a:p>
        </p:txBody>
      </p:sp>
      <p:sp>
        <p:nvSpPr>
          <p:cNvPr id="27" name="CustomShape 26"/>
          <p:cNvSpPr/>
          <p:nvPr/>
        </p:nvSpPr>
        <p:spPr>
          <a:xfrm>
            <a:off x="5778720" y="2484000"/>
            <a:ext cx="680400" cy="303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1400">
                <a:solidFill>
                  <a:srgbClr val="800A07"/>
                </a:solidFill>
                <a:latin typeface="Garamond"/>
              </a:rPr>
              <a:t>d(C,B)</a:t>
            </a:r>
            <a:endParaRPr/>
          </a:p>
        </p:txBody>
      </p:sp>
      <p:sp>
        <p:nvSpPr>
          <p:cNvPr id="28" name="CustomShape 27"/>
          <p:cNvSpPr/>
          <p:nvPr/>
        </p:nvSpPr>
        <p:spPr>
          <a:xfrm>
            <a:off x="5042160" y="5726160"/>
            <a:ext cx="3870000" cy="3949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 sz="2000">
                <a:solidFill>
                  <a:srgbClr val="800A07"/>
                </a:solidFill>
                <a:latin typeface="Garamond"/>
              </a:rPr>
              <a:t>d(A,B)&lt;d(C,B) et d(C,A)&lt;d(C,B)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1374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" dur="1000" fill="freez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fade">
                                      <p:cBhvr additive="repl">
                                        <p:cTn id="22" dur="500" fill="freez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fade">
                                      <p:cBhvr additive="repl">
                                        <p:cTn id="27" dur="500" fill="freez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mp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mp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55" presetID="21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57" presetID="21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59" presetID="21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61" presetID="21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>
                <a:solidFill>
                  <a:srgbClr val="800A07"/>
                </a:solidFill>
              </a:rPr>
              <a:t>Target Radius-LBOP (TR-LBOP)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solidFill>
                  <a:srgbClr val="800A07"/>
                </a:solidFill>
              </a:rPr>
              <a:t>Amélioration de LBOP</a:t>
            </a:r>
            <a:endParaRPr lang="fr-FR"/>
          </a:p>
          <a:p>
            <a:r>
              <a:rPr lang="fr-FR">
                <a:solidFill>
                  <a:srgbClr val="800A07"/>
                </a:solidFill>
              </a:rPr>
              <a:t>Différence dans le rayon de transmission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863323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>
                <a:solidFill>
                  <a:srgbClr val="800A07"/>
                </a:solidFill>
              </a:rPr>
              <a:t>Target Radius-LBOP (TR-LBOP)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solidFill>
                  <a:srgbClr val="800A07"/>
                </a:solidFill>
              </a:rPr>
              <a:t>Rayon de transmission :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6" name="CustomShape 2"/>
          <p:cNvSpPr/>
          <p:nvPr/>
        </p:nvSpPr>
        <p:spPr>
          <a:xfrm>
            <a:off x="4102920" y="1521720"/>
            <a:ext cx="4460040" cy="4221360"/>
          </a:xfrm>
          <a:prstGeom prst="ellipse">
            <a:avLst/>
          </a:prstGeom>
          <a:ln w="9360" cap="rnd">
            <a:solidFill>
              <a:srgbClr val="46AAC4"/>
            </a:solidFill>
            <a:custDash>
              <a:ds d="0" sp="2028000000"/>
            </a:custDash>
            <a:round/>
          </a:ln>
        </p:spPr>
      </p:sp>
      <p:sp>
        <p:nvSpPr>
          <p:cNvPr id="7" name="CustomShape 6"/>
          <p:cNvSpPr/>
          <p:nvPr/>
        </p:nvSpPr>
        <p:spPr>
          <a:xfrm>
            <a:off x="5807160" y="266940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A</a:t>
            </a:r>
            <a:endParaRPr/>
          </a:p>
        </p:txBody>
      </p:sp>
      <p:sp>
        <p:nvSpPr>
          <p:cNvPr id="8" name="CustomShape 7"/>
          <p:cNvSpPr/>
          <p:nvPr/>
        </p:nvSpPr>
        <p:spPr>
          <a:xfrm>
            <a:off x="6270840" y="216684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B</a:t>
            </a:r>
            <a:endParaRPr/>
          </a:p>
        </p:txBody>
      </p:sp>
      <p:sp>
        <p:nvSpPr>
          <p:cNvPr id="9" name="CustomShape 8"/>
          <p:cNvSpPr/>
          <p:nvPr/>
        </p:nvSpPr>
        <p:spPr>
          <a:xfrm>
            <a:off x="5059800" y="192600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C</a:t>
            </a:r>
            <a:endParaRPr/>
          </a:p>
        </p:txBody>
      </p:sp>
      <p:sp>
        <p:nvSpPr>
          <p:cNvPr id="10" name="CustomShape 9"/>
          <p:cNvSpPr/>
          <p:nvPr/>
        </p:nvSpPr>
        <p:spPr>
          <a:xfrm>
            <a:off x="5381640" y="400608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D</a:t>
            </a:r>
            <a:endParaRPr/>
          </a:p>
        </p:txBody>
      </p:sp>
      <p:sp>
        <p:nvSpPr>
          <p:cNvPr id="11" name="CustomShape 10"/>
          <p:cNvSpPr/>
          <p:nvPr/>
        </p:nvSpPr>
        <p:spPr>
          <a:xfrm>
            <a:off x="6119280" y="342900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E</a:t>
            </a:r>
            <a:endParaRPr/>
          </a:p>
        </p:txBody>
      </p:sp>
      <p:sp>
        <p:nvSpPr>
          <p:cNvPr id="12" name="CustomShape 11"/>
          <p:cNvSpPr/>
          <p:nvPr/>
        </p:nvSpPr>
        <p:spPr>
          <a:xfrm>
            <a:off x="7211880" y="37353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F</a:t>
            </a:r>
            <a:endParaRPr/>
          </a:p>
        </p:txBody>
      </p:sp>
      <p:sp>
        <p:nvSpPr>
          <p:cNvPr id="13" name="CustomShape 12"/>
          <p:cNvSpPr/>
          <p:nvPr/>
        </p:nvSpPr>
        <p:spPr>
          <a:xfrm>
            <a:off x="7903080" y="441360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G</a:t>
            </a:r>
            <a:endParaRPr/>
          </a:p>
        </p:txBody>
      </p:sp>
      <p:sp>
        <p:nvSpPr>
          <p:cNvPr id="14" name="Line 13"/>
          <p:cNvSpPr/>
          <p:nvPr/>
        </p:nvSpPr>
        <p:spPr>
          <a:xfrm>
            <a:off x="5425200" y="2273400"/>
            <a:ext cx="444600" cy="4554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15" name="Line 14"/>
          <p:cNvSpPr/>
          <p:nvPr/>
        </p:nvSpPr>
        <p:spPr>
          <a:xfrm flipV="1">
            <a:off x="6172560" y="2514600"/>
            <a:ext cx="160560" cy="2142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16" name="Line 15"/>
          <p:cNvSpPr/>
          <p:nvPr/>
        </p:nvSpPr>
        <p:spPr>
          <a:xfrm>
            <a:off x="6172560" y="3017160"/>
            <a:ext cx="160560" cy="41148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17" name="Line 16"/>
          <p:cNvSpPr/>
          <p:nvPr/>
        </p:nvSpPr>
        <p:spPr>
          <a:xfrm flipH="1">
            <a:off x="5595840" y="3017160"/>
            <a:ext cx="273960" cy="98892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18" name="Line 17"/>
          <p:cNvSpPr/>
          <p:nvPr/>
        </p:nvSpPr>
        <p:spPr>
          <a:xfrm flipV="1">
            <a:off x="5747040" y="3776400"/>
            <a:ext cx="434880" cy="28908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19" name="Line 18"/>
          <p:cNvSpPr/>
          <p:nvPr/>
        </p:nvSpPr>
        <p:spPr>
          <a:xfrm>
            <a:off x="6547320" y="3632400"/>
            <a:ext cx="664200" cy="30636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0" name="Line 19"/>
          <p:cNvSpPr/>
          <p:nvPr/>
        </p:nvSpPr>
        <p:spPr>
          <a:xfrm flipH="1" flipV="1">
            <a:off x="5487840" y="2129400"/>
            <a:ext cx="782640" cy="24084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21" name="Line 20"/>
          <p:cNvSpPr/>
          <p:nvPr/>
        </p:nvSpPr>
        <p:spPr>
          <a:xfrm>
            <a:off x="7577280" y="4077360"/>
            <a:ext cx="388440" cy="3960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</p:spTree>
    <p:extLst>
      <p:ext uri="{BB962C8B-B14F-4D97-AF65-F5344CB8AC3E}">
        <p14:creationId xmlns:p14="http://schemas.microsoft.com/office/powerpoint/2010/main" val="147432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>
                <a:solidFill>
                  <a:srgbClr val="800A07"/>
                </a:solidFill>
              </a:rPr>
              <a:t>Target Radius-LBOP (TR-LBOP)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solidFill>
                  <a:srgbClr val="800A07"/>
                </a:solidFill>
              </a:rPr>
              <a:t>Rayon de transmission :</a:t>
            </a:r>
            <a:endParaRPr lang="fr-FR"/>
          </a:p>
          <a:p>
            <a:endParaRPr lang="fr-FR"/>
          </a:p>
          <a:p>
            <a:r>
              <a:rPr lang="fr-FR">
                <a:solidFill>
                  <a:srgbClr val="800A07"/>
                </a:solidFill>
              </a:rPr>
              <a:t>Broadcaster &lt;M,c&gt;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6" name="CustomShape 5"/>
          <p:cNvSpPr/>
          <p:nvPr/>
        </p:nvSpPr>
        <p:spPr>
          <a:xfrm>
            <a:off x="5912280" y="32565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A</a:t>
            </a:r>
            <a:endParaRPr/>
          </a:p>
        </p:txBody>
      </p:sp>
      <p:sp>
        <p:nvSpPr>
          <p:cNvPr id="7" name="CustomShape 6"/>
          <p:cNvSpPr/>
          <p:nvPr/>
        </p:nvSpPr>
        <p:spPr>
          <a:xfrm>
            <a:off x="6375960" y="275400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B</a:t>
            </a:r>
            <a:endParaRPr/>
          </a:p>
        </p:txBody>
      </p:sp>
      <p:sp>
        <p:nvSpPr>
          <p:cNvPr id="8" name="CustomShape 7"/>
          <p:cNvSpPr/>
          <p:nvPr/>
        </p:nvSpPr>
        <p:spPr>
          <a:xfrm>
            <a:off x="5164920" y="25131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C</a:t>
            </a:r>
            <a:endParaRPr/>
          </a:p>
        </p:txBody>
      </p:sp>
      <p:sp>
        <p:nvSpPr>
          <p:cNvPr id="9" name="CustomShape 8"/>
          <p:cNvSpPr/>
          <p:nvPr/>
        </p:nvSpPr>
        <p:spPr>
          <a:xfrm>
            <a:off x="5487120" y="459324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D</a:t>
            </a:r>
            <a:endParaRPr/>
          </a:p>
        </p:txBody>
      </p:sp>
      <p:sp>
        <p:nvSpPr>
          <p:cNvPr id="10" name="CustomShape 9"/>
          <p:cNvSpPr/>
          <p:nvPr/>
        </p:nvSpPr>
        <p:spPr>
          <a:xfrm>
            <a:off x="6224400" y="40161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E</a:t>
            </a:r>
            <a:endParaRPr/>
          </a:p>
        </p:txBody>
      </p:sp>
      <p:sp>
        <p:nvSpPr>
          <p:cNvPr id="11" name="CustomShape 10"/>
          <p:cNvSpPr/>
          <p:nvPr/>
        </p:nvSpPr>
        <p:spPr>
          <a:xfrm>
            <a:off x="7317000" y="432252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F</a:t>
            </a:r>
            <a:endParaRPr/>
          </a:p>
        </p:txBody>
      </p:sp>
      <p:sp>
        <p:nvSpPr>
          <p:cNvPr id="12" name="CustomShape 11"/>
          <p:cNvSpPr/>
          <p:nvPr/>
        </p:nvSpPr>
        <p:spPr>
          <a:xfrm>
            <a:off x="8008200" y="5000760"/>
            <a:ext cx="427680" cy="406800"/>
          </a:xfrm>
          <a:prstGeom prst="ellipse">
            <a:avLst/>
          </a:prstGeom>
          <a:gradFill>
            <a:gsLst>
              <a:gs pos="0">
                <a:srgbClr val="860200"/>
              </a:gs>
              <a:gs pos="100000">
                <a:srgbClr val="E0A8A8"/>
              </a:gs>
            </a:gsLst>
            <a:lin ang="16200000"/>
          </a:gradFill>
          <a:ln w="9360">
            <a:solidFill>
              <a:srgbClr val="800603"/>
            </a:solidFill>
            <a:round/>
          </a:ln>
        </p:spPr>
        <p:txBody>
          <a:bodyPr lIns="90000" tIns="45000" rIns="90000" bIns="45000" anchor="ctr"/>
          <a:lstStyle/>
          <a:p>
            <a:pPr algn="ctr"/>
            <a:r>
              <a:rPr lang="fr-FR">
                <a:solidFill>
                  <a:srgbClr val="800A07"/>
                </a:solidFill>
                <a:latin typeface="Garamond"/>
              </a:rPr>
              <a:t>G</a:t>
            </a:r>
            <a:endParaRPr/>
          </a:p>
        </p:txBody>
      </p:sp>
      <p:sp>
        <p:nvSpPr>
          <p:cNvPr id="13" name="Line 12"/>
          <p:cNvSpPr/>
          <p:nvPr/>
        </p:nvSpPr>
        <p:spPr>
          <a:xfrm>
            <a:off x="5530320" y="2860920"/>
            <a:ext cx="444600" cy="45504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14" name="Line 13"/>
          <p:cNvSpPr/>
          <p:nvPr/>
        </p:nvSpPr>
        <p:spPr>
          <a:xfrm flipV="1">
            <a:off x="6277680" y="3101760"/>
            <a:ext cx="160560" cy="2142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15" name="Line 14"/>
          <p:cNvSpPr/>
          <p:nvPr/>
        </p:nvSpPr>
        <p:spPr>
          <a:xfrm>
            <a:off x="6277680" y="3604320"/>
            <a:ext cx="160560" cy="41148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16" name="Line 15"/>
          <p:cNvSpPr/>
          <p:nvPr/>
        </p:nvSpPr>
        <p:spPr>
          <a:xfrm flipV="1">
            <a:off x="5852160" y="4363560"/>
            <a:ext cx="434880" cy="28944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17" name="Line 16"/>
          <p:cNvSpPr/>
          <p:nvPr/>
        </p:nvSpPr>
        <p:spPr>
          <a:xfrm>
            <a:off x="6652440" y="4219560"/>
            <a:ext cx="664560" cy="30636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sp>
        <p:nvSpPr>
          <p:cNvPr id="18" name="Line 17"/>
          <p:cNvSpPr/>
          <p:nvPr/>
        </p:nvSpPr>
        <p:spPr>
          <a:xfrm>
            <a:off x="7682400" y="4664520"/>
            <a:ext cx="388440" cy="396000"/>
          </a:xfrm>
          <a:prstGeom prst="line">
            <a:avLst/>
          </a:prstGeom>
          <a:ln w="25560">
            <a:solidFill>
              <a:srgbClr val="800A07"/>
            </a:solidFill>
            <a:round/>
          </a:ln>
        </p:spPr>
      </p:sp>
      <p:pic>
        <p:nvPicPr>
          <p:cNvPr id="1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338880" y="4133520"/>
            <a:ext cx="202320" cy="202320"/>
          </a:xfrm>
          <a:prstGeom prst="rect">
            <a:avLst/>
          </a:prstGeom>
        </p:spPr>
      </p:pic>
      <p:sp>
        <p:nvSpPr>
          <p:cNvPr id="20" name="CustomShape 19"/>
          <p:cNvSpPr/>
          <p:nvPr/>
        </p:nvSpPr>
        <p:spPr>
          <a:xfrm>
            <a:off x="6317280" y="3880080"/>
            <a:ext cx="2886840" cy="364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>
                <a:solidFill>
                  <a:srgbClr val="800A07"/>
                </a:solidFill>
                <a:latin typeface="Garamond"/>
              </a:rPr>
              <a:t>Message déjà reçu, ignoré</a:t>
            </a:r>
            <a:endParaRPr/>
          </a:p>
        </p:txBody>
      </p:sp>
      <p:pic>
        <p:nvPicPr>
          <p:cNvPr id="21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347160" y="4145040"/>
            <a:ext cx="202320" cy="202320"/>
          </a:xfrm>
          <a:prstGeom prst="rect">
            <a:avLst/>
          </a:prstGeom>
        </p:spPr>
      </p:pic>
      <p:pic>
        <p:nvPicPr>
          <p:cNvPr id="2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346080" y="4138920"/>
            <a:ext cx="202320" cy="202320"/>
          </a:xfrm>
          <a:prstGeom prst="rect">
            <a:avLst/>
          </a:prstGeom>
        </p:spPr>
      </p:pic>
      <p:pic>
        <p:nvPicPr>
          <p:cNvPr id="2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344640" y="4136400"/>
            <a:ext cx="202320" cy="202320"/>
          </a:xfrm>
          <a:prstGeom prst="rect">
            <a:avLst/>
          </a:prstGeom>
        </p:spPr>
      </p:pic>
      <p:pic>
        <p:nvPicPr>
          <p:cNvPr id="2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416000" y="4447080"/>
            <a:ext cx="202320" cy="202320"/>
          </a:xfrm>
          <a:prstGeom prst="rect">
            <a:avLst/>
          </a:prstGeom>
        </p:spPr>
      </p:pic>
      <p:pic>
        <p:nvPicPr>
          <p:cNvPr id="2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418520" y="4447080"/>
            <a:ext cx="202320" cy="202320"/>
          </a:xfrm>
          <a:prstGeom prst="rect">
            <a:avLst/>
          </a:prstGeom>
        </p:spPr>
      </p:pic>
      <p:pic>
        <p:nvPicPr>
          <p:cNvPr id="2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054120" y="3336120"/>
            <a:ext cx="202320" cy="202320"/>
          </a:xfrm>
          <a:prstGeom prst="rect">
            <a:avLst/>
          </a:prstGeom>
        </p:spPr>
      </p:pic>
      <p:pic>
        <p:nvPicPr>
          <p:cNvPr id="2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056640" y="3331800"/>
            <a:ext cx="196560" cy="196560"/>
          </a:xfrm>
          <a:prstGeom prst="rect">
            <a:avLst/>
          </a:prstGeom>
        </p:spPr>
      </p:pic>
      <p:pic>
        <p:nvPicPr>
          <p:cNvPr id="2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050520" y="3331800"/>
            <a:ext cx="202320" cy="202320"/>
          </a:xfrm>
          <a:prstGeom prst="rect">
            <a:avLst/>
          </a:prstGeom>
        </p:spPr>
      </p:pic>
      <p:sp>
        <p:nvSpPr>
          <p:cNvPr id="29" name="CustomShape 21"/>
          <p:cNvSpPr/>
          <p:nvPr/>
        </p:nvSpPr>
        <p:spPr>
          <a:xfrm>
            <a:off x="6093000" y="4379400"/>
            <a:ext cx="863280" cy="364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fr-FR">
                <a:solidFill>
                  <a:srgbClr val="800A07"/>
                </a:solidFill>
                <a:latin typeface="Garamond"/>
              </a:rPr>
              <a:t>source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7863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Récapitulatif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151585"/>
              </p:ext>
            </p:extLst>
          </p:nvPr>
        </p:nvGraphicFramePr>
        <p:xfrm>
          <a:off x="1435100" y="1447800"/>
          <a:ext cx="7499349" cy="47434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1759"/>
                <a:gridCol w="681759"/>
                <a:gridCol w="681759"/>
                <a:gridCol w="681759"/>
                <a:gridCol w="681759"/>
                <a:gridCol w="681759"/>
                <a:gridCol w="681759"/>
                <a:gridCol w="681759"/>
                <a:gridCol w="681759"/>
                <a:gridCol w="681759"/>
                <a:gridCol w="681759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mode d’émission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connaissance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rayon d’émission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balisage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décision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broadcast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single-cast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globale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locale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fixe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avec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sans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déterministe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probabiliste</a:t>
                      </a:r>
                    </a:p>
                  </a:txBody>
                  <a:tcPr marL="0" marR="0" marT="0" marB="0" anchor="ctr">
                    <a:solidFill>
                      <a:srgbClr val="800A07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tx2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4A8B37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C0504D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4A8B37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C0504D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68310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simulation et résulats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17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Choix des outils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/>
              <a:t>Langages : C / C++</a:t>
            </a:r>
          </a:p>
          <a:p>
            <a:pPr>
              <a:lnSpc>
                <a:spcPct val="150000"/>
              </a:lnSpc>
            </a:pPr>
            <a:r>
              <a:rPr lang="fr-FR"/>
              <a:t>Simulateur de réseau : WSNET</a:t>
            </a:r>
          </a:p>
          <a:p>
            <a:pPr>
              <a:lnSpc>
                <a:spcPct val="150000"/>
              </a:lnSpc>
            </a:pPr>
            <a:r>
              <a:rPr lang="fr-FR"/>
              <a:t>Outils collaboratifs : git / github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simulation et résulats</a:t>
            </a:r>
          </a:p>
        </p:txBody>
      </p:sp>
    </p:spTree>
    <p:extLst>
      <p:ext uri="{BB962C8B-B14F-4D97-AF65-F5344CB8AC3E}">
        <p14:creationId xmlns:p14="http://schemas.microsoft.com/office/powerpoint/2010/main" val="354023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Introduction aux réseaux de capteurs</a:t>
            </a:r>
            <a:br>
              <a:rPr lang="fr-FR"/>
            </a:b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65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Petites entités électroniques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Sans fil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</a:t>
            </a:fld>
            <a:endParaRPr lang="fr-FR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6" name="Image 5" descr="capteu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82" y="1600201"/>
            <a:ext cx="50800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6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Architecture</a:t>
            </a:r>
          </a:p>
        </p:txBody>
      </p:sp>
      <p:pic>
        <p:nvPicPr>
          <p:cNvPr id="6" name="Espace réservé du contenu 5" descr="archiCapteu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9" r="21479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50584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Capacités</a:t>
            </a:r>
          </a:p>
        </p:txBody>
      </p:sp>
      <p:pic>
        <p:nvPicPr>
          <p:cNvPr id="6" name="Espace réservé du contenu 5" descr="rang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43" b="16343"/>
          <a:stretch/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Introduction aux réseaux de capteurs</a:t>
            </a: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1600201"/>
            <a:ext cx="8229600" cy="4756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fr-FR"/>
              <a:t>Faible puissance de calcul</a:t>
            </a:r>
          </a:p>
          <a:p>
            <a:pPr>
              <a:lnSpc>
                <a:spcPct val="200000"/>
              </a:lnSpc>
            </a:pPr>
            <a:r>
              <a:rPr lang="fr-FR"/>
              <a:t>Mémoire limitée</a:t>
            </a:r>
          </a:p>
          <a:p>
            <a:pPr>
              <a:lnSpc>
                <a:spcPct val="200000"/>
              </a:lnSpc>
            </a:pPr>
            <a:r>
              <a:rPr lang="fr-FR"/>
              <a:t>Réserve d’énergie réduite</a:t>
            </a:r>
          </a:p>
          <a:p>
            <a:pPr>
              <a:lnSpc>
                <a:spcPct val="200000"/>
              </a:lnSpc>
            </a:pPr>
            <a:r>
              <a:rPr lang="fr-FR"/>
              <a:t>Rayon de transmission maximum</a:t>
            </a:r>
          </a:p>
        </p:txBody>
      </p:sp>
    </p:spTree>
    <p:extLst>
      <p:ext uri="{BB962C8B-B14F-4D97-AF65-F5344CB8AC3E}">
        <p14:creationId xmlns:p14="http://schemas.microsoft.com/office/powerpoint/2010/main" val="3522112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Réseaux</a:t>
            </a:r>
          </a:p>
        </p:txBody>
      </p:sp>
      <p:pic>
        <p:nvPicPr>
          <p:cNvPr id="6" name="Espace réservé du contenu 5" descr="reseau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6" r="8286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01913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Problématiques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8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87939997"/>
              </p:ext>
            </p:extLst>
          </p:nvPr>
        </p:nvGraphicFramePr>
        <p:xfrm>
          <a:off x="457200" y="1397000"/>
          <a:ext cx="8229600" cy="4680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793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79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Personnalisée 8">
      <a:dk1>
        <a:srgbClr val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1006</TotalTime>
  <Words>892</Words>
  <Application>Microsoft Macintosh PowerPoint</Application>
  <PresentationFormat>Présentation à l'écran (4:3)</PresentationFormat>
  <Paragraphs>467</Paragraphs>
  <Slides>28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Solstice</vt:lpstr>
      <vt:lpstr>Analyse et conception d’algorithmes économes en énergie dans les réseaux de capteurs</vt:lpstr>
      <vt:lpstr>Plan</vt:lpstr>
      <vt:lpstr>Introduction aux réseaux de capteurs </vt:lpstr>
      <vt:lpstr>Capteurs</vt:lpstr>
      <vt:lpstr>Architecture</vt:lpstr>
      <vt:lpstr>Capacités</vt:lpstr>
      <vt:lpstr>Réseaux</vt:lpstr>
      <vt:lpstr>Problématiques</vt:lpstr>
      <vt:lpstr>état de l’art</vt:lpstr>
      <vt:lpstr>Modélisation d’un capteur</vt:lpstr>
      <vt:lpstr>Modélisation d’un réseau</vt:lpstr>
      <vt:lpstr>Modèle énergétique</vt:lpstr>
      <vt:lpstr>Catégories d’algorithmes</vt:lpstr>
      <vt:lpstr>Algorithmes étudiés</vt:lpstr>
      <vt:lpstr>Blind flooding</vt:lpstr>
      <vt:lpstr>Probabilistic flooding</vt:lpstr>
      <vt:lpstr>Broadcast Incremental-power Protocol</vt:lpstr>
      <vt:lpstr>Localised BIP</vt:lpstr>
      <vt:lpstr>Dynamic Localised BIP</vt:lpstr>
      <vt:lpstr>LmstBOP et RngBOP (RBOP)</vt:lpstr>
      <vt:lpstr>LBOP</vt:lpstr>
      <vt:lpstr>RBOP</vt:lpstr>
      <vt:lpstr>Target Radius-LBOP (TR-LBOP)</vt:lpstr>
      <vt:lpstr>Target Radius-LBOP (TR-LBOP)</vt:lpstr>
      <vt:lpstr>Target Radius-LBOP (TR-LBOP)</vt:lpstr>
      <vt:lpstr>Récapitulatif</vt:lpstr>
      <vt:lpstr>simulation et résulats</vt:lpstr>
      <vt:lpstr>Choix des outils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Moi</dc:creator>
  <cp:lastModifiedBy>Moi</cp:lastModifiedBy>
  <cp:revision>159</cp:revision>
  <dcterms:created xsi:type="dcterms:W3CDTF">2012-04-21T08:43:37Z</dcterms:created>
  <dcterms:modified xsi:type="dcterms:W3CDTF">2012-05-01T15:23:44Z</dcterms:modified>
</cp:coreProperties>
</file>