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309" r:id="rId20"/>
    <p:sldId id="310" r:id="rId21"/>
    <p:sldId id="311" r:id="rId22"/>
    <p:sldId id="312" r:id="rId23"/>
    <p:sldId id="314" r:id="rId24"/>
    <p:sldId id="283" r:id="rId25"/>
    <p:sldId id="288" r:id="rId26"/>
    <p:sldId id="289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Analyse et réflexion" id="{E6E9E42D-618D-C04C-A6AC-602EC5596557}">
          <p14:sldIdLst/>
        </p14:section>
        <p14:section name="Simulations et résulats" id="{5ED65119-467B-6644-94FB-05D508124816}">
          <p14:sldIdLst>
            <p14:sldId id="288"/>
            <p14:sldId id="289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747" autoAdjust="0"/>
  </p:normalViewPr>
  <p:slideViewPr>
    <p:cSldViewPr snapToGrid="0" snapToObjects="1">
      <p:cViewPr>
        <p:scale>
          <a:sx n="85" d="100"/>
          <a:sy n="85" d="100"/>
        </p:scale>
        <p:origin x="-159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C:\Users\BIBOUH\Desktop\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469.9089999999997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482.4619999999997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475.4299999999997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7761080"/>
        <c:axId val="-2037887800"/>
      </c:lineChart>
      <c:catAx>
        <c:axId val="-2037761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7887800"/>
        <c:crosses val="autoZero"/>
        <c:auto val="1"/>
        <c:lblAlgn val="ctr"/>
        <c:lblOffset val="100"/>
        <c:noMultiLvlLbl val="0"/>
      </c:catAx>
      <c:valAx>
        <c:axId val="-203788780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7761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3250392"/>
        <c:axId val="-2033022424"/>
      </c:lineChart>
      <c:catAx>
        <c:axId val="-2083250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3022424"/>
        <c:crosses val="autoZero"/>
        <c:auto val="1"/>
        <c:lblAlgn val="ctr"/>
        <c:lblOffset val="100"/>
        <c:noMultiLvlLbl val="0"/>
      </c:catAx>
      <c:valAx>
        <c:axId val="-20330224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3250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529.9169999999997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482.2959999999997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543.8149999999997</c:v>
                </c:pt>
                <c:pt idx="2">
                  <c:v>507.2219999999997</c:v>
                </c:pt>
                <c:pt idx="3">
                  <c:v>518.63</c:v>
                </c:pt>
                <c:pt idx="4">
                  <c:v>541.0619999999997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494.2959999999997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508.9379999999997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494.4809999999997</c:v>
                </c:pt>
                <c:pt idx="2">
                  <c:v>490.9719999999997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504.9329999999997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5823320"/>
        <c:axId val="-2101302216"/>
      </c:lineChart>
      <c:catAx>
        <c:axId val="-2035823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1302216"/>
        <c:crosses val="autoZero"/>
        <c:auto val="1"/>
        <c:lblAlgn val="ctr"/>
        <c:lblOffset val="100"/>
        <c:noMultiLvlLbl val="0"/>
      </c:catAx>
      <c:valAx>
        <c:axId val="-2101302216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5823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582.4559999999997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568.8359999999997</c:v>
                </c:pt>
                <c:pt idx="1">
                  <c:v>572.8489999999997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596.4679999999994</c:v>
                </c:pt>
                <c:pt idx="7">
                  <c:v>601.0259999999996</c:v>
                </c:pt>
                <c:pt idx="8">
                  <c:v>597.038</c:v>
                </c:pt>
                <c:pt idx="9">
                  <c:v>596.4379999999996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595.8539999999997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614.5619999999997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564.5069999999996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571.2329999999996</c:v>
                </c:pt>
                <c:pt idx="4">
                  <c:v>572.021</c:v>
                </c:pt>
                <c:pt idx="5">
                  <c:v>574.6669999999997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568.3279999999995</c:v>
                </c:pt>
                <c:pt idx="2">
                  <c:v>568.5419999999997</c:v>
                </c:pt>
                <c:pt idx="3">
                  <c:v>571.8539999999997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578.8479999999994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576.9379999999996</c:v>
                </c:pt>
                <c:pt idx="10">
                  <c:v>591.4829999999996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4923848"/>
        <c:axId val="-2034918120"/>
      </c:lineChart>
      <c:catAx>
        <c:axId val="-2034923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4918120"/>
        <c:crosses val="autoZero"/>
        <c:auto val="1"/>
        <c:lblAlgn val="ctr"/>
        <c:lblOffset val="100"/>
        <c:noMultiLvlLbl val="0"/>
      </c:catAx>
      <c:valAx>
        <c:axId val="-2034918120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4923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995.6669999999997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907.3639999999997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988.8179999999996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150120"/>
        <c:axId val="-2037689912"/>
      </c:lineChart>
      <c:catAx>
        <c:axId val="-2100150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37689912"/>
        <c:crosses val="autoZero"/>
        <c:auto val="1"/>
        <c:lblAlgn val="ctr"/>
        <c:lblOffset val="100"/>
        <c:noMultiLvlLbl val="0"/>
      </c:catAx>
      <c:valAx>
        <c:axId val="-2037689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150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607.8569999999995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597.9169999999997</c:v>
                </c:pt>
                <c:pt idx="11">
                  <c:v>609.9569999999997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579.3429999999994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600.9779999999996</c:v>
                </c:pt>
                <c:pt idx="5">
                  <c:v>603.3109999999997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614.3329999999995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575.9429999999996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592.5269999999997</c:v>
                </c:pt>
                <c:pt idx="5">
                  <c:v>657.8439999999997</c:v>
                </c:pt>
                <c:pt idx="6">
                  <c:v>635.8399999999997</c:v>
                </c:pt>
                <c:pt idx="7">
                  <c:v>739.576</c:v>
                </c:pt>
                <c:pt idx="8">
                  <c:v>737.8119999999997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884.3329999999995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572.4569999999997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591.9109999999996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614.9559999999997</c:v>
                </c:pt>
                <c:pt idx="10">
                  <c:v>635.3329999999995</c:v>
                </c:pt>
                <c:pt idx="11">
                  <c:v>670.4779999999996</c:v>
                </c:pt>
                <c:pt idx="12">
                  <c:v>624.7140000000001</c:v>
                </c:pt>
                <c:pt idx="13">
                  <c:v>602.3329999999995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585.8549999999997</c:v>
                </c:pt>
                <c:pt idx="4">
                  <c:v>586.742</c:v>
                </c:pt>
                <c:pt idx="5">
                  <c:v>593.0219999999997</c:v>
                </c:pt>
                <c:pt idx="6">
                  <c:v>602.8519999999995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628.4169999999997</c:v>
                </c:pt>
                <c:pt idx="11">
                  <c:v>684.8259999999997</c:v>
                </c:pt>
                <c:pt idx="12">
                  <c:v>624.7140000000001</c:v>
                </c:pt>
                <c:pt idx="13">
                  <c:v>602.3329999999995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6512776"/>
        <c:axId val="-2038397128"/>
      </c:lineChart>
      <c:catAx>
        <c:axId val="-2036512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38397128"/>
        <c:crosses val="autoZero"/>
        <c:auto val="1"/>
        <c:lblAlgn val="ctr"/>
        <c:lblOffset val="100"/>
        <c:noMultiLvlLbl val="0"/>
      </c:catAx>
      <c:valAx>
        <c:axId val="-2038397128"/>
        <c:scaling>
          <c:orientation val="minMax"/>
          <c:min val="55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6512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01/05/12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01/05/12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01/05/12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01/05/12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01/05/12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01/05/12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01/05/12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01/05/12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Localisation connue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  <a:endParaRPr lang="fr-FR"/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</a:t>
            </a:r>
            <a:r>
              <a:rPr lang="fr-FR" sz="2400"/>
              <a:t>∃c=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</a:t>
            </a:r>
            <a:r>
              <a:rPr lang="fr-FR" sz="2400"/>
              <a:t>i</a:t>
            </a:r>
            <a:r>
              <a:rPr lang="fr-FR" sz="2400"/>
              <a:t>∈</a:t>
            </a:r>
            <a:r>
              <a:rPr lang="fr-FR" sz="2400"/>
              <a:t>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LMST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RNG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roadcast Oriented Protocol (RBOP)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Minimal Spanning Tree</a:t>
            </a:r>
          </a:p>
          <a:p>
            <a:pPr lvl="1"/>
            <a:r>
              <a:rPr lang="fr-FR"/>
              <a:t>Relative Neighborhood Graph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88638" y="3058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406349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935130" y="1909891"/>
            <a:ext cx="2358368" cy="21480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223161" y="2341939"/>
            <a:ext cx="3147875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7011216" y="29190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266934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4892104" y="1786182"/>
            <a:ext cx="2395980" cy="2355957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80020" y="2050125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630076" y="2626188"/>
            <a:ext cx="2237964" cy="2057202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116" name="Ellipse 115"/>
          <p:cNvSpPr/>
          <p:nvPr/>
        </p:nvSpPr>
        <p:spPr>
          <a:xfrm>
            <a:off x="5039586" y="1837883"/>
            <a:ext cx="2045227" cy="20162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8" name="Ellipse 7"/>
          <p:cNvSpPr/>
          <p:nvPr/>
        </p:nvSpPr>
        <p:spPr>
          <a:xfrm>
            <a:off x="4215706" y="2537586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919856" y="368538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" name="Ellipse 9"/>
          <p:cNvSpPr/>
          <p:nvPr/>
        </p:nvSpPr>
        <p:spPr>
          <a:xfrm>
            <a:off x="6383359" y="318283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1" name="Ellipse 10"/>
          <p:cNvSpPr/>
          <p:nvPr/>
        </p:nvSpPr>
        <p:spPr>
          <a:xfrm>
            <a:off x="5172471" y="2941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2" name="Ellipse 11"/>
          <p:cNvSpPr/>
          <p:nvPr/>
        </p:nvSpPr>
        <p:spPr>
          <a:xfrm>
            <a:off x="5494491" y="502218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6231934" y="444486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4" name="Ellipse 13"/>
          <p:cNvSpPr/>
          <p:nvPr/>
        </p:nvSpPr>
        <p:spPr>
          <a:xfrm>
            <a:off x="7324556" y="475126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5" name="Ellipse 14"/>
          <p:cNvSpPr/>
          <p:nvPr/>
        </p:nvSpPr>
        <p:spPr>
          <a:xfrm>
            <a:off x="8015884" y="54297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6" name="Connecteur droit 15"/>
          <p:cNvCxnSpPr>
            <a:stCxn id="11" idx="5"/>
            <a:endCxn id="9" idx="1"/>
          </p:cNvCxnSpPr>
          <p:nvPr/>
        </p:nvCxnSpPr>
        <p:spPr>
          <a:xfrm>
            <a:off x="5538042" y="3289778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7"/>
            <a:endCxn id="10" idx="3"/>
          </p:cNvCxnSpPr>
          <p:nvPr/>
        </p:nvCxnSpPr>
        <p:spPr>
          <a:xfrm flipV="1">
            <a:off x="6285427" y="3530703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5"/>
            <a:endCxn id="13" idx="0"/>
          </p:cNvCxnSpPr>
          <p:nvPr/>
        </p:nvCxnSpPr>
        <p:spPr>
          <a:xfrm>
            <a:off x="6285427" y="4033256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9" idx="3"/>
            <a:endCxn id="12" idx="0"/>
          </p:cNvCxnSpPr>
          <p:nvPr/>
        </p:nvCxnSpPr>
        <p:spPr>
          <a:xfrm flipH="1">
            <a:off x="5708638" y="4033256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2" idx="7"/>
            <a:endCxn id="13" idx="3"/>
          </p:cNvCxnSpPr>
          <p:nvPr/>
        </p:nvCxnSpPr>
        <p:spPr>
          <a:xfrm flipV="1">
            <a:off x="5860062" y="4792742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3" idx="6"/>
            <a:endCxn id="14" idx="2"/>
          </p:cNvCxnSpPr>
          <p:nvPr/>
        </p:nvCxnSpPr>
        <p:spPr>
          <a:xfrm>
            <a:off x="6660227" y="4648648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2"/>
            <a:endCxn id="11" idx="6"/>
          </p:cNvCxnSpPr>
          <p:nvPr/>
        </p:nvCxnSpPr>
        <p:spPr>
          <a:xfrm flipH="1" flipV="1">
            <a:off x="5600764" y="3145684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15" idx="1"/>
          </p:cNvCxnSpPr>
          <p:nvPr/>
        </p:nvCxnSpPr>
        <p:spPr>
          <a:xfrm>
            <a:off x="7690127" y="5093545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  <a:endParaRPr lang="fr-FR" dirty="0" smtClean="0"/>
          </a:p>
          <a:p>
            <a:pPr marL="0" indent="0">
              <a:buFont typeface="Arial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Langages : C / C++</a:t>
            </a:r>
          </a:p>
          <a:p>
            <a:pPr>
              <a:lnSpc>
                <a:spcPct val="150000"/>
              </a:lnSpc>
            </a:pPr>
            <a:r>
              <a:rPr lang="fr-FR"/>
              <a:t>Simulateur de réseau : WSNET</a:t>
            </a:r>
          </a:p>
          <a:p>
            <a:pPr>
              <a:lnSpc>
                <a:spcPct val="150000"/>
              </a:lnSpc>
            </a:pPr>
            <a:r>
              <a:rPr lang="fr-FR"/>
              <a:t>Outils collaboratifs : git / 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Constantes </a:t>
                </a:r>
                <a14:m>
                  <m:oMath xmlns:m="http://schemas.openxmlformats.org/officeDocument/2006/math" xmlns=""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fr-FR" i="1" dirty="0" smtClean="0">
                        <a:latin typeface="Cambria Math"/>
                      </a:rPr>
                      <m:t> = 2</m:t>
                    </m:r>
                  </m:oMath>
                </a14:m>
                <a:r>
                  <a:rPr lang="fr-FR" dirty="0" smtClean="0"/>
                  <a:t>  et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𝑐</m:t>
                    </m:r>
                    <m:r>
                      <a:rPr lang="fr-FR" i="1" dirty="0" smtClean="0">
                        <a:latin typeface="Cambria Math"/>
                      </a:rPr>
                      <m:t> = 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Temps de Simulation :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10 000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Énergie Initial :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200 000,0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Période de génération des évènement: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2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portée d’un Nœud :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30 </m:t>
                    </m:r>
                    <m:r>
                      <a:rPr lang="fr-FR" i="1" dirty="0" smtClean="0">
                        <a:latin typeface="Cambria Math"/>
                      </a:rPr>
                      <m:t>𝑚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taille de la topologie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1000∗1000.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207684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9978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59864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Constantes </a:t>
                </a:r>
                <a14:m>
                  <m:oMath xmlns:m="http://schemas.openxmlformats.org/officeDocument/2006/math" xmlns=""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fr-FR" i="1" dirty="0" smtClean="0">
                        <a:latin typeface="Cambria Math"/>
                      </a:rPr>
                      <m:t> = 4  </m:t>
                    </m:r>
                  </m:oMath>
                </a14:m>
                <a:r>
                  <a:rPr lang="fr-FR" dirty="0" smtClean="0"/>
                  <a:t>et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𝑐</m:t>
                    </m:r>
                    <m:r>
                      <a:rPr lang="fr-FR" i="1" dirty="0" smtClean="0">
                        <a:latin typeface="Cambria Math"/>
                      </a:rPr>
                      <m:t> =</m:t>
                    </m:r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r>
                  <a:rPr lang="fr-FR" dirty="0" smtClean="0"/>
                  <a:t>Temps de Simulation :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10 000</m:t>
                    </m:r>
                    <m:r>
                      <a:rPr lang="fr-FR" b="0" i="1" dirty="0" smtClean="0">
                        <a:latin typeface="Cambria Math"/>
                      </a:rPr>
                      <m:t> 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Énergie Initial :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200 000,0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Période de génération des évènement: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2</m:t>
                    </m:r>
                    <m:r>
                      <a:rPr lang="fr-FR" i="1" dirty="0" smtClean="0">
                        <a:latin typeface="Cambria Math"/>
                      </a:rPr>
                      <m:t>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portée d’un Nœud :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30 </m:t>
                    </m:r>
                    <m:r>
                      <a:rPr lang="fr-FR" i="1" dirty="0" smtClean="0">
                        <a:latin typeface="Cambria Math"/>
                      </a:rPr>
                      <m:t>𝑚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La taille de la topologie </a:t>
                </a:r>
                <a14:m>
                  <m:oMath xmlns:m="http://schemas.openxmlformats.org/officeDocument/2006/math" xmlns="">
                    <m:r>
                      <a:rPr lang="fr-FR" i="1" dirty="0" smtClean="0">
                        <a:latin typeface="Cambria Math"/>
                      </a:rPr>
                      <m:t>1000∗1000.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41177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618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967952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6186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67515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 et résulats</a:t>
            </a:r>
          </a:p>
        </p:txBody>
      </p:sp>
    </p:spTree>
    <p:extLst>
      <p:ext uri="{BB962C8B-B14F-4D97-AF65-F5344CB8AC3E}">
        <p14:creationId xmlns:p14="http://schemas.microsoft.com/office/powerpoint/2010/main" val="368783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1262</TotalTime>
  <Words>1271</Words>
  <Application>Microsoft Macintosh PowerPoint</Application>
  <PresentationFormat>Présentation à l'écran (4:3)</PresentationFormat>
  <Paragraphs>541</Paragraphs>
  <Slides>34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 et résulats</vt:lpstr>
      <vt:lpstr>Choix des outils</vt:lpstr>
      <vt:lpstr>Paramètres de Simulation</vt:lpstr>
      <vt:lpstr>TTFF</vt:lpstr>
      <vt:lpstr>Pourcentage des Nœuds  (75%)</vt:lpstr>
      <vt:lpstr>Connexité de Graph</vt:lpstr>
      <vt:lpstr>Paramètres de Simulation</vt:lpstr>
      <vt:lpstr>TTFF</vt:lpstr>
      <vt:lpstr>PCN (75%)</vt:lpstr>
      <vt:lpstr>Connexité de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229</cp:revision>
  <dcterms:created xsi:type="dcterms:W3CDTF">2012-04-21T08:43:37Z</dcterms:created>
  <dcterms:modified xsi:type="dcterms:W3CDTF">2012-05-01T19:42:50Z</dcterms:modified>
</cp:coreProperties>
</file>