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5"/>
  </p:notesMasterIdLst>
  <p:handoutMasterIdLst>
    <p:handoutMasterId r:id="rId56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309" r:id="rId22"/>
    <p:sldId id="310" r:id="rId23"/>
    <p:sldId id="311" r:id="rId24"/>
    <p:sldId id="312" r:id="rId25"/>
    <p:sldId id="314" r:id="rId26"/>
    <p:sldId id="283" r:id="rId27"/>
    <p:sldId id="288" r:id="rId28"/>
    <p:sldId id="289" r:id="rId29"/>
    <p:sldId id="343" r:id="rId30"/>
    <p:sldId id="324" r:id="rId31"/>
    <p:sldId id="331" r:id="rId32"/>
    <p:sldId id="316" r:id="rId33"/>
    <p:sldId id="329" r:id="rId34"/>
    <p:sldId id="317" r:id="rId35"/>
    <p:sldId id="333" r:id="rId36"/>
    <p:sldId id="332" r:id="rId37"/>
    <p:sldId id="334" r:id="rId38"/>
    <p:sldId id="318" r:id="rId39"/>
    <p:sldId id="335" r:id="rId40"/>
    <p:sldId id="336" r:id="rId41"/>
    <p:sldId id="326" r:id="rId42"/>
    <p:sldId id="337" r:id="rId43"/>
    <p:sldId id="327" r:id="rId44"/>
    <p:sldId id="338" r:id="rId45"/>
    <p:sldId id="328" r:id="rId46"/>
    <p:sldId id="347" r:id="rId47"/>
    <p:sldId id="348" r:id="rId48"/>
    <p:sldId id="349" r:id="rId49"/>
    <p:sldId id="341" r:id="rId50"/>
    <p:sldId id="340" r:id="rId51"/>
    <p:sldId id="344" r:id="rId52"/>
    <p:sldId id="345" r:id="rId53"/>
    <p:sldId id="346" r:id="rId5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283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24"/>
            <p14:sldId id="331"/>
            <p14:sldId id="316"/>
            <p14:sldId id="329"/>
            <p14:sldId id="317"/>
            <p14:sldId id="333"/>
            <p14:sldId id="332"/>
            <p14:sldId id="334"/>
            <p14:sldId id="318"/>
            <p14:sldId id="335"/>
            <p14:sldId id="336"/>
            <p14:sldId id="326"/>
            <p14:sldId id="337"/>
            <p14:sldId id="327"/>
            <p14:sldId id="338"/>
            <p14:sldId id="328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1" autoAdjust="0"/>
    <p:restoredTop sz="88180" autoAdjust="0"/>
  </p:normalViewPr>
  <p:slideViewPr>
    <p:cSldViewPr snapToGrid="0" snapToObjects="1">
      <p:cViewPr>
        <p:scale>
          <a:sx n="81" d="100"/>
          <a:sy n="81" d="100"/>
        </p:scale>
        <p:origin x="-1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file:///C:\Users\BIBOUH\Desktop\donne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BOUH\Desktop\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C:\Users\BIBOUH\Desktop\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file:///C:\Users\BIBOUH\Desktop\donne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file:///C:\Users\BIBOUH\Desktop\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484.768</c:v>
                </c:pt>
                <c:pt idx="6">
                  <c:v>481.092</c:v>
                </c:pt>
                <c:pt idx="7">
                  <c:v>486.939</c:v>
                </c:pt>
                <c:pt idx="8">
                  <c:v>492.7329999999998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464.4809999999998</c:v>
                </c:pt>
                <c:pt idx="1">
                  <c:v>465.514</c:v>
                </c:pt>
                <c:pt idx="2">
                  <c:v>468.118</c:v>
                </c:pt>
                <c:pt idx="3">
                  <c:v>467.969</c:v>
                </c:pt>
                <c:pt idx="4">
                  <c:v>474.656</c:v>
                </c:pt>
                <c:pt idx="5">
                  <c:v>485.348</c:v>
                </c:pt>
                <c:pt idx="6">
                  <c:v>483.092</c:v>
                </c:pt>
                <c:pt idx="7">
                  <c:v>490.636</c:v>
                </c:pt>
                <c:pt idx="8">
                  <c:v>498.2</c:v>
                </c:pt>
                <c:pt idx="9">
                  <c:v>511.667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476.4809999999998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518.9559999999998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481.594</c:v>
                </c:pt>
                <c:pt idx="5">
                  <c:v>482.507</c:v>
                </c:pt>
                <c:pt idx="6">
                  <c:v>481.369</c:v>
                </c:pt>
                <c:pt idx="7">
                  <c:v>484.758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476.9259999999998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484.768</c:v>
                </c:pt>
                <c:pt idx="6">
                  <c:v>484.046</c:v>
                </c:pt>
                <c:pt idx="7">
                  <c:v>486.333</c:v>
                </c:pt>
                <c:pt idx="8">
                  <c:v>493.578</c:v>
                </c:pt>
                <c:pt idx="9">
                  <c:v>499.359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153304"/>
        <c:axId val="2107158904"/>
      </c:lineChart>
      <c:catAx>
        <c:axId val="2107153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158904"/>
        <c:crosses val="autoZero"/>
        <c:auto val="1"/>
        <c:lblAlgn val="ctr"/>
        <c:lblOffset val="100"/>
        <c:noMultiLvlLbl val="0"/>
      </c:catAx>
      <c:valAx>
        <c:axId val="2107158904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153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995.6669999999998</c:v>
                </c:pt>
                <c:pt idx="3">
                  <c:v>904.429</c:v>
                </c:pt>
                <c:pt idx="4">
                  <c:v>918.714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907.3639999999998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988.818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230984"/>
        <c:axId val="2108236616"/>
      </c:lineChart>
      <c:catAx>
        <c:axId val="2108230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236616"/>
        <c:crosses val="autoZero"/>
        <c:auto val="1"/>
        <c:lblAlgn val="ctr"/>
        <c:lblOffset val="100"/>
        <c:noMultiLvlLbl val="0"/>
      </c:catAx>
      <c:valAx>
        <c:axId val="2108236616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230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PCN_alea_real!$C$3:$C$13</c:f>
              <c:numCache>
                <c:formatCode>General</c:formatCode>
                <c:ptCount val="11"/>
                <c:pt idx="0">
                  <c:v>890.143</c:v>
                </c:pt>
                <c:pt idx="1">
                  <c:v>908.111</c:v>
                </c:pt>
                <c:pt idx="2">
                  <c:v>995.6669999999997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907.3639999999997</c:v>
                </c:pt>
                <c:pt idx="10">
                  <c:v>893.4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PCN_alea_real!$D$3:$D$13</c:f>
              <c:numCache>
                <c:formatCode>General</c:formatCode>
                <c:ptCount val="11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988.8179999999996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PCN_alea_real!$E$3:$E$13</c:f>
              <c:numCache>
                <c:formatCode>General</c:formatCode>
                <c:ptCount val="11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PCN_alea_real!$F$3:$F$13</c:f>
              <c:numCache>
                <c:formatCode>General</c:formatCode>
                <c:ptCount val="11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PCN_alea_real!$G$3:$G$13</c:f>
              <c:numCache>
                <c:formatCode>General</c:formatCode>
                <c:ptCount val="11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306856"/>
        <c:axId val="2108312744"/>
      </c:lineChart>
      <c:catAx>
        <c:axId val="2108306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312744"/>
        <c:crosses val="autoZero"/>
        <c:auto val="1"/>
        <c:lblAlgn val="ctr"/>
        <c:lblOffset val="100"/>
        <c:noMultiLvlLbl val="0"/>
      </c:catAx>
      <c:valAx>
        <c:axId val="2108312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306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607.8569999999997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597.9169999999998</c:v>
                </c:pt>
                <c:pt idx="11">
                  <c:v>609.9569999999998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579.343</c:v>
                </c:pt>
                <c:pt idx="2">
                  <c:v>585.589</c:v>
                </c:pt>
                <c:pt idx="3">
                  <c:v>596.9640000000001</c:v>
                </c:pt>
                <c:pt idx="4">
                  <c:v>600.978</c:v>
                </c:pt>
                <c:pt idx="5">
                  <c:v>603.3109999999998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575.943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592.5269999999998</c:v>
                </c:pt>
                <c:pt idx="5">
                  <c:v>657.8440000000001</c:v>
                </c:pt>
                <c:pt idx="6">
                  <c:v>635.8399999999998</c:v>
                </c:pt>
                <c:pt idx="7">
                  <c:v>739.576</c:v>
                </c:pt>
                <c:pt idx="8">
                  <c:v>737.8119999999998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572.4569999999998</c:v>
                </c:pt>
                <c:pt idx="2">
                  <c:v>577.214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591.9109999999997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614.9559999999998</c:v>
                </c:pt>
                <c:pt idx="10">
                  <c:v>635.333</c:v>
                </c:pt>
                <c:pt idx="11">
                  <c:v>670.478</c:v>
                </c:pt>
                <c:pt idx="12">
                  <c:v>624.714</c:v>
                </c:pt>
                <c:pt idx="13">
                  <c:v>602.333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585.8549999999998</c:v>
                </c:pt>
                <c:pt idx="4">
                  <c:v>586.742</c:v>
                </c:pt>
                <c:pt idx="5">
                  <c:v>593.0219999999998</c:v>
                </c:pt>
                <c:pt idx="6">
                  <c:v>602.8519999999997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628.4169999999998</c:v>
                </c:pt>
                <c:pt idx="11">
                  <c:v>684.8259999999998</c:v>
                </c:pt>
                <c:pt idx="12">
                  <c:v>624.714</c:v>
                </c:pt>
                <c:pt idx="13">
                  <c:v>602.333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424488"/>
        <c:axId val="2108430120"/>
      </c:lineChart>
      <c:catAx>
        <c:axId val="2108424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430120"/>
        <c:crosses val="autoZero"/>
        <c:auto val="1"/>
        <c:lblAlgn val="ctr"/>
        <c:lblOffset val="100"/>
        <c:noMultiLvlLbl val="0"/>
      </c:catAx>
      <c:valAx>
        <c:axId val="2108430120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4244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607.8569999999995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597.9169999999997</c:v>
                </c:pt>
                <c:pt idx="11">
                  <c:v>609.9569999999997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579.3429999999994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600.9779999999996</c:v>
                </c:pt>
                <c:pt idx="5">
                  <c:v>603.3109999999997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614.3329999999995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575.9429999999996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592.5269999999997</c:v>
                </c:pt>
                <c:pt idx="5">
                  <c:v>657.8439999999997</c:v>
                </c:pt>
                <c:pt idx="6">
                  <c:v>635.8399999999997</c:v>
                </c:pt>
                <c:pt idx="7">
                  <c:v>739.576</c:v>
                </c:pt>
                <c:pt idx="8">
                  <c:v>737.8119999999997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884.3329999999995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572.4569999999997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591.9109999999996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614.9559999999997</c:v>
                </c:pt>
                <c:pt idx="10">
                  <c:v>635.3329999999995</c:v>
                </c:pt>
                <c:pt idx="11">
                  <c:v>670.4779999999996</c:v>
                </c:pt>
                <c:pt idx="12">
                  <c:v>624.7140000000001</c:v>
                </c:pt>
                <c:pt idx="13">
                  <c:v>602.3329999999995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585.8549999999997</c:v>
                </c:pt>
                <c:pt idx="4">
                  <c:v>586.742</c:v>
                </c:pt>
                <c:pt idx="5">
                  <c:v>593.0219999999997</c:v>
                </c:pt>
                <c:pt idx="6">
                  <c:v>602.8519999999995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628.4169999999997</c:v>
                </c:pt>
                <c:pt idx="11">
                  <c:v>684.8259999999997</c:v>
                </c:pt>
                <c:pt idx="12">
                  <c:v>624.7140000000001</c:v>
                </c:pt>
                <c:pt idx="13">
                  <c:v>602.3329999999995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474632"/>
        <c:axId val="2108480520"/>
      </c:lineChart>
      <c:catAx>
        <c:axId val="2108474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480520"/>
        <c:crosses val="autoZero"/>
        <c:auto val="1"/>
        <c:lblAlgn val="ctr"/>
        <c:lblOffset val="100"/>
        <c:noMultiLvlLbl val="0"/>
      </c:catAx>
      <c:valAx>
        <c:axId val="2108480520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474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TTFF_alea!$B$2:$B$11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TTFF_alea!$C$2:$C$11</c:f>
              <c:numCache>
                <c:formatCode>General</c:formatCode>
                <c:ptCount val="10"/>
                <c:pt idx="0">
                  <c:v>466.9</c:v>
                </c:pt>
                <c:pt idx="1">
                  <c:v>468.379</c:v>
                </c:pt>
                <c:pt idx="2">
                  <c:v>468.038</c:v>
                </c:pt>
                <c:pt idx="3">
                  <c:v>469.9089999999992</c:v>
                </c:pt>
                <c:pt idx="4">
                  <c:v>474.6669999999999</c:v>
                </c:pt>
                <c:pt idx="5">
                  <c:v>483.182</c:v>
                </c:pt>
                <c:pt idx="6">
                  <c:v>481.885</c:v>
                </c:pt>
                <c:pt idx="7">
                  <c:v>486.379</c:v>
                </c:pt>
                <c:pt idx="8">
                  <c:v>493.512</c:v>
                </c:pt>
                <c:pt idx="9">
                  <c:v>510.4859999999992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TTFF_alea!$D$2:$D$11</c:f>
              <c:numCache>
                <c:formatCode>General</c:formatCode>
                <c:ptCount val="10"/>
                <c:pt idx="0">
                  <c:v>466.4</c:v>
                </c:pt>
                <c:pt idx="1">
                  <c:v>467.241</c:v>
                </c:pt>
                <c:pt idx="2">
                  <c:v>467.5059999999999</c:v>
                </c:pt>
                <c:pt idx="3">
                  <c:v>468.4549999999999</c:v>
                </c:pt>
                <c:pt idx="4">
                  <c:v>474.444</c:v>
                </c:pt>
                <c:pt idx="5">
                  <c:v>483.982</c:v>
                </c:pt>
                <c:pt idx="6">
                  <c:v>482.4619999999992</c:v>
                </c:pt>
                <c:pt idx="7">
                  <c:v>490.4479999999999</c:v>
                </c:pt>
                <c:pt idx="8">
                  <c:v>499.326</c:v>
                </c:pt>
                <c:pt idx="9">
                  <c:v>512.942999999999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TTFF_alea!$E$2:$E$11</c:f>
              <c:numCache>
                <c:formatCode>General</c:formatCode>
                <c:ptCount val="10"/>
                <c:pt idx="0">
                  <c:v>476.5</c:v>
                </c:pt>
                <c:pt idx="1">
                  <c:v>483.1720000000001</c:v>
                </c:pt>
                <c:pt idx="2">
                  <c:v>485.81</c:v>
                </c:pt>
                <c:pt idx="3">
                  <c:v>490.303</c:v>
                </c:pt>
                <c:pt idx="4">
                  <c:v>497.778</c:v>
                </c:pt>
                <c:pt idx="5">
                  <c:v>497.618</c:v>
                </c:pt>
                <c:pt idx="6">
                  <c:v>508.769</c:v>
                </c:pt>
                <c:pt idx="7">
                  <c:v>510.241</c:v>
                </c:pt>
                <c:pt idx="8">
                  <c:v>518.535</c:v>
                </c:pt>
                <c:pt idx="9">
                  <c:v>541.571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TTFF_alea!$F$2:$F$11</c:f>
              <c:numCache>
                <c:formatCode>General</c:formatCode>
                <c:ptCount val="10"/>
                <c:pt idx="0">
                  <c:v>473.8</c:v>
                </c:pt>
                <c:pt idx="1">
                  <c:v>476.4479999999999</c:v>
                </c:pt>
                <c:pt idx="2">
                  <c:v>475.4299999999996</c:v>
                </c:pt>
                <c:pt idx="3">
                  <c:v>474.3639999999999</c:v>
                </c:pt>
                <c:pt idx="4">
                  <c:v>484.1669999999999</c:v>
                </c:pt>
                <c:pt idx="5">
                  <c:v>481.3639999999999</c:v>
                </c:pt>
                <c:pt idx="6">
                  <c:v>481.692</c:v>
                </c:pt>
                <c:pt idx="7">
                  <c:v>483.552</c:v>
                </c:pt>
                <c:pt idx="8">
                  <c:v>492.628</c:v>
                </c:pt>
                <c:pt idx="9">
                  <c:v>497.8570000000001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TTFF_alea!$A$2:$A$11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TTFF_alea!$G$2:$G$11</c:f>
              <c:numCache>
                <c:formatCode>General</c:formatCode>
                <c:ptCount val="10"/>
                <c:pt idx="0">
                  <c:v>475.4</c:v>
                </c:pt>
                <c:pt idx="1">
                  <c:v>478.069</c:v>
                </c:pt>
                <c:pt idx="2">
                  <c:v>476.899</c:v>
                </c:pt>
                <c:pt idx="3">
                  <c:v>476.152</c:v>
                </c:pt>
                <c:pt idx="4">
                  <c:v>486.778</c:v>
                </c:pt>
                <c:pt idx="5">
                  <c:v>483.473</c:v>
                </c:pt>
                <c:pt idx="6">
                  <c:v>484.615</c:v>
                </c:pt>
                <c:pt idx="7">
                  <c:v>485.069</c:v>
                </c:pt>
                <c:pt idx="8">
                  <c:v>495.14</c:v>
                </c:pt>
                <c:pt idx="9">
                  <c:v>499.514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278376"/>
        <c:axId val="2107284120"/>
      </c:lineChart>
      <c:catAx>
        <c:axId val="2107278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284120"/>
        <c:crosses val="autoZero"/>
        <c:auto val="1"/>
        <c:lblAlgn val="ctr"/>
        <c:lblOffset val="100"/>
        <c:noMultiLvlLbl val="0"/>
      </c:catAx>
      <c:valAx>
        <c:axId val="2107284120"/>
        <c:scaling>
          <c:orientation val="minMax"/>
          <c:max val="540.0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278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355320"/>
        <c:axId val="2107360968"/>
      </c:lineChart>
      <c:catAx>
        <c:axId val="2107355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360968"/>
        <c:crosses val="autoZero"/>
        <c:auto val="1"/>
        <c:lblAlgn val="ctr"/>
        <c:lblOffset val="100"/>
        <c:noMultiLvlLbl val="0"/>
      </c:catAx>
      <c:valAx>
        <c:axId val="2107360968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355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571656"/>
        <c:axId val="2107577288"/>
      </c:lineChart>
      <c:catAx>
        <c:axId val="2107571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577288"/>
        <c:crosses val="autoZero"/>
        <c:auto val="1"/>
        <c:lblAlgn val="ctr"/>
        <c:lblOffset val="100"/>
        <c:noMultiLvlLbl val="0"/>
      </c:catAx>
      <c:valAx>
        <c:axId val="2107577288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7571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PCN_alea!$C$2:$C$9</c:f>
              <c:numCache>
                <c:formatCode>General</c:formatCode>
                <c:ptCount val="8"/>
                <c:pt idx="0">
                  <c:v>949.0</c:v>
                </c:pt>
                <c:pt idx="1">
                  <c:v>1108.0</c:v>
                </c:pt>
                <c:pt idx="2">
                  <c:v>1085.33</c:v>
                </c:pt>
                <c:pt idx="3">
                  <c:v>1063.18</c:v>
                </c:pt>
                <c:pt idx="4">
                  <c:v>1033.86</c:v>
                </c:pt>
                <c:pt idx="5">
                  <c:v>1152.54</c:v>
                </c:pt>
                <c:pt idx="6">
                  <c:v>1103.6</c:v>
                </c:pt>
                <c:pt idx="7">
                  <c:v>1203.0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PCN_alea!$D$2:$D$9</c:f>
              <c:numCache>
                <c:formatCode>General</c:formatCode>
                <c:ptCount val="8"/>
                <c:pt idx="0">
                  <c:v>1053.0</c:v>
                </c:pt>
                <c:pt idx="1">
                  <c:v>1109.0</c:v>
                </c:pt>
                <c:pt idx="2">
                  <c:v>1244.0</c:v>
                </c:pt>
                <c:pt idx="3">
                  <c:v>1325.45</c:v>
                </c:pt>
                <c:pt idx="4">
                  <c:v>1534.81</c:v>
                </c:pt>
                <c:pt idx="5">
                  <c:v>1301.0</c:v>
                </c:pt>
                <c:pt idx="6">
                  <c:v>1288.4</c:v>
                </c:pt>
                <c:pt idx="7">
                  <c:v>1839.0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PCN_alea!$E$2:$E$9</c:f>
              <c:numCache>
                <c:formatCode>General</c:formatCode>
                <c:ptCount val="8"/>
                <c:pt idx="0">
                  <c:v>4385.0</c:v>
                </c:pt>
                <c:pt idx="1">
                  <c:v>4905.33</c:v>
                </c:pt>
                <c:pt idx="2">
                  <c:v>5448.83</c:v>
                </c:pt>
                <c:pt idx="3">
                  <c:v>5559.45</c:v>
                </c:pt>
                <c:pt idx="4">
                  <c:v>6630.33</c:v>
                </c:pt>
                <c:pt idx="5">
                  <c:v>6235.0</c:v>
                </c:pt>
                <c:pt idx="6">
                  <c:v>6672.6</c:v>
                </c:pt>
                <c:pt idx="7">
                  <c:v>9254.0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PCN_alea!$F$2:$F$9</c:f>
              <c:numCache>
                <c:formatCode>General</c:formatCode>
                <c:ptCount val="8"/>
                <c:pt idx="0">
                  <c:v>1091.0</c:v>
                </c:pt>
                <c:pt idx="1">
                  <c:v>1222.33</c:v>
                </c:pt>
                <c:pt idx="2">
                  <c:v>1470.33</c:v>
                </c:pt>
                <c:pt idx="3">
                  <c:v>1294.0</c:v>
                </c:pt>
                <c:pt idx="4">
                  <c:v>1411.57</c:v>
                </c:pt>
                <c:pt idx="5">
                  <c:v>1285.46</c:v>
                </c:pt>
                <c:pt idx="6">
                  <c:v>1157.8</c:v>
                </c:pt>
                <c:pt idx="7">
                  <c:v>1304.0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PCN_alea!$A$2:$A$9</c:f>
              <c:numCache>
                <c:formatCode>General</c:formatCode>
                <c:ptCount val="8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</c:numCache>
            </c:numRef>
          </c:cat>
          <c:val>
            <c:numRef>
              <c:f>PCN_alea!$G$2:$G$9</c:f>
              <c:numCache>
                <c:formatCode>General</c:formatCode>
                <c:ptCount val="8"/>
                <c:pt idx="0">
                  <c:v>1219.0</c:v>
                </c:pt>
                <c:pt idx="1">
                  <c:v>1433.0</c:v>
                </c:pt>
                <c:pt idx="2">
                  <c:v>1619.17</c:v>
                </c:pt>
                <c:pt idx="3">
                  <c:v>1417.27</c:v>
                </c:pt>
                <c:pt idx="4">
                  <c:v>1661.19</c:v>
                </c:pt>
                <c:pt idx="5">
                  <c:v>1382.85</c:v>
                </c:pt>
                <c:pt idx="6">
                  <c:v>1508.6</c:v>
                </c:pt>
                <c:pt idx="7">
                  <c:v>1525.0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916152"/>
        <c:axId val="2106910392"/>
      </c:lineChart>
      <c:catAx>
        <c:axId val="2106916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910392"/>
        <c:crosses val="autoZero"/>
        <c:auto val="1"/>
        <c:lblAlgn val="ctr"/>
        <c:lblOffset val="100"/>
        <c:noMultiLvlLbl val="0"/>
      </c:catAx>
      <c:valAx>
        <c:axId val="2106910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75% nœuds vivants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916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485.174</c:v>
                </c:pt>
                <c:pt idx="1">
                  <c:v>502.9379999999998</c:v>
                </c:pt>
                <c:pt idx="2">
                  <c:v>537.925</c:v>
                </c:pt>
                <c:pt idx="3">
                  <c:v>550.3659999999998</c:v>
                </c:pt>
                <c:pt idx="4">
                  <c:v>528.6</c:v>
                </c:pt>
                <c:pt idx="5">
                  <c:v>570.188</c:v>
                </c:pt>
                <c:pt idx="6">
                  <c:v>543.3399999999998</c:v>
                </c:pt>
                <c:pt idx="7">
                  <c:v>506.778</c:v>
                </c:pt>
                <c:pt idx="8">
                  <c:v>540.568</c:v>
                </c:pt>
                <c:pt idx="9">
                  <c:v>719.3869999999997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471.957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519.9059999999997</c:v>
                </c:pt>
                <c:pt idx="6">
                  <c:v>539.528</c:v>
                </c:pt>
                <c:pt idx="7">
                  <c:v>520.704</c:v>
                </c:pt>
                <c:pt idx="8">
                  <c:v>549.4319999999998</c:v>
                </c:pt>
                <c:pt idx="9">
                  <c:v>555.645</c:v>
                </c:pt>
                <c:pt idx="10">
                  <c:v>552.3639999999998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600.8549999999998</c:v>
                </c:pt>
                <c:pt idx="5">
                  <c:v>658.4690000000001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592.3549999999998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481.4349999999998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601.3639999999998</c:v>
                </c:pt>
                <c:pt idx="11">
                  <c:v>586.818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481.522</c:v>
                </c:pt>
                <c:pt idx="1">
                  <c:v>491.338</c:v>
                </c:pt>
                <c:pt idx="2">
                  <c:v>493.323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511.679</c:v>
                </c:pt>
                <c:pt idx="7">
                  <c:v>540.9259999999998</c:v>
                </c:pt>
                <c:pt idx="8">
                  <c:v>533.27</c:v>
                </c:pt>
                <c:pt idx="9">
                  <c:v>540.613</c:v>
                </c:pt>
                <c:pt idx="10">
                  <c:v>589.3639999999998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870792"/>
        <c:axId val="2106876408"/>
      </c:lineChart>
      <c:catAx>
        <c:axId val="2106870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876408"/>
        <c:crosses val="autoZero"/>
        <c:auto val="1"/>
        <c:lblAlgn val="ctr"/>
        <c:lblOffset val="100"/>
        <c:noMultiLvlLbl val="0"/>
      </c:catAx>
      <c:valAx>
        <c:axId val="2106876408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870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LC_alea!$B$2:$B$9</c:f>
              <c:numCache>
                <c:formatCode>General</c:formatCode>
                <c:ptCount val="8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LC_alea!$C$2:$C$9</c:f>
              <c:numCache>
                <c:formatCode>General</c:formatCode>
                <c:ptCount val="8"/>
                <c:pt idx="0">
                  <c:v>483.444</c:v>
                </c:pt>
                <c:pt idx="1">
                  <c:v>504.074</c:v>
                </c:pt>
                <c:pt idx="2">
                  <c:v>529.9169999999992</c:v>
                </c:pt>
                <c:pt idx="3">
                  <c:v>496.815</c:v>
                </c:pt>
                <c:pt idx="4">
                  <c:v>495.0</c:v>
                </c:pt>
                <c:pt idx="5">
                  <c:v>491.8419999999999</c:v>
                </c:pt>
                <c:pt idx="6">
                  <c:v>550.4</c:v>
                </c:pt>
                <c:pt idx="7">
                  <c:v>486.579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LC_alea!$D$2:$D$9</c:f>
              <c:numCache>
                <c:formatCode>General</c:formatCode>
                <c:ptCount val="8"/>
                <c:pt idx="0">
                  <c:v>474.0</c:v>
                </c:pt>
                <c:pt idx="1">
                  <c:v>482.2959999999993</c:v>
                </c:pt>
                <c:pt idx="2">
                  <c:v>492.5</c:v>
                </c:pt>
                <c:pt idx="3">
                  <c:v>488.333</c:v>
                </c:pt>
                <c:pt idx="4">
                  <c:v>493.875</c:v>
                </c:pt>
                <c:pt idx="5">
                  <c:v>492.0</c:v>
                </c:pt>
                <c:pt idx="6">
                  <c:v>543.8</c:v>
                </c:pt>
                <c:pt idx="7">
                  <c:v>523.9469999999991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LC_alea!$E$2:$E$9</c:f>
              <c:numCache>
                <c:formatCode>General</c:formatCode>
                <c:ptCount val="8"/>
                <c:pt idx="0">
                  <c:v>474.778</c:v>
                </c:pt>
                <c:pt idx="1">
                  <c:v>543.8149999999994</c:v>
                </c:pt>
                <c:pt idx="2">
                  <c:v>507.2219999999993</c:v>
                </c:pt>
                <c:pt idx="3">
                  <c:v>518.63</c:v>
                </c:pt>
                <c:pt idx="4">
                  <c:v>541.0619999999992</c:v>
                </c:pt>
                <c:pt idx="5">
                  <c:v>547.737</c:v>
                </c:pt>
                <c:pt idx="6">
                  <c:v>573.4</c:v>
                </c:pt>
                <c:pt idx="7">
                  <c:v>655.737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LC_alea!$F$2:$F$9</c:f>
              <c:numCache>
                <c:formatCode>General</c:formatCode>
                <c:ptCount val="8"/>
                <c:pt idx="0">
                  <c:v>477.889</c:v>
                </c:pt>
                <c:pt idx="1">
                  <c:v>494.2959999999993</c:v>
                </c:pt>
                <c:pt idx="2">
                  <c:v>490.6669999999999</c:v>
                </c:pt>
                <c:pt idx="3">
                  <c:v>503.704</c:v>
                </c:pt>
                <c:pt idx="4">
                  <c:v>508.9379999999993</c:v>
                </c:pt>
                <c:pt idx="5">
                  <c:v>513.789</c:v>
                </c:pt>
                <c:pt idx="6">
                  <c:v>502.533</c:v>
                </c:pt>
                <c:pt idx="7">
                  <c:v>557.9469999999991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LC_alea!$A$2:$A$9</c:f>
              <c:numCache>
                <c:formatCode>General</c:formatCode>
                <c:ptCount val="8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</c:numCache>
            </c:numRef>
          </c:cat>
          <c:val>
            <c:numRef>
              <c:f>LC_alea!$G$2:$G$9</c:f>
              <c:numCache>
                <c:formatCode>General</c:formatCode>
                <c:ptCount val="8"/>
                <c:pt idx="0">
                  <c:v>479.778</c:v>
                </c:pt>
                <c:pt idx="1">
                  <c:v>494.4809999999993</c:v>
                </c:pt>
                <c:pt idx="2">
                  <c:v>490.9719999999993</c:v>
                </c:pt>
                <c:pt idx="3">
                  <c:v>504.444</c:v>
                </c:pt>
                <c:pt idx="4">
                  <c:v>510.5</c:v>
                </c:pt>
                <c:pt idx="5">
                  <c:v>518.895</c:v>
                </c:pt>
                <c:pt idx="6">
                  <c:v>504.9329999999993</c:v>
                </c:pt>
                <c:pt idx="7">
                  <c:v>557.737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642184"/>
        <c:axId val="2106636280"/>
      </c:lineChart>
      <c:catAx>
        <c:axId val="2106642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636280"/>
        <c:crosses val="autoZero"/>
        <c:auto val="1"/>
        <c:lblAlgn val="ctr"/>
        <c:lblOffset val="100"/>
        <c:noMultiLvlLbl val="0"/>
      </c:catAx>
      <c:valAx>
        <c:axId val="2106636280"/>
        <c:scaling>
          <c:orientation val="minMax"/>
          <c:max val="650.0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pour Graph Non connexe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642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TTFF_alea_real!$C$3:$C$14</c:f>
              <c:numCache>
                <c:formatCode>General</c:formatCode>
                <c:ptCount val="12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582.4559999999998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610.8619999999997</c:v>
                </c:pt>
                <c:pt idx="11">
                  <c:v>618.1669999999998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TTFF_alea_real!$D$3:$D$14</c:f>
              <c:numCache>
                <c:formatCode>General</c:formatCode>
                <c:ptCount val="12"/>
                <c:pt idx="0">
                  <c:v>568.8359999999998</c:v>
                </c:pt>
                <c:pt idx="1">
                  <c:v>572.8489999999998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596.468</c:v>
                </c:pt>
                <c:pt idx="7">
                  <c:v>601.026</c:v>
                </c:pt>
                <c:pt idx="8">
                  <c:v>597.038</c:v>
                </c:pt>
                <c:pt idx="9">
                  <c:v>596.438</c:v>
                </c:pt>
                <c:pt idx="10">
                  <c:v>613.069</c:v>
                </c:pt>
                <c:pt idx="11">
                  <c:v>627.6669999999998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TTFF_alea_real!$E$3:$E$14</c:f>
              <c:numCache>
                <c:formatCode>General</c:formatCode>
                <c:ptCount val="12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595.8539999999998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614.5619999999998</c:v>
                </c:pt>
                <c:pt idx="10">
                  <c:v>631.414</c:v>
                </c:pt>
                <c:pt idx="11">
                  <c:v>623.833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TTFF_alea_real!$F$3:$F$14</c:f>
              <c:numCache>
                <c:formatCode>General</c:formatCode>
                <c:ptCount val="12"/>
                <c:pt idx="0">
                  <c:v>564.5069999999997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571.2329999999997</c:v>
                </c:pt>
                <c:pt idx="4">
                  <c:v>572.021</c:v>
                </c:pt>
                <c:pt idx="5">
                  <c:v>574.6669999999998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  <c:pt idx="11">
                  <c:v>604.1669999999998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TTFF_alea_real!$G$3:$G$14</c:f>
              <c:numCache>
                <c:formatCode>General</c:formatCode>
                <c:ptCount val="12"/>
                <c:pt idx="0">
                  <c:v>565.575</c:v>
                </c:pt>
                <c:pt idx="1">
                  <c:v>568.328</c:v>
                </c:pt>
                <c:pt idx="2">
                  <c:v>568.5419999999998</c:v>
                </c:pt>
                <c:pt idx="3">
                  <c:v>571.8539999999998</c:v>
                </c:pt>
                <c:pt idx="4">
                  <c:v>573.104</c:v>
                </c:pt>
                <c:pt idx="5">
                  <c:v>576.25</c:v>
                </c:pt>
                <c:pt idx="6">
                  <c:v>578.848</c:v>
                </c:pt>
                <c:pt idx="7">
                  <c:v>578.789</c:v>
                </c:pt>
                <c:pt idx="8">
                  <c:v>581.113</c:v>
                </c:pt>
                <c:pt idx="9">
                  <c:v>576.938</c:v>
                </c:pt>
                <c:pt idx="10">
                  <c:v>591.4829999999997</c:v>
                </c:pt>
                <c:pt idx="11">
                  <c:v>600.0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008104"/>
        <c:axId val="2108013896"/>
      </c:lineChart>
      <c:catAx>
        <c:axId val="2108008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013896"/>
        <c:crosses val="autoZero"/>
        <c:auto val="1"/>
        <c:lblAlgn val="ctr"/>
        <c:lblOffset val="100"/>
        <c:noMultiLvlLbl val="0"/>
      </c:catAx>
      <c:valAx>
        <c:axId val="2108013896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008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582.4559999999997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568.8359999999997</c:v>
                </c:pt>
                <c:pt idx="1">
                  <c:v>572.8489999999997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596.4679999999994</c:v>
                </c:pt>
                <c:pt idx="7">
                  <c:v>601.0259999999996</c:v>
                </c:pt>
                <c:pt idx="8">
                  <c:v>597.038</c:v>
                </c:pt>
                <c:pt idx="9">
                  <c:v>596.4379999999996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595.8539999999997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614.5619999999997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564.5069999999996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571.2329999999996</c:v>
                </c:pt>
                <c:pt idx="4">
                  <c:v>572.021</c:v>
                </c:pt>
                <c:pt idx="5">
                  <c:v>574.6669999999997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568.3279999999995</c:v>
                </c:pt>
                <c:pt idx="2">
                  <c:v>568.5419999999997</c:v>
                </c:pt>
                <c:pt idx="3">
                  <c:v>571.8539999999997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578.8479999999994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576.9379999999996</c:v>
                </c:pt>
                <c:pt idx="10">
                  <c:v>591.4829999999996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109912"/>
        <c:axId val="2108115640"/>
      </c:lineChart>
      <c:catAx>
        <c:axId val="2108109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115640"/>
        <c:crosses val="autoZero"/>
        <c:auto val="1"/>
        <c:lblAlgn val="ctr"/>
        <c:lblOffset val="100"/>
        <c:noMultiLvlLbl val="0"/>
      </c:catAx>
      <c:valAx>
        <c:axId val="2108115640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8109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/>
      <dgm:spPr/>
      <dgm:t>
        <a:bodyPr/>
        <a:lstStyle/>
        <a:p>
          <a:r>
            <a:rPr lang="fr-FR"/>
            <a:t>Économie</a:t>
          </a:r>
        </a:p>
        <a:p>
          <a:r>
            <a:rPr lang="fr-FR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8E76F-190F-AE4D-8F4D-4BB2AADB5179}">
      <dsp:nvSpPr>
        <dsp:cNvPr id="0" name=""/>
        <dsp:cNvSpPr/>
      </dsp:nvSpPr>
      <dsp:spPr>
        <a:xfrm>
          <a:off x="3256565" y="2114429"/>
          <a:ext cx="1507850" cy="15078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Économie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/>
            <a:t>d’énergie</a:t>
          </a:r>
        </a:p>
      </dsp:txBody>
      <dsp:txXfrm>
        <a:off x="3477385" y="2335249"/>
        <a:ext cx="1066210" cy="1066210"/>
      </dsp:txXfrm>
    </dsp:sp>
    <dsp:sp modelId="{28E9526E-7B0C-9143-A850-585B8E0E2207}">
      <dsp:nvSpPr>
        <dsp:cNvPr id="0" name=""/>
        <dsp:cNvSpPr/>
      </dsp:nvSpPr>
      <dsp:spPr>
        <a:xfrm rot="16200000">
          <a:off x="3850291" y="156490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3898351" y="1715494"/>
        <a:ext cx="224279" cy="307601"/>
      </dsp:txXfrm>
    </dsp:sp>
    <dsp:sp modelId="{EFF2F8AC-1F1B-6D4D-8C29-AE41441F26F7}">
      <dsp:nvSpPr>
        <dsp:cNvPr id="0" name=""/>
        <dsp:cNvSpPr/>
      </dsp:nvSpPr>
      <dsp:spPr>
        <a:xfrm>
          <a:off x="3256565" y="2054"/>
          <a:ext cx="1507850" cy="15078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Routage</a:t>
          </a:r>
        </a:p>
      </dsp:txBody>
      <dsp:txXfrm>
        <a:off x="3477385" y="222874"/>
        <a:ext cx="1066210" cy="1066210"/>
      </dsp:txXfrm>
    </dsp:sp>
    <dsp:sp modelId="{54DC7B13-44EC-FF49-A46D-55A02B76FE87}">
      <dsp:nvSpPr>
        <dsp:cNvPr id="0" name=""/>
        <dsp:cNvSpPr/>
      </dsp:nvSpPr>
      <dsp:spPr>
        <a:xfrm rot="1800000">
          <a:off x="4757124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763563" y="3214084"/>
        <a:ext cx="224279" cy="307601"/>
      </dsp:txXfrm>
    </dsp:sp>
    <dsp:sp modelId="{9AF44D55-8614-3B46-93BF-F278C02874B0}">
      <dsp:nvSpPr>
        <dsp:cNvPr id="0" name=""/>
        <dsp:cNvSpPr/>
      </dsp:nvSpPr>
      <dsp:spPr>
        <a:xfrm>
          <a:off x="5085936" y="3170617"/>
          <a:ext cx="1507850" cy="1507850"/>
        </a:xfrm>
        <a:prstGeom prst="ellipse">
          <a:avLst/>
        </a:prstGeom>
        <a:solidFill>
          <a:schemeClr val="accent3">
            <a:hueOff val="-8193842"/>
            <a:satOff val="-17832"/>
            <a:lumOff val="2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Redondance des données</a:t>
          </a:r>
        </a:p>
      </dsp:txBody>
      <dsp:txXfrm>
        <a:off x="5306756" y="3391437"/>
        <a:ext cx="1066210" cy="1066210"/>
      </dsp:txXfrm>
    </dsp:sp>
    <dsp:sp modelId="{443AD5A5-74EA-D84C-A21D-7D9663E3D147}">
      <dsp:nvSpPr>
        <dsp:cNvPr id="0" name=""/>
        <dsp:cNvSpPr/>
      </dsp:nvSpPr>
      <dsp:spPr>
        <a:xfrm rot="9000000">
          <a:off x="2943459" y="3135580"/>
          <a:ext cx="320398" cy="5126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033139" y="3214084"/>
        <a:ext cx="224279" cy="307601"/>
      </dsp:txXfrm>
    </dsp:sp>
    <dsp:sp modelId="{E6336081-3369-9448-A37D-3542AC02AA41}">
      <dsp:nvSpPr>
        <dsp:cNvPr id="0" name=""/>
        <dsp:cNvSpPr/>
      </dsp:nvSpPr>
      <dsp:spPr>
        <a:xfrm>
          <a:off x="1427194" y="3170617"/>
          <a:ext cx="1507850" cy="1507850"/>
        </a:xfrm>
        <a:prstGeom prst="ellipse">
          <a:avLst/>
        </a:prstGeom>
        <a:solidFill>
          <a:schemeClr val="accent3">
            <a:hueOff val="-16387683"/>
            <a:satOff val="-35664"/>
            <a:lumOff val="587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/>
            <a:t>Coûts de transmission physique</a:t>
          </a:r>
        </a:p>
      </dsp:txBody>
      <dsp:txXfrm>
        <a:off x="1648014" y="3391437"/>
        <a:ext cx="1066210" cy="106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03/05/12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9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03/05/12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03/05/12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03/05/12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03/05/12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03/05/12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03/05/12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03/05/12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Identique à ses pairs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/>
              <a:t>Graphe G = (V, E, </a:t>
            </a:r>
            <a:r>
              <a:rPr lang="el-GR"/>
              <a:t>γ</a:t>
            </a:r>
            <a:r>
              <a:rPr lang="fr-FR"/>
              <a:t>)</a:t>
            </a:r>
          </a:p>
          <a:p>
            <a:pPr lvl="1">
              <a:lnSpc>
                <a:spcPct val="120000"/>
              </a:lnSpc>
            </a:pPr>
            <a:r>
              <a:rPr lang="fr-FR"/>
              <a:t>V : l’ensemble des capteurs (nœuds)</a:t>
            </a:r>
          </a:p>
          <a:p>
            <a:pPr lvl="1">
              <a:lnSpc>
                <a:spcPct val="120000"/>
              </a:lnSpc>
            </a:pPr>
            <a:r>
              <a:rPr lang="el-GR"/>
              <a:t>γ</a:t>
            </a:r>
            <a:r>
              <a:rPr lang="fr-FR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/>
              <a:t>E </a:t>
            </a:r>
            <a:r>
              <a:rPr lang="el-GR"/>
              <a:t>=</a:t>
            </a:r>
            <a:r>
              <a:rPr lang="fr-FR"/>
              <a:t> </a:t>
            </a:r>
            <a:r>
              <a:rPr lang="el-GR"/>
              <a:t>{(u,v)∈V</a:t>
            </a:r>
            <a:r>
              <a:rPr lang="el-GR" baseline="30000"/>
              <a:t>2</a:t>
            </a:r>
            <a:r>
              <a:rPr lang="el-GR"/>
              <a:t> |d(u,v)≤γ} </a:t>
            </a:r>
            <a:endParaRPr lang="fr-FR"/>
          </a:p>
          <a:p>
            <a:pPr>
              <a:lnSpc>
                <a:spcPct val="120000"/>
              </a:lnSpc>
            </a:pPr>
            <a:endParaRPr lang="fr-FR"/>
          </a:p>
          <a:p>
            <a:pPr marL="82296" indent="0">
              <a:lnSpc>
                <a:spcPct val="120000"/>
              </a:lnSpc>
              <a:buNone/>
            </a:pPr>
            <a:r>
              <a:rPr lang="fr-FR" sz="2400"/>
              <a:t>N</a:t>
            </a:r>
            <a:r>
              <a:rPr lang="fr-FR" sz="2400" baseline="-25000"/>
              <a:t>k</a:t>
            </a:r>
            <a:r>
              <a:rPr lang="fr-FR" sz="2400"/>
              <a:t>(u</a:t>
            </a:r>
            <a:r>
              <a:rPr lang="fr-FR" sz="2400" baseline="-25000"/>
              <a:t>0</a:t>
            </a:r>
            <a:r>
              <a:rPr lang="fr-FR" sz="2400"/>
              <a:t>) = {u</a:t>
            </a:r>
            <a:r>
              <a:rPr lang="fr-FR" sz="2400" baseline="-25000"/>
              <a:t>i</a:t>
            </a:r>
            <a:r>
              <a:rPr lang="fr-FR" sz="2400"/>
              <a:t>∈V |∃c=(u</a:t>
            </a:r>
            <a:r>
              <a:rPr lang="fr-FR" sz="2400" baseline="-25000"/>
              <a:t>0</a:t>
            </a:r>
            <a:r>
              <a:rPr lang="fr-FR" sz="2400"/>
              <a:t>,…,u</a:t>
            </a:r>
            <a:r>
              <a:rPr lang="fr-FR" sz="2400" baseline="-25000"/>
              <a:t>k</a:t>
            </a:r>
            <a:r>
              <a:rPr lang="fr-FR" sz="2400"/>
              <a:t>), (u</a:t>
            </a:r>
            <a:r>
              <a:rPr lang="fr-FR" sz="2400" baseline="-25000"/>
              <a:t>i-1</a:t>
            </a:r>
            <a:r>
              <a:rPr lang="fr-FR" sz="2400"/>
              <a:t>,u</a:t>
            </a:r>
            <a:r>
              <a:rPr lang="fr-FR" sz="2400" baseline="-25000"/>
              <a:t>i</a:t>
            </a:r>
            <a:r>
              <a:rPr lang="fr-FR" sz="2400"/>
              <a:t>) ∈E,∀i∈{1,…,k}}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100740" y="4044489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48367" y="3667574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540201" y="34868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5781716" y="504708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337135" y="46186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154265" y="48397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5814379" y="3747785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374918" y="3928479"/>
            <a:ext cx="120491" cy="1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374918" y="4305393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5942326" y="4305393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055894" y="4879600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6658355" y="4771530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5861421" y="3639714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7672761" y="535275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428443" y="5100610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614188" y="446586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428443" y="4726766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062851" y="336190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6769587" y="3622810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468601" y="3400098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263014" y="4527051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374918" y="3575930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5703333" y="4982989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Catégories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broadcast / single-cast</a:t>
            </a:r>
          </a:p>
          <a:p>
            <a:r>
              <a:rPr lang="fr-FR"/>
              <a:t>rayon d’émission fixe / variable</a:t>
            </a:r>
          </a:p>
          <a:p>
            <a:r>
              <a:rPr lang="fr-FR"/>
              <a:t>portée locale / globale</a:t>
            </a:r>
          </a:p>
          <a:p>
            <a:r>
              <a:rPr lang="fr-FR"/>
              <a:t>avec balisage / beaconless</a:t>
            </a:r>
          </a:p>
          <a:p>
            <a:r>
              <a:rPr lang="fr-FR"/>
              <a:t>déterministe / probabiliste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39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  <a:endParaRPr lang="fr-FR"/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LMST</a:t>
            </a:r>
            <a:r>
              <a:rPr lang="fr-FR" dirty="0">
                <a:solidFill>
                  <a:srgbClr val="000000"/>
                </a:solidFill>
              </a:rPr>
              <a:t> Broadcast Oriented Protocol (LBOP)</a:t>
            </a:r>
          </a:p>
          <a:p>
            <a:r>
              <a:rPr lang="fr-FR" dirty="0" err="1">
                <a:solidFill>
                  <a:srgbClr val="000000"/>
                </a:solidFill>
              </a:rPr>
              <a:t>RNG</a:t>
            </a:r>
            <a:r>
              <a:rPr lang="fr-FR" dirty="0">
                <a:solidFill>
                  <a:srgbClr val="000000"/>
                </a:solidFill>
              </a:rPr>
              <a:t> Broadcast Oriented Protocol (RBOP)</a:t>
            </a:r>
          </a:p>
          <a:p>
            <a:r>
              <a:rPr lang="fr-FR" dirty="0">
                <a:solidFill>
                  <a:srgbClr val="000000"/>
                </a:solidFill>
              </a:rPr>
              <a:t>Phases d’initialisation : arbres couvrants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Minimal Spanning Tree</a:t>
            </a:r>
          </a:p>
          <a:p>
            <a:pPr lvl="1"/>
            <a:r>
              <a:rPr lang="fr-FR">
                <a:solidFill>
                  <a:srgbClr val="000000"/>
                </a:solidFill>
              </a:rPr>
              <a:t>Relative Neighborhood Graph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RNG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2872" y="29616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309518"/>
            <a:ext cx="114888" cy="3162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36829" cy="144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80635" y="1880717"/>
            <a:ext cx="2153508" cy="2161856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403648" y="2348880"/>
            <a:ext cx="2947099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6006" y="285107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198951"/>
            <a:ext cx="125444" cy="2873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47385" cy="1729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5004048" y="1772816"/>
            <a:ext cx="2146624" cy="21468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12160" y="1844824"/>
            <a:ext cx="2305824" cy="233451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24128" y="2636912"/>
            <a:ext cx="2071904" cy="2042200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004048" y="1772816"/>
            <a:ext cx="2160240" cy="2160239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5" grpId="0"/>
      <p:bldP spid="1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Diffuser le message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Tous les nœuds 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585842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9345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38457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60477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897920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3990542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681870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04028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51413" y="3365125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51413" y="3872724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26048" y="462716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26213" y="448307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56113" y="492796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03949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269520" y="3728630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508420" y="33854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1923" y="28778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761035" y="26369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083055" y="47171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20498" y="41398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13120" y="44462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04448" y="512474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26606" y="2984785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873991" y="3225710"/>
            <a:ext cx="160654" cy="21941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873991" y="3733309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48791" y="434365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278691" y="4794149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26527" y="374547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192098" y="3589215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40674" y="4153034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57" y="2865760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5784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61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7" y="3645024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ZoneTexte 65"/>
          <p:cNvSpPr txBox="1"/>
          <p:nvPr/>
        </p:nvSpPr>
        <p:spPr>
          <a:xfrm>
            <a:off x="1291447" y="2326026"/>
            <a:ext cx="24692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Message déjà reçu, ignoré</a:t>
            </a:r>
            <a:endParaRPr lang="fr-FR" dirty="0"/>
          </a:p>
        </p:txBody>
      </p:sp>
      <p:pic>
        <p:nvPicPr>
          <p:cNvPr id="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01" y="4377928"/>
            <a:ext cx="203200" cy="20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06527 0.05185 " pathEditMode="relative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14815E-6 L 0.04584 -0.07223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4 L -0.07378 -0.1136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5087E-6 L 0.11268 0.046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&lt;</a:t>
            </a:r>
            <a:r>
              <a:rPr lang="fr-FR" dirty="0" err="1"/>
              <a:t>M,c</a:t>
            </a:r>
            <a:r>
              <a:rPr lang="fr-FR" dirty="0"/>
              <a:t>&gt;</a:t>
            </a:r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437775" y="4054968"/>
            <a:ext cx="22252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700" dirty="0" smtClean="0"/>
              <a:t>Message déjà reçu</a:t>
            </a:r>
          </a:p>
          <a:p>
            <a:pPr algn="ctr"/>
            <a:r>
              <a:rPr lang="fr-FR" sz="1700" dirty="0" smtClean="0"/>
              <a:t>ignoré</a:t>
            </a:r>
            <a:endParaRPr lang="fr-FR" sz="17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1" y="372691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12" y="3722488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16" y="37225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73118" y="4770417"/>
            <a:ext cx="906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dirty="0" smtClean="0"/>
              <a:t>source</a:t>
            </a:r>
            <a:endParaRPr lang="fr-FR" sz="1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2858E-6 L -0.07726 0.06753 " pathEditMode="relative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2858E-6 L 0.10539 0.0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786 L 0.03299 -0.067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-37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9511"/>
              </p:ext>
            </p:extLst>
          </p:nvPr>
        </p:nvGraphicFramePr>
        <p:xfrm>
          <a:off x="133336" y="1460685"/>
          <a:ext cx="893751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  <a:gridCol w="812501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2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2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10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simulateur évènementiel pour les grands réseaux de capteurs sans fils</a:t>
            </a:r>
          </a:p>
          <a:p>
            <a:r>
              <a:rPr lang="fr-FR"/>
              <a:t>langage C</a:t>
            </a:r>
          </a:p>
          <a:p>
            <a:r>
              <a:rPr lang="fr-FR"/>
              <a:t>Implémenté par des chercheurs lyonnais</a:t>
            </a:r>
          </a:p>
          <a:p>
            <a:r>
              <a:rPr lang="fr-FR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90722"/>
          </a:xfrm>
        </p:spPr>
        <p:txBody>
          <a:bodyPr>
            <a:normAutofit/>
          </a:bodyPr>
          <a:lstStyle/>
          <a:p>
            <a:r>
              <a:rPr lang="fr-FR" kern="0" dirty="0"/>
              <a:t>fixés pour toutes les simulations :</a:t>
            </a:r>
            <a:endParaRPr lang="fr-FR" kern="0" baseline="30000" dirty="0"/>
          </a:p>
          <a:p>
            <a:pPr lvl="1"/>
            <a:r>
              <a:rPr lang="fr-FR" kern="0" dirty="0"/>
              <a:t>temps de simulation : 10 000s</a:t>
            </a:r>
          </a:p>
          <a:p>
            <a:pPr lvl="1"/>
            <a:r>
              <a:rPr lang="fr-FR" kern="0" dirty="0"/>
              <a:t>période de diffusion : 2s</a:t>
            </a:r>
          </a:p>
          <a:p>
            <a:pPr lvl="1"/>
            <a:r>
              <a:rPr lang="fr-FR" kern="0" dirty="0"/>
              <a:t>portée d’un nœud : 30m</a:t>
            </a:r>
          </a:p>
          <a:p>
            <a:pPr lvl="1"/>
            <a:r>
              <a:rPr lang="fr-FR" kern="0" dirty="0"/>
              <a:t>taille de la zone de simulation : 1000m</a:t>
            </a:r>
            <a:r>
              <a:rPr lang="fr-FR" kern="0" baseline="30000" dirty="0"/>
              <a:t>2</a:t>
            </a:r>
            <a:endParaRPr lang="fr-FR" kern="0" dirty="0"/>
          </a:p>
          <a:p>
            <a:r>
              <a:rPr lang="fr-FR" kern="0" dirty="0"/>
              <a:t>résultats moyens sur plus de 1000 simulations</a:t>
            </a:r>
          </a:p>
          <a:p>
            <a:r>
              <a:rPr lang="fr-FR" kern="0" dirty="0"/>
              <a:t>Courbes : {densités}     {durées de vie}</a:t>
            </a:r>
          </a:p>
          <a:p>
            <a:pPr lvl="1"/>
            <a:r>
              <a:rPr lang="fr-FR" kern="0" dirty="0"/>
              <a:t>Densité = degré moyen / diamètre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30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03818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70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Pourcentage des Nœuds  (75%)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80827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72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  <p:bldGraphic spid="7" grpId="2">
        <p:bldSub>
          <a:bldChart bld="series"/>
        </p:bldSub>
      </p:bldGraphic>
      <p:bldGraphic spid="7" grpId="3">
        <p:bldSub>
          <a:bldChart bld="series"/>
        </p:bldSub>
      </p:bldGraphic>
      <p:bldGraphic spid="7" grpId="4">
        <p:bldSub>
          <a:bldChart bld="series"/>
        </p:bldSub>
      </p:bldGraphic>
      <p:bldGraphic spid="7" grpId="5">
        <p:bldSub>
          <a:bldChart bld="series"/>
        </p:bldSub>
      </p:bldGraphic>
      <p:bldGraphic spid="7" grpId="6">
        <p:bldSub>
          <a:bldChart bld="series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3349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1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First Fall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8699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TTFF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99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PCN (75%)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891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1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  <p:bldGraphic spid="4" grpId="1">
        <p:bldSub>
          <a:bldChart bld="series"/>
        </p:bldSub>
      </p:bldGraphic>
      <p:bldGraphic spid="4" grpId="2">
        <p:bldSub>
          <a:bldChart bld="series"/>
        </p:bldSub>
      </p:bldGraphic>
      <p:bldGraphic spid="4" grpId="3">
        <p:bldSub>
          <a:bldChart bld="series"/>
        </p:bldSub>
      </p:bldGraphic>
      <p:bldGraphic spid="4" grpId="4">
        <p:bldSub>
          <a:bldChart bld="series"/>
        </p:bldSub>
      </p:bldGraphic>
      <p:bldGraphic spid="4" grpId="5">
        <p:bldSub>
          <a:bldChart bld="series"/>
        </p:bldSub>
      </p:bldGraphic>
      <p:bldGraphic spid="4" grpId="6">
        <p:bldSub>
          <a:bldChart bld="series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Connexité de Graph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158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8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</a:t>
            </a:r>
            <a:r>
              <a:rPr lang="fr-FR"/>
              <a:t>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</a:t>
            </a:r>
            <a:r>
              <a:rPr lang="fr-FR"/>
              <a:t>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Utilisation de git et LaTeX</a:t>
            </a:r>
          </a:p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994720603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Personnalisée 11">
    <a:dk1>
      <a:srgbClr val="000000"/>
    </a:dk1>
    <a:lt1>
      <a:sysClr val="window" lastClr="FFFFFF"/>
    </a:lt1>
    <a:dk2>
      <a:srgbClr val="5F0406"/>
    </a:dk2>
    <a:lt2>
      <a:srgbClr val="E7DEC9"/>
    </a:lt2>
    <a:accent1>
      <a:srgbClr val="3891A7"/>
    </a:accent1>
    <a:accent2>
      <a:srgbClr val="FEB80A"/>
    </a:accent2>
    <a:accent3>
      <a:srgbClr val="B50A20"/>
    </a:accent3>
    <a:accent4>
      <a:srgbClr val="84AA33"/>
    </a:accent4>
    <a:accent5>
      <a:srgbClr val="8E060B"/>
    </a:accent5>
    <a:accent6>
      <a:srgbClr val="475A8D"/>
    </a:accent6>
    <a:hlink>
      <a:srgbClr val="8DC765"/>
    </a:hlink>
    <a:folHlink>
      <a:srgbClr val="AA8A14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ＭＳ ゴシック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60000"/>
              <a:satMod val="355000"/>
            </a:schemeClr>
          </a:gs>
          <a:gs pos="40000">
            <a:schemeClr val="phClr">
              <a:tint val="85000"/>
              <a:satMod val="320000"/>
            </a:schemeClr>
          </a:gs>
          <a:gs pos="100000">
            <a:schemeClr val="phClr">
              <a:shade val="55000"/>
              <a:satMod val="300000"/>
            </a:schemeClr>
          </a:gs>
        </a:gsLst>
        <a:path path="circle">
          <a:fillToRect l="-24500" t="-20000" r="124500" b="120000"/>
        </a:path>
      </a:gradFill>
      <a:blipFill>
        <a:blip xmlns:r="http://schemas.openxmlformats.org/officeDocument/2006/relationships" r:embed="rId1">
          <a:duotone>
            <a:schemeClr val="phClr">
              <a:shade val="9000"/>
              <a:satMod val="300000"/>
            </a:schemeClr>
            <a:schemeClr val="phClr">
              <a:tint val="90000"/>
              <a:satMod val="225000"/>
            </a:schemeClr>
          </a:duotone>
        </a:blip>
        <a:tile tx="0" ty="0" sx="90000" sy="90000" flip="xy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1569</TotalTime>
  <Words>1845</Words>
  <Application>Microsoft Macintosh PowerPoint</Application>
  <PresentationFormat>Présentation à l'écran (4:3)</PresentationFormat>
  <Paragraphs>682</Paragraphs>
  <Slides>53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4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Catégories d’algorithmes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Récapitulatif</vt:lpstr>
      <vt:lpstr>simulations et résulats</vt:lpstr>
      <vt:lpstr>Choix des outils</vt:lpstr>
      <vt:lpstr>WSNET</vt:lpstr>
      <vt:lpstr>Paramètres de simulations</vt:lpstr>
      <vt:lpstr>Première phase de simulations</vt:lpstr>
      <vt:lpstr>Time To First Fall</vt:lpstr>
      <vt:lpstr>TTFF</vt:lpstr>
      <vt:lpstr>Time to 25% fall</vt:lpstr>
      <vt:lpstr>Time to 25% fall</vt:lpstr>
      <vt:lpstr>Pourcentage des Nœuds  (75%)</vt:lpstr>
      <vt:lpstr>Time to connectivity loss</vt:lpstr>
      <vt:lpstr>Connexité de Graph</vt:lpstr>
      <vt:lpstr>Deuxième phase de simulations</vt:lpstr>
      <vt:lpstr>Time To First Fall</vt:lpstr>
      <vt:lpstr>TTFF</vt:lpstr>
      <vt:lpstr>Time to 25% fall</vt:lpstr>
      <vt:lpstr>PCN (75%)</vt:lpstr>
      <vt:lpstr>Time to connectivity loss</vt:lpstr>
      <vt:lpstr>Connexité de Graph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290</cp:revision>
  <dcterms:created xsi:type="dcterms:W3CDTF">2012-04-21T08:43:37Z</dcterms:created>
  <dcterms:modified xsi:type="dcterms:W3CDTF">2012-05-03T09:50:03Z</dcterms:modified>
</cp:coreProperties>
</file>