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92" r:id="rId3"/>
  </p:sldMasterIdLst>
  <p:notesMasterIdLst>
    <p:notesMasterId r:id="rId41"/>
  </p:notesMasterIdLst>
  <p:handoutMasterIdLst>
    <p:handoutMasterId r:id="rId42"/>
  </p:handoutMasterIdLst>
  <p:sldIdLst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10" r:id="rId34"/>
    <p:sldId id="304" r:id="rId35"/>
    <p:sldId id="305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Section par défaut" id="{76191ABB-A7E5-4910-91B2-C32599DF98EB}">
          <p14:sldIdLst>
            <p14:sldId id="273"/>
            <p14:sldId id="275"/>
          </p14:sldIdLst>
        </p14:section>
        <p14:section name="Introduction" id="{C64166B7-3CA7-4C20-B4EA-CE08E2C6B5E2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état de l'art" id="{A8CE76A2-AC5B-46CC-965B-134C0E49002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imulation et résultats" id="{E2AA977B-5D95-4636-8874-D02A56B6379A}">
          <p14:sldIdLst>
            <p14:sldId id="302"/>
            <p14:sldId id="303"/>
            <p14:sldId id="310"/>
            <p14:sldId id="304"/>
            <p14:sldId id="305"/>
            <p14:sldId id="306"/>
          </p14:sldIdLst>
        </p14:section>
        <p14:section name="Conclusion" id="{5147D224-C1DC-4D55-96C7-BD770359A099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39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sso\Downloads\courbes_lifeti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</c:v>
                </c:pt>
                <c:pt idx="1">
                  <c:v>610</c:v>
                </c:pt>
                <c:pt idx="2">
                  <c:v>600</c:v>
                </c:pt>
                <c:pt idx="3">
                  <c:v>680</c:v>
                </c:pt>
                <c:pt idx="4">
                  <c:v>920</c:v>
                </c:pt>
                <c:pt idx="5">
                  <c:v>1080</c:v>
                </c:pt>
                <c:pt idx="6">
                  <c:v>1200</c:v>
                </c:pt>
                <c:pt idx="7">
                  <c:v>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</c:v>
                </c:pt>
                <c:pt idx="1">
                  <c:v>600</c:v>
                </c:pt>
                <c:pt idx="2">
                  <c:v>590</c:v>
                </c:pt>
                <c:pt idx="3">
                  <c:v>680</c:v>
                </c:pt>
                <c:pt idx="4">
                  <c:v>940</c:v>
                </c:pt>
                <c:pt idx="5">
                  <c:v>1620</c:v>
                </c:pt>
                <c:pt idx="6">
                  <c:v>1410</c:v>
                </c:pt>
                <c:pt idx="7">
                  <c:v>1470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</c:v>
                </c:pt>
                <c:pt idx="1">
                  <c:v>890</c:v>
                </c:pt>
                <c:pt idx="2">
                  <c:v>590</c:v>
                </c:pt>
                <c:pt idx="3">
                  <c:v>640</c:v>
                </c:pt>
                <c:pt idx="4">
                  <c:v>740</c:v>
                </c:pt>
                <c:pt idx="5">
                  <c:v>750</c:v>
                </c:pt>
                <c:pt idx="6">
                  <c:v>1080</c:v>
                </c:pt>
                <c:pt idx="7">
                  <c:v>820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</c:v>
                </c:pt>
                <c:pt idx="1">
                  <c:v>730</c:v>
                </c:pt>
                <c:pt idx="2">
                  <c:v>600</c:v>
                </c:pt>
                <c:pt idx="3">
                  <c:v>630</c:v>
                </c:pt>
                <c:pt idx="4">
                  <c:v>630</c:v>
                </c:pt>
                <c:pt idx="5">
                  <c:v>650</c:v>
                </c:pt>
                <c:pt idx="6">
                  <c:v>960</c:v>
                </c:pt>
                <c:pt idx="7">
                  <c:v>840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</c:v>
                </c:pt>
                <c:pt idx="1">
                  <c:v>670</c:v>
                </c:pt>
                <c:pt idx="2">
                  <c:v>640</c:v>
                </c:pt>
                <c:pt idx="3">
                  <c:v>610</c:v>
                </c:pt>
                <c:pt idx="4">
                  <c:v>710</c:v>
                </c:pt>
                <c:pt idx="5">
                  <c:v>740</c:v>
                </c:pt>
                <c:pt idx="6">
                  <c:v>740</c:v>
                </c:pt>
                <c:pt idx="7">
                  <c:v>780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5744"/>
        <c:axId val="131015040"/>
      </c:lineChart>
      <c:catAx>
        <c:axId val="13113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15040"/>
        <c:crosses val="autoZero"/>
        <c:auto val="1"/>
        <c:lblAlgn val="ctr"/>
        <c:lblOffset val="100"/>
        <c:noMultiLvlLbl val="0"/>
      </c:catAx>
      <c:valAx>
        <c:axId val="131015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135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'[courbes_lifetime (1).xlsx]Feuil1'!$B$12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(1).xlsx]Feuil1'!$B$13:$B$20</c:f>
              <c:numCache>
                <c:formatCode>General</c:formatCode>
                <c:ptCount val="8"/>
                <c:pt idx="0">
                  <c:v>700</c:v>
                </c:pt>
                <c:pt idx="1">
                  <c:v>790</c:v>
                </c:pt>
                <c:pt idx="2">
                  <c:v>550</c:v>
                </c:pt>
                <c:pt idx="3">
                  <c:v>870</c:v>
                </c:pt>
                <c:pt idx="4">
                  <c:v>900</c:v>
                </c:pt>
                <c:pt idx="5">
                  <c:v>970</c:v>
                </c:pt>
                <c:pt idx="6">
                  <c:v>1030</c:v>
                </c:pt>
                <c:pt idx="7">
                  <c:v>610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'[courbes_lifetime (1).xlsx]Feuil1'!$C$12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(1).xlsx]Feuil1'!$C$13:$C$20</c:f>
              <c:numCache>
                <c:formatCode>General</c:formatCode>
                <c:ptCount val="8"/>
                <c:pt idx="0">
                  <c:v>970</c:v>
                </c:pt>
                <c:pt idx="1">
                  <c:v>690</c:v>
                </c:pt>
                <c:pt idx="2">
                  <c:v>1330</c:v>
                </c:pt>
                <c:pt idx="3">
                  <c:v>1790</c:v>
                </c:pt>
                <c:pt idx="4">
                  <c:v>1830</c:v>
                </c:pt>
                <c:pt idx="5">
                  <c:v>2210</c:v>
                </c:pt>
                <c:pt idx="6">
                  <c:v>2580</c:v>
                </c:pt>
                <c:pt idx="7">
                  <c:v>2830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'[courbes_lifetime (1).xlsx]Feuil1'!$D$12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(1).xlsx]Feuil1'!$D$13:$D$20</c:f>
              <c:numCache>
                <c:formatCode>General</c:formatCode>
                <c:ptCount val="8"/>
                <c:pt idx="0">
                  <c:v>1150</c:v>
                </c:pt>
                <c:pt idx="1">
                  <c:v>1260</c:v>
                </c:pt>
                <c:pt idx="2">
                  <c:v>1560</c:v>
                </c:pt>
                <c:pt idx="3">
                  <c:v>2420</c:v>
                </c:pt>
                <c:pt idx="4">
                  <c:v>3470</c:v>
                </c:pt>
                <c:pt idx="5">
                  <c:v>3820</c:v>
                </c:pt>
                <c:pt idx="6">
                  <c:v>4140</c:v>
                </c:pt>
                <c:pt idx="7">
                  <c:v>5910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'[courbes_lifetime (1).xlsx]Feuil1'!$E$12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(1).xlsx]Feuil1'!$E$13:$E$20</c:f>
              <c:numCache>
                <c:formatCode>General</c:formatCode>
                <c:ptCount val="8"/>
                <c:pt idx="0">
                  <c:v>3500</c:v>
                </c:pt>
                <c:pt idx="1">
                  <c:v>4710</c:v>
                </c:pt>
                <c:pt idx="2">
                  <c:v>9080</c:v>
                </c:pt>
                <c:pt idx="3">
                  <c:v>9680</c:v>
                </c:pt>
                <c:pt idx="4">
                  <c:v>8180</c:v>
                </c:pt>
                <c:pt idx="5">
                  <c:v>9820</c:v>
                </c:pt>
                <c:pt idx="6">
                  <c:v>9330</c:v>
                </c:pt>
                <c:pt idx="7">
                  <c:v>14440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'[courbes_lifetime (1).xlsx]Feuil1'!$F$12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(1).xlsx]Feuil1'!$F$13:$F$20</c:f>
              <c:numCache>
                <c:formatCode>General</c:formatCode>
                <c:ptCount val="8"/>
                <c:pt idx="0">
                  <c:v>1400</c:v>
                </c:pt>
                <c:pt idx="1">
                  <c:v>910</c:v>
                </c:pt>
                <c:pt idx="2">
                  <c:v>2580</c:v>
                </c:pt>
                <c:pt idx="3">
                  <c:v>2550</c:v>
                </c:pt>
                <c:pt idx="4">
                  <c:v>3490</c:v>
                </c:pt>
                <c:pt idx="5">
                  <c:v>3580</c:v>
                </c:pt>
                <c:pt idx="6">
                  <c:v>6510</c:v>
                </c:pt>
                <c:pt idx="7">
                  <c:v>8950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'[courbes_lifetime (1).xlsx]Feuil1'!$G$12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(1).xlsx]Feuil1'!$G$13:$G$20</c:f>
              <c:numCache>
                <c:formatCode>General</c:formatCode>
                <c:ptCount val="8"/>
                <c:pt idx="0">
                  <c:v>1200</c:v>
                </c:pt>
                <c:pt idx="1">
                  <c:v>1160</c:v>
                </c:pt>
                <c:pt idx="2">
                  <c:v>1690</c:v>
                </c:pt>
                <c:pt idx="3">
                  <c:v>1690</c:v>
                </c:pt>
                <c:pt idx="4">
                  <c:v>2170</c:v>
                </c:pt>
                <c:pt idx="5">
                  <c:v>1150</c:v>
                </c:pt>
                <c:pt idx="6">
                  <c:v>1980</c:v>
                </c:pt>
                <c:pt idx="7">
                  <c:v>1980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057536"/>
        <c:axId val="131059712"/>
      </c:lineChart>
      <c:catAx>
        <c:axId val="13105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59712"/>
        <c:crosses val="autoZero"/>
        <c:auto val="1"/>
        <c:lblAlgn val="ctr"/>
        <c:lblOffset val="100"/>
        <c:noMultiLvlLbl val="0"/>
      </c:catAx>
      <c:valAx>
        <c:axId val="131059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057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 custLinFactNeighborX="1932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 custRadScaleRad="100075" custRadScaleInc="3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 custRadScaleRad="103364" custRadScaleInc="-1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 custRadScaleRad="96673" custRadScaleInc="-1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8C4043-BA2E-43D6-8BEA-4BFE0415DB99}" type="presOf" srcId="{B7BB0103-7E47-DD47-A685-FB155C9A07EE}" destId="{5DD8E76F-190F-AE4D-8F4D-4BB2AADB5179}" srcOrd="0" destOrd="0" presId="urn:microsoft.com/office/officeart/2005/8/layout/radial5"/>
    <dgm:cxn modelId="{4B49960F-1008-4E73-971A-5EE9DB5163C1}" type="presOf" srcId="{1A6F2230-7FF1-784D-8943-FAFBB5BD867E}" destId="{EFF2F8AC-1F1B-6D4D-8C29-AE41441F26F7}" srcOrd="0" destOrd="0" presId="urn:microsoft.com/office/officeart/2005/8/layout/radial5"/>
    <dgm:cxn modelId="{B5BCC0E5-967C-472B-BB03-F11566AD91F8}" type="presOf" srcId="{7DA216F7-B61A-644F-9E41-4844BDF2E1EB}" destId="{9AF44D55-8614-3B46-93BF-F278C02874B0}" srcOrd="0" destOrd="0" presId="urn:microsoft.com/office/officeart/2005/8/layout/radial5"/>
    <dgm:cxn modelId="{C8BD61C4-D5B5-4FF8-9D1F-29131C6A6FE6}" type="presOf" srcId="{5304632D-3534-014E-A773-191A91505663}" destId="{28E9526E-7B0C-9143-A850-585B8E0E220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C2B70E0C-5BB0-4761-9721-4ABC1056D810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5BF12D0A-B288-49EF-9A4D-06FC9BA24100}" type="presOf" srcId="{EBD4001C-B961-5540-8C87-277869C67930}" destId="{D2B7ABDE-DC5D-CC43-A304-27801E8F3934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1DAC21FB-FFC8-42DB-B856-F546CADBF086}" type="presOf" srcId="{EE98EBD2-B01C-AC47-87D6-306A993857F7}" destId="{F9C9631B-0A4E-8840-BB52-87B441B80EB5}" srcOrd="1" destOrd="0" presId="urn:microsoft.com/office/officeart/2005/8/layout/radial5"/>
    <dgm:cxn modelId="{F4298AD4-D63B-4813-8315-3E7B9A2452EC}" type="presOf" srcId="{EBD4001C-B961-5540-8C87-277869C67930}" destId="{443AD5A5-74EA-D84C-A21D-7D9663E3D147}" srcOrd="0" destOrd="0" presId="urn:microsoft.com/office/officeart/2005/8/layout/radial5"/>
    <dgm:cxn modelId="{B459E8D4-44C3-45E2-B639-881E031B7156}" type="presOf" srcId="{80CDC2A9-E114-4E4E-97DA-E5A6E9106C0D}" destId="{E6336081-3369-9448-A37D-3542AC02AA41}" srcOrd="0" destOrd="0" presId="urn:microsoft.com/office/officeart/2005/8/layout/radial5"/>
    <dgm:cxn modelId="{E1AEC2F3-B1CC-47E7-A141-D633507922CA}" type="presOf" srcId="{5304632D-3534-014E-A773-191A91505663}" destId="{F6EB97ED-B6B4-4241-B774-3B7059FCFB8A}" srcOrd="1" destOrd="0" presId="urn:microsoft.com/office/officeart/2005/8/layout/radial5"/>
    <dgm:cxn modelId="{035C5D0C-8859-428D-BBC6-3AA18D37A2F4}" type="presOf" srcId="{EE98EBD2-B01C-AC47-87D6-306A993857F7}" destId="{54DC7B13-44EC-FF49-A46D-55A02B76FE87}" srcOrd="0" destOrd="0" presId="urn:microsoft.com/office/officeart/2005/8/layout/radial5"/>
    <dgm:cxn modelId="{7AF41952-47FE-432A-A633-0EDA4E31409A}" type="presParOf" srcId="{2D39C667-17DD-D243-BBEF-E694A5E11B6F}" destId="{5DD8E76F-190F-AE4D-8F4D-4BB2AADB5179}" srcOrd="0" destOrd="0" presId="urn:microsoft.com/office/officeart/2005/8/layout/radial5"/>
    <dgm:cxn modelId="{A0A7AC2A-EB30-4084-A99B-767101CFE475}" type="presParOf" srcId="{2D39C667-17DD-D243-BBEF-E694A5E11B6F}" destId="{28E9526E-7B0C-9143-A850-585B8E0E2207}" srcOrd="1" destOrd="0" presId="urn:microsoft.com/office/officeart/2005/8/layout/radial5"/>
    <dgm:cxn modelId="{955B9BC3-D4A6-4746-ACF3-346273FC56B4}" type="presParOf" srcId="{28E9526E-7B0C-9143-A850-585B8E0E2207}" destId="{F6EB97ED-B6B4-4241-B774-3B7059FCFB8A}" srcOrd="0" destOrd="0" presId="urn:microsoft.com/office/officeart/2005/8/layout/radial5"/>
    <dgm:cxn modelId="{318EB4ED-B375-4352-ACE9-EA0BA875DEC7}" type="presParOf" srcId="{2D39C667-17DD-D243-BBEF-E694A5E11B6F}" destId="{EFF2F8AC-1F1B-6D4D-8C29-AE41441F26F7}" srcOrd="2" destOrd="0" presId="urn:microsoft.com/office/officeart/2005/8/layout/radial5"/>
    <dgm:cxn modelId="{EAD5BD8B-8896-4FC9-AD81-3245C0EE6010}" type="presParOf" srcId="{2D39C667-17DD-D243-BBEF-E694A5E11B6F}" destId="{54DC7B13-44EC-FF49-A46D-55A02B76FE87}" srcOrd="3" destOrd="0" presId="urn:microsoft.com/office/officeart/2005/8/layout/radial5"/>
    <dgm:cxn modelId="{C2C4C161-11AD-46DF-86B4-B5C409686CBA}" type="presParOf" srcId="{54DC7B13-44EC-FF49-A46D-55A02B76FE87}" destId="{F9C9631B-0A4E-8840-BB52-87B441B80EB5}" srcOrd="0" destOrd="0" presId="urn:microsoft.com/office/officeart/2005/8/layout/radial5"/>
    <dgm:cxn modelId="{F2EE219E-98E6-46CE-8AE9-D0D66F4B97A1}" type="presParOf" srcId="{2D39C667-17DD-D243-BBEF-E694A5E11B6F}" destId="{9AF44D55-8614-3B46-93BF-F278C02874B0}" srcOrd="4" destOrd="0" presId="urn:microsoft.com/office/officeart/2005/8/layout/radial5"/>
    <dgm:cxn modelId="{E819E90D-606D-46D7-BD74-3621F600997C}" type="presParOf" srcId="{2D39C667-17DD-D243-BBEF-E694A5E11B6F}" destId="{443AD5A5-74EA-D84C-A21D-7D9663E3D147}" srcOrd="5" destOrd="0" presId="urn:microsoft.com/office/officeart/2005/8/layout/radial5"/>
    <dgm:cxn modelId="{7990F6FD-4B7C-4AEA-8FD8-2C1781C44A12}" type="presParOf" srcId="{443AD5A5-74EA-D84C-A21D-7D9663E3D147}" destId="{D2B7ABDE-DC5D-CC43-A304-27801E8F3934}" srcOrd="0" destOrd="0" presId="urn:microsoft.com/office/officeart/2005/8/layout/radial5"/>
    <dgm:cxn modelId="{9EDD783F-BAF3-4825-955E-B28575751EE0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441926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Économie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d’énergie</a:t>
          </a:r>
        </a:p>
      </dsp:txBody>
      <dsp:txXfrm>
        <a:off x="3662898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4036784" y="1565001"/>
          <a:ext cx="319178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84661" y="1715483"/>
        <a:ext cx="223425" cy="307813"/>
      </dsp:txXfrm>
    </dsp:sp>
    <dsp:sp modelId="{EFF2F8AC-1F1B-6D4D-8C29-AE41441F26F7}">
      <dsp:nvSpPr>
        <dsp:cNvPr id="0" name=""/>
        <dsp:cNvSpPr/>
      </dsp:nvSpPr>
      <dsp:spPr>
        <a:xfrm>
          <a:off x="3441926" y="2474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Routage</a:t>
          </a:r>
        </a:p>
      </dsp:txBody>
      <dsp:txXfrm>
        <a:off x="3662898" y="223446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799999">
          <a:off x="4943099" y="3134785"/>
          <a:ext cx="319169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949513" y="3213452"/>
        <a:ext cx="223418" cy="307813"/>
      </dsp:txXfrm>
    </dsp:sp>
    <dsp:sp modelId="{9AF44D55-8614-3B46-93BF-F278C02874B0}">
      <dsp:nvSpPr>
        <dsp:cNvPr id="0" name=""/>
        <dsp:cNvSpPr/>
      </dsp:nvSpPr>
      <dsp:spPr>
        <a:xfrm>
          <a:off x="5270193" y="3169141"/>
          <a:ext cx="1508893" cy="1508893"/>
        </a:xfrm>
        <a:prstGeom prst="ellipse">
          <a:avLst/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Redondance des données</a:t>
          </a:r>
        </a:p>
      </dsp:txBody>
      <dsp:txXfrm>
        <a:off x="5491165" y="3390113"/>
        <a:ext cx="1066949" cy="1066949"/>
      </dsp:txXfrm>
    </dsp:sp>
    <dsp:sp modelId="{443AD5A5-74EA-D84C-A21D-7D9663E3D147}">
      <dsp:nvSpPr>
        <dsp:cNvPr id="0" name=""/>
        <dsp:cNvSpPr/>
      </dsp:nvSpPr>
      <dsp:spPr>
        <a:xfrm rot="8999984">
          <a:off x="3130474" y="3134791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9812" y="3213458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613656" y="3169154"/>
          <a:ext cx="1508893" cy="1508893"/>
        </a:xfrm>
        <a:prstGeom prst="ellipse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Coûts de transmission physique</a:t>
          </a:r>
        </a:p>
      </dsp:txBody>
      <dsp:txXfrm>
        <a:off x="1834628" y="3390126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01/05/2012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2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30/06/2006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0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D9EDFB02-5E5A-43E2-8672-2DFD46785E5C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953D9-DEF3-474D-A71E-45E1F597032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C55-5CC6-468D-9C64-EF9B6F184CA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E77-C35C-4EBF-9067-4B813977BEF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89B0-2FA8-4417-A9DF-595D071720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EAB1-9D66-4441-A1BE-A171FD665B9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6F73-0D86-4E37-815D-34824B2C88A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547-607B-439C-BBFA-DA34E647436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1EB-52D1-4785-A7EB-B880BB3CCF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F7C-2A0E-48BF-9709-C18107BD474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0DDF-98EC-49A3-B56A-2C2C25EE03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BBA21BAE-8CD3-41F8-8BF8-4966582FAA73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85A1-8016-4721-95E3-55E7E99CEFE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13E6-7D65-4A03-BE04-A186D6A0A3F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552-F329-4D6B-948D-FE058AA8149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169-C829-46D0-BA7F-162DD4E81EC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C6F-D30A-42E3-A821-8C7AD0EC20D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AC5-3F62-4F63-9B20-25DAD8C0D77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656-4C2C-4648-BC2C-B882AC3F6AC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0E00-763A-404C-ADAE-43CF9D64DD8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1D-3894-4411-9235-268EE8557B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E2F1-D700-4AC3-8B74-AC445B88A4E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E3986661-1900-4361-B6A1-3C2ED71D5CBF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0BE4-BF7B-48C2-A427-2366F2A8EB4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10E-C11F-4B3C-A9D6-B02273DBF17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104F-565F-44D2-84AD-0EB8DB5165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B3D4-BBD2-4FFC-BF71-7FFF274DDEA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887-70A6-4137-B0B3-C2B8D5E183F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739F-E56B-41DF-BD3A-FE48055906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8BAB-FC9A-410A-A124-34D9DC666F5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1CD-2BDD-4747-BEF0-7D48482185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B6E-ECFC-479A-AD9D-CBE21449454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3AEA-345F-4DAF-A638-F875A2CBE1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DE46225A-62C2-407C-B4D9-E514BA684B0E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E11D-E66C-4DBF-A3E5-258B8BC7FE3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096-5F78-462A-9ED0-0D08AC1211B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8DD-AF19-4EDE-A779-15ED4658BB2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1CBE951-340E-4D1B-8AFC-AB1341FFDF09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2F0B8592-9380-4B87-9E5D-79C54CE78585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35A29A2-04EF-43D0-ADE2-E034C97E4D6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B2E3AE0D-FD6A-4D27-BBE0-0D044077633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0C3AE94-188F-46CF-AA43-27F1310D0C65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5035F6A-6E48-4CBB-AEA0-F1B7481DC43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940B8D7-5958-4F2B-94B1-25C55ED60AD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C1FE6DBD-152B-4179-8DA9-755DA450C435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914BEAE-6865-4ADD-85B2-EDA7AEBEF8D0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57F8130-2D0C-45C6-82A0-C1A786C2BFCE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BE022D4-65F5-4FC2-B1C6-99CB6E7D6C12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2B6F57E-E4DC-4FBB-8985-C02AF5371386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974738-B3BE-484E-8133-60AE9DC9972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8B7-703E-40E0-8ECB-855BC894662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122-3854-43D4-8674-DCE2C493DE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FF8-83A3-4215-A2F0-97DDC4BFA78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E08-9BB3-432C-8486-7B023275504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69E8-0103-46B2-ABE9-6E83C8C8A8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3D908B26-2CCD-4A76-ABE8-7161E8B62AB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EBA2-7972-480B-A356-DF0B8EF4B67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A422-695C-4C0E-987E-0FCA7D7290E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FB6-7874-4EAF-BC8A-3AAC4F8D71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4D3C-7C76-4145-9C51-43DD44920C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5428-32AE-4555-9718-3C265305A9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3D6-A83E-417C-B28D-A01A170AC69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AC21-10BE-4BEE-B587-DE150B746BFE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7C05-7AE1-472C-A69F-B8EEBF6C129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8C-D1D7-4A77-B7DA-52DA5C8E3A5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F36D-B38F-4ABF-98D4-21A87E34B16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83030AD3-52E3-40D6-81F9-5FCEC85B39C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44A-1D8A-473C-B496-9621288E632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5A3-5B67-4514-97CD-5AF6CC4130D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F5C4-A86E-4841-9090-8F1C5E09117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2D8-0845-4731-8071-3A923A921EE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C81-3135-4179-BC27-E701794A53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D20-AD65-4FB3-AF96-743C6C4CFC6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228-4B89-4A77-8B11-4D74142CF2D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0D6-938E-4750-80BE-6C43AE84B17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0981-0AAD-4793-9CE8-C596B538433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80F-EEE4-41D7-9A60-B27C847D189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ix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E94C033A-B4A8-45FC-99A2-99B284360C88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correcte (puis réorganisez les choix)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BC6-19FF-41CB-8D8C-449475627CD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EE3-CE20-4BA3-900B-54FB08461F9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12C7-F036-4DB5-B06B-196E751586F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225D-B128-45E2-8469-6D202381DB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7F9F4789-207B-4DBB-A6AE-1057A1A4032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9C963D6C-881A-4F7E-B6C3-70BE5BAAAAE7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848254DC-C813-477F-9B54-6CA63B93E6C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3184" y="1946052"/>
            <a:ext cx="8507288" cy="1770980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457201" y="6234113"/>
            <a:ext cx="7715200" cy="423862"/>
          </a:xfrm>
        </p:spPr>
        <p:txBody>
          <a:bodyPr/>
          <a:lstStyle/>
          <a:p>
            <a:fld id="{3BC27E8F-7B8F-4E28-B43D-9DC5426786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Oval 28"/>
          <p:cNvSpPr/>
          <p:nvPr/>
        </p:nvSpPr>
        <p:spPr>
          <a:xfrm>
            <a:off x="531168" y="5076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" name="Oval 28"/>
          <p:cNvSpPr/>
          <p:nvPr/>
        </p:nvSpPr>
        <p:spPr>
          <a:xfrm>
            <a:off x="531168" y="543723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7" name="Oval 28"/>
          <p:cNvSpPr/>
          <p:nvPr/>
        </p:nvSpPr>
        <p:spPr>
          <a:xfrm>
            <a:off x="531168" y="435672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Oval 28"/>
          <p:cNvSpPr/>
          <p:nvPr/>
        </p:nvSpPr>
        <p:spPr>
          <a:xfrm>
            <a:off x="531168" y="471333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382929" y="2116819"/>
            <a:ext cx="3951490" cy="1096157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UM2 – M1 Informatique</a:t>
            </a:r>
          </a:p>
          <a:p>
            <a:pPr marL="0" indent="0">
              <a:buNone/>
            </a:pPr>
            <a:r>
              <a:rPr lang="fr-FR" dirty="0" smtClean="0"/>
              <a:t>LIRMM</a:t>
            </a:r>
            <a:endParaRPr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5229022" y="2132856"/>
            <a:ext cx="3447434" cy="109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AIGLE, IMAGINA, MOCA</a:t>
            </a:r>
          </a:p>
          <a:p>
            <a:r>
              <a:rPr lang="fr-FR" sz="2000" dirty="0"/>
              <a:t>équipe APR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3717032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Réalisé par: </a:t>
            </a:r>
            <a:endParaRPr lang="fr-FR" sz="24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691176" y="4200989"/>
            <a:ext cx="3736808" cy="1630033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Chloé </a:t>
            </a:r>
            <a:r>
              <a:rPr lang="fr-FR" dirty="0" err="1" smtClean="0"/>
              <a:t>Desdouits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Rabah </a:t>
            </a:r>
            <a:r>
              <a:rPr lang="fr-FR" dirty="0" err="1" smtClean="0"/>
              <a:t>Laouadi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Samuel </a:t>
            </a:r>
            <a:r>
              <a:rPr lang="fr-FR" dirty="0" err="1" smtClean="0"/>
              <a:t>Rouquie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Zahir</a:t>
            </a:r>
            <a:r>
              <a:rPr lang="fr-FR" dirty="0" smtClean="0"/>
              <a:t> </a:t>
            </a:r>
            <a:r>
              <a:rPr lang="fr-FR" dirty="0"/>
              <a:t>Kali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26564" y="364502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Encadré par: </a:t>
            </a:r>
            <a:endParaRPr lang="fr-FR" sz="2400" dirty="0"/>
          </a:p>
        </p:txBody>
      </p:sp>
      <p:sp>
        <p:nvSpPr>
          <p:cNvPr id="14" name="Oval 28"/>
          <p:cNvSpPr/>
          <p:nvPr/>
        </p:nvSpPr>
        <p:spPr>
          <a:xfrm>
            <a:off x="5427712" y="44287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5440288" y="4293096"/>
            <a:ext cx="3736808" cy="443695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 Anne-Élisabeth </a:t>
            </a:r>
            <a:r>
              <a:rPr lang="fr-FR" dirty="0" err="1"/>
              <a:t>Baert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73472E-18 L 0.00017 -0.2666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4" grpId="0"/>
      <p:bldP spid="12" grpId="0"/>
      <p:bldP spid="13" grpId="0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 dirty="0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 dirty="0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 dirty="0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FAD-75F1-43D4-B4D5-6EBC983E8FAF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réseau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fr-FR" dirty="0"/>
                  <a:t>Graphe G = (V, E, </a:t>
                </a:r>
                <a:r>
                  <a:rPr lang="el-GR" dirty="0"/>
                  <a:t>γ</a:t>
                </a:r>
                <a:r>
                  <a:rPr lang="fr-FR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V : l’ensemble des capteurs (nœuds)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dirty="0"/>
                  <a:t>γ</a:t>
                </a:r>
                <a:r>
                  <a:rPr lang="fr-FR" dirty="0"/>
                  <a:t> rayon d’émission maximum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 </a:t>
                </a:r>
                <a:r>
                  <a:rPr lang="el-GR" dirty="0"/>
                  <a:t>=</a:t>
                </a:r>
                <a:r>
                  <a:rPr lang="fr-FR" dirty="0"/>
                  <a:t> </a:t>
                </a:r>
                <a:r>
                  <a:rPr lang="el-GR" dirty="0"/>
                  <a:t>{(u,v)∈V</a:t>
                </a:r>
                <a:r>
                  <a:rPr lang="el-GR" baseline="30000" dirty="0"/>
                  <a:t>2</a:t>
                </a:r>
                <a:r>
                  <a:rPr lang="el-GR" dirty="0"/>
                  <a:t> |d(u,v)≤γ} </a:t>
                </a:r>
                <a:endParaRPr lang="fr-FR" dirty="0" smtClean="0"/>
              </a:p>
              <a:p>
                <a:pPr lvl="1">
                  <a:lnSpc>
                    <a:spcPct val="120000"/>
                  </a:lnSpc>
                </a:pPr>
                <a:endParaRPr lang="fr-F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fr-FR" dirty="0"/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Connexité initiale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Pas d’ajout de capteur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 err="1"/>
                  <a:t>N</a:t>
                </a:r>
                <a:r>
                  <a:rPr lang="fr-FR" baseline="-25000" dirty="0" err="1"/>
                  <a:t>k</a:t>
                </a:r>
                <a:r>
                  <a:rPr lang="fr-FR" dirty="0"/>
                  <a:t>(u) = {v ∈ V | </a:t>
                </a:r>
                <a:r>
                  <a:rPr lang="fr-FR" dirty="0" smtClean="0"/>
                  <a:t>Ǝ un chemin c(u</a:t>
                </a:r>
                <a:r>
                  <a:rPr lang="fr-FR" dirty="0"/>
                  <a:t>, v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∈ </m:t>
                    </m:r>
                  </m:oMath>
                </a14:m>
                <a:r>
                  <a:rPr lang="fr-FR" dirty="0" smtClean="0"/>
                  <a:t>G: |c|≤ k}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  <a:blipFill rotWithShape="1">
                <a:blip r:embed="rId2"/>
                <a:stretch>
                  <a:fillRect t="-144" b="-5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>
            <a:endCxn id="22" idx="4"/>
          </p:cNvCxnSpPr>
          <p:nvPr/>
        </p:nvCxnSpPr>
        <p:spPr>
          <a:xfrm>
            <a:off x="6430260" y="4121622"/>
            <a:ext cx="13949" cy="125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508" y="4458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64EC-D68F-4C8B-9E2E-EE30A3EAD547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20" grpId="0" uiExpand="1" animBg="1"/>
      <p:bldP spid="22" grpId="0" uiExpand="1" animBg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148065" y="2492896"/>
            <a:ext cx="3312368" cy="316552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81967"/>
            <a:ext cx="7467600" cy="4221163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 dirty="0"/>
              <a:t>	</a:t>
            </a:r>
            <a:r>
              <a:rPr lang="fi-FI" sz="3200" dirty="0"/>
              <a:t>r</a:t>
            </a:r>
            <a:r>
              <a:rPr lang="fi-FI" sz="3200" baseline="30000" dirty="0"/>
              <a:t>α</a:t>
            </a:r>
            <a:r>
              <a:rPr lang="fi-FI" sz="3200" dirty="0"/>
              <a:t>+c	si i ≠ j </a:t>
            </a:r>
            <a:endParaRPr lang="fr-FR" sz="3200" dirty="0"/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0</a:t>
            </a:r>
            <a:r>
              <a:rPr lang="fr-FR" dirty="0"/>
              <a:t>	</a:t>
            </a:r>
            <a:r>
              <a:rPr lang="fr-FR" dirty="0" smtClean="0"/>
              <a:t>sinon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Durée de vie du réseau</a:t>
            </a:r>
          </a:p>
          <a:p>
            <a:pPr lvl="1"/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  <a:p>
            <a:pPr lvl="1"/>
            <a:r>
              <a:rPr lang="fr-FR" dirty="0" err="1"/>
              <a:t>Loose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/>
              <a:t>Per Cent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68144" y="3356992"/>
            <a:ext cx="527998" cy="54992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156176" y="4149080"/>
            <a:ext cx="544391" cy="5669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21945" y="2796870"/>
            <a:ext cx="554311" cy="6321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420490" y="4757551"/>
            <a:ext cx="519662" cy="5412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A309-9C23-4F3E-8E0D-C72F6AA511D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89320"/>
            <a:ext cx="8183880" cy="41879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dirty="0" err="1"/>
              <a:t>broadcast</a:t>
            </a:r>
            <a:r>
              <a:rPr lang="fr-FR" dirty="0"/>
              <a:t> / single-</a:t>
            </a:r>
            <a:r>
              <a:rPr lang="fr-FR" dirty="0" err="1"/>
              <a:t>cast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 dirty="0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 dirty="0"/>
              <a:t>avec balisage / </a:t>
            </a:r>
            <a:r>
              <a:rPr lang="fr-FR" dirty="0" err="1"/>
              <a:t>beaconless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6D9-1EBD-456A-A0D4-A57EBD500369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8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/>
          </a:bodyPr>
          <a:lstStyle/>
          <a:p>
            <a:r>
              <a:rPr lang="fr-FR" sz="2000" dirty="0"/>
              <a:t>single-</a:t>
            </a:r>
            <a:r>
              <a:rPr lang="fr-FR" sz="2000" dirty="0" err="1"/>
              <a:t>cast</a:t>
            </a:r>
            <a:endParaRPr lang="fr-FR" sz="2000" dirty="0"/>
          </a:p>
          <a:p>
            <a:pPr lvl="1"/>
            <a:r>
              <a:rPr lang="fr-FR" sz="2000" dirty="0" smtClean="0"/>
              <a:t>Flow Augmentation (FA), Flow Redirection (FR)</a:t>
            </a:r>
            <a:endParaRPr lang="fr-FR" sz="2000" dirty="0"/>
          </a:p>
          <a:p>
            <a:pPr lvl="1"/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Aware</a:t>
            </a:r>
            <a:r>
              <a:rPr lang="fr-FR" sz="2000" dirty="0" smtClean="0"/>
              <a:t> </a:t>
            </a:r>
            <a:r>
              <a:rPr lang="fr-FR" sz="2000" dirty="0" err="1" smtClean="0"/>
              <a:t>Routing</a:t>
            </a:r>
            <a:r>
              <a:rPr lang="fr-FR" sz="2000" dirty="0" smtClean="0"/>
              <a:t> (EAR)</a:t>
            </a:r>
            <a:endParaRPr lang="fr-FR" sz="2000" dirty="0"/>
          </a:p>
          <a:p>
            <a:r>
              <a:rPr lang="fr-FR" sz="2000" dirty="0" err="1"/>
              <a:t>broadcast</a:t>
            </a:r>
            <a:endParaRPr lang="fr-FR" sz="2000" dirty="0"/>
          </a:p>
          <a:p>
            <a:pPr lvl="1"/>
            <a:r>
              <a:rPr lang="fr-FR" sz="2000" dirty="0" err="1"/>
              <a:t>blind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r>
              <a:rPr lang="fr-FR" sz="2000" dirty="0"/>
              <a:t>, </a:t>
            </a:r>
            <a:r>
              <a:rPr lang="fr-FR" sz="2000" dirty="0" err="1"/>
              <a:t>probabilistic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endParaRPr lang="fr-FR" sz="2000" dirty="0"/>
          </a:p>
          <a:p>
            <a:pPr lvl="1"/>
            <a:r>
              <a:rPr lang="fr-FR" sz="2000" dirty="0" smtClean="0"/>
              <a:t>Area-</a:t>
            </a:r>
            <a:r>
              <a:rPr lang="fr-FR" sz="2000" dirty="0" err="1" smtClean="0"/>
              <a:t>based</a:t>
            </a:r>
            <a:r>
              <a:rPr lang="fr-FR" sz="2000" dirty="0" smtClean="0"/>
              <a:t> </a:t>
            </a:r>
            <a:r>
              <a:rPr lang="fr-FR" sz="2000" dirty="0" err="1" smtClean="0"/>
              <a:t>Beaconless</a:t>
            </a:r>
            <a:r>
              <a:rPr lang="fr-FR" sz="2000" dirty="0" smtClean="0"/>
              <a:t> </a:t>
            </a:r>
            <a:r>
              <a:rPr lang="fr-FR" sz="2000" dirty="0" err="1" smtClean="0"/>
              <a:t>Broadcasting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endParaRPr lang="fr-FR" sz="2000" dirty="0"/>
          </a:p>
          <a:p>
            <a:pPr lvl="1"/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Incremental</a:t>
            </a:r>
            <a:r>
              <a:rPr lang="fr-FR" sz="2000" dirty="0" smtClean="0"/>
              <a:t>-power Protocol (BIP), </a:t>
            </a:r>
            <a:r>
              <a:rPr lang="fr-FR" sz="2000" dirty="0" err="1" smtClean="0"/>
              <a:t>Localized</a:t>
            </a:r>
            <a:r>
              <a:rPr lang="fr-FR" sz="2000" dirty="0" smtClean="0"/>
              <a:t> BIP (LBIP),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LBIP (DLBIP)</a:t>
            </a:r>
            <a:endParaRPr lang="fr-FR" sz="2000" dirty="0"/>
          </a:p>
          <a:p>
            <a:pPr lvl="1"/>
            <a:r>
              <a:rPr lang="fr-FR" sz="2000" dirty="0" err="1" smtClean="0"/>
              <a:t>Lmst</a:t>
            </a:r>
            <a:r>
              <a:rPr lang="fr-FR" sz="2000" dirty="0"/>
              <a:t> </a:t>
            </a:r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Oriented</a:t>
            </a:r>
            <a:r>
              <a:rPr lang="fr-FR" sz="2000" dirty="0" smtClean="0"/>
              <a:t> Protocol, </a:t>
            </a:r>
            <a:r>
              <a:rPr lang="fr-FR" sz="2000" dirty="0" err="1" smtClean="0"/>
              <a:t>Rng</a:t>
            </a:r>
            <a:r>
              <a:rPr lang="fr-FR" sz="2000" dirty="0"/>
              <a:t> </a:t>
            </a:r>
            <a:r>
              <a:rPr lang="fr-FR" sz="2000" dirty="0" err="1"/>
              <a:t>Broadcast</a:t>
            </a:r>
            <a:r>
              <a:rPr lang="fr-FR" sz="2000" dirty="0"/>
              <a:t> </a:t>
            </a:r>
            <a:r>
              <a:rPr lang="fr-FR" sz="2000" dirty="0" err="1"/>
              <a:t>Oriented</a:t>
            </a:r>
            <a:r>
              <a:rPr lang="fr-FR" sz="2000" dirty="0"/>
              <a:t> Protocol, </a:t>
            </a:r>
            <a:r>
              <a:rPr lang="fr-FR" sz="2000" dirty="0" smtClean="0"/>
              <a:t>Target Radius-LBOP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B07A-1273-41EB-B9CC-5B8D41087CDD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Blind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4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Tous les nœuds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7B8D-E83B-43CA-99DF-DB9C2A2D4614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008-3E3D-40C3-B1C6-AA7019FCFAC7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Broadcast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Basé sur l’algorithme</a:t>
            </a:r>
          </a:p>
          <a:p>
            <a:pPr marL="0" indent="0">
              <a:buNone/>
            </a:pPr>
            <a:r>
              <a:rPr lang="fr-FR" dirty="0"/>
              <a:t>de </a:t>
            </a:r>
            <a:r>
              <a:rPr lang="fr-FR" dirty="0" err="1"/>
              <a:t>Prim</a:t>
            </a:r>
            <a:endParaRPr lang="fr-FR" dirty="0"/>
          </a:p>
          <a:p>
            <a:r>
              <a:rPr lang="fr-FR" dirty="0"/>
              <a:t>Coût d’une arête : </a:t>
            </a:r>
          </a:p>
          <a:p>
            <a:pPr marL="0" indent="0">
              <a:buNone/>
            </a:pPr>
            <a:r>
              <a:rPr lang="fr-FR" dirty="0"/>
              <a:t>coût énergétique</a:t>
            </a:r>
          </a:p>
          <a:p>
            <a:r>
              <a:rPr lang="fr-FR" dirty="0"/>
              <a:t>Pas de transmission </a:t>
            </a:r>
          </a:p>
          <a:p>
            <a:pPr marL="0" indent="0">
              <a:buNone/>
            </a:pPr>
            <a:r>
              <a:rPr lang="fr-FR" dirty="0"/>
              <a:t>superflue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8FAF-C46F-4588-9C17-F32BE2AEF746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BIP</a:t>
            </a:r>
          </a:p>
          <a:p>
            <a:r>
              <a:rPr lang="fr-FR" dirty="0"/>
              <a:t>Connaissance locale</a:t>
            </a:r>
          </a:p>
          <a:p>
            <a:r>
              <a:rPr lang="fr-FR" dirty="0"/>
              <a:t>Ajout de données</a:t>
            </a:r>
          </a:p>
          <a:p>
            <a:pPr marL="0" indent="0">
              <a:buNone/>
            </a:pPr>
            <a:r>
              <a:rPr lang="fr-FR" dirty="0"/>
              <a:t>minimales dans</a:t>
            </a:r>
          </a:p>
          <a:p>
            <a:pPr marL="0" indent="0">
              <a:buNone/>
            </a:pPr>
            <a:r>
              <a:rPr lang="fr-FR" dirty="0"/>
              <a:t>le paquet 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AEE-C591-4D38-AC50-B3EF2418A85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4C4D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LBIP</a:t>
            </a:r>
          </a:p>
          <a:p>
            <a:endParaRPr lang="fr-FR" dirty="0"/>
          </a:p>
          <a:p>
            <a:r>
              <a:rPr lang="fr-FR" dirty="0"/>
              <a:t>Poids des arcs divisé </a:t>
            </a:r>
          </a:p>
          <a:p>
            <a:pPr marL="0" indent="0">
              <a:buNone/>
            </a:pPr>
            <a:r>
              <a:rPr lang="fr-FR" dirty="0"/>
              <a:t>par l’énergie restante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4CF-2A6A-470F-9623-5B3349578FEF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4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0"/>
      <p:bldP spid="277" grpId="0"/>
      <p:bldP spid="278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0"/>
      <p:bldP spid="306" grpId="1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0"/>
      <p:bldP spid="324" grpId="0"/>
      <p:bldP spid="325" grpId="0"/>
      <p:bldP spid="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940" y="1124744"/>
            <a:ext cx="5694784" cy="73071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 bwMode="auto">
          <a:xfrm>
            <a:off x="-1908720" y="1772816"/>
            <a:ext cx="3976970" cy="4129548"/>
          </a:xfrm>
          <a:prstGeom prst="ellipse">
            <a:avLst/>
          </a:prstGeom>
          <a:noFill/>
          <a:ln w="142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92100" h="203200" prst="relaxedInset"/>
            <a:bevelB prst="relaxedInset"/>
          </a:sp3d>
        </p:spPr>
        <p:txBody>
          <a:bodyPr/>
          <a:lstStyle/>
          <a:p>
            <a:pPr>
              <a:defRPr/>
            </a:pPr>
            <a:endParaRPr lang="fr-F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1835696" y="3360982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llipse 7"/>
          <p:cNvSpPr/>
          <p:nvPr/>
        </p:nvSpPr>
        <p:spPr bwMode="auto">
          <a:xfrm>
            <a:off x="1763688" y="422108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llipse 8"/>
          <p:cNvSpPr/>
          <p:nvPr/>
        </p:nvSpPr>
        <p:spPr bwMode="auto">
          <a:xfrm>
            <a:off x="1407068" y="494116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llipse 9"/>
          <p:cNvSpPr/>
          <p:nvPr/>
        </p:nvSpPr>
        <p:spPr bwMode="auto">
          <a:xfrm>
            <a:off x="1547664" y="2420888"/>
            <a:ext cx="428628" cy="50006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6435" y="2463279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Introduction aux réseaux de </a:t>
            </a:r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3429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État de </a:t>
            </a:r>
            <a:r>
              <a:rPr lang="fr-FR" sz="2400" dirty="0" smtClean="0"/>
              <a:t>l’art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293096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Simulations et résultats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501317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D9B748-2446-4798-AB02-1145A9E73CDB}" type="datetime1">
              <a:rPr kumimoji="0" lang="fr-FR" sz="1100" smtClean="0"/>
              <a:t>01/05/2012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35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040" y="476672"/>
            <a:ext cx="8601456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BOP(LBOP) et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(RBOP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 smtClean="0"/>
              <a:t>Similaires </a:t>
            </a:r>
            <a:r>
              <a:rPr lang="fr-FR" dirty="0"/>
              <a:t>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3244-1FAC-4C43-9731-1DB7AECCD58F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3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LMST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2F0-BA48-45EB-BE12-1800FC04754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11-E5A8-4DB5-8BA7-1E39DFD7538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4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484636" y="1700808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637037" y="1853208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093426" y="2359528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515995" y="1832426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88713" y="31928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543630" y="269383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332742" y="245290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654762" y="453318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205" y="39558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484827" y="42622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176155" y="494074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698313" y="2800781"/>
            <a:ext cx="353122" cy="45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54284" y="3041706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54284" y="3540729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868909" y="3540729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020333" y="4303745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820498" y="4159651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761035" y="265668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850398" y="460454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31404" y="3132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71642" y="3029958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967090" y="242387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427984" y="530120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0639-0FB0-4730-9822-15234D80FCD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169242" y="319262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632745" y="26900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421857" y="24491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743877" y="452942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481320" y="39521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3942" y="42585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265270" y="49369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787428" y="2797018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534813" y="3037943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534813" y="3540496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109448" y="4299982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909613" y="4155888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939513" y="4600785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77" y="253197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04" y="33174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3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5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83016" y="2021359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5" y="25346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4" y="40768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32" y="4076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16216" y="3145125"/>
            <a:ext cx="2265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4" y="40722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0" y="438384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11" y="43794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16216" y="3677543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55795" y="2827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4510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95B9-88DF-4FE3-8740-7E4478F3ECB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7E6-A734-44CB-AFE7-AC0317961124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215706" y="1484784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25152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10" name="Ellipse 9"/>
          <p:cNvSpPr/>
          <p:nvPr/>
        </p:nvSpPr>
        <p:spPr>
          <a:xfrm>
            <a:off x="5919856" y="263258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383359" y="213002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172471" y="188910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494491" y="39693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1934" y="3392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324556" y="36984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8015884" y="43769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538042" y="223697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285427" y="247790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285427" y="298045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708638" y="2980454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860062" y="373994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660227" y="359584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600764" y="2092882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690127" y="404074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B34-6B54-4525-965A-1787BBF62E3E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 smtClean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04881" y="3664112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D0E-E618-4DEB-90CF-1B7627F0402B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35492"/>
              </p:ext>
            </p:extLst>
          </p:nvPr>
        </p:nvGraphicFramePr>
        <p:xfrm>
          <a:off x="395536" y="1417635"/>
          <a:ext cx="8291259" cy="470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8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649920"/>
                <a:gridCol w="846370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</a:t>
                      </a:r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166764"/>
            <a:ext cx="8280920" cy="9742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3174876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822948"/>
            <a:ext cx="8280920" cy="3261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536" y="4149080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536" y="5157192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3E34-2477-4F5F-A451-2A82E116182D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05A0ED-B348-4673-8E39-F3D4C7962C5B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6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 aux réseaux de capteurs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89A1947-AAB9-4D4D-9982-BA0BBA20BA90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779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57272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 dirty="0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collaboratifs : git / </a:t>
            </a: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Outil de visualisation :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D825-C2CB-4C68-B11D-7807BE569FBD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9BC3-2DA2-4AB8-A02A-B936D05DC4DC}" type="datetime1">
              <a:rPr lang="fr-FR" smtClean="0"/>
              <a:t>01/05/2012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2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401288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 dirty="0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: 200 x 200 m</a:t>
            </a:r>
            <a:r>
              <a:rPr lang="fr-FR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fr-FR" dirty="0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7AC-1F55-414E-9C6D-385478A62222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81753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FED7-E2BE-49C6-A07A-9D2ED821FF48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3155"/>
              </p:ext>
            </p:extLst>
          </p:nvPr>
        </p:nvGraphicFramePr>
        <p:xfrm>
          <a:off x="467544" y="404664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439-D90C-4B2B-8004-617CE8DF993B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4AAD68-F2AC-4AD8-833B-463690D5EA3D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2567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LaTeX</a:t>
            </a:r>
            <a:r>
              <a:rPr lang="fr-FR" dirty="0"/>
              <a:t> et de Git</a:t>
            </a:r>
          </a:p>
          <a:p>
            <a:pPr>
              <a:lnSpc>
                <a:spcPct val="150000"/>
              </a:lnSpc>
            </a:pPr>
            <a:r>
              <a:rPr lang="fr-FR" dirty="0"/>
              <a:t>Prise en main de WSNET</a:t>
            </a:r>
          </a:p>
          <a:p>
            <a:pPr>
              <a:lnSpc>
                <a:spcPct val="150000"/>
              </a:lnSpc>
            </a:pPr>
            <a:r>
              <a:rPr lang="fr-FR" dirty="0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 dirty="0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 dirty="0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E2CF-ACC1-41F3-A1FF-035E999943DE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 !</a:t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C29-619C-440C-BD39-583E754D1E75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 dirty="0"/>
              <a:t>Petites entités électroniques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FA1-C923-49ED-8C21-64488DA51565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" y="1775786"/>
            <a:ext cx="7485715" cy="27333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75F-5D85-4DF7-A946-55DA53EF723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95536" y="1700808"/>
            <a:ext cx="5976664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Rayon de transmission maximum</a:t>
            </a:r>
          </a:p>
        </p:txBody>
      </p:sp>
      <p:pic>
        <p:nvPicPr>
          <p:cNvPr id="1026" name="Picture 2" descr="C:\Users\sosso\Desktop\Présentation1\Diaposi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07" y="944729"/>
            <a:ext cx="6838157" cy="51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DE8-C2FB-438D-8D13-79D63570944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14936" y="7059818"/>
            <a:ext cx="429064" cy="457200"/>
          </a:xfrm>
        </p:spPr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-568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7" name="Ellipse 6"/>
          <p:cNvSpPr/>
          <p:nvPr/>
        </p:nvSpPr>
        <p:spPr>
          <a:xfrm>
            <a:off x="4198474" y="2782630"/>
            <a:ext cx="3253846" cy="21602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0612" y="30732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92537" y="313700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5880102" y="288799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/>
          <p:cNvSpPr/>
          <p:nvPr/>
        </p:nvSpPr>
        <p:spPr>
          <a:xfrm>
            <a:off x="5596797" y="340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/>
          <p:cNvSpPr/>
          <p:nvPr/>
        </p:nvSpPr>
        <p:spPr>
          <a:xfrm>
            <a:off x="6189266" y="3362965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/>
          <p:cNvSpPr/>
          <p:nvPr/>
        </p:nvSpPr>
        <p:spPr>
          <a:xfrm>
            <a:off x="5172598" y="3726617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6061272" y="36806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5682347" y="3862750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6791120" y="338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5330220" y="4020099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6025247" y="40881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6905420" y="3929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5574162" y="434714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458893" y="378849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4647798" y="3929241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4397210" y="35568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4901655" y="3529823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5015955" y="4432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524177" y="432412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5968306" y="446093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050" idx="3"/>
            <a:endCxn id="22" idx="2"/>
          </p:cNvCxnSpPr>
          <p:nvPr/>
        </p:nvCxnSpPr>
        <p:spPr>
          <a:xfrm flipV="1">
            <a:off x="3275856" y="4053514"/>
            <a:ext cx="1371942" cy="59596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2" idx="6"/>
          </p:cNvCxnSpPr>
          <p:nvPr/>
        </p:nvCxnSpPr>
        <p:spPr>
          <a:xfrm flipV="1">
            <a:off x="4876398" y="3921042"/>
            <a:ext cx="329435" cy="13247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401198" y="3617380"/>
            <a:ext cx="235906" cy="160989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6"/>
            <a:endCxn id="12" idx="2"/>
          </p:cNvCxnSpPr>
          <p:nvPr/>
        </p:nvCxnSpPr>
        <p:spPr>
          <a:xfrm flipV="1">
            <a:off x="5825397" y="3487238"/>
            <a:ext cx="363869" cy="42585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6" idx="2"/>
          </p:cNvCxnSpPr>
          <p:nvPr/>
        </p:nvCxnSpPr>
        <p:spPr>
          <a:xfrm>
            <a:off x="6411364" y="3436831"/>
            <a:ext cx="379756" cy="7299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73302" y="4965142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Zone de captage</a:t>
            </a:r>
            <a:endParaRPr lang="fr-FR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5596797" y="2406299"/>
            <a:ext cx="69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Capteur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59119" y="2667909"/>
            <a:ext cx="0" cy="2200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820197" y="4808185"/>
            <a:ext cx="11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Station de base</a:t>
            </a:r>
          </a:p>
        </p:txBody>
      </p:sp>
      <p:pic>
        <p:nvPicPr>
          <p:cNvPr id="2050" name="Picture 2" descr="C:\Users\sosso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8" y="3429068"/>
            <a:ext cx="1675588" cy="13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1E9-9822-45BC-8DDC-0D44DBAA0D9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41762575"/>
              </p:ext>
            </p:extLst>
          </p:nvPr>
        </p:nvGraphicFramePr>
        <p:xfrm>
          <a:off x="457200" y="126876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B8B0-B972-45BD-A65F-2180545620E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7772400" cy="1362075"/>
          </a:xfrm>
        </p:spPr>
        <p:txBody>
          <a:bodyPr/>
          <a:lstStyle/>
          <a:p>
            <a:pPr algn="ctr"/>
            <a:r>
              <a:rPr lang="fr-FR" dirty="0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6F5131-56F9-4C0D-A4EB-F76F50199654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30746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S010176929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TS010176929</Template>
  <TotalTime>0</TotalTime>
  <Words>1102</Words>
  <Application>Microsoft Office PowerPoint</Application>
  <PresentationFormat>Affichage à l'écran (4:3)</PresentationFormat>
  <Paragraphs>586</Paragraphs>
  <Slides>37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39" baseType="lpstr">
      <vt:lpstr>TS010176929</vt:lpstr>
      <vt:lpstr>Aspect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 BOP(LBOP) et Rng BOP (RBOP)</vt:lpstr>
      <vt:lpstr>LBOP</vt:lpstr>
      <vt:lpstr>LBOP</vt:lpstr>
      <vt:lpstr>RBOP</vt:lpstr>
      <vt:lpstr>RBOP</vt:lpstr>
      <vt:lpstr>TR-LBOP</vt:lpstr>
      <vt:lpstr>TR-LBOP</vt:lpstr>
      <vt:lpstr>TR-LBOP</vt:lpstr>
      <vt:lpstr>Classification</vt:lpstr>
      <vt:lpstr>simulation et résulats</vt:lpstr>
      <vt:lpstr>Choix des outils</vt:lpstr>
      <vt:lpstr>Présentation PowerPoint</vt:lpstr>
      <vt:lpstr>Paramètres de simulations</vt:lpstr>
      <vt:lpstr>Présentation PowerPoint</vt:lpstr>
      <vt:lpstr>Présentation PowerPoint</vt:lpstr>
      <vt:lpstr>conclusion</vt:lpstr>
      <vt:lpstr>Problèmes rencontrés</vt:lpstr>
      <vt:lpstr>Merci de votre attention ! 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2012-04-25T20:29:20Z</dcterms:created>
  <dcterms:modified xsi:type="dcterms:W3CDTF">2012-05-01T08:46:52Z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