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300" r:id="rId22"/>
    <p:sldId id="301" r:id="rId23"/>
    <p:sldId id="302" r:id="rId24"/>
    <p:sldId id="303" r:id="rId25"/>
    <p:sldId id="304" r:id="rId26"/>
    <p:sldId id="305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256"/>
            <p14:sldId id="261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300"/>
            <p14:sldId id="301"/>
            <p14:sldId id="302"/>
            <p14:sldId id="303"/>
            <p14:sldId id="304"/>
            <p14:sldId id="305"/>
            <p14:sldId id="283"/>
          </p14:sldIdLst>
        </p14:section>
        <p14:section name="Analyse et réflexion" id="{E6E9E42D-618D-C04C-A6AC-602EC5596557}">
          <p14:sldIdLst>
            <p14:sldId id="284"/>
            <p14:sldId id="285"/>
            <p14:sldId id="286"/>
            <p14:sldId id="287"/>
          </p14:sldIdLst>
        </p14:section>
        <p14:section name="Simulations et résulats" id="{5ED65119-467B-6644-94FB-05D508124816}">
          <p14:sldIdLst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747" autoAdjust="0"/>
  </p:normalViewPr>
  <p:slideViewPr>
    <p:cSldViewPr snapToGrid="0" snapToObjects="1">
      <p:cViewPr>
        <p:scale>
          <a:sx n="75" d="100"/>
          <a:sy n="75" d="100"/>
        </p:scale>
        <p:origin x="-456" y="-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/>
            <a:t>Économie</a:t>
          </a:r>
        </a:p>
        <a:p>
          <a:r>
            <a:rPr lang="fr-FR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>
        <a:solidFill>
          <a:srgbClr val="008000">
            <a:alpha val="42000"/>
          </a:srgbClr>
        </a:solidFill>
      </dgm:spPr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>
        <a:solidFill>
          <a:srgbClr val="008000">
            <a:alpha val="42000"/>
          </a:srgbClr>
        </a:solidFill>
      </dgm:spPr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360353" y="2113591"/>
          <a:ext cx="1508893" cy="1508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Économie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d’énergie</a:t>
          </a:r>
        </a:p>
      </dsp:txBody>
      <dsp:txXfrm>
        <a:off x="3581325" y="2334563"/>
        <a:ext cx="1066949" cy="1066949"/>
      </dsp:txXfrm>
    </dsp:sp>
    <dsp:sp modelId="{28E9526E-7B0C-9143-A850-585B8E0E2207}">
      <dsp:nvSpPr>
        <dsp:cNvPr id="0" name=""/>
        <dsp:cNvSpPr/>
      </dsp:nvSpPr>
      <dsp:spPr>
        <a:xfrm rot="16200000">
          <a:off x="3955212" y="1565004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003088" y="1715485"/>
        <a:ext cx="223422" cy="307813"/>
      </dsp:txXfrm>
    </dsp:sp>
    <dsp:sp modelId="{EFF2F8AC-1F1B-6D4D-8C29-AE41441F26F7}">
      <dsp:nvSpPr>
        <dsp:cNvPr id="0" name=""/>
        <dsp:cNvSpPr/>
      </dsp:nvSpPr>
      <dsp:spPr>
        <a:xfrm>
          <a:off x="3360353" y="2481"/>
          <a:ext cx="1508893" cy="1508893"/>
        </a:xfrm>
        <a:prstGeom prst="ellipse">
          <a:avLst/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Routage</a:t>
          </a:r>
        </a:p>
      </dsp:txBody>
      <dsp:txXfrm>
        <a:off x="3581325" y="223453"/>
        <a:ext cx="1066949" cy="1066949"/>
      </dsp:txXfrm>
    </dsp:sp>
    <dsp:sp modelId="{54DC7B13-44EC-FF49-A46D-55A02B76FE87}">
      <dsp:nvSpPr>
        <dsp:cNvPr id="0" name=""/>
        <dsp:cNvSpPr/>
      </dsp:nvSpPr>
      <dsp:spPr>
        <a:xfrm rot="1800000">
          <a:off x="4861527" y="3134787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867941" y="3213454"/>
        <a:ext cx="223422" cy="307813"/>
      </dsp:txXfrm>
    </dsp:sp>
    <dsp:sp modelId="{9AF44D55-8614-3B46-93BF-F278C02874B0}">
      <dsp:nvSpPr>
        <dsp:cNvPr id="0" name=""/>
        <dsp:cNvSpPr/>
      </dsp:nvSpPr>
      <dsp:spPr>
        <a:xfrm>
          <a:off x="5188627" y="3169146"/>
          <a:ext cx="1508893" cy="1508893"/>
        </a:xfrm>
        <a:prstGeom prst="ellipse">
          <a:avLst/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Redondance des données</a:t>
          </a:r>
        </a:p>
      </dsp:txBody>
      <dsp:txXfrm>
        <a:off x="5409599" y="3390118"/>
        <a:ext cx="1066949" cy="1066949"/>
      </dsp:txXfrm>
    </dsp:sp>
    <dsp:sp modelId="{443AD5A5-74EA-D84C-A21D-7D9663E3D147}">
      <dsp:nvSpPr>
        <dsp:cNvPr id="0" name=""/>
        <dsp:cNvSpPr/>
      </dsp:nvSpPr>
      <dsp:spPr>
        <a:xfrm rot="9000000">
          <a:off x="3048898" y="3134787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138236" y="3213454"/>
        <a:ext cx="223422" cy="307813"/>
      </dsp:txXfrm>
    </dsp:sp>
    <dsp:sp modelId="{E6336081-3369-9448-A37D-3542AC02AA41}">
      <dsp:nvSpPr>
        <dsp:cNvPr id="0" name=""/>
        <dsp:cNvSpPr/>
      </dsp:nvSpPr>
      <dsp:spPr>
        <a:xfrm>
          <a:off x="1532078" y="3169146"/>
          <a:ext cx="1508893" cy="1508893"/>
        </a:xfrm>
        <a:prstGeom prst="ellipse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Coûts de transmission physique</a:t>
          </a:r>
        </a:p>
      </dsp:txBody>
      <dsp:txXfrm>
        <a:off x="1753050" y="3390118"/>
        <a:ext cx="1066949" cy="1066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24/04/12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24/04/12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3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57200" y="2292083"/>
            <a:ext cx="8229600" cy="204669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457200" y="6234113"/>
            <a:ext cx="8229599" cy="423862"/>
          </a:xfrm>
        </p:spPr>
        <p:txBody>
          <a:bodyPr/>
          <a:lstStyle>
            <a:lvl1pPr algn="ctr">
              <a:defRPr sz="2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r-FR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305897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0FF7-07C5-9A4B-B9E2-249745357892}" type="datetime1">
              <a:t>24/04/12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594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8A4-4CB9-4F43-A9A5-5E812734F798}" type="datetime1">
              <a:t>24/04/12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8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A5F4-3CE0-E641-B869-DB0DBBD6BD4B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79BD-A9A2-524D-A83A-844F4A79225F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51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199" y="3414447"/>
            <a:ext cx="3951282" cy="583970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8" name="Titre 8"/>
          <p:cNvSpPr>
            <a:spLocks noGrp="1"/>
          </p:cNvSpPr>
          <p:nvPr>
            <p:ph type="title"/>
          </p:nvPr>
        </p:nvSpPr>
        <p:spPr>
          <a:xfrm>
            <a:off x="277366" y="245389"/>
            <a:ext cx="8671381" cy="1389728"/>
          </a:xfrm>
        </p:spPr>
        <p:txBody>
          <a:bodyPr>
            <a:normAutofit/>
          </a:bodyPr>
          <a:lstStyle>
            <a:lvl1pPr>
              <a:defRPr sz="4000" b="0" i="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/>
          </p:nvPr>
        </p:nvSpPr>
        <p:spPr>
          <a:xfrm>
            <a:off x="456998" y="4319247"/>
            <a:ext cx="3951288" cy="219075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2pPr>
            <a:lvl3pPr marL="9144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3pPr>
            <a:lvl4pPr marL="13716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4pPr>
            <a:lvl5pPr marL="18288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4763891" y="4319247"/>
            <a:ext cx="3951288" cy="219075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2pPr>
            <a:lvl3pPr marL="9144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3pPr>
            <a:lvl4pPr marL="13716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4pPr>
            <a:lvl5pPr marL="18288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457199" y="2042682"/>
            <a:ext cx="3951490" cy="109615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763685" y="3413691"/>
            <a:ext cx="3951287" cy="584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5"/>
          <p:cNvSpPr>
            <a:spLocks noGrp="1"/>
          </p:cNvSpPr>
          <p:nvPr>
            <p:ph sz="quarter" idx="14"/>
          </p:nvPr>
        </p:nvSpPr>
        <p:spPr>
          <a:xfrm>
            <a:off x="4763885" y="2042682"/>
            <a:ext cx="3951490" cy="109615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9662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Font typeface="Arial"/>
              <a:buChar char="•"/>
              <a:defRPr/>
            </a:lvl1pPr>
            <a:lvl2pPr marL="742950" indent="-285750">
              <a:lnSpc>
                <a:spcPct val="150000"/>
              </a:lnSpc>
              <a:buFont typeface="Arial"/>
              <a:buChar char="•"/>
              <a:defRPr/>
            </a:lvl2pPr>
            <a:lvl3pPr marL="1143000" indent="-228600">
              <a:lnSpc>
                <a:spcPct val="150000"/>
              </a:lnSpc>
              <a:buFont typeface="Arial"/>
              <a:buChar char="•"/>
              <a:defRPr/>
            </a:lvl3pPr>
            <a:lvl4pPr marL="1600200" indent="-228600">
              <a:lnSpc>
                <a:spcPct val="150000"/>
              </a:lnSpc>
              <a:buFont typeface="Arial"/>
              <a:buChar char="•"/>
              <a:defRPr/>
            </a:lvl4pPr>
            <a:lvl5pPr marL="2057400" indent="-228600">
              <a:lnSpc>
                <a:spcPct val="150000"/>
              </a:lnSpc>
              <a:buFont typeface="Arial"/>
              <a:buChar char="•"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6C6B-2A98-3F4A-8376-030E8D4E7748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78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33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84EA-A45B-A341-8AE9-ADAAC6B02B89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79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D60-8FBE-1944-8B44-499C1F06D97A}" type="datetime1">
              <a:t>24/04/12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01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02C-4106-0343-8225-B58AAD2D629A}" type="datetime1">
              <a:t>24/04/12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36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06BD-BE72-7D49-9E53-083ABA7FC7D2}" type="datetime1">
              <a:t>24/04/12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18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E51-7B49-5D4A-86A0-E29FACC1A80A}" type="datetime1">
              <a:t>24/04/12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95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6F9A6-1CC6-4B49-B400-D379C806133A}" type="datetime1">
              <a:t>24/04/12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43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6459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fr-FR"/>
              <a:t>Nœud d’un graphe</a:t>
            </a:r>
          </a:p>
          <a:p>
            <a:pPr>
              <a:lnSpc>
                <a:spcPct val="130000"/>
              </a:lnSpc>
            </a:pPr>
            <a:r>
              <a:rPr lang="fr-FR"/>
              <a:t>Identique à ses pairs</a:t>
            </a:r>
          </a:p>
          <a:p>
            <a:pPr>
              <a:lnSpc>
                <a:spcPct val="130000"/>
              </a:lnSpc>
            </a:pPr>
            <a:r>
              <a:rPr lang="fr-FR"/>
              <a:t>Pas de mobilité</a:t>
            </a:r>
          </a:p>
          <a:p>
            <a:pPr>
              <a:lnSpc>
                <a:spcPct val="130000"/>
              </a:lnSpc>
            </a:pPr>
            <a:r>
              <a:rPr lang="fr-FR"/>
              <a:t>Pas de perte de message</a:t>
            </a:r>
          </a:p>
          <a:p>
            <a:pPr>
              <a:lnSpc>
                <a:spcPct val="130000"/>
              </a:lnSpc>
            </a:pPr>
            <a:r>
              <a:rPr lang="fr-FR"/>
              <a:t>Quantité initiale d’énergie fixée</a:t>
            </a:r>
          </a:p>
          <a:p>
            <a:pPr>
              <a:lnSpc>
                <a:spcPct val="130000"/>
              </a:lnSpc>
            </a:pPr>
            <a:r>
              <a:rPr lang="fr-FR"/>
              <a:t>Localisation connue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réseau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/>
              <a:t>Graphe G = (V, E, </a:t>
            </a:r>
            <a:r>
              <a:rPr lang="el-GR"/>
              <a:t>γ</a:t>
            </a:r>
            <a:r>
              <a:rPr lang="fr-FR"/>
              <a:t>)</a:t>
            </a:r>
          </a:p>
          <a:p>
            <a:pPr lvl="1">
              <a:lnSpc>
                <a:spcPct val="120000"/>
              </a:lnSpc>
            </a:pPr>
            <a:r>
              <a:rPr lang="fr-FR"/>
              <a:t>V : l’ensemble des capteurs (nœuds)</a:t>
            </a:r>
          </a:p>
          <a:p>
            <a:pPr lvl="1">
              <a:lnSpc>
                <a:spcPct val="120000"/>
              </a:lnSpc>
            </a:pPr>
            <a:r>
              <a:rPr lang="el-GR"/>
              <a:t>γ</a:t>
            </a:r>
            <a:r>
              <a:rPr lang="fr-FR"/>
              <a:t> rayon d’émission maximum</a:t>
            </a:r>
          </a:p>
          <a:p>
            <a:pPr lvl="1">
              <a:lnSpc>
                <a:spcPct val="120000"/>
              </a:lnSpc>
            </a:pPr>
            <a:r>
              <a:rPr lang="fr-FR"/>
              <a:t>E </a:t>
            </a:r>
            <a:r>
              <a:rPr lang="el-GR"/>
              <a:t>=</a:t>
            </a:r>
            <a:r>
              <a:rPr lang="fr-FR"/>
              <a:t> </a:t>
            </a:r>
            <a:r>
              <a:rPr lang="el-GR"/>
              <a:t>{(u,v)∈V</a:t>
            </a:r>
            <a:r>
              <a:rPr lang="el-GR" baseline="30000"/>
              <a:t>2</a:t>
            </a:r>
            <a:r>
              <a:rPr lang="el-GR"/>
              <a:t> |d(u,v)≤γ} </a:t>
            </a:r>
            <a:endParaRPr lang="fr-FR"/>
          </a:p>
          <a:p>
            <a:pPr>
              <a:lnSpc>
                <a:spcPct val="120000"/>
              </a:lnSpc>
            </a:pPr>
            <a:r>
              <a:rPr lang="fr-FR"/>
              <a:t>Connexité initiale</a:t>
            </a:r>
          </a:p>
          <a:p>
            <a:pPr>
              <a:lnSpc>
                <a:spcPct val="120000"/>
              </a:lnSpc>
            </a:pPr>
            <a:r>
              <a:rPr lang="fr-FR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/>
              <a:t>N</a:t>
            </a:r>
            <a:r>
              <a:rPr lang="fr-FR" baseline="-25000"/>
              <a:t>k</a:t>
            </a:r>
            <a:r>
              <a:rPr lang="fr-FR"/>
              <a:t>(u) = {v ∈ V | (u, v) ∈ E}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271198" y="371406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734701" y="32115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523813" y="29705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5845833" y="505086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586392" y="447967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675898" y="4774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5889384" y="3318459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636769" y="3559384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636769" y="4061937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059980" y="4061937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211404" y="4827546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014685" y="4683452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5952106" y="3174365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367226" y="545842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041469" y="5122226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5004048" y="2492896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r 72"/>
          <p:cNvGrpSpPr/>
          <p:nvPr/>
        </p:nvGrpSpPr>
        <p:grpSpPr>
          <a:xfrm>
            <a:off x="5540201" y="3361905"/>
            <a:ext cx="2453780" cy="2296519"/>
            <a:chOff x="5540201" y="3361905"/>
            <a:chExt cx="2453780" cy="2296519"/>
          </a:xfrm>
        </p:grpSpPr>
        <p:grpSp>
          <p:nvGrpSpPr>
            <p:cNvPr id="22" name="Grouper 21"/>
            <p:cNvGrpSpPr>
              <a:grpSpLocks noChangeAspect="1"/>
            </p:cNvGrpSpPr>
            <p:nvPr/>
          </p:nvGrpSpPr>
          <p:grpSpPr>
            <a:xfrm>
              <a:off x="5540201" y="3486880"/>
              <a:ext cx="2453780" cy="2171544"/>
              <a:chOff x="5070704" y="2562860"/>
              <a:chExt cx="3271706" cy="2895392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5818089" y="3306338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6281592" y="2803785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5070704" y="2562860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5392724" y="4643136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6133283" y="4071947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7222789" y="4366627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13" name="Connecteur droit 12"/>
              <p:cNvCxnSpPr>
                <a:stCxn id="9" idx="5"/>
                <a:endCxn id="7" idx="1"/>
              </p:cNvCxnSpPr>
              <p:nvPr/>
            </p:nvCxnSpPr>
            <p:spPr>
              <a:xfrm>
                <a:off x="5436275" y="2910733"/>
                <a:ext cx="444536" cy="455290"/>
              </a:xfrm>
              <a:prstGeom prst="line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4" name="Connecteur droit 13"/>
              <p:cNvCxnSpPr>
                <a:stCxn id="7" idx="7"/>
                <a:endCxn id="8" idx="3"/>
              </p:cNvCxnSpPr>
              <p:nvPr/>
            </p:nvCxnSpPr>
            <p:spPr>
              <a:xfrm flipV="1">
                <a:off x="6183660" y="3151658"/>
                <a:ext cx="160654" cy="21436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5" name="Connecteur droit 14"/>
              <p:cNvCxnSpPr>
                <a:stCxn id="7" idx="5"/>
                <a:endCxn id="11" idx="0"/>
              </p:cNvCxnSpPr>
              <p:nvPr/>
            </p:nvCxnSpPr>
            <p:spPr>
              <a:xfrm>
                <a:off x="6183660" y="3654211"/>
                <a:ext cx="163770" cy="41773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6" name="Connecteur droit 15"/>
              <p:cNvCxnSpPr>
                <a:stCxn id="7" idx="3"/>
                <a:endCxn id="10" idx="0"/>
              </p:cNvCxnSpPr>
              <p:nvPr/>
            </p:nvCxnSpPr>
            <p:spPr>
              <a:xfrm flipH="1">
                <a:off x="5606871" y="3654211"/>
                <a:ext cx="273940" cy="98892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/>
              <p:cNvCxnSpPr>
                <a:stCxn id="10" idx="7"/>
                <a:endCxn id="11" idx="3"/>
              </p:cNvCxnSpPr>
              <p:nvPr/>
            </p:nvCxnSpPr>
            <p:spPr>
              <a:xfrm flipV="1">
                <a:off x="5758295" y="4419820"/>
                <a:ext cx="437710" cy="283001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/>
              <p:cNvCxnSpPr>
                <a:stCxn id="11" idx="6"/>
                <a:endCxn id="12" idx="2"/>
              </p:cNvCxnSpPr>
              <p:nvPr/>
            </p:nvCxnSpPr>
            <p:spPr>
              <a:xfrm>
                <a:off x="6561576" y="4275726"/>
                <a:ext cx="661213" cy="29468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/>
              <p:cNvCxnSpPr>
                <a:stCxn id="8" idx="2"/>
                <a:endCxn id="9" idx="6"/>
              </p:cNvCxnSpPr>
              <p:nvPr/>
            </p:nvCxnSpPr>
            <p:spPr>
              <a:xfrm flipH="1" flipV="1">
                <a:off x="5498997" y="2766639"/>
                <a:ext cx="782595" cy="24092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20" name="Ellipse 19"/>
              <p:cNvSpPr/>
              <p:nvPr/>
            </p:nvSpPr>
            <p:spPr>
              <a:xfrm>
                <a:off x="7914117" y="5050694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21" name="Connecteur droit 20"/>
              <p:cNvCxnSpPr>
                <a:stCxn id="12" idx="5"/>
                <a:endCxn id="20" idx="1"/>
              </p:cNvCxnSpPr>
              <p:nvPr/>
            </p:nvCxnSpPr>
            <p:spPr>
              <a:xfrm>
                <a:off x="7588360" y="4714500"/>
                <a:ext cx="388479" cy="395879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</p:grpSp>
        <p:sp>
          <p:nvSpPr>
            <p:cNvPr id="62" name="Ellipse 61"/>
            <p:cNvSpPr/>
            <p:nvPr/>
          </p:nvSpPr>
          <p:spPr>
            <a:xfrm>
              <a:off x="7614188" y="4465861"/>
              <a:ext cx="321220" cy="30566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rtlCol="0" anchor="ctr">
              <a:normAutofit fontScale="55000" lnSpcReduction="20000"/>
            </a:bodyPr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3" name="Connecteur droit 62"/>
            <p:cNvCxnSpPr>
              <a:stCxn id="12" idx="7"/>
              <a:endCxn id="62" idx="3"/>
            </p:cNvCxnSpPr>
            <p:nvPr/>
          </p:nvCxnSpPr>
          <p:spPr>
            <a:xfrm flipV="1">
              <a:off x="7428443" y="4726766"/>
              <a:ext cx="232787" cy="157703"/>
            </a:xfrm>
            <a:prstGeom prst="lin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7062851" y="3361905"/>
              <a:ext cx="321220" cy="30566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rtlCol="0" anchor="ctr">
              <a:normAutofit fontScale="55000" lnSpcReduction="20000"/>
            </a:bodyPr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I</a:t>
              </a:r>
            </a:p>
          </p:txBody>
        </p:sp>
        <p:cxnSp>
          <p:nvCxnSpPr>
            <p:cNvPr id="68" name="Connecteur droit 67"/>
            <p:cNvCxnSpPr>
              <a:stCxn id="8" idx="6"/>
              <a:endCxn id="67" idx="3"/>
            </p:cNvCxnSpPr>
            <p:nvPr/>
          </p:nvCxnSpPr>
          <p:spPr>
            <a:xfrm flipV="1">
              <a:off x="6769587" y="3622810"/>
              <a:ext cx="340306" cy="197599"/>
            </a:xfrm>
            <a:prstGeom prst="lin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3200"/>
              <a:t>	</a:t>
            </a:r>
            <a:r>
              <a:rPr lang="fi-FI" sz="3200"/>
              <a:t>r</a:t>
            </a:r>
            <a:r>
              <a:rPr lang="fi-FI" sz="3200" baseline="30000"/>
              <a:t>α</a:t>
            </a:r>
            <a:r>
              <a:rPr lang="fi-FI" sz="3200"/>
              <a:t>+c	si i ≠ j </a:t>
            </a:r>
            <a:endParaRPr lang="fr-FR" sz="3200"/>
          </a:p>
          <a:p>
            <a:pPr>
              <a:lnSpc>
                <a:spcPct val="60000"/>
              </a:lnSpc>
            </a:pPr>
            <a:r>
              <a:rPr lang="fr-FR"/>
              <a:t>E(r)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		0	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 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1948122" y="1484784"/>
            <a:ext cx="319621" cy="13120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6030447" y="3966339"/>
            <a:ext cx="469463" cy="48895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263014" y="4527051"/>
            <a:ext cx="469463" cy="48895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374918" y="3575930"/>
            <a:ext cx="469463" cy="48895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5703333" y="4982989"/>
            <a:ext cx="452844" cy="471648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r-FR"/>
              <a:t>broadcast / single-cast</a:t>
            </a:r>
          </a:p>
          <a:p>
            <a:pPr>
              <a:lnSpc>
                <a:spcPct val="130000"/>
              </a:lnSpc>
            </a:pPr>
            <a:r>
              <a:rPr lang="fr-FR"/>
              <a:t>rayon d’émission fixe / variable</a:t>
            </a:r>
          </a:p>
          <a:p>
            <a:pPr>
              <a:lnSpc>
                <a:spcPct val="130000"/>
              </a:lnSpc>
            </a:pPr>
            <a:r>
              <a:rPr lang="fr-FR"/>
              <a:t>portée locale / globale</a:t>
            </a:r>
          </a:p>
          <a:p>
            <a:pPr>
              <a:lnSpc>
                <a:spcPct val="130000"/>
              </a:lnSpc>
            </a:pPr>
            <a:r>
              <a:rPr lang="fr-FR"/>
              <a:t>avec balisage / beaconless</a:t>
            </a:r>
          </a:p>
          <a:p>
            <a:pPr>
              <a:lnSpc>
                <a:spcPct val="130000"/>
              </a:lnSpc>
            </a:pPr>
            <a:r>
              <a:rPr lang="fr-FR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395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Algorithmes étudiés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single-cast</a:t>
            </a:r>
          </a:p>
          <a:p>
            <a:pPr lvl="1"/>
            <a:r>
              <a:rPr lang="fr-FR"/>
              <a:t>FA, FR</a:t>
            </a:r>
          </a:p>
          <a:p>
            <a:pPr lvl="1"/>
            <a:r>
              <a:rPr lang="fr-FR"/>
              <a:t>EAR</a:t>
            </a:r>
          </a:p>
          <a:p>
            <a:r>
              <a:rPr lang="fr-FR"/>
              <a:t>broadcast</a:t>
            </a:r>
          </a:p>
          <a:p>
            <a:pPr lvl="1"/>
            <a:r>
              <a:rPr lang="fr-FR"/>
              <a:t>blind flooding, probabilistic flooding</a:t>
            </a:r>
          </a:p>
          <a:p>
            <a:pPr lvl="1"/>
            <a:r>
              <a:rPr lang="fr-FR"/>
              <a:t>ABBA</a:t>
            </a:r>
          </a:p>
          <a:p>
            <a:pPr lvl="1"/>
            <a:r>
              <a:rPr lang="fr-FR"/>
              <a:t>BIP, LBIP, DLBIP</a:t>
            </a:r>
          </a:p>
          <a:p>
            <a:pPr lvl="1"/>
            <a:r>
              <a:rPr lang="fr-FR"/>
              <a:t>LBOP, RBOP, TR-LBOP</a:t>
            </a:r>
          </a:p>
        </p:txBody>
      </p:sp>
    </p:spTree>
    <p:extLst>
      <p:ext uri="{BB962C8B-B14F-4D97-AF65-F5344CB8AC3E}">
        <p14:creationId xmlns:p14="http://schemas.microsoft.com/office/powerpoint/2010/main" val="140410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4000"/>
                </a:schemeClr>
              </a:gs>
              <a:gs pos="35000">
                <a:schemeClr val="accent5">
                  <a:tint val="37000"/>
                  <a:satMod val="300000"/>
                  <a:alpha val="24000"/>
                </a:schemeClr>
              </a:gs>
              <a:gs pos="100000">
                <a:schemeClr val="accent5">
                  <a:tint val="15000"/>
                  <a:satMod val="350000"/>
                  <a:alpha val="2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8" grpId="0" animBg="1"/>
      <p:bldP spid="89" grpId="0" animBg="1"/>
      <p:bldP spid="86" grpId="0" animBg="1"/>
      <p:bldP spid="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Étudiants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/>
              <a:t>Analyse et conception d’algorithmes économes en énergie dans les réseaux de capteurs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/>
              <a:t>Chloé Desdouits</a:t>
            </a:r>
          </a:p>
          <a:p>
            <a:r>
              <a:rPr lang="fr-FR"/>
              <a:t>Sofiane Zahir Kali</a:t>
            </a:r>
          </a:p>
          <a:p>
            <a:r>
              <a:rPr lang="fr-FR"/>
              <a:t>Rabah Laouadi</a:t>
            </a:r>
          </a:p>
          <a:p>
            <a:r>
              <a:rPr lang="fr-FR"/>
              <a:t>Samuel Rouquie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/>
              <a:t>Anne-Élisabeth Baert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457199" y="2021268"/>
            <a:ext cx="3951490" cy="1096157"/>
          </a:xfrm>
        </p:spPr>
        <p:txBody>
          <a:bodyPr/>
          <a:lstStyle/>
          <a:p>
            <a:r>
              <a:rPr lang="fr-FR"/>
              <a:t>UM2 – M1 Informatique</a:t>
            </a:r>
          </a:p>
          <a:p>
            <a:r>
              <a:rPr lang="fr-FR"/>
              <a:t>LIRMM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Encadrante</a:t>
            </a:r>
          </a:p>
        </p:txBody>
      </p:sp>
      <p:sp>
        <p:nvSpPr>
          <p:cNvPr id="9" name="Espace réservé du contenu 5"/>
          <p:cNvSpPr txBox="1">
            <a:spLocks/>
          </p:cNvSpPr>
          <p:nvPr/>
        </p:nvSpPr>
        <p:spPr>
          <a:xfrm>
            <a:off x="4764294" y="2017913"/>
            <a:ext cx="3951490" cy="1096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/>
              <a:t>AIGLE, IMAGINA, MOCA</a:t>
            </a:r>
          </a:p>
          <a:p>
            <a:pPr algn="r"/>
            <a:r>
              <a:rPr lang="fr-FR"/>
              <a:t>équipe APR </a:t>
            </a:r>
          </a:p>
        </p:txBody>
      </p:sp>
    </p:spTree>
    <p:extLst>
      <p:ext uri="{BB962C8B-B14F-4D97-AF65-F5344CB8AC3E}">
        <p14:creationId xmlns:p14="http://schemas.microsoft.com/office/powerpoint/2010/main" val="3399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 uiExpand="1" build="p"/>
      <p:bldP spid="7" grpId="0"/>
      <p:bldP spid="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9000"/>
                </a:schemeClr>
              </a:gs>
              <a:gs pos="35000">
                <a:schemeClr val="accent5">
                  <a:tint val="37000"/>
                  <a:satMod val="300000"/>
                  <a:alpha val="49000"/>
                </a:schemeClr>
              </a:gs>
              <a:gs pos="100000">
                <a:schemeClr val="accent5">
                  <a:tint val="15000"/>
                  <a:satMod val="350000"/>
                  <a:alpha val="4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32000"/>
                </a:schemeClr>
              </a:gs>
              <a:gs pos="35000">
                <a:schemeClr val="accent5">
                  <a:tint val="37000"/>
                  <a:satMod val="300000"/>
                  <a:alpha val="32000"/>
                </a:schemeClr>
              </a:gs>
              <a:gs pos="100000">
                <a:schemeClr val="accent5">
                  <a:tint val="15000"/>
                  <a:satMod val="350000"/>
                  <a:alpha val="3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7000"/>
                </a:schemeClr>
              </a:gs>
              <a:gs pos="35000">
                <a:schemeClr val="accent5">
                  <a:tint val="37000"/>
                  <a:satMod val="300000"/>
                  <a:alpha val="7000"/>
                </a:schemeClr>
              </a:gs>
              <a:gs pos="100000">
                <a:schemeClr val="accent5">
                  <a:tint val="15000"/>
                  <a:satMod val="350000"/>
                  <a:alpha val="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9000"/>
                </a:schemeClr>
              </a:gs>
              <a:gs pos="35000">
                <a:schemeClr val="accent5">
                  <a:tint val="37000"/>
                  <a:satMod val="300000"/>
                  <a:alpha val="49000"/>
                </a:schemeClr>
              </a:gs>
              <a:gs pos="100000">
                <a:schemeClr val="accent5">
                  <a:tint val="15000"/>
                  <a:satMod val="350000"/>
                  <a:alpha val="4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32000"/>
                </a:schemeClr>
              </a:gs>
              <a:gs pos="35000">
                <a:schemeClr val="accent5">
                  <a:tint val="37000"/>
                  <a:satMod val="300000"/>
                  <a:alpha val="32000"/>
                </a:schemeClr>
              </a:gs>
              <a:gs pos="100000">
                <a:schemeClr val="accent5">
                  <a:tint val="15000"/>
                  <a:satMod val="350000"/>
                  <a:alpha val="3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7000"/>
                </a:schemeClr>
              </a:gs>
              <a:gs pos="35000">
                <a:schemeClr val="accent5">
                  <a:tint val="37000"/>
                  <a:satMod val="300000"/>
                  <a:alpha val="7000"/>
                </a:schemeClr>
              </a:gs>
              <a:gs pos="100000">
                <a:schemeClr val="accent5">
                  <a:tint val="15000"/>
                  <a:satMod val="350000"/>
                  <a:alpha val="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rgbClr val="800A07"/>
                </a:solidFill>
              </a:rPr>
              <a:t>LmstBOP et RngBOP (RBOP)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800A07"/>
                </a:solidFill>
              </a:rPr>
              <a:t>Similaire à LBIP</a:t>
            </a:r>
            <a:endParaRPr lang="fr-FR"/>
          </a:p>
          <a:p>
            <a:r>
              <a:rPr lang="fr-FR">
                <a:solidFill>
                  <a:srgbClr val="800A07"/>
                </a:solidFill>
              </a:rPr>
              <a:t>Poids des arcs divisé par l’énergie restante</a:t>
            </a:r>
            <a:endParaRPr lang="fr-FR"/>
          </a:p>
          <a:p>
            <a:r>
              <a:rPr lang="fr-FR">
                <a:solidFill>
                  <a:srgbClr val="800A07"/>
                </a:solidFill>
              </a:rPr>
              <a:t>Tous les nœuds couverts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81043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rgbClr val="800A07"/>
                </a:solidFill>
              </a:rPr>
              <a:t>LBOP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800A07"/>
                </a:solidFill>
              </a:rPr>
              <a:t>Etape d’initialisation:</a:t>
            </a:r>
            <a:endParaRPr lang="fr-FR"/>
          </a:p>
          <a:p>
            <a:pPr lvl="1"/>
            <a:r>
              <a:rPr lang="fr-FR">
                <a:solidFill>
                  <a:srgbClr val="800A07"/>
                </a:solidFill>
              </a:rPr>
              <a:t>Graphe LMST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6" name="CustomShape 1"/>
          <p:cNvSpPr/>
          <p:nvPr/>
        </p:nvSpPr>
        <p:spPr>
          <a:xfrm>
            <a:off x="4370040" y="2335320"/>
            <a:ext cx="2891160" cy="266472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7" name="CustomShape 2"/>
          <p:cNvSpPr/>
          <p:nvPr/>
        </p:nvSpPr>
        <p:spPr>
          <a:xfrm>
            <a:off x="5243760" y="3221280"/>
            <a:ext cx="2500920" cy="220176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8" name="CustomShape 3"/>
          <p:cNvSpPr/>
          <p:nvPr/>
        </p:nvSpPr>
        <p:spPr>
          <a:xfrm>
            <a:off x="6494400" y="3604320"/>
            <a:ext cx="2191680" cy="203256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9" name="CustomShape 6"/>
          <p:cNvSpPr/>
          <p:nvPr/>
        </p:nvSpPr>
        <p:spPr>
          <a:xfrm>
            <a:off x="4214160" y="1511640"/>
            <a:ext cx="2589120" cy="236880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10" name="CustomShape 8"/>
          <p:cNvSpPr/>
          <p:nvPr/>
        </p:nvSpPr>
        <p:spPr>
          <a:xfrm>
            <a:off x="5912280" y="32565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11" name="CustomShape 9"/>
          <p:cNvSpPr/>
          <p:nvPr/>
        </p:nvSpPr>
        <p:spPr>
          <a:xfrm>
            <a:off x="6375960" y="27540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12" name="CustomShape 10"/>
          <p:cNvSpPr/>
          <p:nvPr/>
        </p:nvSpPr>
        <p:spPr>
          <a:xfrm>
            <a:off x="5164920" y="2513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13" name="CustomShape 11"/>
          <p:cNvSpPr/>
          <p:nvPr/>
        </p:nvSpPr>
        <p:spPr>
          <a:xfrm>
            <a:off x="5487120" y="45932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14" name="CustomShape 12"/>
          <p:cNvSpPr/>
          <p:nvPr/>
        </p:nvSpPr>
        <p:spPr>
          <a:xfrm>
            <a:off x="6224400" y="4016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15" name="CustomShape 13"/>
          <p:cNvSpPr/>
          <p:nvPr/>
        </p:nvSpPr>
        <p:spPr>
          <a:xfrm>
            <a:off x="7317000" y="432252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16" name="CustomShape 14"/>
          <p:cNvSpPr/>
          <p:nvPr/>
        </p:nvSpPr>
        <p:spPr>
          <a:xfrm>
            <a:off x="8008200" y="50007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17" name="Line 15"/>
          <p:cNvSpPr/>
          <p:nvPr/>
        </p:nvSpPr>
        <p:spPr>
          <a:xfrm>
            <a:off x="5530320" y="2860920"/>
            <a:ext cx="444600" cy="4550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8" name="Line 16"/>
          <p:cNvSpPr/>
          <p:nvPr/>
        </p:nvSpPr>
        <p:spPr>
          <a:xfrm flipV="1">
            <a:off x="6277680" y="3101760"/>
            <a:ext cx="160560" cy="214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9" name="Line 17"/>
          <p:cNvSpPr/>
          <p:nvPr/>
        </p:nvSpPr>
        <p:spPr>
          <a:xfrm>
            <a:off x="6277680" y="3604320"/>
            <a:ext cx="160560" cy="4114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0" name="Line 18"/>
          <p:cNvSpPr/>
          <p:nvPr/>
        </p:nvSpPr>
        <p:spPr>
          <a:xfrm flipH="1">
            <a:off x="5700960" y="3604320"/>
            <a:ext cx="273960" cy="9889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1" name="Line 19"/>
          <p:cNvSpPr/>
          <p:nvPr/>
        </p:nvSpPr>
        <p:spPr>
          <a:xfrm flipV="1">
            <a:off x="5852160" y="4363560"/>
            <a:ext cx="434880" cy="2894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2" name="Line 20"/>
          <p:cNvSpPr/>
          <p:nvPr/>
        </p:nvSpPr>
        <p:spPr>
          <a:xfrm>
            <a:off x="6652440" y="4219560"/>
            <a:ext cx="664560" cy="3063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3" name="Line 21"/>
          <p:cNvSpPr/>
          <p:nvPr/>
        </p:nvSpPr>
        <p:spPr>
          <a:xfrm flipH="1" flipV="1">
            <a:off x="5592960" y="2716560"/>
            <a:ext cx="782640" cy="241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4" name="Line 22"/>
          <p:cNvSpPr/>
          <p:nvPr/>
        </p:nvSpPr>
        <p:spPr>
          <a:xfrm>
            <a:off x="7682400" y="4664520"/>
            <a:ext cx="388440" cy="3960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5" name="CustomShape 24"/>
          <p:cNvSpPr/>
          <p:nvPr/>
        </p:nvSpPr>
        <p:spPr>
          <a:xfrm>
            <a:off x="4119120" y="2124720"/>
            <a:ext cx="1692000" cy="364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>
                <a:solidFill>
                  <a:srgbClr val="800A07"/>
                </a:solidFill>
                <a:latin typeface="Garamond"/>
              </a:rPr>
              <a:t>MST local de C</a:t>
            </a:r>
            <a:endParaRPr/>
          </a:p>
        </p:txBody>
      </p:sp>
      <p:sp>
        <p:nvSpPr>
          <p:cNvPr id="26" name="CustomShape 25"/>
          <p:cNvSpPr/>
          <p:nvPr/>
        </p:nvSpPr>
        <p:spPr>
          <a:xfrm>
            <a:off x="6813360" y="2591640"/>
            <a:ext cx="1689120" cy="364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>
                <a:solidFill>
                  <a:srgbClr val="800A07"/>
                </a:solidFill>
                <a:latin typeface="Garamond"/>
              </a:rPr>
              <a:t>MST local de 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090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24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2000" fill="freez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str">
                                      <p:cBhvr additive="repl"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</p:cBhvr>
                                    </p:anim>
                                    <p:anim calcmode="lin" valueType="str">
                                      <p:cBhvr additive="repl"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rgbClr val="800A07"/>
                </a:solidFill>
              </a:rPr>
              <a:t>RBOP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800A07"/>
                </a:solidFill>
              </a:rPr>
              <a:t>Etape d’initialisation:</a:t>
            </a:r>
            <a:endParaRPr lang="fr-FR"/>
          </a:p>
          <a:p>
            <a:pPr lvl="1"/>
            <a:r>
              <a:rPr lang="fr-FR">
                <a:solidFill>
                  <a:srgbClr val="800A07"/>
                </a:solidFill>
              </a:rPr>
              <a:t>Graphe RNG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6" name="CustomShape 1"/>
          <p:cNvSpPr/>
          <p:nvPr/>
        </p:nvSpPr>
        <p:spPr>
          <a:xfrm>
            <a:off x="4316760" y="1761120"/>
            <a:ext cx="2224440" cy="210852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7" name="CustomShape 2"/>
          <p:cNvSpPr/>
          <p:nvPr/>
        </p:nvSpPr>
        <p:spPr>
          <a:xfrm>
            <a:off x="4469400" y="1913400"/>
            <a:ext cx="1905840" cy="174636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8" name="CustomShape 3"/>
          <p:cNvSpPr/>
          <p:nvPr/>
        </p:nvSpPr>
        <p:spPr>
          <a:xfrm>
            <a:off x="4925520" y="2419560"/>
            <a:ext cx="2386800" cy="216144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9" name="CustomShape 4"/>
          <p:cNvSpPr/>
          <p:nvPr/>
        </p:nvSpPr>
        <p:spPr>
          <a:xfrm>
            <a:off x="5348160" y="1892520"/>
            <a:ext cx="2386800" cy="216144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10" name="CustomShape 8"/>
          <p:cNvSpPr/>
          <p:nvPr/>
        </p:nvSpPr>
        <p:spPr>
          <a:xfrm>
            <a:off x="5820840" y="32529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11" name="CustomShape 9"/>
          <p:cNvSpPr/>
          <p:nvPr/>
        </p:nvSpPr>
        <p:spPr>
          <a:xfrm>
            <a:off x="6375960" y="27540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12" name="CustomShape 10"/>
          <p:cNvSpPr/>
          <p:nvPr/>
        </p:nvSpPr>
        <p:spPr>
          <a:xfrm>
            <a:off x="5164920" y="2513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13" name="CustomShape 11"/>
          <p:cNvSpPr/>
          <p:nvPr/>
        </p:nvSpPr>
        <p:spPr>
          <a:xfrm>
            <a:off x="5487120" y="45932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14" name="CustomShape 12"/>
          <p:cNvSpPr/>
          <p:nvPr/>
        </p:nvSpPr>
        <p:spPr>
          <a:xfrm>
            <a:off x="6224400" y="4016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15" name="CustomShape 13"/>
          <p:cNvSpPr/>
          <p:nvPr/>
        </p:nvSpPr>
        <p:spPr>
          <a:xfrm>
            <a:off x="7317000" y="432252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16" name="CustomShape 14"/>
          <p:cNvSpPr/>
          <p:nvPr/>
        </p:nvSpPr>
        <p:spPr>
          <a:xfrm>
            <a:off x="8008200" y="50007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17" name="Line 15"/>
          <p:cNvSpPr/>
          <p:nvPr/>
        </p:nvSpPr>
        <p:spPr>
          <a:xfrm>
            <a:off x="5530320" y="2860920"/>
            <a:ext cx="353160" cy="4514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8" name="Line 16"/>
          <p:cNvSpPr/>
          <p:nvPr/>
        </p:nvSpPr>
        <p:spPr>
          <a:xfrm flipV="1">
            <a:off x="6186240" y="3101760"/>
            <a:ext cx="252000" cy="2106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9" name="Line 17"/>
          <p:cNvSpPr/>
          <p:nvPr/>
        </p:nvSpPr>
        <p:spPr>
          <a:xfrm>
            <a:off x="6186240" y="3600720"/>
            <a:ext cx="252000" cy="4150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0" name="Line 18"/>
          <p:cNvSpPr/>
          <p:nvPr/>
        </p:nvSpPr>
        <p:spPr>
          <a:xfrm flipH="1">
            <a:off x="5700960" y="3600720"/>
            <a:ext cx="182520" cy="9925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1" name="Line 19"/>
          <p:cNvSpPr/>
          <p:nvPr/>
        </p:nvSpPr>
        <p:spPr>
          <a:xfrm flipV="1">
            <a:off x="5852160" y="4363560"/>
            <a:ext cx="434880" cy="2894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2" name="Line 20"/>
          <p:cNvSpPr/>
          <p:nvPr/>
        </p:nvSpPr>
        <p:spPr>
          <a:xfrm>
            <a:off x="6652440" y="4219560"/>
            <a:ext cx="664560" cy="3063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3" name="Line 21"/>
          <p:cNvSpPr/>
          <p:nvPr/>
        </p:nvSpPr>
        <p:spPr>
          <a:xfrm flipH="1" flipV="1">
            <a:off x="5592960" y="2716560"/>
            <a:ext cx="782640" cy="241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4" name="Line 22"/>
          <p:cNvSpPr/>
          <p:nvPr/>
        </p:nvSpPr>
        <p:spPr>
          <a:xfrm>
            <a:off x="7682400" y="4664520"/>
            <a:ext cx="388440" cy="3960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5" name="CustomShape 24"/>
          <p:cNvSpPr/>
          <p:nvPr/>
        </p:nvSpPr>
        <p:spPr>
          <a:xfrm>
            <a:off x="6251040" y="3192840"/>
            <a:ext cx="677160" cy="303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400">
                <a:solidFill>
                  <a:srgbClr val="800A07"/>
                </a:solidFill>
                <a:latin typeface="Garamond"/>
              </a:rPr>
              <a:t>d(A,B)</a:t>
            </a:r>
            <a:endParaRPr/>
          </a:p>
        </p:txBody>
      </p:sp>
      <p:sp>
        <p:nvSpPr>
          <p:cNvPr id="26" name="CustomShape 25"/>
          <p:cNvSpPr/>
          <p:nvPr/>
        </p:nvSpPr>
        <p:spPr>
          <a:xfrm>
            <a:off x="5183280" y="3090240"/>
            <a:ext cx="680400" cy="303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400">
                <a:solidFill>
                  <a:srgbClr val="800A07"/>
                </a:solidFill>
                <a:latin typeface="Garamond"/>
              </a:rPr>
              <a:t>d(C,B)</a:t>
            </a:r>
            <a:endParaRPr/>
          </a:p>
        </p:txBody>
      </p:sp>
      <p:sp>
        <p:nvSpPr>
          <p:cNvPr id="27" name="CustomShape 26"/>
          <p:cNvSpPr/>
          <p:nvPr/>
        </p:nvSpPr>
        <p:spPr>
          <a:xfrm>
            <a:off x="5778720" y="2484000"/>
            <a:ext cx="680400" cy="303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400">
                <a:solidFill>
                  <a:srgbClr val="800A07"/>
                </a:solidFill>
                <a:latin typeface="Garamond"/>
              </a:rPr>
              <a:t>d(C,B)</a:t>
            </a:r>
            <a:endParaRPr/>
          </a:p>
        </p:txBody>
      </p:sp>
      <p:sp>
        <p:nvSpPr>
          <p:cNvPr id="28" name="CustomShape 27"/>
          <p:cNvSpPr/>
          <p:nvPr/>
        </p:nvSpPr>
        <p:spPr>
          <a:xfrm>
            <a:off x="5042160" y="5726160"/>
            <a:ext cx="3870000" cy="3949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2000">
                <a:solidFill>
                  <a:srgbClr val="800A07"/>
                </a:solidFill>
                <a:latin typeface="Garamond"/>
              </a:rPr>
              <a:t>d(A,B)&lt;d(C,B) et d(C,A)&lt;d(C,B)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137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1000" fill="freez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 additive="repl">
                                        <p:cTn id="22" dur="500" fill="freez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 additive="repl">
                                        <p:cTn id="27" dur="500" fill="freez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55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57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59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61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rgbClr val="800A07"/>
                </a:solidFill>
              </a:rPr>
              <a:t>Target Radius-LBOP (TR-LBOP)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800A07"/>
                </a:solidFill>
              </a:rPr>
              <a:t>Amélioration de LBOP</a:t>
            </a:r>
            <a:endParaRPr lang="fr-FR"/>
          </a:p>
          <a:p>
            <a:r>
              <a:rPr lang="fr-FR">
                <a:solidFill>
                  <a:srgbClr val="800A07"/>
                </a:solidFill>
              </a:rPr>
              <a:t>Différence dans le rayon de transmission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863323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rgbClr val="800A07"/>
                </a:solidFill>
              </a:rPr>
              <a:t>Target Radius-LBOP (TR-LBOP)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800A07"/>
                </a:solidFill>
              </a:rPr>
              <a:t>Rayon de transmission :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6" name="CustomShape 2"/>
          <p:cNvSpPr/>
          <p:nvPr/>
        </p:nvSpPr>
        <p:spPr>
          <a:xfrm>
            <a:off x="4102920" y="1521720"/>
            <a:ext cx="4460040" cy="422136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7" name="CustomShape 6"/>
          <p:cNvSpPr/>
          <p:nvPr/>
        </p:nvSpPr>
        <p:spPr>
          <a:xfrm>
            <a:off x="5807160" y="26694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8" name="CustomShape 7"/>
          <p:cNvSpPr/>
          <p:nvPr/>
        </p:nvSpPr>
        <p:spPr>
          <a:xfrm>
            <a:off x="6270840" y="21668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9" name="CustomShape 8"/>
          <p:cNvSpPr/>
          <p:nvPr/>
        </p:nvSpPr>
        <p:spPr>
          <a:xfrm>
            <a:off x="5059800" y="19260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10" name="CustomShape 9"/>
          <p:cNvSpPr/>
          <p:nvPr/>
        </p:nvSpPr>
        <p:spPr>
          <a:xfrm>
            <a:off x="5381640" y="400608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11" name="CustomShape 10"/>
          <p:cNvSpPr/>
          <p:nvPr/>
        </p:nvSpPr>
        <p:spPr>
          <a:xfrm>
            <a:off x="6119280" y="34290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12" name="CustomShape 11"/>
          <p:cNvSpPr/>
          <p:nvPr/>
        </p:nvSpPr>
        <p:spPr>
          <a:xfrm>
            <a:off x="7211880" y="37353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13" name="CustomShape 12"/>
          <p:cNvSpPr/>
          <p:nvPr/>
        </p:nvSpPr>
        <p:spPr>
          <a:xfrm>
            <a:off x="7903080" y="44136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14" name="Line 13"/>
          <p:cNvSpPr/>
          <p:nvPr/>
        </p:nvSpPr>
        <p:spPr>
          <a:xfrm>
            <a:off x="5425200" y="2273400"/>
            <a:ext cx="444600" cy="4554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5" name="Line 14"/>
          <p:cNvSpPr/>
          <p:nvPr/>
        </p:nvSpPr>
        <p:spPr>
          <a:xfrm flipV="1">
            <a:off x="6172560" y="2514600"/>
            <a:ext cx="160560" cy="214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6" name="Line 15"/>
          <p:cNvSpPr/>
          <p:nvPr/>
        </p:nvSpPr>
        <p:spPr>
          <a:xfrm>
            <a:off x="6172560" y="3017160"/>
            <a:ext cx="160560" cy="4114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7" name="Line 16"/>
          <p:cNvSpPr/>
          <p:nvPr/>
        </p:nvSpPr>
        <p:spPr>
          <a:xfrm flipH="1">
            <a:off x="5595840" y="3017160"/>
            <a:ext cx="273960" cy="9889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8" name="Line 17"/>
          <p:cNvSpPr/>
          <p:nvPr/>
        </p:nvSpPr>
        <p:spPr>
          <a:xfrm flipV="1">
            <a:off x="5747040" y="3776400"/>
            <a:ext cx="434880" cy="2890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9" name="Line 18"/>
          <p:cNvSpPr/>
          <p:nvPr/>
        </p:nvSpPr>
        <p:spPr>
          <a:xfrm>
            <a:off x="6547320" y="3632400"/>
            <a:ext cx="664200" cy="3063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0" name="Line 19"/>
          <p:cNvSpPr/>
          <p:nvPr/>
        </p:nvSpPr>
        <p:spPr>
          <a:xfrm flipH="1" flipV="1">
            <a:off x="5487840" y="2129400"/>
            <a:ext cx="782640" cy="2408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1" name="Line 20"/>
          <p:cNvSpPr/>
          <p:nvPr/>
        </p:nvSpPr>
        <p:spPr>
          <a:xfrm>
            <a:off x="7577280" y="4077360"/>
            <a:ext cx="388440" cy="3960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147432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rgbClr val="800A07"/>
                </a:solidFill>
              </a:rPr>
              <a:t>Target Radius-LBOP (TR-LBOP)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800A07"/>
                </a:solidFill>
              </a:rPr>
              <a:t>Rayon de transmission :</a:t>
            </a:r>
            <a:endParaRPr lang="fr-FR"/>
          </a:p>
          <a:p>
            <a:endParaRPr lang="fr-FR"/>
          </a:p>
          <a:p>
            <a:r>
              <a:rPr lang="fr-FR">
                <a:solidFill>
                  <a:srgbClr val="800A07"/>
                </a:solidFill>
              </a:rPr>
              <a:t>Broadcaster &lt;M,c&gt;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6" name="CustomShape 5"/>
          <p:cNvSpPr/>
          <p:nvPr/>
        </p:nvSpPr>
        <p:spPr>
          <a:xfrm>
            <a:off x="5912280" y="32565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7" name="CustomShape 6"/>
          <p:cNvSpPr/>
          <p:nvPr/>
        </p:nvSpPr>
        <p:spPr>
          <a:xfrm>
            <a:off x="6375960" y="27540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8" name="CustomShape 7"/>
          <p:cNvSpPr/>
          <p:nvPr/>
        </p:nvSpPr>
        <p:spPr>
          <a:xfrm>
            <a:off x="5164920" y="2513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9" name="CustomShape 8"/>
          <p:cNvSpPr/>
          <p:nvPr/>
        </p:nvSpPr>
        <p:spPr>
          <a:xfrm>
            <a:off x="5487120" y="45932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10" name="CustomShape 9"/>
          <p:cNvSpPr/>
          <p:nvPr/>
        </p:nvSpPr>
        <p:spPr>
          <a:xfrm>
            <a:off x="6224400" y="4016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11" name="CustomShape 10"/>
          <p:cNvSpPr/>
          <p:nvPr/>
        </p:nvSpPr>
        <p:spPr>
          <a:xfrm>
            <a:off x="7317000" y="432252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12" name="CustomShape 11"/>
          <p:cNvSpPr/>
          <p:nvPr/>
        </p:nvSpPr>
        <p:spPr>
          <a:xfrm>
            <a:off x="8008200" y="50007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13" name="Line 12"/>
          <p:cNvSpPr/>
          <p:nvPr/>
        </p:nvSpPr>
        <p:spPr>
          <a:xfrm>
            <a:off x="5530320" y="2860920"/>
            <a:ext cx="444600" cy="4550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4" name="Line 13"/>
          <p:cNvSpPr/>
          <p:nvPr/>
        </p:nvSpPr>
        <p:spPr>
          <a:xfrm flipV="1">
            <a:off x="6277680" y="3101760"/>
            <a:ext cx="160560" cy="214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5" name="Line 14"/>
          <p:cNvSpPr/>
          <p:nvPr/>
        </p:nvSpPr>
        <p:spPr>
          <a:xfrm>
            <a:off x="6277680" y="3604320"/>
            <a:ext cx="160560" cy="4114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6" name="Line 15"/>
          <p:cNvSpPr/>
          <p:nvPr/>
        </p:nvSpPr>
        <p:spPr>
          <a:xfrm flipV="1">
            <a:off x="5852160" y="4363560"/>
            <a:ext cx="434880" cy="2894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7" name="Line 16"/>
          <p:cNvSpPr/>
          <p:nvPr/>
        </p:nvSpPr>
        <p:spPr>
          <a:xfrm>
            <a:off x="6652440" y="4219560"/>
            <a:ext cx="664560" cy="3063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8" name="Line 17"/>
          <p:cNvSpPr/>
          <p:nvPr/>
        </p:nvSpPr>
        <p:spPr>
          <a:xfrm>
            <a:off x="7682400" y="4664520"/>
            <a:ext cx="388440" cy="3960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pic>
        <p:nvPicPr>
          <p:cNvPr id="1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338880" y="4133520"/>
            <a:ext cx="202320" cy="202320"/>
          </a:xfrm>
          <a:prstGeom prst="rect">
            <a:avLst/>
          </a:prstGeom>
        </p:spPr>
      </p:pic>
      <p:sp>
        <p:nvSpPr>
          <p:cNvPr id="20" name="CustomShape 19"/>
          <p:cNvSpPr/>
          <p:nvPr/>
        </p:nvSpPr>
        <p:spPr>
          <a:xfrm>
            <a:off x="6317280" y="3880080"/>
            <a:ext cx="2886840" cy="364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>
                <a:solidFill>
                  <a:srgbClr val="800A07"/>
                </a:solidFill>
                <a:latin typeface="Garamond"/>
              </a:rPr>
              <a:t>Message déjà reçu, ignoré</a:t>
            </a:r>
            <a:endParaRPr/>
          </a:p>
        </p:txBody>
      </p:sp>
      <p:pic>
        <p:nvPicPr>
          <p:cNvPr id="2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347160" y="4145040"/>
            <a:ext cx="202320" cy="202320"/>
          </a:xfrm>
          <a:prstGeom prst="rect">
            <a:avLst/>
          </a:prstGeom>
        </p:spPr>
      </p:pic>
      <p:pic>
        <p:nvPicPr>
          <p:cNvPr id="2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346080" y="4138920"/>
            <a:ext cx="202320" cy="202320"/>
          </a:xfrm>
          <a:prstGeom prst="rect">
            <a:avLst/>
          </a:prstGeom>
        </p:spPr>
      </p:pic>
      <p:pic>
        <p:nvPicPr>
          <p:cNvPr id="2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344640" y="4136400"/>
            <a:ext cx="202320" cy="202320"/>
          </a:xfrm>
          <a:prstGeom prst="rect">
            <a:avLst/>
          </a:prstGeom>
        </p:spPr>
      </p:pic>
      <p:pic>
        <p:nvPicPr>
          <p:cNvPr id="2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416000" y="4447080"/>
            <a:ext cx="202320" cy="202320"/>
          </a:xfrm>
          <a:prstGeom prst="rect">
            <a:avLst/>
          </a:prstGeom>
        </p:spPr>
      </p:pic>
      <p:pic>
        <p:nvPicPr>
          <p:cNvPr id="2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418520" y="4447080"/>
            <a:ext cx="202320" cy="202320"/>
          </a:xfrm>
          <a:prstGeom prst="rect">
            <a:avLst/>
          </a:prstGeom>
        </p:spPr>
      </p:pic>
      <p:pic>
        <p:nvPicPr>
          <p:cNvPr id="2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120" y="3336120"/>
            <a:ext cx="202320" cy="202320"/>
          </a:xfrm>
          <a:prstGeom prst="rect">
            <a:avLst/>
          </a:prstGeom>
        </p:spPr>
      </p:pic>
      <p:pic>
        <p:nvPicPr>
          <p:cNvPr id="2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56640" y="3331800"/>
            <a:ext cx="196560" cy="196560"/>
          </a:xfrm>
          <a:prstGeom prst="rect">
            <a:avLst/>
          </a:prstGeom>
        </p:spPr>
      </p:pic>
      <p:pic>
        <p:nvPicPr>
          <p:cNvPr id="2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50520" y="3331800"/>
            <a:ext cx="202320" cy="202320"/>
          </a:xfrm>
          <a:prstGeom prst="rect">
            <a:avLst/>
          </a:prstGeom>
        </p:spPr>
      </p:pic>
      <p:sp>
        <p:nvSpPr>
          <p:cNvPr id="29" name="CustomShape 21"/>
          <p:cNvSpPr/>
          <p:nvPr/>
        </p:nvSpPr>
        <p:spPr>
          <a:xfrm>
            <a:off x="6093000" y="4379400"/>
            <a:ext cx="863280" cy="364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>
                <a:solidFill>
                  <a:srgbClr val="800A07"/>
                </a:solidFill>
                <a:latin typeface="Garamond"/>
              </a:rPr>
              <a:t>source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7863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151585"/>
              </p:ext>
            </p:extLst>
          </p:nvPr>
        </p:nvGraphicFramePr>
        <p:xfrm>
          <a:off x="457200" y="1417635"/>
          <a:ext cx="8229595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46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Critiques de l’existant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2135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choisi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46265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idées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366536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Langages : C / C++</a:t>
            </a:r>
          </a:p>
          <a:p>
            <a:pPr>
              <a:lnSpc>
                <a:spcPct val="150000"/>
              </a:lnSpc>
            </a:pPr>
            <a:r>
              <a:rPr lang="fr-FR"/>
              <a:t>Simulateur de réseau : WSNET</a:t>
            </a:r>
          </a:p>
          <a:p>
            <a:pPr>
              <a:lnSpc>
                <a:spcPct val="150000"/>
              </a:lnSpc>
            </a:pPr>
            <a:r>
              <a:rPr lang="fr-FR"/>
              <a:t>Outils collaboratifs : git / github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1"/>
          </a:xfrm>
        </p:spPr>
        <p:txBody>
          <a:bodyPr>
            <a:normAutofit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82" y="1600201"/>
            <a:ext cx="5080000" cy="4521200"/>
          </a:xfrm>
          <a:prstGeom prst="rect">
            <a:avLst/>
          </a:prstGeom>
        </p:spPr>
      </p:pic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74638"/>
          </a:xfrm>
        </p:spPr>
        <p:txBody>
          <a:bodyPr/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308" b="-25308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pic>
        <p:nvPicPr>
          <p:cNvPr id="6" name="Espace réservé du contenu 5" descr="rang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6" r="-714"/>
          <a:stretch/>
        </p:blipFill>
        <p:spPr>
          <a:xfrm>
            <a:off x="4669889" y="1736265"/>
            <a:ext cx="4016911" cy="367701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600201"/>
            <a:ext cx="8229600" cy="4756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00000"/>
              </a:lnSpc>
            </a:pPr>
            <a:r>
              <a:rPr lang="fr-FR"/>
              <a:t>Mémoire limitée</a:t>
            </a:r>
          </a:p>
          <a:p>
            <a:pPr>
              <a:lnSpc>
                <a:spcPct val="20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00000"/>
              </a:lnSpc>
            </a:pPr>
            <a:r>
              <a:rPr lang="fr-FR"/>
              <a:t>Rayon de transmission maximum</a:t>
            </a:r>
          </a:p>
        </p:txBody>
      </p:sp>
    </p:spTree>
    <p:extLst>
      <p:ext uri="{BB962C8B-B14F-4D97-AF65-F5344CB8AC3E}">
        <p14:creationId xmlns:p14="http://schemas.microsoft.com/office/powerpoint/2010/main" val="352211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pic>
        <p:nvPicPr>
          <p:cNvPr id="6" name="Espace réservé du contenu 5" descr="res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r="1447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87939997"/>
              </p:ext>
            </p:extLst>
          </p:nvPr>
        </p:nvGraphicFramePr>
        <p:xfrm>
          <a:off x="457200" y="1397000"/>
          <a:ext cx="8229600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5">
      <a:dk1>
        <a:srgbClr val="800A07"/>
      </a:dk1>
      <a:lt1>
        <a:srgbClr val="E0CDA9"/>
      </a:lt1>
      <a:dk2>
        <a:srgbClr val="4A8B37"/>
      </a:dk2>
      <a:lt2>
        <a:srgbClr val="CBE898"/>
      </a:lt2>
      <a:accent1>
        <a:srgbClr val="800A07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929</Words>
  <Application>Microsoft Macintosh PowerPoint</Application>
  <PresentationFormat>Présentation à l'écran (4:3)</PresentationFormat>
  <Paragraphs>481</Paragraphs>
  <Slides>33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Thème Office</vt:lpstr>
      <vt:lpstr>Analyse et conception d’algorithmes économes en énergie dans les réseaux de capteurs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Problématiques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Algorithmes étudiés</vt:lpstr>
      <vt:lpstr>Blind flooding</vt:lpstr>
      <vt:lpstr>Probabilistic flooding</vt:lpstr>
      <vt:lpstr>Broadcast Incremental-power Protocol</vt:lpstr>
      <vt:lpstr>Localised BIP</vt:lpstr>
      <vt:lpstr>Dynamic Localised BIP</vt:lpstr>
      <vt:lpstr>LmstBOP et RngBOP (RBOP)</vt:lpstr>
      <vt:lpstr>LBOP</vt:lpstr>
      <vt:lpstr>RBOP</vt:lpstr>
      <vt:lpstr>Target Radius-LBOP (TR-LBOP)</vt:lpstr>
      <vt:lpstr>Target Radius-LBOP (TR-LBOP)</vt:lpstr>
      <vt:lpstr>Target Radius-LBOP (TR-LBOP)</vt:lpstr>
      <vt:lpstr>Récapitulatif</vt:lpstr>
      <vt:lpstr>Analyse et réflexion</vt:lpstr>
      <vt:lpstr>Critiques de l’existant</vt:lpstr>
      <vt:lpstr>Modèle choisi</vt:lpstr>
      <vt:lpstr>Nos idées</vt:lpstr>
      <vt:lpstr>simulation et résulats</vt:lpstr>
      <vt:lpstr>Choix des outils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142</cp:revision>
  <dcterms:created xsi:type="dcterms:W3CDTF">2012-04-21T08:43:37Z</dcterms:created>
  <dcterms:modified xsi:type="dcterms:W3CDTF">2012-04-24T07:29:34Z</dcterms:modified>
</cp:coreProperties>
</file>