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embeddings/oleObject5.bin" ContentType="application/vnd.openxmlformats-officedocument.oleObject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7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5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CA5FE1-9622-D84F-AD68-D8209652CFC1}">
          <p14:sldIdLst>
            <p14:sldId id="256"/>
            <p14:sldId id="257"/>
            <p14:sldId id="258"/>
            <p14:sldId id="259"/>
            <p14:sldId id="262"/>
            <p14:sldId id="261"/>
            <p14:sldId id="267"/>
            <p14:sldId id="264"/>
            <p14:sldId id="265"/>
            <p14:sldId id="266"/>
            <p14:sldId id="268"/>
            <p14:sldId id="270"/>
            <p14:sldId id="271"/>
            <p14:sldId id="272"/>
            <p14:sldId id="273"/>
            <p14:sldId id="275"/>
            <p14:sldId id="274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5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94F11-E0D1-B34F-963F-E38C42185F83}" type="doc">
      <dgm:prSet loTypeId="urn:microsoft.com/office/officeart/2005/8/layout/venn1" loCatId="" qsTypeId="urn:microsoft.com/office/officeart/2005/8/quickstyle/3D4" qsCatId="3D" csTypeId="urn:microsoft.com/office/officeart/2005/8/colors/accent1_2" csCatId="accent1" phldr="1"/>
      <dgm:spPr/>
    </dgm:pt>
    <dgm:pt modelId="{D98A7BEB-C00F-CF4E-8ED8-E865CF2A244A}">
      <dgm:prSet phldrT="[Texte]" custT="1"/>
      <dgm:spPr/>
      <dgm:t>
        <a:bodyPr anchor="t" anchorCtr="0"/>
        <a:lstStyle/>
        <a:p>
          <a:pPr algn="ctr"/>
          <a:r>
            <a:rPr lang="fr-FR" sz="2000"/>
            <a:t>Durée de vie du réseau</a:t>
          </a:r>
        </a:p>
      </dgm:t>
    </dgm:pt>
    <dgm:pt modelId="{431E03B2-9F41-AA48-8559-F209410DD18B}" type="parTrans" cxnId="{6A2FBE04-5438-B44E-8037-25FF94ADBD1D}">
      <dgm:prSet/>
      <dgm:spPr/>
      <dgm:t>
        <a:bodyPr/>
        <a:lstStyle/>
        <a:p>
          <a:endParaRPr lang="fr-FR"/>
        </a:p>
      </dgm:t>
    </dgm:pt>
    <dgm:pt modelId="{5AA9606A-ED43-4641-AFD4-CFD1CF7A1CC3}" type="sibTrans" cxnId="{6A2FBE04-5438-B44E-8037-25FF94ADBD1D}">
      <dgm:prSet/>
      <dgm:spPr/>
      <dgm:t>
        <a:bodyPr/>
        <a:lstStyle/>
        <a:p>
          <a:endParaRPr lang="fr-FR"/>
        </a:p>
      </dgm:t>
    </dgm:pt>
    <dgm:pt modelId="{D589FF49-0EA1-C243-BFAA-DE355B1D292A}">
      <dgm:prSet phldrT="[Texte]" custT="1"/>
      <dgm:spPr/>
      <dgm:t>
        <a:bodyPr anchor="b" anchorCtr="0"/>
        <a:lstStyle/>
        <a:p>
          <a:r>
            <a:rPr lang="fr-FR" sz="2000"/>
            <a:t>Topologie</a:t>
          </a:r>
        </a:p>
      </dgm:t>
    </dgm:pt>
    <dgm:pt modelId="{1E476DE7-C44E-5A4A-A1D5-A7E98E960D08}" type="parTrans" cxnId="{F3C08CE6-42FD-9D46-AECC-29EBD0E6380C}">
      <dgm:prSet/>
      <dgm:spPr/>
      <dgm:t>
        <a:bodyPr/>
        <a:lstStyle/>
        <a:p>
          <a:endParaRPr lang="fr-FR"/>
        </a:p>
      </dgm:t>
    </dgm:pt>
    <dgm:pt modelId="{897F4781-0701-EE40-BD55-A869F7D18802}" type="sibTrans" cxnId="{F3C08CE6-42FD-9D46-AECC-29EBD0E6380C}">
      <dgm:prSet/>
      <dgm:spPr/>
      <dgm:t>
        <a:bodyPr/>
        <a:lstStyle/>
        <a:p>
          <a:endParaRPr lang="fr-FR"/>
        </a:p>
      </dgm:t>
    </dgm:pt>
    <dgm:pt modelId="{2336DD13-8B1D-C34E-B31A-72C7577F8B4E}">
      <dgm:prSet phldrT="[Texte]" custT="1"/>
      <dgm:spPr/>
      <dgm:t>
        <a:bodyPr anchor="b" anchorCtr="0"/>
        <a:lstStyle/>
        <a:p>
          <a:r>
            <a:rPr lang="fr-FR" sz="2000"/>
            <a:t>Fonction de coût</a:t>
          </a:r>
        </a:p>
      </dgm:t>
    </dgm:pt>
    <dgm:pt modelId="{5EA1CBD0-52E3-BE40-84B5-08D62726CC6E}" type="parTrans" cxnId="{31F64095-84D5-0342-A87D-864069AD4669}">
      <dgm:prSet/>
      <dgm:spPr/>
      <dgm:t>
        <a:bodyPr/>
        <a:lstStyle/>
        <a:p>
          <a:endParaRPr lang="fr-FR"/>
        </a:p>
      </dgm:t>
    </dgm:pt>
    <dgm:pt modelId="{5BC17626-343C-A047-986B-C89863D1F4AB}" type="sibTrans" cxnId="{31F64095-84D5-0342-A87D-864069AD4669}">
      <dgm:prSet/>
      <dgm:spPr/>
      <dgm:t>
        <a:bodyPr/>
        <a:lstStyle/>
        <a:p>
          <a:endParaRPr lang="fr-FR"/>
        </a:p>
      </dgm:t>
    </dgm:pt>
    <dgm:pt modelId="{ABD5CF84-B281-DB45-BC2C-57354C8A05EB}" type="pres">
      <dgm:prSet presAssocID="{BC994F11-E0D1-B34F-963F-E38C42185F83}" presName="compositeShape" presStyleCnt="0">
        <dgm:presLayoutVars>
          <dgm:chMax val="7"/>
          <dgm:dir/>
          <dgm:resizeHandles val="exact"/>
        </dgm:presLayoutVars>
      </dgm:prSet>
      <dgm:spPr/>
    </dgm:pt>
    <dgm:pt modelId="{50E7BA49-AEC8-F84E-95EE-AD71E620099D}" type="pres">
      <dgm:prSet presAssocID="{D98A7BEB-C00F-CF4E-8ED8-E865CF2A244A}" presName="circ1" presStyleLbl="vennNode1" presStyleIdx="0" presStyleCnt="3"/>
      <dgm:spPr/>
      <dgm:t>
        <a:bodyPr/>
        <a:lstStyle/>
        <a:p>
          <a:endParaRPr lang="fr-FR"/>
        </a:p>
      </dgm:t>
    </dgm:pt>
    <dgm:pt modelId="{03F8E1F7-CD86-424E-AD34-7476BDBF91AF}" type="pres">
      <dgm:prSet presAssocID="{D98A7BEB-C00F-CF4E-8ED8-E865CF2A244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3B37AE-049C-0E46-BBB8-A1C6AD64F0D0}" type="pres">
      <dgm:prSet presAssocID="{D589FF49-0EA1-C243-BFAA-DE355B1D292A}" presName="circ2" presStyleLbl="vennNode1" presStyleIdx="1" presStyleCnt="3"/>
      <dgm:spPr/>
      <dgm:t>
        <a:bodyPr/>
        <a:lstStyle/>
        <a:p>
          <a:endParaRPr lang="fr-FR"/>
        </a:p>
      </dgm:t>
    </dgm:pt>
    <dgm:pt modelId="{A4585CAB-3F69-6D44-8633-D7C4B27D6BA9}" type="pres">
      <dgm:prSet presAssocID="{D589FF49-0EA1-C243-BFAA-DE355B1D292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602592-BF00-7A48-8DA0-927223E640CA}" type="pres">
      <dgm:prSet presAssocID="{2336DD13-8B1D-C34E-B31A-72C7577F8B4E}" presName="circ3" presStyleLbl="vennNode1" presStyleIdx="2" presStyleCnt="3"/>
      <dgm:spPr/>
      <dgm:t>
        <a:bodyPr/>
        <a:lstStyle/>
        <a:p>
          <a:endParaRPr lang="fr-FR"/>
        </a:p>
      </dgm:t>
    </dgm:pt>
    <dgm:pt modelId="{BB8E9B08-1D6F-924A-AD2F-9EE812539241}" type="pres">
      <dgm:prSet presAssocID="{2336DD13-8B1D-C34E-B31A-72C7577F8B4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A2FBE04-5438-B44E-8037-25FF94ADBD1D}" srcId="{BC994F11-E0D1-B34F-963F-E38C42185F83}" destId="{D98A7BEB-C00F-CF4E-8ED8-E865CF2A244A}" srcOrd="0" destOrd="0" parTransId="{431E03B2-9F41-AA48-8559-F209410DD18B}" sibTransId="{5AA9606A-ED43-4641-AFD4-CFD1CF7A1CC3}"/>
    <dgm:cxn modelId="{12390321-47B0-AF42-A39E-497846BBF198}" type="presOf" srcId="{D589FF49-0EA1-C243-BFAA-DE355B1D292A}" destId="{B93B37AE-049C-0E46-BBB8-A1C6AD64F0D0}" srcOrd="0" destOrd="0" presId="urn:microsoft.com/office/officeart/2005/8/layout/venn1"/>
    <dgm:cxn modelId="{535DC4DB-D723-0D4E-9CE8-51B908B283F8}" type="presOf" srcId="{2336DD13-8B1D-C34E-B31A-72C7577F8B4E}" destId="{09602592-BF00-7A48-8DA0-927223E640CA}" srcOrd="0" destOrd="0" presId="urn:microsoft.com/office/officeart/2005/8/layout/venn1"/>
    <dgm:cxn modelId="{2E10748B-518F-7246-900B-9B4E73497E42}" type="presOf" srcId="{BC994F11-E0D1-B34F-963F-E38C42185F83}" destId="{ABD5CF84-B281-DB45-BC2C-57354C8A05EB}" srcOrd="0" destOrd="0" presId="urn:microsoft.com/office/officeart/2005/8/layout/venn1"/>
    <dgm:cxn modelId="{4DE11F12-48F9-6F40-A887-12E996821FB0}" type="presOf" srcId="{2336DD13-8B1D-C34E-B31A-72C7577F8B4E}" destId="{BB8E9B08-1D6F-924A-AD2F-9EE812539241}" srcOrd="1" destOrd="0" presId="urn:microsoft.com/office/officeart/2005/8/layout/venn1"/>
    <dgm:cxn modelId="{D6692A2E-37CF-3043-B648-E826A9DB057F}" type="presOf" srcId="{D98A7BEB-C00F-CF4E-8ED8-E865CF2A244A}" destId="{50E7BA49-AEC8-F84E-95EE-AD71E620099D}" srcOrd="0" destOrd="0" presId="urn:microsoft.com/office/officeart/2005/8/layout/venn1"/>
    <dgm:cxn modelId="{1ED33F34-0830-3A4C-BDDA-0792FB0E8DBB}" type="presOf" srcId="{D589FF49-0EA1-C243-BFAA-DE355B1D292A}" destId="{A4585CAB-3F69-6D44-8633-D7C4B27D6BA9}" srcOrd="1" destOrd="0" presId="urn:microsoft.com/office/officeart/2005/8/layout/venn1"/>
    <dgm:cxn modelId="{ABAE878E-9AB7-DE42-BD62-714B779D823C}" type="presOf" srcId="{D98A7BEB-C00F-CF4E-8ED8-E865CF2A244A}" destId="{03F8E1F7-CD86-424E-AD34-7476BDBF91AF}" srcOrd="1" destOrd="0" presId="urn:microsoft.com/office/officeart/2005/8/layout/venn1"/>
    <dgm:cxn modelId="{F3C08CE6-42FD-9D46-AECC-29EBD0E6380C}" srcId="{BC994F11-E0D1-B34F-963F-E38C42185F83}" destId="{D589FF49-0EA1-C243-BFAA-DE355B1D292A}" srcOrd="1" destOrd="0" parTransId="{1E476DE7-C44E-5A4A-A1D5-A7E98E960D08}" sibTransId="{897F4781-0701-EE40-BD55-A869F7D18802}"/>
    <dgm:cxn modelId="{31F64095-84D5-0342-A87D-864069AD4669}" srcId="{BC994F11-E0D1-B34F-963F-E38C42185F83}" destId="{2336DD13-8B1D-C34E-B31A-72C7577F8B4E}" srcOrd="2" destOrd="0" parTransId="{5EA1CBD0-52E3-BE40-84B5-08D62726CC6E}" sibTransId="{5BC17626-343C-A047-986B-C89863D1F4AB}"/>
    <dgm:cxn modelId="{4BAE9A76-2601-D048-A6C6-674FDF77F36E}" type="presParOf" srcId="{ABD5CF84-B281-DB45-BC2C-57354C8A05EB}" destId="{50E7BA49-AEC8-F84E-95EE-AD71E620099D}" srcOrd="0" destOrd="0" presId="urn:microsoft.com/office/officeart/2005/8/layout/venn1"/>
    <dgm:cxn modelId="{A483FB7F-FC56-254E-A1AD-56121FAB8895}" type="presParOf" srcId="{ABD5CF84-B281-DB45-BC2C-57354C8A05EB}" destId="{03F8E1F7-CD86-424E-AD34-7476BDBF91AF}" srcOrd="1" destOrd="0" presId="urn:microsoft.com/office/officeart/2005/8/layout/venn1"/>
    <dgm:cxn modelId="{DDDD4914-BEDC-8344-BE35-CDEF7F228818}" type="presParOf" srcId="{ABD5CF84-B281-DB45-BC2C-57354C8A05EB}" destId="{B93B37AE-049C-0E46-BBB8-A1C6AD64F0D0}" srcOrd="2" destOrd="0" presId="urn:microsoft.com/office/officeart/2005/8/layout/venn1"/>
    <dgm:cxn modelId="{C40F234F-855E-A94C-AC9C-5995A26974D2}" type="presParOf" srcId="{ABD5CF84-B281-DB45-BC2C-57354C8A05EB}" destId="{A4585CAB-3F69-6D44-8633-D7C4B27D6BA9}" srcOrd="3" destOrd="0" presId="urn:microsoft.com/office/officeart/2005/8/layout/venn1"/>
    <dgm:cxn modelId="{C967A68E-3B4B-BD48-A9C1-122ADBB79282}" type="presParOf" srcId="{ABD5CF84-B281-DB45-BC2C-57354C8A05EB}" destId="{09602592-BF00-7A48-8DA0-927223E640CA}" srcOrd="4" destOrd="0" presId="urn:microsoft.com/office/officeart/2005/8/layout/venn1"/>
    <dgm:cxn modelId="{F06F9B5C-0F83-194F-B47E-AC6B875CC9AB}" type="presParOf" srcId="{ABD5CF84-B281-DB45-BC2C-57354C8A05EB}" destId="{BB8E9B08-1D6F-924A-AD2F-9EE81253924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995D17-2932-2340-93BB-85626BF37CAE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B17E6C-602C-8748-8997-3AC4F541AAA6}">
      <dgm:prSet phldrT="[Texte]"/>
      <dgm:spPr/>
      <dgm:t>
        <a:bodyPr/>
        <a:lstStyle/>
        <a:p>
          <a:r>
            <a:rPr lang="fr-FR"/>
            <a:t>Algorithme d’augmentation de flot</a:t>
          </a:r>
        </a:p>
        <a:p>
          <a:r>
            <a:rPr lang="fr-FR"/>
            <a:t>FA(x</a:t>
          </a:r>
          <a:r>
            <a:rPr lang="fr-FR" baseline="-25000"/>
            <a:t>1</a:t>
          </a:r>
          <a:r>
            <a:rPr lang="fr-FR"/>
            <a:t>,x</a:t>
          </a:r>
          <a:r>
            <a:rPr lang="fr-FR" baseline="-25000"/>
            <a:t>2</a:t>
          </a:r>
          <a:r>
            <a:rPr lang="fr-FR"/>
            <a:t>,x</a:t>
          </a:r>
          <a:r>
            <a:rPr lang="fr-FR" baseline="-25000"/>
            <a:t>3</a:t>
          </a:r>
          <a:r>
            <a:rPr lang="fr-FR"/>
            <a:t>)</a:t>
          </a:r>
        </a:p>
      </dgm:t>
    </dgm:pt>
    <dgm:pt modelId="{A5A97BAB-3CFC-394F-9C98-8A17A4368288}" type="parTrans" cxnId="{ADB1F300-6E41-FC46-A70F-B630D9C79A6E}">
      <dgm:prSet/>
      <dgm:spPr/>
      <dgm:t>
        <a:bodyPr/>
        <a:lstStyle/>
        <a:p>
          <a:endParaRPr lang="fr-FR"/>
        </a:p>
      </dgm:t>
    </dgm:pt>
    <dgm:pt modelId="{E3F35808-ED01-2042-BF86-9199D1BF6CD8}" type="sibTrans" cxnId="{ADB1F300-6E41-FC46-A70F-B630D9C79A6E}">
      <dgm:prSet/>
      <dgm:spPr/>
      <dgm:t>
        <a:bodyPr/>
        <a:lstStyle/>
        <a:p>
          <a:endParaRPr lang="fr-FR"/>
        </a:p>
      </dgm:t>
    </dgm:pt>
    <dgm:pt modelId="{02CBED13-785C-4E41-BE3D-E0FFE1ED8553}">
      <dgm:prSet phldrT="[Texte]"/>
      <dgm:spPr/>
      <dgm:t>
        <a:bodyPr/>
        <a:lstStyle/>
        <a:p>
          <a:r>
            <a:rPr lang="fr-FR"/>
            <a:t>Extension d’un algorithme de redirection de flot</a:t>
          </a:r>
        </a:p>
        <a:p>
          <a:r>
            <a:rPr lang="fr-FR"/>
            <a:t>FR()</a:t>
          </a:r>
        </a:p>
      </dgm:t>
    </dgm:pt>
    <dgm:pt modelId="{310935F5-9478-FB49-8302-47F45C69AD8C}" type="parTrans" cxnId="{C0CE1B38-CABF-E842-8B1E-EF151B97E0DB}">
      <dgm:prSet/>
      <dgm:spPr/>
      <dgm:t>
        <a:bodyPr/>
        <a:lstStyle/>
        <a:p>
          <a:endParaRPr lang="fr-FR"/>
        </a:p>
      </dgm:t>
    </dgm:pt>
    <dgm:pt modelId="{66944A1A-D2EE-BC42-A960-6D9C1E32B650}" type="sibTrans" cxnId="{C0CE1B38-CABF-E842-8B1E-EF151B97E0DB}">
      <dgm:prSet/>
      <dgm:spPr/>
      <dgm:t>
        <a:bodyPr/>
        <a:lstStyle/>
        <a:p>
          <a:endParaRPr lang="fr-FR"/>
        </a:p>
      </dgm:t>
    </dgm:pt>
    <dgm:pt modelId="{D3889B53-490F-754F-A170-E0031B762DE0}" type="pres">
      <dgm:prSet presAssocID="{91995D17-2932-2340-93BB-85626BF37CA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B8DFEDB-E45F-FA47-A365-B303C96AB09D}" type="pres">
      <dgm:prSet presAssocID="{91995D17-2932-2340-93BB-85626BF37CAE}" presName="ribbon" presStyleLbl="node1" presStyleIdx="0" presStyleCnt="1" custScaleY="137579"/>
      <dgm:spPr>
        <a:ln>
          <a:solidFill>
            <a:schemeClr val="tx1"/>
          </a:solidFill>
        </a:ln>
      </dgm:spPr>
    </dgm:pt>
    <dgm:pt modelId="{4B9DA2E2-7597-9F48-800A-7F99442BA8B5}" type="pres">
      <dgm:prSet presAssocID="{91995D17-2932-2340-93BB-85626BF37CAE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EE3AF7-AA78-2A41-A5AE-2F65EF4F1AE8}" type="pres">
      <dgm:prSet presAssocID="{91995D17-2932-2340-93BB-85626BF37CAE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DB1F300-6E41-FC46-A70F-B630D9C79A6E}" srcId="{91995D17-2932-2340-93BB-85626BF37CAE}" destId="{9FB17E6C-602C-8748-8997-3AC4F541AAA6}" srcOrd="0" destOrd="0" parTransId="{A5A97BAB-3CFC-394F-9C98-8A17A4368288}" sibTransId="{E3F35808-ED01-2042-BF86-9199D1BF6CD8}"/>
    <dgm:cxn modelId="{7CECEDAC-9C9E-5B41-AE3E-FE9F55D3044D}" type="presOf" srcId="{9FB17E6C-602C-8748-8997-3AC4F541AAA6}" destId="{4B9DA2E2-7597-9F48-800A-7F99442BA8B5}" srcOrd="0" destOrd="0" presId="urn:microsoft.com/office/officeart/2005/8/layout/arrow6"/>
    <dgm:cxn modelId="{00B55F26-668A-E347-869F-9BF005617F1A}" type="presOf" srcId="{02CBED13-785C-4E41-BE3D-E0FFE1ED8553}" destId="{45EE3AF7-AA78-2A41-A5AE-2F65EF4F1AE8}" srcOrd="0" destOrd="0" presId="urn:microsoft.com/office/officeart/2005/8/layout/arrow6"/>
    <dgm:cxn modelId="{C0CE1B38-CABF-E842-8B1E-EF151B97E0DB}" srcId="{91995D17-2932-2340-93BB-85626BF37CAE}" destId="{02CBED13-785C-4E41-BE3D-E0FFE1ED8553}" srcOrd="1" destOrd="0" parTransId="{310935F5-9478-FB49-8302-47F45C69AD8C}" sibTransId="{66944A1A-D2EE-BC42-A960-6D9C1E32B650}"/>
    <dgm:cxn modelId="{D78BF191-F470-9440-8AFD-07C609641174}" type="presOf" srcId="{91995D17-2932-2340-93BB-85626BF37CAE}" destId="{D3889B53-490F-754F-A170-E0031B762DE0}" srcOrd="0" destOrd="0" presId="urn:microsoft.com/office/officeart/2005/8/layout/arrow6"/>
    <dgm:cxn modelId="{B2574382-3912-4E43-84A8-78DA4F221345}" type="presParOf" srcId="{D3889B53-490F-754F-A170-E0031B762DE0}" destId="{7B8DFEDB-E45F-FA47-A365-B303C96AB09D}" srcOrd="0" destOrd="0" presId="urn:microsoft.com/office/officeart/2005/8/layout/arrow6"/>
    <dgm:cxn modelId="{E5C49AC0-C8DF-0849-8062-27D56E1AD2F6}" type="presParOf" srcId="{D3889B53-490F-754F-A170-E0031B762DE0}" destId="{4B9DA2E2-7597-9F48-800A-7F99442BA8B5}" srcOrd="1" destOrd="0" presId="urn:microsoft.com/office/officeart/2005/8/layout/arrow6"/>
    <dgm:cxn modelId="{97EABEFB-1C10-2245-A0A1-C75C45BDF1F4}" type="presParOf" srcId="{D3889B53-490F-754F-A170-E0031B762DE0}" destId="{45EE3AF7-AA78-2A41-A5AE-2F65EF4F1AE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94F11-E0D1-B34F-963F-E38C42185F83}" type="doc">
      <dgm:prSet loTypeId="urn:microsoft.com/office/officeart/2005/8/layout/venn1" loCatId="" qsTypeId="urn:microsoft.com/office/officeart/2005/8/quickstyle/3D4" qsCatId="3D" csTypeId="urn:microsoft.com/office/officeart/2005/8/colors/accent1_2" csCatId="accent1" phldr="1"/>
      <dgm:spPr/>
    </dgm:pt>
    <dgm:pt modelId="{D98A7BEB-C00F-CF4E-8ED8-E865CF2A244A}">
      <dgm:prSet phldrT="[Texte]" custT="1"/>
      <dgm:spPr/>
      <dgm:t>
        <a:bodyPr anchor="t" anchorCtr="0"/>
        <a:lstStyle/>
        <a:p>
          <a:pPr algn="ctr"/>
          <a:r>
            <a:rPr lang="fr-FR" sz="2000"/>
            <a:t>Durée de vie du réseau</a:t>
          </a:r>
        </a:p>
      </dgm:t>
    </dgm:pt>
    <dgm:pt modelId="{431E03B2-9F41-AA48-8559-F209410DD18B}" type="parTrans" cxnId="{6A2FBE04-5438-B44E-8037-25FF94ADBD1D}">
      <dgm:prSet/>
      <dgm:spPr/>
      <dgm:t>
        <a:bodyPr/>
        <a:lstStyle/>
        <a:p>
          <a:endParaRPr lang="fr-FR"/>
        </a:p>
      </dgm:t>
    </dgm:pt>
    <dgm:pt modelId="{5AA9606A-ED43-4641-AFD4-CFD1CF7A1CC3}" type="sibTrans" cxnId="{6A2FBE04-5438-B44E-8037-25FF94ADBD1D}">
      <dgm:prSet/>
      <dgm:spPr/>
      <dgm:t>
        <a:bodyPr/>
        <a:lstStyle/>
        <a:p>
          <a:endParaRPr lang="fr-FR"/>
        </a:p>
      </dgm:t>
    </dgm:pt>
    <dgm:pt modelId="{D589FF49-0EA1-C243-BFAA-DE355B1D292A}">
      <dgm:prSet phldrT="[Texte]" custT="1"/>
      <dgm:spPr/>
      <dgm:t>
        <a:bodyPr anchor="b" anchorCtr="0"/>
        <a:lstStyle/>
        <a:p>
          <a:pPr algn="ctr"/>
          <a:r>
            <a:rPr lang="fr-FR" sz="2000"/>
            <a:t>Topologie</a:t>
          </a:r>
        </a:p>
      </dgm:t>
    </dgm:pt>
    <dgm:pt modelId="{1E476DE7-C44E-5A4A-A1D5-A7E98E960D08}" type="parTrans" cxnId="{F3C08CE6-42FD-9D46-AECC-29EBD0E6380C}">
      <dgm:prSet/>
      <dgm:spPr/>
      <dgm:t>
        <a:bodyPr/>
        <a:lstStyle/>
        <a:p>
          <a:endParaRPr lang="fr-FR"/>
        </a:p>
      </dgm:t>
    </dgm:pt>
    <dgm:pt modelId="{897F4781-0701-EE40-BD55-A869F7D18802}" type="sibTrans" cxnId="{F3C08CE6-42FD-9D46-AECC-29EBD0E6380C}">
      <dgm:prSet/>
      <dgm:spPr/>
      <dgm:t>
        <a:bodyPr/>
        <a:lstStyle/>
        <a:p>
          <a:endParaRPr lang="fr-FR"/>
        </a:p>
      </dgm:t>
    </dgm:pt>
    <dgm:pt modelId="{2336DD13-8B1D-C34E-B31A-72C7577F8B4E}">
      <dgm:prSet phldrT="[Texte]" custT="1"/>
      <dgm:spPr/>
      <dgm:t>
        <a:bodyPr anchor="b" anchorCtr="0"/>
        <a:lstStyle/>
        <a:p>
          <a:r>
            <a:rPr lang="fr-FR" sz="2000"/>
            <a:t>Fonction de coût</a:t>
          </a:r>
        </a:p>
      </dgm:t>
    </dgm:pt>
    <dgm:pt modelId="{5EA1CBD0-52E3-BE40-84B5-08D62726CC6E}" type="parTrans" cxnId="{31F64095-84D5-0342-A87D-864069AD4669}">
      <dgm:prSet/>
      <dgm:spPr/>
      <dgm:t>
        <a:bodyPr/>
        <a:lstStyle/>
        <a:p>
          <a:endParaRPr lang="fr-FR"/>
        </a:p>
      </dgm:t>
    </dgm:pt>
    <dgm:pt modelId="{5BC17626-343C-A047-986B-C89863D1F4AB}" type="sibTrans" cxnId="{31F64095-84D5-0342-A87D-864069AD4669}">
      <dgm:prSet/>
      <dgm:spPr/>
      <dgm:t>
        <a:bodyPr/>
        <a:lstStyle/>
        <a:p>
          <a:endParaRPr lang="fr-FR"/>
        </a:p>
      </dgm:t>
    </dgm:pt>
    <dgm:pt modelId="{ABD5CF84-B281-DB45-BC2C-57354C8A05EB}" type="pres">
      <dgm:prSet presAssocID="{BC994F11-E0D1-B34F-963F-E38C42185F83}" presName="compositeShape" presStyleCnt="0">
        <dgm:presLayoutVars>
          <dgm:chMax val="7"/>
          <dgm:dir/>
          <dgm:resizeHandles val="exact"/>
        </dgm:presLayoutVars>
      </dgm:prSet>
      <dgm:spPr/>
    </dgm:pt>
    <dgm:pt modelId="{50E7BA49-AEC8-F84E-95EE-AD71E620099D}" type="pres">
      <dgm:prSet presAssocID="{D98A7BEB-C00F-CF4E-8ED8-E865CF2A244A}" presName="circ1" presStyleLbl="vennNode1" presStyleIdx="0" presStyleCnt="3"/>
      <dgm:spPr/>
      <dgm:t>
        <a:bodyPr/>
        <a:lstStyle/>
        <a:p>
          <a:endParaRPr lang="fr-FR"/>
        </a:p>
      </dgm:t>
    </dgm:pt>
    <dgm:pt modelId="{03F8E1F7-CD86-424E-AD34-7476BDBF91AF}" type="pres">
      <dgm:prSet presAssocID="{D98A7BEB-C00F-CF4E-8ED8-E865CF2A244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3B37AE-049C-0E46-BBB8-A1C6AD64F0D0}" type="pres">
      <dgm:prSet presAssocID="{D589FF49-0EA1-C243-BFAA-DE355B1D292A}" presName="circ2" presStyleLbl="vennNode1" presStyleIdx="1" presStyleCnt="3"/>
      <dgm:spPr/>
      <dgm:t>
        <a:bodyPr/>
        <a:lstStyle/>
        <a:p>
          <a:endParaRPr lang="fr-FR"/>
        </a:p>
      </dgm:t>
    </dgm:pt>
    <dgm:pt modelId="{A4585CAB-3F69-6D44-8633-D7C4B27D6BA9}" type="pres">
      <dgm:prSet presAssocID="{D589FF49-0EA1-C243-BFAA-DE355B1D292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602592-BF00-7A48-8DA0-927223E640CA}" type="pres">
      <dgm:prSet presAssocID="{2336DD13-8B1D-C34E-B31A-72C7577F8B4E}" presName="circ3" presStyleLbl="vennNode1" presStyleIdx="2" presStyleCnt="3"/>
      <dgm:spPr/>
      <dgm:t>
        <a:bodyPr/>
        <a:lstStyle/>
        <a:p>
          <a:endParaRPr lang="fr-FR"/>
        </a:p>
      </dgm:t>
    </dgm:pt>
    <dgm:pt modelId="{BB8E9B08-1D6F-924A-AD2F-9EE812539241}" type="pres">
      <dgm:prSet presAssocID="{2336DD13-8B1D-C34E-B31A-72C7577F8B4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1DDC44-2205-3248-BBBE-BDD166D5B0A9}" type="presOf" srcId="{2336DD13-8B1D-C34E-B31A-72C7577F8B4E}" destId="{BB8E9B08-1D6F-924A-AD2F-9EE812539241}" srcOrd="1" destOrd="0" presId="urn:microsoft.com/office/officeart/2005/8/layout/venn1"/>
    <dgm:cxn modelId="{70522A64-8420-C849-8076-F54CE6185A51}" type="presOf" srcId="{D98A7BEB-C00F-CF4E-8ED8-E865CF2A244A}" destId="{50E7BA49-AEC8-F84E-95EE-AD71E620099D}" srcOrd="0" destOrd="0" presId="urn:microsoft.com/office/officeart/2005/8/layout/venn1"/>
    <dgm:cxn modelId="{B3F4FC43-8C2F-2F47-AC15-BA600157AA98}" type="presOf" srcId="{D589FF49-0EA1-C243-BFAA-DE355B1D292A}" destId="{A4585CAB-3F69-6D44-8633-D7C4B27D6BA9}" srcOrd="1" destOrd="0" presId="urn:microsoft.com/office/officeart/2005/8/layout/venn1"/>
    <dgm:cxn modelId="{31F64095-84D5-0342-A87D-864069AD4669}" srcId="{BC994F11-E0D1-B34F-963F-E38C42185F83}" destId="{2336DD13-8B1D-C34E-B31A-72C7577F8B4E}" srcOrd="2" destOrd="0" parTransId="{5EA1CBD0-52E3-BE40-84B5-08D62726CC6E}" sibTransId="{5BC17626-343C-A047-986B-C89863D1F4AB}"/>
    <dgm:cxn modelId="{73F9E70B-C97E-D64A-AD29-9236342780EC}" type="presOf" srcId="{D589FF49-0EA1-C243-BFAA-DE355B1D292A}" destId="{B93B37AE-049C-0E46-BBB8-A1C6AD64F0D0}" srcOrd="0" destOrd="0" presId="urn:microsoft.com/office/officeart/2005/8/layout/venn1"/>
    <dgm:cxn modelId="{003E4474-AEAE-2D48-8438-2569688FA23D}" type="presOf" srcId="{BC994F11-E0D1-B34F-963F-E38C42185F83}" destId="{ABD5CF84-B281-DB45-BC2C-57354C8A05EB}" srcOrd="0" destOrd="0" presId="urn:microsoft.com/office/officeart/2005/8/layout/venn1"/>
    <dgm:cxn modelId="{ECC4B8EF-10B7-2243-93BF-AF695ADB39C8}" type="presOf" srcId="{2336DD13-8B1D-C34E-B31A-72C7577F8B4E}" destId="{09602592-BF00-7A48-8DA0-927223E640CA}" srcOrd="0" destOrd="0" presId="urn:microsoft.com/office/officeart/2005/8/layout/venn1"/>
    <dgm:cxn modelId="{F3C08CE6-42FD-9D46-AECC-29EBD0E6380C}" srcId="{BC994F11-E0D1-B34F-963F-E38C42185F83}" destId="{D589FF49-0EA1-C243-BFAA-DE355B1D292A}" srcOrd="1" destOrd="0" parTransId="{1E476DE7-C44E-5A4A-A1D5-A7E98E960D08}" sibTransId="{897F4781-0701-EE40-BD55-A869F7D18802}"/>
    <dgm:cxn modelId="{CF7D6BBD-7D9C-9A4E-A8F6-B26173435625}" type="presOf" srcId="{D98A7BEB-C00F-CF4E-8ED8-E865CF2A244A}" destId="{03F8E1F7-CD86-424E-AD34-7476BDBF91AF}" srcOrd="1" destOrd="0" presId="urn:microsoft.com/office/officeart/2005/8/layout/venn1"/>
    <dgm:cxn modelId="{6A2FBE04-5438-B44E-8037-25FF94ADBD1D}" srcId="{BC994F11-E0D1-B34F-963F-E38C42185F83}" destId="{D98A7BEB-C00F-CF4E-8ED8-E865CF2A244A}" srcOrd="0" destOrd="0" parTransId="{431E03B2-9F41-AA48-8559-F209410DD18B}" sibTransId="{5AA9606A-ED43-4641-AFD4-CFD1CF7A1CC3}"/>
    <dgm:cxn modelId="{DAFD007C-193B-284D-BBF4-B89A7627334A}" type="presParOf" srcId="{ABD5CF84-B281-DB45-BC2C-57354C8A05EB}" destId="{50E7BA49-AEC8-F84E-95EE-AD71E620099D}" srcOrd="0" destOrd="0" presId="urn:microsoft.com/office/officeart/2005/8/layout/venn1"/>
    <dgm:cxn modelId="{D35B407C-EDB8-A248-8E24-48D0E872D774}" type="presParOf" srcId="{ABD5CF84-B281-DB45-BC2C-57354C8A05EB}" destId="{03F8E1F7-CD86-424E-AD34-7476BDBF91AF}" srcOrd="1" destOrd="0" presId="urn:microsoft.com/office/officeart/2005/8/layout/venn1"/>
    <dgm:cxn modelId="{6917F252-13ED-644D-8D0A-7410A3437B5B}" type="presParOf" srcId="{ABD5CF84-B281-DB45-BC2C-57354C8A05EB}" destId="{B93B37AE-049C-0E46-BBB8-A1C6AD64F0D0}" srcOrd="2" destOrd="0" presId="urn:microsoft.com/office/officeart/2005/8/layout/venn1"/>
    <dgm:cxn modelId="{D37389B7-02C8-404B-BD43-FE3A663BD6FB}" type="presParOf" srcId="{ABD5CF84-B281-DB45-BC2C-57354C8A05EB}" destId="{A4585CAB-3F69-6D44-8633-D7C4B27D6BA9}" srcOrd="3" destOrd="0" presId="urn:microsoft.com/office/officeart/2005/8/layout/venn1"/>
    <dgm:cxn modelId="{DB50D369-F993-2B4B-B6B4-996A7D1CAAA9}" type="presParOf" srcId="{ABD5CF84-B281-DB45-BC2C-57354C8A05EB}" destId="{09602592-BF00-7A48-8DA0-927223E640CA}" srcOrd="4" destOrd="0" presId="urn:microsoft.com/office/officeart/2005/8/layout/venn1"/>
    <dgm:cxn modelId="{A87E6ACB-214F-6E4D-A87C-18E8CB7D7777}" type="presParOf" srcId="{ABD5CF84-B281-DB45-BC2C-57354C8A05EB}" destId="{BB8E9B08-1D6F-924A-AD2F-9EE81253924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D2BA2-D2DF-E748-9649-8A8A837BEEA6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4CDB0761-113B-DD4F-B746-7DFE62BC82F5}">
      <dgm:prSet phldrT="[Texte]"/>
      <dgm:spPr/>
      <dgm:t>
        <a:bodyPr/>
        <a:lstStyle/>
        <a:p>
          <a:r>
            <a:rPr lang="fr-FR"/>
            <a:t>Phase d’initialisation</a:t>
          </a:r>
        </a:p>
      </dgm:t>
    </dgm:pt>
    <dgm:pt modelId="{C0E50F08-83A4-8943-8F6C-B908DF32A058}" type="parTrans" cxnId="{CE0F2F23-8E87-ED4B-BDCA-149D4F6EA198}">
      <dgm:prSet/>
      <dgm:spPr/>
      <dgm:t>
        <a:bodyPr/>
        <a:lstStyle/>
        <a:p>
          <a:endParaRPr lang="fr-FR"/>
        </a:p>
      </dgm:t>
    </dgm:pt>
    <dgm:pt modelId="{A5185D55-9520-1D43-8857-A232C7C08710}" type="sibTrans" cxnId="{CE0F2F23-8E87-ED4B-BDCA-149D4F6EA198}">
      <dgm:prSet/>
      <dgm:spPr/>
      <dgm:t>
        <a:bodyPr/>
        <a:lstStyle/>
        <a:p>
          <a:endParaRPr lang="fr-FR"/>
        </a:p>
      </dgm:t>
    </dgm:pt>
    <dgm:pt modelId="{F106BC5E-B9F0-5D40-BAE3-9E5769FE40D1}">
      <dgm:prSet phldrT="[Texte]"/>
      <dgm:spPr/>
      <dgm:t>
        <a:bodyPr/>
        <a:lstStyle/>
        <a:p>
          <a:r>
            <a:rPr lang="fr-FR"/>
            <a:t>Communication des données</a:t>
          </a:r>
        </a:p>
      </dgm:t>
    </dgm:pt>
    <dgm:pt modelId="{E643A090-AE4C-9D48-9E16-30CE1D1CE06C}" type="parTrans" cxnId="{6AE2B2E6-2F7F-E942-AFAD-57D5F96A6E0D}">
      <dgm:prSet/>
      <dgm:spPr/>
      <dgm:t>
        <a:bodyPr/>
        <a:lstStyle/>
        <a:p>
          <a:endParaRPr lang="fr-FR"/>
        </a:p>
      </dgm:t>
    </dgm:pt>
    <dgm:pt modelId="{C59C73AE-264B-B049-B439-4960AEF78923}" type="sibTrans" cxnId="{6AE2B2E6-2F7F-E942-AFAD-57D5F96A6E0D}">
      <dgm:prSet/>
      <dgm:spPr/>
      <dgm:t>
        <a:bodyPr/>
        <a:lstStyle/>
        <a:p>
          <a:endParaRPr lang="fr-FR"/>
        </a:p>
      </dgm:t>
    </dgm:pt>
    <dgm:pt modelId="{04619937-0C07-124A-8282-B58357635B32}">
      <dgm:prSet phldrT="[Texte]"/>
      <dgm:spPr/>
      <dgm:t>
        <a:bodyPr/>
        <a:lstStyle/>
        <a:p>
          <a:r>
            <a:rPr lang="fr-FR"/>
            <a:t>Maintenance des routes</a:t>
          </a:r>
        </a:p>
      </dgm:t>
    </dgm:pt>
    <dgm:pt modelId="{DDDC973E-4FE5-4140-911B-23DFA6B512C9}" type="parTrans" cxnId="{92D39173-B06F-6E4A-874E-88B66B68EA48}">
      <dgm:prSet/>
      <dgm:spPr/>
      <dgm:t>
        <a:bodyPr/>
        <a:lstStyle/>
        <a:p>
          <a:endParaRPr lang="fr-FR"/>
        </a:p>
      </dgm:t>
    </dgm:pt>
    <dgm:pt modelId="{19AF7D88-17FD-A844-8239-1FDFEE7DC9A2}" type="sibTrans" cxnId="{92D39173-B06F-6E4A-874E-88B66B68EA48}">
      <dgm:prSet/>
      <dgm:spPr/>
      <dgm:t>
        <a:bodyPr/>
        <a:lstStyle/>
        <a:p>
          <a:endParaRPr lang="fr-FR"/>
        </a:p>
      </dgm:t>
    </dgm:pt>
    <dgm:pt modelId="{291E1784-AE8D-E544-9A5B-8F2B2144E939}" type="pres">
      <dgm:prSet presAssocID="{051D2BA2-D2DF-E748-9649-8A8A837BEEA6}" presName="Name0" presStyleCnt="0">
        <dgm:presLayoutVars>
          <dgm:dir/>
          <dgm:resizeHandles val="exact"/>
        </dgm:presLayoutVars>
      </dgm:prSet>
      <dgm:spPr/>
    </dgm:pt>
    <dgm:pt modelId="{66D39EF3-D17A-0145-B0FC-9CFFC2C2E5D0}" type="pres">
      <dgm:prSet presAssocID="{4CDB0761-113B-DD4F-B746-7DFE62BC82F5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E583CB-C57C-0249-A976-FCC79E28F5E8}" type="pres">
      <dgm:prSet presAssocID="{A5185D55-9520-1D43-8857-A232C7C08710}" presName="parSpace" presStyleCnt="0"/>
      <dgm:spPr/>
    </dgm:pt>
    <dgm:pt modelId="{6876BDBD-C154-0A44-90A1-4E9E4BB67A95}" type="pres">
      <dgm:prSet presAssocID="{F106BC5E-B9F0-5D40-BAE3-9E5769FE40D1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D24144-ECC0-A34E-87CF-E83FF639A76C}" type="pres">
      <dgm:prSet presAssocID="{C59C73AE-264B-B049-B439-4960AEF78923}" presName="parSpace" presStyleCnt="0"/>
      <dgm:spPr/>
    </dgm:pt>
    <dgm:pt modelId="{3313BFE8-58CD-6648-8D85-AC2B2B21312E}" type="pres">
      <dgm:prSet presAssocID="{04619937-0C07-124A-8282-B58357635B3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150D72D-607E-6C48-A80C-7A9CA5356037}" type="presOf" srcId="{051D2BA2-D2DF-E748-9649-8A8A837BEEA6}" destId="{291E1784-AE8D-E544-9A5B-8F2B2144E939}" srcOrd="0" destOrd="0" presId="urn:microsoft.com/office/officeart/2005/8/layout/hChevron3"/>
    <dgm:cxn modelId="{1F60A23D-91E9-8D4F-A90D-7C31A5EA2C8A}" type="presOf" srcId="{F106BC5E-B9F0-5D40-BAE3-9E5769FE40D1}" destId="{6876BDBD-C154-0A44-90A1-4E9E4BB67A95}" srcOrd="0" destOrd="0" presId="urn:microsoft.com/office/officeart/2005/8/layout/hChevron3"/>
    <dgm:cxn modelId="{6AE2B2E6-2F7F-E942-AFAD-57D5F96A6E0D}" srcId="{051D2BA2-D2DF-E748-9649-8A8A837BEEA6}" destId="{F106BC5E-B9F0-5D40-BAE3-9E5769FE40D1}" srcOrd="1" destOrd="0" parTransId="{E643A090-AE4C-9D48-9E16-30CE1D1CE06C}" sibTransId="{C59C73AE-264B-B049-B439-4960AEF78923}"/>
    <dgm:cxn modelId="{92D39173-B06F-6E4A-874E-88B66B68EA48}" srcId="{051D2BA2-D2DF-E748-9649-8A8A837BEEA6}" destId="{04619937-0C07-124A-8282-B58357635B32}" srcOrd="2" destOrd="0" parTransId="{DDDC973E-4FE5-4140-911B-23DFA6B512C9}" sibTransId="{19AF7D88-17FD-A844-8239-1FDFEE7DC9A2}"/>
    <dgm:cxn modelId="{751BE9CA-FFD5-2940-A2D8-A6414ED0865D}" type="presOf" srcId="{4CDB0761-113B-DD4F-B746-7DFE62BC82F5}" destId="{66D39EF3-D17A-0145-B0FC-9CFFC2C2E5D0}" srcOrd="0" destOrd="0" presId="urn:microsoft.com/office/officeart/2005/8/layout/hChevron3"/>
    <dgm:cxn modelId="{CE0F2F23-8E87-ED4B-BDCA-149D4F6EA198}" srcId="{051D2BA2-D2DF-E748-9649-8A8A837BEEA6}" destId="{4CDB0761-113B-DD4F-B746-7DFE62BC82F5}" srcOrd="0" destOrd="0" parTransId="{C0E50F08-83A4-8943-8F6C-B908DF32A058}" sibTransId="{A5185D55-9520-1D43-8857-A232C7C08710}"/>
    <dgm:cxn modelId="{CB6404EE-8D5D-1040-B83C-C81CF91C000A}" type="presOf" srcId="{04619937-0C07-124A-8282-B58357635B32}" destId="{3313BFE8-58CD-6648-8D85-AC2B2B21312E}" srcOrd="0" destOrd="0" presId="urn:microsoft.com/office/officeart/2005/8/layout/hChevron3"/>
    <dgm:cxn modelId="{4B0127D7-4143-DC4B-89F0-9E1E9F016CA5}" type="presParOf" srcId="{291E1784-AE8D-E544-9A5B-8F2B2144E939}" destId="{66D39EF3-D17A-0145-B0FC-9CFFC2C2E5D0}" srcOrd="0" destOrd="0" presId="urn:microsoft.com/office/officeart/2005/8/layout/hChevron3"/>
    <dgm:cxn modelId="{0945F105-D227-ED4F-A6B4-69D972B7081F}" type="presParOf" srcId="{291E1784-AE8D-E544-9A5B-8F2B2144E939}" destId="{24E583CB-C57C-0249-A976-FCC79E28F5E8}" srcOrd="1" destOrd="0" presId="urn:microsoft.com/office/officeart/2005/8/layout/hChevron3"/>
    <dgm:cxn modelId="{DB8DA1B3-FF68-FF42-9C30-21B2F62A9A14}" type="presParOf" srcId="{291E1784-AE8D-E544-9A5B-8F2B2144E939}" destId="{6876BDBD-C154-0A44-90A1-4E9E4BB67A95}" srcOrd="2" destOrd="0" presId="urn:microsoft.com/office/officeart/2005/8/layout/hChevron3"/>
    <dgm:cxn modelId="{48E81907-A7E9-FE4C-8166-1730505A604A}" type="presParOf" srcId="{291E1784-AE8D-E544-9A5B-8F2B2144E939}" destId="{EDD24144-ECC0-A34E-87CF-E83FF639A76C}" srcOrd="3" destOrd="0" presId="urn:microsoft.com/office/officeart/2005/8/layout/hChevron3"/>
    <dgm:cxn modelId="{76C419A5-82C7-4549-B666-02A68A8A8788}" type="presParOf" srcId="{291E1784-AE8D-E544-9A5B-8F2B2144E939}" destId="{3313BFE8-58CD-6648-8D85-AC2B2B21312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7BA49-AEC8-F84E-95EE-AD71E620099D}">
      <dsp:nvSpPr>
        <dsp:cNvPr id="0" name=""/>
        <dsp:cNvSpPr/>
      </dsp:nvSpPr>
      <dsp:spPr>
        <a:xfrm>
          <a:off x="2614272" y="56073"/>
          <a:ext cx="2691540" cy="2691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Durée de vie du réseau</a:t>
          </a:r>
        </a:p>
      </dsp:txBody>
      <dsp:txXfrm>
        <a:off x="2973144" y="527093"/>
        <a:ext cx="1973796" cy="1211193"/>
      </dsp:txXfrm>
    </dsp:sp>
    <dsp:sp modelId="{B93B37AE-049C-0E46-BBB8-A1C6AD64F0D0}">
      <dsp:nvSpPr>
        <dsp:cNvPr id="0" name=""/>
        <dsp:cNvSpPr/>
      </dsp:nvSpPr>
      <dsp:spPr>
        <a:xfrm>
          <a:off x="3585470" y="1738286"/>
          <a:ext cx="2691540" cy="2691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Topologie</a:t>
          </a:r>
        </a:p>
      </dsp:txBody>
      <dsp:txXfrm>
        <a:off x="4408633" y="2433601"/>
        <a:ext cx="1614924" cy="1480347"/>
      </dsp:txXfrm>
    </dsp:sp>
    <dsp:sp modelId="{09602592-BF00-7A48-8DA0-927223E640CA}">
      <dsp:nvSpPr>
        <dsp:cNvPr id="0" name=""/>
        <dsp:cNvSpPr/>
      </dsp:nvSpPr>
      <dsp:spPr>
        <a:xfrm>
          <a:off x="1643075" y="1738286"/>
          <a:ext cx="2691540" cy="2691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Fonction de coût</a:t>
          </a:r>
        </a:p>
      </dsp:txBody>
      <dsp:txXfrm>
        <a:off x="1896528" y="2433601"/>
        <a:ext cx="1614924" cy="1480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DFEDB-E45F-FA47-A365-B303C96AB09D}">
      <dsp:nvSpPr>
        <dsp:cNvPr id="0" name=""/>
        <dsp:cNvSpPr/>
      </dsp:nvSpPr>
      <dsp:spPr>
        <a:xfrm>
          <a:off x="0" y="53240"/>
          <a:ext cx="7914038" cy="4355221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solidFill>
            <a:schemeClr val="tx1"/>
          </a:solidFill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DA2E2-7597-9F48-800A-7F99442BA8B5}">
      <dsp:nvSpPr>
        <dsp:cNvPr id="0" name=""/>
        <dsp:cNvSpPr/>
      </dsp:nvSpPr>
      <dsp:spPr>
        <a:xfrm>
          <a:off x="949684" y="1202026"/>
          <a:ext cx="2611632" cy="1551151"/>
        </a:xfrm>
        <a:prstGeom prst="rect">
          <a:avLst/>
        </a:prstGeom>
        <a:noFill/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Algorithme d’augmentation de flot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FA(x</a:t>
          </a:r>
          <a:r>
            <a:rPr lang="fr-FR" sz="2200" kern="1200" baseline="-25000"/>
            <a:t>1</a:t>
          </a:r>
          <a:r>
            <a:rPr lang="fr-FR" sz="2200" kern="1200"/>
            <a:t>,x</a:t>
          </a:r>
          <a:r>
            <a:rPr lang="fr-FR" sz="2200" kern="1200" baseline="-25000"/>
            <a:t>2</a:t>
          </a:r>
          <a:r>
            <a:rPr lang="fr-FR" sz="2200" kern="1200"/>
            <a:t>,x</a:t>
          </a:r>
          <a:r>
            <a:rPr lang="fr-FR" sz="2200" kern="1200" baseline="-25000"/>
            <a:t>3</a:t>
          </a:r>
          <a:r>
            <a:rPr lang="fr-FR" sz="2200" kern="1200"/>
            <a:t>)</a:t>
          </a:r>
        </a:p>
      </dsp:txBody>
      <dsp:txXfrm>
        <a:off x="949684" y="1202026"/>
        <a:ext cx="2611632" cy="1551151"/>
      </dsp:txXfrm>
    </dsp:sp>
    <dsp:sp modelId="{45EE3AF7-AA78-2A41-A5AE-2F65EF4F1AE8}">
      <dsp:nvSpPr>
        <dsp:cNvPr id="0" name=""/>
        <dsp:cNvSpPr/>
      </dsp:nvSpPr>
      <dsp:spPr>
        <a:xfrm>
          <a:off x="3957019" y="1708524"/>
          <a:ext cx="3086474" cy="1551151"/>
        </a:xfrm>
        <a:prstGeom prst="rect">
          <a:avLst/>
        </a:prstGeom>
        <a:noFill/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Extension d’un algorithme de redirection de flot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FR()</a:t>
          </a:r>
        </a:p>
      </dsp:txBody>
      <dsp:txXfrm>
        <a:off x="3957019" y="1708524"/>
        <a:ext cx="3086474" cy="1551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7BA49-AEC8-F84E-95EE-AD71E620099D}">
      <dsp:nvSpPr>
        <dsp:cNvPr id="0" name=""/>
        <dsp:cNvSpPr/>
      </dsp:nvSpPr>
      <dsp:spPr>
        <a:xfrm>
          <a:off x="2614272" y="56073"/>
          <a:ext cx="2691540" cy="2691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Durée de vie du réseau</a:t>
          </a:r>
        </a:p>
      </dsp:txBody>
      <dsp:txXfrm>
        <a:off x="2973144" y="527093"/>
        <a:ext cx="1973796" cy="1211193"/>
      </dsp:txXfrm>
    </dsp:sp>
    <dsp:sp modelId="{B93B37AE-049C-0E46-BBB8-A1C6AD64F0D0}">
      <dsp:nvSpPr>
        <dsp:cNvPr id="0" name=""/>
        <dsp:cNvSpPr/>
      </dsp:nvSpPr>
      <dsp:spPr>
        <a:xfrm>
          <a:off x="3585470" y="1738286"/>
          <a:ext cx="2691540" cy="2691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Topologie</a:t>
          </a:r>
        </a:p>
      </dsp:txBody>
      <dsp:txXfrm>
        <a:off x="4408633" y="2433601"/>
        <a:ext cx="1614924" cy="1480347"/>
      </dsp:txXfrm>
    </dsp:sp>
    <dsp:sp modelId="{09602592-BF00-7A48-8DA0-927223E640CA}">
      <dsp:nvSpPr>
        <dsp:cNvPr id="0" name=""/>
        <dsp:cNvSpPr/>
      </dsp:nvSpPr>
      <dsp:spPr>
        <a:xfrm>
          <a:off x="1643075" y="1738286"/>
          <a:ext cx="2691540" cy="2691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Fonction de coût</a:t>
          </a:r>
        </a:p>
      </dsp:txBody>
      <dsp:txXfrm>
        <a:off x="1896528" y="2433601"/>
        <a:ext cx="1614924" cy="14803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39EF3-D17A-0145-B0FC-9CFFC2C2E5D0}">
      <dsp:nvSpPr>
        <dsp:cNvPr id="0" name=""/>
        <dsp:cNvSpPr/>
      </dsp:nvSpPr>
      <dsp:spPr>
        <a:xfrm>
          <a:off x="3449" y="689540"/>
          <a:ext cx="3016709" cy="120668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Phase d’initialisation</a:t>
          </a:r>
        </a:p>
      </dsp:txBody>
      <dsp:txXfrm>
        <a:off x="3449" y="689540"/>
        <a:ext cx="2715038" cy="1206683"/>
      </dsp:txXfrm>
    </dsp:sp>
    <dsp:sp modelId="{6876BDBD-C154-0A44-90A1-4E9E4BB67A95}">
      <dsp:nvSpPr>
        <dsp:cNvPr id="0" name=""/>
        <dsp:cNvSpPr/>
      </dsp:nvSpPr>
      <dsp:spPr>
        <a:xfrm>
          <a:off x="2416817" y="689540"/>
          <a:ext cx="3016709" cy="12066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Communication des données</a:t>
          </a:r>
        </a:p>
      </dsp:txBody>
      <dsp:txXfrm>
        <a:off x="3020159" y="689540"/>
        <a:ext cx="1810026" cy="1206683"/>
      </dsp:txXfrm>
    </dsp:sp>
    <dsp:sp modelId="{3313BFE8-58CD-6648-8D85-AC2B2B21312E}">
      <dsp:nvSpPr>
        <dsp:cNvPr id="0" name=""/>
        <dsp:cNvSpPr/>
      </dsp:nvSpPr>
      <dsp:spPr>
        <a:xfrm>
          <a:off x="4830184" y="689540"/>
          <a:ext cx="3016709" cy="12066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Maintenance des routes</a:t>
          </a:r>
        </a:p>
      </dsp:txBody>
      <dsp:txXfrm>
        <a:off x="5433526" y="689540"/>
        <a:ext cx="1810026" cy="1206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392E5-EA7F-0241-B191-5C980787793E}" type="datetimeFigureOut">
              <a:t>14/02/12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1F825-4532-5A48-A168-348977A1B96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770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BF8BE-639A-CC45-922F-529953659125}" type="datetimeFigureOut">
              <a:t>14/02/12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20A6-86F1-024F-A23D-AC9CAB5BBA8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168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ONSIDER a group of wireless static nodes randomly dis- tributed in a region </a:t>
            </a:r>
            <a:endParaRPr lang="fr-FR" sz="2000"/>
          </a:p>
          <a:p>
            <a:endParaRPr lang="fr-FR" sz="20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20A6-86F1-024F-A23D-AC9CAB5BBA8E}" type="slidenum"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41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20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20A6-86F1-024F-A23D-AC9CAB5BBA8E}" type="slidenum"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41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flooding the network in the direction of the source node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intermediate node forwards the request only to the neighbors that are closer to the source node than oneself and farther away from the destination node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20A6-86F1-024F-A23D-AC9CAB5BBA8E}" type="slidenum">
              <a:rPr lang="fr-F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84F0A2C-9D9A-724D-B43D-D3DD12E85515}" type="datetime1">
              <a:t>14/02/12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BFBDA92-3562-8D4B-A291-64F972551B04}" type="datetime1">
              <a:t>14/02/12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1D14B95-D956-CF4E-851A-71FF60300CEB}" type="datetime1">
              <a:t>14/02/12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E949735-2F53-AC44-AD87-A961E86AE1DA}" type="datetime1">
              <a:t>14/02/12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366FF59-FA54-4745-A4C6-20269AE2E93C}" type="datetime1">
              <a:t>14/02/12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17190E-E728-154A-97E7-9E2DEA5B490F}" type="datetime1">
              <a:t>14/02/12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D5783B-E86B-1A48-8031-EDC0FD76EED0}" type="datetime1">
              <a:t>14/02/12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2BBBCC-BCFA-9D42-8102-202F30183160}" type="datetime1">
              <a:t>14/02/12</a:t>
            </a:fld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F314FCB-0F6D-134D-B8EE-7FBE3929D852}" type="datetime1">
              <a:t>14/02/12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B9EE61-1B6B-1C49-BE56-571A628A9A8F}" type="datetime1">
              <a:t>14/02/12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3B037BDA-5921-E14C-933C-C93533054B98}" type="datetime1">
              <a:t>14/02/12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1067AA45-F0DD-0F4E-8299-699B50AB45F5}" type="datetime1">
              <a:t>14/02/12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9" Type="http://schemas.openxmlformats.org/officeDocument/2006/relationships/oleObject" Target="../embeddings/oleObject5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.bin"/><Relationship Id="rId12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9064" y="1544812"/>
            <a:ext cx="6480048" cy="4093988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Analyse et conception d’algorithmes économes en énergie dans les réseaux de capteurs </a:t>
            </a:r>
            <a:r>
              <a:rPr lang="en-US"/>
              <a:t/>
            </a:r>
            <a:br>
              <a:rPr lang="en-US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63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FR()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/>
            <a:r>
              <a:rPr lang="fr-FR"/>
              <a:t>Algorithme originel</a:t>
            </a:r>
          </a:p>
          <a:p>
            <a:pPr marL="420624" lvl="1"/>
            <a:r>
              <a:rPr lang="fr-FR"/>
              <a:t>J.-H. Chang and L. Tassiulas, “Routing for maximum system lifetime in wireless ad-hoc networks” – 1999</a:t>
            </a:r>
          </a:p>
          <a:p>
            <a:pPr marL="420624" lvl="1"/>
            <a:endParaRPr lang="fr-FR"/>
          </a:p>
          <a:p>
            <a:pPr marL="118872"/>
            <a:r>
              <a:rPr lang="fr-FR"/>
              <a:t>Extension aux composantes multiples</a:t>
            </a:r>
          </a:p>
          <a:p>
            <a:pPr marL="118872"/>
            <a:endParaRPr lang="fr-FR"/>
          </a:p>
          <a:p>
            <a:pPr marL="118872"/>
            <a:r>
              <a:rPr lang="fr-FR"/>
              <a:t>Principe</a:t>
            </a:r>
          </a:p>
          <a:p>
            <a:pPr marL="420624" lvl="1"/>
            <a:r>
              <a:rPr lang="fr-FR"/>
              <a:t>Si le flot est optimal, les durées de vie de tous les s-t chemins utilisés sont identiques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392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FR()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pic>
        <p:nvPicPr>
          <p:cNvPr id="7" name="Image 6" descr="F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0109"/>
            <a:ext cx="4939929" cy="47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7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Critère</a:t>
            </a:r>
          </a:p>
          <a:p>
            <a:pPr lvl="1"/>
            <a:endParaRPr lang="fr-FR"/>
          </a:p>
          <a:p>
            <a:pPr lvl="1"/>
            <a:r>
              <a:rPr lang="fr-FR"/>
              <a:t> </a:t>
            </a:r>
          </a:p>
          <a:p>
            <a:pPr lvl="1"/>
            <a:endParaRPr lang="fr-FR"/>
          </a:p>
          <a:p>
            <a:endParaRPr lang="fr-FR"/>
          </a:p>
          <a:p>
            <a:r>
              <a:rPr lang="fr-FR"/>
              <a:t>Réseau</a:t>
            </a:r>
          </a:p>
          <a:p>
            <a:pPr lvl="1"/>
            <a:r>
              <a:rPr lang="fr-FR"/>
              <a:t>20 nœuds distribués aléatoirement dans un carré de 5*5</a:t>
            </a:r>
          </a:p>
          <a:p>
            <a:pPr lvl="1"/>
            <a:r>
              <a:rPr lang="fr-FR"/>
              <a:t>Chaque nœud peut transmettre dans un rayon de 2,5</a:t>
            </a:r>
          </a:p>
          <a:p>
            <a:pPr lvl="1"/>
            <a:r>
              <a:rPr lang="fr-FR"/>
              <a:t>Une ou plusieurs composantes</a:t>
            </a:r>
          </a:p>
          <a:p>
            <a:pPr lvl="1"/>
            <a:endParaRPr lang="fr-FR"/>
          </a:p>
          <a:p>
            <a:r>
              <a:rPr lang="fr-FR"/>
              <a:t>FA(x</a:t>
            </a:r>
            <a:r>
              <a:rPr lang="fr-FR" baseline="-25000"/>
              <a:t>1</a:t>
            </a:r>
            <a:r>
              <a:rPr lang="fr-FR"/>
              <a:t>,x</a:t>
            </a:r>
            <a:r>
              <a:rPr lang="fr-FR" baseline="-25000"/>
              <a:t>2</a:t>
            </a:r>
            <a:r>
              <a:rPr lang="fr-FR"/>
              <a:t>,x</a:t>
            </a:r>
            <a:r>
              <a:rPr lang="fr-FR" baseline="-25000"/>
              <a:t>3</a:t>
            </a:r>
            <a:r>
              <a:rPr lang="fr-FR"/>
              <a:t>) testé avec λ = 0,001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  <p:graphicFrame>
        <p:nvGraphicFramePr>
          <p:cNvPr id="5" name="Espace réservé du contenu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044729"/>
              </p:ext>
            </p:extLst>
          </p:nvPr>
        </p:nvGraphicFramePr>
        <p:xfrm>
          <a:off x="1296464" y="2236927"/>
          <a:ext cx="1084692" cy="8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…quation" r:id="rId3" imgW="622300" imgH="469900" progId="Equation.3">
                  <p:embed/>
                </p:oleObj>
              </mc:Choice>
              <mc:Fallback>
                <p:oleObj name="…quation" r:id="rId3" imgW="622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464" y="2236927"/>
                        <a:ext cx="1084692" cy="8192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03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 à une composante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204" indent="-342900"/>
            <a:r>
              <a:rPr lang="fr-FR"/>
              <a:t>5 nœuds sources et 2 nœuds destinations</a:t>
            </a:r>
          </a:p>
        </p:txBody>
      </p:sp>
      <p:pic>
        <p:nvPicPr>
          <p:cNvPr id="8" name="Image 7" descr="resSing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63" y="2148264"/>
            <a:ext cx="4761834" cy="37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9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Réseau à plusieurs composantes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9204" indent="-342900"/>
            <a:r>
              <a:rPr lang="fr-FR"/>
              <a:t>5 nœuds sources et 5 nœuds destinations</a:t>
            </a:r>
          </a:p>
        </p:txBody>
      </p:sp>
      <p:pic>
        <p:nvPicPr>
          <p:cNvPr id="7" name="Image 6" descr="resMulti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93" y="2192776"/>
            <a:ext cx="4846575" cy="37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6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6045833"/>
          </a:xfrm>
        </p:spPr>
        <p:txBody>
          <a:bodyPr>
            <a:normAutofit/>
          </a:bodyPr>
          <a:lstStyle/>
          <a:p>
            <a:r>
              <a:rPr lang="fr-FR"/>
              <a:t>Energy Aware Routing for Low Energy Ad Hoc Sensor Networks</a:t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r>
              <a:rPr lang="fr-FR" sz="3600" i="1"/>
              <a:t>Rahul C. Shah and Jan M. Rabaey</a:t>
            </a:r>
            <a:r>
              <a:rPr lang="fr-FR" sz="3600"/>
              <a:t> – 2002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949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/>
              <a:t>Soient :</a:t>
            </a:r>
          </a:p>
          <a:p>
            <a:pPr lvl="1">
              <a:lnSpc>
                <a:spcPct val="150000"/>
              </a:lnSpc>
            </a:pPr>
            <a:r>
              <a:rPr lang="fr-FR"/>
              <a:t>N</a:t>
            </a:r>
            <a:r>
              <a:rPr lang="fr-FR" baseline="-25000"/>
              <a:t>i</a:t>
            </a:r>
            <a:r>
              <a:rPr lang="fr-FR"/>
              <a:t> le nœud i</a:t>
            </a:r>
          </a:p>
          <a:p>
            <a:pPr lvl="1">
              <a:lnSpc>
                <a:spcPct val="150000"/>
              </a:lnSpc>
            </a:pPr>
            <a:r>
              <a:rPr lang="fr-FR"/>
              <a:t>d(N</a:t>
            </a:r>
            <a:r>
              <a:rPr lang="fr-FR" baseline="-25000"/>
              <a:t>i</a:t>
            </a:r>
            <a:r>
              <a:rPr lang="fr-FR"/>
              <a:t>, N</a:t>
            </a:r>
            <a:r>
              <a:rPr lang="fr-FR" baseline="-25000"/>
              <a:t>j</a:t>
            </a:r>
            <a:r>
              <a:rPr lang="fr-FR"/>
              <a:t>) la distance entre les nœuds i et j</a:t>
            </a:r>
          </a:p>
          <a:p>
            <a:pPr lvl="1">
              <a:lnSpc>
                <a:spcPct val="150000"/>
              </a:lnSpc>
            </a:pPr>
            <a:r>
              <a:rPr lang="fr-FR"/>
              <a:t>Metrics(N</a:t>
            </a:r>
            <a:r>
              <a:rPr lang="fr-FR" baseline="-25000"/>
              <a:t>j</a:t>
            </a:r>
            <a:r>
              <a:rPr lang="fr-FR"/>
              <a:t>, N</a:t>
            </a:r>
            <a:r>
              <a:rPr lang="fr-FR" baseline="-25000"/>
              <a:t>i</a:t>
            </a:r>
            <a:r>
              <a:rPr lang="fr-FR"/>
              <a:t>) le coût de la liaison (i, j)</a:t>
            </a:r>
            <a:endParaRPr lang="fr-FR"/>
          </a:p>
          <a:p>
            <a:pPr lvl="1">
              <a:lnSpc>
                <a:spcPct val="15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 l’énergie requise pour la transmission de i à j</a:t>
            </a:r>
          </a:p>
          <a:p>
            <a:pPr lvl="1">
              <a:lnSpc>
                <a:spcPct val="150000"/>
              </a:lnSpc>
            </a:pPr>
            <a:r>
              <a:rPr lang="fr-FR"/>
              <a:t>R</a:t>
            </a:r>
            <a:r>
              <a:rPr lang="fr-FR" baseline="-25000"/>
              <a:t>i</a:t>
            </a:r>
            <a:r>
              <a:rPr lang="fr-FR"/>
              <a:t> l’énergie résiduelle normalisée du nœud i</a:t>
            </a:r>
          </a:p>
          <a:p>
            <a:pPr lvl="1">
              <a:lnSpc>
                <a:spcPct val="150000"/>
              </a:lnSpc>
            </a:pPr>
            <a:r>
              <a:rPr lang="fr-FR"/>
              <a:t>P</a:t>
            </a:r>
            <a:r>
              <a:rPr lang="fr-FR" baseline="-25000"/>
              <a:t>Nj,Ni </a:t>
            </a:r>
            <a:r>
              <a:rPr lang="fr-FR"/>
              <a:t>la probabilité que le nœud j choisisse le nœud i</a:t>
            </a:r>
            <a:endParaRPr lang="fr-FR"/>
          </a:p>
          <a:p>
            <a:pPr lvl="1">
              <a:lnSpc>
                <a:spcPct val="150000"/>
              </a:lnSpc>
            </a:pPr>
            <a:r>
              <a:rPr lang="fr-FR"/>
              <a:t>FT</a:t>
            </a:r>
            <a:r>
              <a:rPr lang="fr-FR" baseline="-25000"/>
              <a:t>j</a:t>
            </a:r>
            <a:r>
              <a:rPr lang="fr-FR"/>
              <a:t> la table de routage du nœud 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376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Contexte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926570983"/>
              </p:ext>
            </p:extLst>
          </p:nvPr>
        </p:nvGraphicFramePr>
        <p:xfrm>
          <a:off x="4714" y="1385981"/>
          <a:ext cx="7920086" cy="4485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5" name="Obje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746249"/>
              </p:ext>
            </p:extLst>
          </p:nvPr>
        </p:nvGraphicFramePr>
        <p:xfrm>
          <a:off x="2174875" y="4098925"/>
          <a:ext cx="10636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…quation" r:id="rId9" imgW="622300" imgH="254000" progId="Equation.3">
                  <p:embed/>
                </p:oleObj>
              </mc:Choice>
              <mc:Fallback>
                <p:oleObj name="…quation" r:id="rId9" imgW="622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74875" y="4098925"/>
                        <a:ext cx="10636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4472186" y="4098925"/>
            <a:ext cx="1746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</a:rPr>
              <a:t>Graphe orienté quelconque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992354" y="2530053"/>
            <a:ext cx="19704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Temps jusqu’à la partition du réseau</a:t>
            </a:r>
          </a:p>
        </p:txBody>
      </p:sp>
    </p:spTree>
    <p:extLst>
      <p:ext uri="{BB962C8B-B14F-4D97-AF65-F5344CB8AC3E}">
        <p14:creationId xmlns:p14="http://schemas.microsoft.com/office/powerpoint/2010/main" val="361519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ENERGY AWARE ROUTING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Protocole de routage réactif (vs Proactive R. P.)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Routage initié par le nœud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7642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Energy Aware Routing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9547898"/>
              </p:ext>
            </p:extLst>
          </p:nvPr>
        </p:nvGraphicFramePr>
        <p:xfrm>
          <a:off x="303056" y="1397000"/>
          <a:ext cx="7850344" cy="2585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57200" y="3766308"/>
            <a:ext cx="7467600" cy="2359855"/>
          </a:xfrm>
        </p:spPr>
        <p:txBody>
          <a:bodyPr/>
          <a:lstStyle/>
          <a:p>
            <a:r>
              <a:rPr lang="fr-FR"/>
              <a:t>Principe :</a:t>
            </a:r>
          </a:p>
          <a:p>
            <a:pPr lvl="1"/>
            <a:r>
              <a:rPr lang="fr-FR"/>
              <a:t>Maintenir un ensemble de chemins possibles</a:t>
            </a:r>
          </a:p>
          <a:p>
            <a:pPr lvl="1"/>
            <a:r>
              <a:rPr lang="fr-FR"/>
              <a:t>Choisir aléatoirement celui à emprunter en fonction des probabilités</a:t>
            </a:r>
          </a:p>
        </p:txBody>
      </p:sp>
    </p:spTree>
    <p:extLst>
      <p:ext uri="{BB962C8B-B14F-4D97-AF65-F5344CB8AC3E}">
        <p14:creationId xmlns:p14="http://schemas.microsoft.com/office/powerpoint/2010/main" val="358478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Articles présentés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400"/>
          </a:p>
          <a:p>
            <a:r>
              <a:rPr lang="fr-FR" sz="2400"/>
              <a:t>Energy Conserving Routing in Wireless Ad-hoc Networks, </a:t>
            </a:r>
            <a:r>
              <a:rPr lang="fr-FR" sz="2000" i="1"/>
              <a:t>Jae-Hwan Chang and Leandros Tassiulas</a:t>
            </a:r>
            <a:br>
              <a:rPr lang="fr-FR" sz="2000" i="1"/>
            </a:br>
            <a:endParaRPr lang="fr-FR" sz="2000" i="1"/>
          </a:p>
          <a:p>
            <a:pPr marL="36576" indent="0">
              <a:buNone/>
            </a:pPr>
            <a:endParaRPr lang="fr-FR" sz="2000" i="1"/>
          </a:p>
          <a:p>
            <a:r>
              <a:rPr lang="fr-FR"/>
              <a:t>Energy Aware Routing for Low Energy Ad Hoc Sensor Networks, </a:t>
            </a:r>
            <a:r>
              <a:rPr lang="fr-FR" sz="2000" i="1"/>
              <a:t>Rahul C. Shah and Jan M. Rabaey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187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Phase d’initialisation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  <p:pic>
        <p:nvPicPr>
          <p:cNvPr id="8" name="Image 7" descr="EAR_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3" y="1269355"/>
            <a:ext cx="4726475" cy="48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Communication &amp; Maintenance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20</a:t>
            </a:fld>
            <a:endParaRPr kumimoji="0" lang="en-US"/>
          </a:p>
        </p:txBody>
      </p:sp>
      <p:pic>
        <p:nvPicPr>
          <p:cNvPr id="5" name="Image 4" descr="EAR_dc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0" y="2144750"/>
            <a:ext cx="6466337" cy="1120699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fr-FR"/>
              <a:t>Communication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Maintenance</a:t>
            </a:r>
          </a:p>
          <a:p>
            <a:pPr lvl="1"/>
            <a:r>
              <a:rPr lang="fr-FR"/>
              <a:t>Broadcasts locaux de temps en temps</a:t>
            </a:r>
          </a:p>
        </p:txBody>
      </p:sp>
    </p:spTree>
    <p:extLst>
      <p:ext uri="{BB962C8B-B14F-4D97-AF65-F5344CB8AC3E}">
        <p14:creationId xmlns:p14="http://schemas.microsoft.com/office/powerpoint/2010/main" val="3442487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Logiciel</a:t>
            </a:r>
          </a:p>
          <a:p>
            <a:pPr lvl="1"/>
            <a:r>
              <a:rPr lang="fr-FR"/>
              <a:t>Opnet</a:t>
            </a:r>
          </a:p>
          <a:p>
            <a:endParaRPr lang="fr-FR"/>
          </a:p>
          <a:p>
            <a:r>
              <a:rPr lang="fr-FR"/>
              <a:t>Réseau</a:t>
            </a:r>
          </a:p>
          <a:p>
            <a:pPr lvl="1"/>
            <a:r>
              <a:rPr lang="fr-FR"/>
              <a:t>76 nœuds (dont 4 mobiles)</a:t>
            </a:r>
          </a:p>
          <a:p>
            <a:endParaRPr lang="fr-FR"/>
          </a:p>
          <a:p>
            <a:r>
              <a:rPr lang="fr-FR"/>
              <a:t>Paramètres</a:t>
            </a:r>
          </a:p>
          <a:p>
            <a:pPr lvl="1"/>
            <a:r>
              <a:rPr lang="fr-FR"/>
              <a:t>α = 1</a:t>
            </a:r>
          </a:p>
          <a:p>
            <a:pPr lvl="1"/>
            <a:r>
              <a:rPr lang="fr-FR"/>
              <a:t>β = 50</a:t>
            </a:r>
          </a:p>
          <a:p>
            <a:endParaRPr lang="fr-FR"/>
          </a:p>
          <a:p>
            <a:r>
              <a:rPr lang="fr-FR"/>
              <a:t>1 heure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647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22</a:t>
            </a:fld>
            <a:endParaRPr kumimoji="0" lang="en-US"/>
          </a:p>
        </p:txBody>
      </p:sp>
      <p:pic>
        <p:nvPicPr>
          <p:cNvPr id="5" name="Image 4" descr="EAR_res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9" y="1735104"/>
            <a:ext cx="4116003" cy="3301070"/>
          </a:xfrm>
          <a:prstGeom prst="rect">
            <a:avLst/>
          </a:prstGeom>
        </p:spPr>
      </p:pic>
      <p:pic>
        <p:nvPicPr>
          <p:cNvPr id="6" name="Image 5" descr="EAR_res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35104"/>
            <a:ext cx="3897111" cy="33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147426"/>
          </a:xfrm>
        </p:spPr>
        <p:txBody>
          <a:bodyPr/>
          <a:lstStyle/>
          <a:p>
            <a:r>
              <a:rPr lang="fr-FR"/>
              <a:t>Merci de votre attention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5662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6045833"/>
          </a:xfrm>
        </p:spPr>
        <p:txBody>
          <a:bodyPr>
            <a:normAutofit/>
          </a:bodyPr>
          <a:lstStyle/>
          <a:p>
            <a:r>
              <a:rPr lang="fr-FR"/>
              <a:t>Energy Conserving Routing in Wireless Ad-hoc Networks</a:t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r>
              <a:rPr lang="fr-FR" sz="3600" i="1"/>
              <a:t>Jae-Hwan Chang and Leandros Tassiulas</a:t>
            </a:r>
            <a:r>
              <a:rPr lang="fr-FR" sz="3600"/>
              <a:t> – 2000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504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/>
              <a:t>Soient :</a:t>
            </a:r>
          </a:p>
          <a:p>
            <a:pPr lvl="1">
              <a:lnSpc>
                <a:spcPct val="150000"/>
              </a:lnSpc>
            </a:pPr>
            <a:r>
              <a:rPr lang="fr-FR"/>
              <a:t>G(N,A) le réseau de capteurs</a:t>
            </a:r>
          </a:p>
          <a:p>
            <a:pPr lvl="1">
              <a:lnSpc>
                <a:spcPct val="150000"/>
              </a:lnSpc>
            </a:pPr>
            <a:r>
              <a:rPr lang="fr-FR"/>
              <a:t>S</a:t>
            </a:r>
            <a:r>
              <a:rPr lang="fr-FR" baseline="-25000"/>
              <a:t>i</a:t>
            </a:r>
            <a:r>
              <a:rPr lang="fr-FR"/>
              <a:t> l’ensemble des voisins du nœud i</a:t>
            </a:r>
          </a:p>
          <a:p>
            <a:pPr lvl="1">
              <a:lnSpc>
                <a:spcPct val="150000"/>
              </a:lnSpc>
            </a:pPr>
            <a:r>
              <a:rPr lang="fr-FR"/>
              <a:t>E</a:t>
            </a:r>
            <a:r>
              <a:rPr lang="fr-FR" baseline="-25000"/>
              <a:t>i</a:t>
            </a:r>
            <a:r>
              <a:rPr lang="fr-FR"/>
              <a:t> la quantité d’énergie initiale du nœud i</a:t>
            </a:r>
          </a:p>
          <a:p>
            <a:pPr lvl="1">
              <a:lnSpc>
                <a:spcPct val="150000"/>
              </a:lnSpc>
            </a:pPr>
            <a:r>
              <a:rPr lang="fr-FR" u="sng"/>
              <a:t>E</a:t>
            </a:r>
            <a:r>
              <a:rPr lang="fr-FR" baseline="-25000"/>
              <a:t>i</a:t>
            </a:r>
            <a:r>
              <a:rPr lang="fr-FR"/>
              <a:t> la quantité d’énergie résiduelle du nœud i</a:t>
            </a:r>
          </a:p>
          <a:p>
            <a:pPr lvl="1">
              <a:lnSpc>
                <a:spcPct val="15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 l’énergie requise pour transmettre une unité d’information du nœud i au nœud j</a:t>
            </a:r>
          </a:p>
          <a:p>
            <a:pPr lvl="1">
              <a:lnSpc>
                <a:spcPct val="150000"/>
              </a:lnSpc>
            </a:pPr>
            <a:r>
              <a:rPr lang="fr-FR"/>
              <a:t>C l’ensemble des composantes du réseau</a:t>
            </a:r>
          </a:p>
          <a:p>
            <a:pPr marL="448056" lvl="1" indent="0">
              <a:lnSpc>
                <a:spcPct val="150000"/>
              </a:lnSpc>
              <a:buNone/>
            </a:pPr>
            <a:endParaRPr lang="fr-FR"/>
          </a:p>
          <a:p>
            <a:pPr lvl="1">
              <a:lnSpc>
                <a:spcPct val="150000"/>
              </a:lnSpc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224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/>
              <a:t>Soient :</a:t>
            </a:r>
          </a:p>
          <a:p>
            <a:pPr lvl="1">
              <a:lnSpc>
                <a:spcPct val="150000"/>
              </a:lnSpc>
            </a:pPr>
            <a:r>
              <a:rPr lang="fr-FR"/>
              <a:t>O</a:t>
            </a:r>
            <a:r>
              <a:rPr lang="fr-FR" baseline="30000"/>
              <a:t>(c)</a:t>
            </a:r>
            <a:r>
              <a:rPr lang="fr-FR"/>
              <a:t> l’ensemble des nœuds sources de la composante c</a:t>
            </a:r>
          </a:p>
          <a:p>
            <a:pPr lvl="1">
              <a:lnSpc>
                <a:spcPct val="150000"/>
              </a:lnSpc>
            </a:pPr>
            <a:r>
              <a:rPr lang="fr-FR"/>
              <a:t>D</a:t>
            </a:r>
            <a:r>
              <a:rPr lang="fr-FR" baseline="30000"/>
              <a:t>(c)</a:t>
            </a:r>
            <a:r>
              <a:rPr lang="fr-FR"/>
              <a:t> l’ensemble des nœuds destinations de c</a:t>
            </a:r>
          </a:p>
          <a:p>
            <a:pPr lvl="1">
              <a:lnSpc>
                <a:spcPct val="150000"/>
              </a:lnSpc>
            </a:pPr>
            <a:r>
              <a:rPr lang="fr-FR"/>
              <a:t>Q</a:t>
            </a:r>
            <a:r>
              <a:rPr lang="fr-FR" baseline="-25000"/>
              <a:t>i</a:t>
            </a:r>
            <a:r>
              <a:rPr lang="fr-FR" baseline="30000"/>
              <a:t>(c)</a:t>
            </a:r>
            <a:r>
              <a:rPr lang="fr-FR"/>
              <a:t> le taux d’information générée au nœud i dans c</a:t>
            </a:r>
          </a:p>
          <a:p>
            <a:pPr lvl="1">
              <a:lnSpc>
                <a:spcPct val="150000"/>
              </a:lnSpc>
            </a:pPr>
            <a:r>
              <a:rPr lang="fr-FR"/>
              <a:t>q</a:t>
            </a:r>
            <a:r>
              <a:rPr lang="fr-FR" baseline="-25000"/>
              <a:t>ij</a:t>
            </a:r>
            <a:r>
              <a:rPr lang="fr-FR" baseline="30000"/>
              <a:t>(c)</a:t>
            </a:r>
            <a:r>
              <a:rPr lang="fr-FR"/>
              <a:t> le flot ; le taux d’information transmise du nœud i au nœud j au sein de la composante c</a:t>
            </a:r>
          </a:p>
          <a:p>
            <a:pPr lvl="1">
              <a:lnSpc>
                <a:spcPct val="150000"/>
              </a:lnSpc>
            </a:pPr>
            <a:r>
              <a:rPr lang="fr-FR"/>
              <a:t>T</a:t>
            </a:r>
            <a:r>
              <a:rPr lang="fr-FR" baseline="-25000"/>
              <a:t>i</a:t>
            </a:r>
            <a:r>
              <a:rPr lang="fr-FR"/>
              <a:t>(q) la durée de vie du nœud i soumis au flot q</a:t>
            </a:r>
          </a:p>
          <a:p>
            <a:pPr lvl="1">
              <a:lnSpc>
                <a:spcPct val="150000"/>
              </a:lnSpc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033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Contexte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800240031"/>
              </p:ext>
            </p:extLst>
          </p:nvPr>
        </p:nvGraphicFramePr>
        <p:xfrm>
          <a:off x="4714" y="1385981"/>
          <a:ext cx="7920086" cy="4485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083784"/>
              </p:ext>
            </p:extLst>
          </p:nvPr>
        </p:nvGraphicFramePr>
        <p:xfrm>
          <a:off x="2915816" y="2492896"/>
          <a:ext cx="2104759" cy="69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…quation" r:id="rId9" imgW="1765300" imgH="584200" progId="Equation.3">
                  <p:embed/>
                </p:oleObj>
              </mc:Choice>
              <mc:Fallback>
                <p:oleObj name="…quation" r:id="rId9" imgW="17653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5816" y="2492896"/>
                        <a:ext cx="2104759" cy="696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928970"/>
              </p:ext>
            </p:extLst>
          </p:nvPr>
        </p:nvGraphicFramePr>
        <p:xfrm>
          <a:off x="1914899" y="4089316"/>
          <a:ext cx="1585932" cy="45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…quation" r:id="rId11" imgW="927100" imgH="266700" progId="Equation.3">
                  <p:embed/>
                </p:oleObj>
              </mc:Choice>
              <mc:Fallback>
                <p:oleObj name="…quation" r:id="rId11" imgW="927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14899" y="4089316"/>
                        <a:ext cx="1585932" cy="456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4587636" y="4080427"/>
            <a:ext cx="174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</a:rPr>
              <a:t>Graphe orienté statique quelconque</a:t>
            </a:r>
          </a:p>
        </p:txBody>
      </p:sp>
    </p:spTree>
    <p:extLst>
      <p:ext uri="{BB962C8B-B14F-4D97-AF65-F5344CB8AC3E}">
        <p14:creationId xmlns:p14="http://schemas.microsoft.com/office/powerpoint/2010/main" val="122036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Propositions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865342738"/>
              </p:ext>
            </p:extLst>
          </p:nvPr>
        </p:nvGraphicFramePr>
        <p:xfrm>
          <a:off x="427224" y="1425860"/>
          <a:ext cx="7914038" cy="446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92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FA(x</a:t>
            </a:r>
            <a:r>
              <a:rPr lang="fr-FR" baseline="-25000"/>
              <a:t>1</a:t>
            </a:r>
            <a:r>
              <a:rPr lang="fr-FR"/>
              <a:t>,x</a:t>
            </a:r>
            <a:r>
              <a:rPr lang="fr-FR" baseline="-25000"/>
              <a:t>2</a:t>
            </a:r>
            <a:r>
              <a:rPr lang="fr-FR"/>
              <a:t>,x</a:t>
            </a:r>
            <a:r>
              <a:rPr lang="fr-FR" baseline="-25000"/>
              <a:t>3</a:t>
            </a:r>
            <a:r>
              <a:rPr lang="fr-FR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73811"/>
            <a:ext cx="7467600" cy="4525963"/>
          </a:xfrm>
        </p:spPr>
        <p:txBody>
          <a:bodyPr/>
          <a:lstStyle/>
          <a:p>
            <a:r>
              <a:rPr lang="fr-FR"/>
              <a:t>Chemins de coût minimum</a:t>
            </a:r>
          </a:p>
          <a:p>
            <a:pPr lvl="1"/>
            <a:r>
              <a:rPr lang="fr-FR"/>
              <a:t>Bellman-Ford distribué</a:t>
            </a:r>
          </a:p>
          <a:p>
            <a:pPr marL="36576" indent="0">
              <a:buNone/>
            </a:pPr>
            <a:endParaRPr lang="fr-FR"/>
          </a:p>
          <a:p>
            <a:r>
              <a:rPr lang="fr-FR"/>
              <a:t>Fonction de coût optimale</a:t>
            </a:r>
          </a:p>
          <a:p>
            <a:pPr lvl="1"/>
            <a:r>
              <a:rPr lang="fr-FR"/>
              <a:t> </a:t>
            </a:r>
          </a:p>
          <a:p>
            <a:endParaRPr lang="fr-FR"/>
          </a:p>
          <a:p>
            <a:r>
              <a:rPr lang="fr-FR"/>
              <a:t>Paramètres</a:t>
            </a:r>
          </a:p>
          <a:p>
            <a:pPr lvl="1"/>
            <a:r>
              <a:rPr lang="fr-FR"/>
              <a:t>(0 ; 0 ; 0) 		PCC en nombre d’arcs</a:t>
            </a:r>
          </a:p>
          <a:p>
            <a:pPr lvl="1"/>
            <a:r>
              <a:rPr lang="fr-FR"/>
              <a:t>(1 ; 0 ; 0) 		chemin de consommation minimale</a:t>
            </a:r>
          </a:p>
          <a:p>
            <a:pPr lvl="1"/>
            <a:r>
              <a:rPr lang="fr-FR"/>
              <a:t>x</a:t>
            </a:r>
            <a:r>
              <a:rPr lang="fr-FR" baseline="-25000"/>
              <a:t>2</a:t>
            </a:r>
            <a:r>
              <a:rPr lang="fr-FR"/>
              <a:t> = x</a:t>
            </a:r>
            <a:r>
              <a:rPr lang="fr-FR" baseline="-25000"/>
              <a:t>3</a:t>
            </a:r>
            <a:r>
              <a:rPr lang="fr-FR"/>
              <a:t>		énergie résiduelle normalisée</a:t>
            </a:r>
          </a:p>
          <a:p>
            <a:pPr lvl="1"/>
            <a:r>
              <a:rPr lang="fr-FR"/>
              <a:t>x</a:t>
            </a:r>
            <a:r>
              <a:rPr lang="fr-FR" baseline="-25000"/>
              <a:t>3</a:t>
            </a:r>
            <a:r>
              <a:rPr lang="fr-FR"/>
              <a:t> = 0		énergie résiduelle absolue</a:t>
            </a:r>
          </a:p>
          <a:p>
            <a:pPr lvl="1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774910"/>
              </p:ext>
            </p:extLst>
          </p:nvPr>
        </p:nvGraphicFramePr>
        <p:xfrm>
          <a:off x="1265493" y="3280566"/>
          <a:ext cx="1585932" cy="45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…quation" r:id="rId3" imgW="927100" imgH="266700" progId="Equation.3">
                  <p:embed/>
                </p:oleObj>
              </mc:Choice>
              <mc:Fallback>
                <p:oleObj name="…quation" r:id="rId3" imgW="927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5493" y="3280566"/>
                        <a:ext cx="1585932" cy="45622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necteur droit avec flèche 10"/>
          <p:cNvCxnSpPr/>
          <p:nvPr/>
        </p:nvCxnSpPr>
        <p:spPr>
          <a:xfrm>
            <a:off x="2483768" y="4970028"/>
            <a:ext cx="604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483768" y="4595558"/>
            <a:ext cx="604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483768" y="5358786"/>
            <a:ext cx="604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483768" y="5718826"/>
            <a:ext cx="604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7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FA(x</a:t>
            </a:r>
            <a:r>
              <a:rPr lang="fr-FR" baseline="-25000"/>
              <a:t>1</a:t>
            </a:r>
            <a:r>
              <a:rPr lang="fr-FR"/>
              <a:t>,x</a:t>
            </a:r>
            <a:r>
              <a:rPr lang="fr-FR" baseline="-25000"/>
              <a:t>2</a:t>
            </a:r>
            <a:r>
              <a:rPr lang="fr-FR"/>
              <a:t>,x</a:t>
            </a:r>
            <a:r>
              <a:rPr lang="fr-FR" baseline="-25000"/>
              <a:t>3</a:t>
            </a:r>
            <a:r>
              <a:rPr lang="fr-FR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pic>
        <p:nvPicPr>
          <p:cNvPr id="5" name="Image 4" descr="FA.tif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84481"/>
            <a:ext cx="7175519" cy="3624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473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Technique.thmx</Template>
  <TotalTime>800</TotalTime>
  <Words>637</Words>
  <Application>Microsoft Macintosh PowerPoint</Application>
  <PresentationFormat>Présentation à l'écran (4:3)</PresentationFormat>
  <Paragraphs>154</Paragraphs>
  <Slides>24</Slides>
  <Notes>3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6" baseType="lpstr">
      <vt:lpstr>Technique</vt:lpstr>
      <vt:lpstr>…quation</vt:lpstr>
      <vt:lpstr>Analyse et conception d’algorithmes économes en énergie dans les réseaux de capteurs  </vt:lpstr>
      <vt:lpstr>Articles présentés</vt:lpstr>
      <vt:lpstr>Energy Conserving Routing in Wireless Ad-hoc Networks  Jae-Hwan Chang and Leandros Tassiulas – 2000</vt:lpstr>
      <vt:lpstr>Notations</vt:lpstr>
      <vt:lpstr>Notations</vt:lpstr>
      <vt:lpstr>Contexte</vt:lpstr>
      <vt:lpstr>Propositions</vt:lpstr>
      <vt:lpstr>FA(x1,x2,x3)</vt:lpstr>
      <vt:lpstr>FA(x1,x2,x3)</vt:lpstr>
      <vt:lpstr>FR()</vt:lpstr>
      <vt:lpstr>FR()</vt:lpstr>
      <vt:lpstr>Simulations</vt:lpstr>
      <vt:lpstr>Réseau à une composante</vt:lpstr>
      <vt:lpstr>Réseau à plusieurs composantes</vt:lpstr>
      <vt:lpstr>Energy Aware Routing for Low Energy Ad Hoc Sensor Networks  Rahul C. Shah and Jan M. Rabaey – 2002</vt:lpstr>
      <vt:lpstr>Notations</vt:lpstr>
      <vt:lpstr>Contexte</vt:lpstr>
      <vt:lpstr>Proposition</vt:lpstr>
      <vt:lpstr>Energy Aware Routing</vt:lpstr>
      <vt:lpstr>Phase d’initialisation</vt:lpstr>
      <vt:lpstr>Communication &amp; Maintenance</vt:lpstr>
      <vt:lpstr>Simulations</vt:lpstr>
      <vt:lpstr>Simulations</vt:lpstr>
      <vt:lpstr>Merci de votre attention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conception d’algorithmes économes en énergie dans les réseaux de capteurs  </dc:title>
  <dc:creator>Moi</dc:creator>
  <cp:lastModifiedBy>Moi</cp:lastModifiedBy>
  <cp:revision>72</cp:revision>
  <dcterms:created xsi:type="dcterms:W3CDTF">2012-02-08T12:48:14Z</dcterms:created>
  <dcterms:modified xsi:type="dcterms:W3CDTF">2012-02-14T10:13:07Z</dcterms:modified>
</cp:coreProperties>
</file>