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22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23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24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</p:sldMasterIdLst>
  <p:notesMasterIdLst>
    <p:notesMasterId r:id="rId57"/>
  </p:notesMasterIdLst>
  <p:handoutMasterIdLst>
    <p:handoutMasterId r:id="rId58"/>
  </p:handoutMasterIdLst>
  <p:sldIdLst>
    <p:sldId id="307" r:id="rId2"/>
    <p:sldId id="262" r:id="rId3"/>
    <p:sldId id="263" r:id="rId4"/>
    <p:sldId id="264" r:id="rId5"/>
    <p:sldId id="265" r:id="rId6"/>
    <p:sldId id="308" r:id="rId7"/>
    <p:sldId id="267" r:id="rId8"/>
    <p:sldId id="342" r:id="rId9"/>
    <p:sldId id="268" r:id="rId10"/>
    <p:sldId id="339" r:id="rId11"/>
    <p:sldId id="269" r:id="rId12"/>
    <p:sldId id="270" r:id="rId13"/>
    <p:sldId id="271" r:id="rId14"/>
    <p:sldId id="272" r:id="rId15"/>
    <p:sldId id="275" r:id="rId16"/>
    <p:sldId id="276" r:id="rId17"/>
    <p:sldId id="277" r:id="rId18"/>
    <p:sldId id="278" r:id="rId19"/>
    <p:sldId id="279" r:id="rId20"/>
    <p:sldId id="309" r:id="rId21"/>
    <p:sldId id="310" r:id="rId22"/>
    <p:sldId id="365" r:id="rId23"/>
    <p:sldId id="312" r:id="rId24"/>
    <p:sldId id="351" r:id="rId25"/>
    <p:sldId id="352" r:id="rId26"/>
    <p:sldId id="355" r:id="rId27"/>
    <p:sldId id="288" r:id="rId28"/>
    <p:sldId id="289" r:id="rId29"/>
    <p:sldId id="343" r:id="rId30"/>
    <p:sldId id="350" r:id="rId31"/>
    <p:sldId id="324" r:id="rId32"/>
    <p:sldId id="331" r:id="rId33"/>
    <p:sldId id="316" r:id="rId34"/>
    <p:sldId id="317" r:id="rId35"/>
    <p:sldId id="333" r:id="rId36"/>
    <p:sldId id="334" r:id="rId37"/>
    <p:sldId id="335" r:id="rId38"/>
    <p:sldId id="326" r:id="rId39"/>
    <p:sldId id="337" r:id="rId40"/>
    <p:sldId id="338" r:id="rId41"/>
    <p:sldId id="366" r:id="rId42"/>
    <p:sldId id="347" r:id="rId43"/>
    <p:sldId id="348" r:id="rId44"/>
    <p:sldId id="349" r:id="rId45"/>
    <p:sldId id="341" r:id="rId46"/>
    <p:sldId id="340" r:id="rId47"/>
    <p:sldId id="344" r:id="rId48"/>
    <p:sldId id="345" r:id="rId49"/>
    <p:sldId id="346" r:id="rId50"/>
    <p:sldId id="356" r:id="rId51"/>
    <p:sldId id="357" r:id="rId52"/>
    <p:sldId id="361" r:id="rId53"/>
    <p:sldId id="362" r:id="rId54"/>
    <p:sldId id="363" r:id="rId55"/>
    <p:sldId id="364" r:id="rId5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867B4D26-3E5F-A243-B9E2-7E527F915022}">
          <p14:sldIdLst>
            <p14:sldId id="307"/>
          </p14:sldIdLst>
        </p14:section>
        <p14:section name="Plan" id="{36A3DED9-A230-7941-A10D-07258F8EC76F}">
          <p14:sldIdLst>
            <p14:sldId id="262"/>
          </p14:sldIdLst>
        </p14:section>
        <p14:section name="Intro" id="{DB3D6C37-9138-2445-9103-A46EAF6DBF02}">
          <p14:sldIdLst>
            <p14:sldId id="263"/>
            <p14:sldId id="264"/>
            <p14:sldId id="265"/>
            <p14:sldId id="308"/>
            <p14:sldId id="267"/>
            <p14:sldId id="342"/>
            <p14:sldId id="268"/>
            <p14:sldId id="339"/>
          </p14:sldIdLst>
        </p14:section>
        <p14:section name="Etat de l'art" id="{02E022AA-8586-2D4C-8853-081989767335}">
          <p14:sldIdLst>
            <p14:sldId id="269"/>
            <p14:sldId id="270"/>
            <p14:sldId id="271"/>
            <p14:sldId id="272"/>
            <p14:sldId id="275"/>
            <p14:sldId id="276"/>
            <p14:sldId id="277"/>
            <p14:sldId id="278"/>
            <p14:sldId id="279"/>
            <p14:sldId id="309"/>
            <p14:sldId id="310"/>
            <p14:sldId id="365"/>
            <p14:sldId id="312"/>
            <p14:sldId id="351"/>
            <p14:sldId id="352"/>
            <p14:sldId id="355"/>
          </p14:sldIdLst>
        </p14:section>
        <p14:section name="Simulations et résulats" id="{5ED65119-467B-6644-94FB-05D508124816}">
          <p14:sldIdLst>
            <p14:sldId id="288"/>
            <p14:sldId id="289"/>
            <p14:sldId id="343"/>
            <p14:sldId id="350"/>
            <p14:sldId id="324"/>
            <p14:sldId id="331"/>
            <p14:sldId id="316"/>
            <p14:sldId id="317"/>
            <p14:sldId id="333"/>
            <p14:sldId id="334"/>
            <p14:sldId id="335"/>
            <p14:sldId id="326"/>
            <p14:sldId id="337"/>
            <p14:sldId id="338"/>
          </p14:sldIdLst>
        </p14:section>
        <p14:section name="Démonstration" id="{F76075EA-A6EE-E44D-A353-9E3641094BB2}">
          <p14:sldIdLst>
            <p14:sldId id="366"/>
          </p14:sldIdLst>
        </p14:section>
        <p14:section name="Analyse et réflexion" id="{52FCCC1A-4C4A-954B-9C76-C3EDBB751F61}">
          <p14:sldIdLst>
            <p14:sldId id="347"/>
            <p14:sldId id="348"/>
            <p14:sldId id="349"/>
          </p14:sldIdLst>
        </p14:section>
        <p14:section name="Conclusion" id="{71EB9C9E-E3C5-2345-801C-605782A5809E}">
          <p14:sldIdLst>
            <p14:sldId id="341"/>
            <p14:sldId id="340"/>
            <p14:sldId id="344"/>
            <p14:sldId id="345"/>
            <p14:sldId id="346"/>
          </p14:sldIdLst>
        </p14:section>
        <p14:section name="Bibliographie" id="{24116E4C-CCE3-1546-8E7F-2F9C242593E2}">
          <p14:sldIdLst>
            <p14:sldId id="356"/>
            <p14:sldId id="357"/>
            <p14:sldId id="361"/>
            <p14:sldId id="362"/>
            <p14:sldId id="363"/>
            <p14:sldId id="3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9110" autoAdjust="0"/>
  </p:normalViewPr>
  <p:slideViewPr>
    <p:cSldViewPr snapToGrid="0" snapToObjects="1">
      <p:cViewPr>
        <p:scale>
          <a:sx n="81" d="100"/>
          <a:sy n="81" d="100"/>
        </p:scale>
        <p:origin x="-408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863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oleObject" Target="file:///C:\Users\BIBOUH\Desktop\donne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TTFF_alea!$B$1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TTFF_alea!$B$3:$B$12</c:f>
              <c:numCache>
                <c:formatCode>General</c:formatCode>
                <c:ptCount val="10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  <c:pt idx="9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TTFF_alea!$C$1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TTFF_alea!$C$3:$C$12</c:f>
              <c:numCache>
                <c:formatCode>General</c:formatCode>
                <c:ptCount val="10"/>
                <c:pt idx="0">
                  <c:v>465.0</c:v>
                </c:pt>
                <c:pt idx="1">
                  <c:v>466.771</c:v>
                </c:pt>
                <c:pt idx="2">
                  <c:v>468.353</c:v>
                </c:pt>
                <c:pt idx="3">
                  <c:v>469.557</c:v>
                </c:pt>
                <c:pt idx="4">
                  <c:v>474.656</c:v>
                </c:pt>
                <c:pt idx="5">
                  <c:v>484.7679999999999</c:v>
                </c:pt>
                <c:pt idx="6">
                  <c:v>481.0919999999994</c:v>
                </c:pt>
                <c:pt idx="7">
                  <c:v>486.939</c:v>
                </c:pt>
                <c:pt idx="8">
                  <c:v>492.7329999999992</c:v>
                </c:pt>
                <c:pt idx="9">
                  <c:v>509.718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TTFF_alea!$D$1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TTFF_alea!$D$3:$D$12</c:f>
              <c:numCache>
                <c:formatCode>General</c:formatCode>
                <c:ptCount val="10"/>
                <c:pt idx="0">
                  <c:v>464.4809999999992</c:v>
                </c:pt>
                <c:pt idx="1">
                  <c:v>465.514</c:v>
                </c:pt>
                <c:pt idx="2">
                  <c:v>468.118</c:v>
                </c:pt>
                <c:pt idx="3">
                  <c:v>467.9689999999994</c:v>
                </c:pt>
                <c:pt idx="4">
                  <c:v>474.656</c:v>
                </c:pt>
                <c:pt idx="5">
                  <c:v>485.348</c:v>
                </c:pt>
                <c:pt idx="6">
                  <c:v>483.0919999999994</c:v>
                </c:pt>
                <c:pt idx="7">
                  <c:v>490.636</c:v>
                </c:pt>
                <c:pt idx="8">
                  <c:v>498.2</c:v>
                </c:pt>
                <c:pt idx="9">
                  <c:v>511.6669999999999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TTFF_alea!$E$1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TTFF_alea!$E$3:$E$12</c:f>
              <c:numCache>
                <c:formatCode>General</c:formatCode>
                <c:ptCount val="10"/>
                <c:pt idx="0">
                  <c:v>476.4809999999992</c:v>
                </c:pt>
                <c:pt idx="1">
                  <c:v>480.029</c:v>
                </c:pt>
                <c:pt idx="2">
                  <c:v>485.706</c:v>
                </c:pt>
                <c:pt idx="3">
                  <c:v>489.454</c:v>
                </c:pt>
                <c:pt idx="4">
                  <c:v>497.656</c:v>
                </c:pt>
                <c:pt idx="5">
                  <c:v>500.449</c:v>
                </c:pt>
                <c:pt idx="6">
                  <c:v>505.646</c:v>
                </c:pt>
                <c:pt idx="7">
                  <c:v>510.576</c:v>
                </c:pt>
                <c:pt idx="8">
                  <c:v>518.9559999999991</c:v>
                </c:pt>
                <c:pt idx="9">
                  <c:v>541.0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TTFF_alea!$F$1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TTFF_alea!$F$3:$F$12</c:f>
              <c:numCache>
                <c:formatCode>General</c:formatCode>
                <c:ptCount val="10"/>
                <c:pt idx="0">
                  <c:v>476.259</c:v>
                </c:pt>
                <c:pt idx="1">
                  <c:v>475.571</c:v>
                </c:pt>
                <c:pt idx="2">
                  <c:v>475.196</c:v>
                </c:pt>
                <c:pt idx="3">
                  <c:v>474.856</c:v>
                </c:pt>
                <c:pt idx="4">
                  <c:v>481.5939999999994</c:v>
                </c:pt>
                <c:pt idx="5">
                  <c:v>482.507</c:v>
                </c:pt>
                <c:pt idx="6">
                  <c:v>481.3690000000001</c:v>
                </c:pt>
                <c:pt idx="7">
                  <c:v>484.7579999999999</c:v>
                </c:pt>
                <c:pt idx="8">
                  <c:v>491.178</c:v>
                </c:pt>
                <c:pt idx="9">
                  <c:v>498.128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TTFF_alea!$G$1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TTFF_alea!$G$3:$G$12</c:f>
              <c:numCache>
                <c:formatCode>General</c:formatCode>
                <c:ptCount val="10"/>
                <c:pt idx="0">
                  <c:v>476.9259999999992</c:v>
                </c:pt>
                <c:pt idx="1">
                  <c:v>477.171</c:v>
                </c:pt>
                <c:pt idx="2">
                  <c:v>476.706</c:v>
                </c:pt>
                <c:pt idx="3">
                  <c:v>476.237</c:v>
                </c:pt>
                <c:pt idx="4">
                  <c:v>483.344</c:v>
                </c:pt>
                <c:pt idx="5">
                  <c:v>484.7679999999999</c:v>
                </c:pt>
                <c:pt idx="6">
                  <c:v>484.046</c:v>
                </c:pt>
                <c:pt idx="7">
                  <c:v>486.333</c:v>
                </c:pt>
                <c:pt idx="8">
                  <c:v>493.5779999999999</c:v>
                </c:pt>
                <c:pt idx="9">
                  <c:v>499.3589999999999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7918344"/>
        <c:axId val="2058459384"/>
      </c:lineChart>
      <c:catAx>
        <c:axId val="20579183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8459384"/>
        <c:crosses val="autoZero"/>
        <c:auto val="1"/>
        <c:lblAlgn val="ctr"/>
        <c:lblOffset val="100"/>
        <c:noMultiLvlLbl val="0"/>
      </c:catAx>
      <c:valAx>
        <c:axId val="2058459384"/>
        <c:scaling>
          <c:orientation val="minMax"/>
          <c:min val="44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Time</a:t>
                </a:r>
                <a:r>
                  <a:rPr lang="fr-FR" baseline="0"/>
                  <a:t> To First Fall</a:t>
                </a:r>
                <a:endParaRPr lang="fr-F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79183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PCN_alea!$B$2:$B$10</c:f>
              <c:numCache>
                <c:formatCode>General</c:formatCode>
                <c:ptCount val="9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PCN_alea!$C$2:$C$10</c:f>
              <c:numCache>
                <c:formatCode>General</c:formatCode>
                <c:ptCount val="9"/>
                <c:pt idx="0">
                  <c:v>949.0</c:v>
                </c:pt>
                <c:pt idx="1">
                  <c:v>1063.57</c:v>
                </c:pt>
                <c:pt idx="2">
                  <c:v>1080.86</c:v>
                </c:pt>
                <c:pt idx="3">
                  <c:v>1054.29</c:v>
                </c:pt>
                <c:pt idx="4">
                  <c:v>1013.26</c:v>
                </c:pt>
                <c:pt idx="5">
                  <c:v>1132.76</c:v>
                </c:pt>
                <c:pt idx="6">
                  <c:v>1077.0</c:v>
                </c:pt>
                <c:pt idx="7">
                  <c:v>1061.5</c:v>
                </c:pt>
                <c:pt idx="8">
                  <c:v>965.0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PCN_alea!$D$2:$D$10</c:f>
              <c:numCache>
                <c:formatCode>General</c:formatCode>
                <c:ptCount val="9"/>
                <c:pt idx="0">
                  <c:v>1053.0</c:v>
                </c:pt>
                <c:pt idx="1">
                  <c:v>1072.71</c:v>
                </c:pt>
                <c:pt idx="2">
                  <c:v>1298.71</c:v>
                </c:pt>
                <c:pt idx="3">
                  <c:v>1342.14</c:v>
                </c:pt>
                <c:pt idx="4">
                  <c:v>1456.48</c:v>
                </c:pt>
                <c:pt idx="5">
                  <c:v>1378.53</c:v>
                </c:pt>
                <c:pt idx="6">
                  <c:v>1330.08</c:v>
                </c:pt>
                <c:pt idx="7">
                  <c:v>1558.5</c:v>
                </c:pt>
                <c:pt idx="8">
                  <c:v>1363.0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PCN_alea!$E$2:$E$10</c:f>
              <c:numCache>
                <c:formatCode>General</c:formatCode>
                <c:ptCount val="9"/>
                <c:pt idx="0">
                  <c:v>4385.0</c:v>
                </c:pt>
                <c:pt idx="1">
                  <c:v>4822.14</c:v>
                </c:pt>
                <c:pt idx="2">
                  <c:v>5447.71</c:v>
                </c:pt>
                <c:pt idx="3">
                  <c:v>5604.5</c:v>
                </c:pt>
                <c:pt idx="4">
                  <c:v>6801.26</c:v>
                </c:pt>
                <c:pt idx="5">
                  <c:v>6443.94</c:v>
                </c:pt>
                <c:pt idx="6">
                  <c:v>6788.38</c:v>
                </c:pt>
                <c:pt idx="7">
                  <c:v>8281.0</c:v>
                </c:pt>
                <c:pt idx="8">
                  <c:v>6199.0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PCN_alea!$F$2:$F$10</c:f>
              <c:numCache>
                <c:formatCode>General</c:formatCode>
                <c:ptCount val="9"/>
                <c:pt idx="0">
                  <c:v>1091.0</c:v>
                </c:pt>
                <c:pt idx="1">
                  <c:v>1317.86</c:v>
                </c:pt>
                <c:pt idx="2">
                  <c:v>1474.43</c:v>
                </c:pt>
                <c:pt idx="3">
                  <c:v>1311.0</c:v>
                </c:pt>
                <c:pt idx="4">
                  <c:v>1401.65</c:v>
                </c:pt>
                <c:pt idx="5">
                  <c:v>1340.29</c:v>
                </c:pt>
                <c:pt idx="6">
                  <c:v>1181.15</c:v>
                </c:pt>
                <c:pt idx="7">
                  <c:v>1219.0</c:v>
                </c:pt>
                <c:pt idx="8">
                  <c:v>1410.33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PCN_alea!$G$2:$G$10</c:f>
              <c:numCache>
                <c:formatCode>General</c:formatCode>
                <c:ptCount val="9"/>
                <c:pt idx="0">
                  <c:v>1219.0</c:v>
                </c:pt>
                <c:pt idx="1">
                  <c:v>1561.57</c:v>
                </c:pt>
                <c:pt idx="2">
                  <c:v>1622.0</c:v>
                </c:pt>
                <c:pt idx="3">
                  <c:v>1421.86</c:v>
                </c:pt>
                <c:pt idx="4">
                  <c:v>1579.97</c:v>
                </c:pt>
                <c:pt idx="5">
                  <c:v>1489.12</c:v>
                </c:pt>
                <c:pt idx="6">
                  <c:v>1448.23</c:v>
                </c:pt>
                <c:pt idx="7">
                  <c:v>1323.0</c:v>
                </c:pt>
                <c:pt idx="8">
                  <c:v>1601.67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8624328"/>
        <c:axId val="2058629960"/>
      </c:lineChart>
      <c:catAx>
        <c:axId val="20586243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8629960"/>
        <c:crosses val="autoZero"/>
        <c:auto val="1"/>
        <c:lblAlgn val="ctr"/>
        <c:lblOffset val="100"/>
        <c:noMultiLvlLbl val="0"/>
      </c:catAx>
      <c:valAx>
        <c:axId val="2058629960"/>
        <c:scaling>
          <c:orientation val="minMax"/>
          <c:min val="4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86243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PCN_alea!$B$2:$B$10</c:f>
              <c:numCache>
                <c:formatCode>General</c:formatCode>
                <c:ptCount val="9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PCN_alea!$C$2:$C$10</c:f>
              <c:numCache>
                <c:formatCode>General</c:formatCode>
                <c:ptCount val="9"/>
                <c:pt idx="0">
                  <c:v>949.0</c:v>
                </c:pt>
                <c:pt idx="1">
                  <c:v>1063.57</c:v>
                </c:pt>
                <c:pt idx="2">
                  <c:v>1080.86</c:v>
                </c:pt>
                <c:pt idx="3">
                  <c:v>1054.29</c:v>
                </c:pt>
                <c:pt idx="4">
                  <c:v>1013.26</c:v>
                </c:pt>
                <c:pt idx="5">
                  <c:v>1132.76</c:v>
                </c:pt>
                <c:pt idx="6">
                  <c:v>1077.0</c:v>
                </c:pt>
                <c:pt idx="7">
                  <c:v>1061.5</c:v>
                </c:pt>
                <c:pt idx="8">
                  <c:v>965.0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PCN_alea!$D$2:$D$10</c:f>
              <c:numCache>
                <c:formatCode>General</c:formatCode>
                <c:ptCount val="9"/>
                <c:pt idx="0">
                  <c:v>1053.0</c:v>
                </c:pt>
                <c:pt idx="1">
                  <c:v>1072.71</c:v>
                </c:pt>
                <c:pt idx="2">
                  <c:v>1298.71</c:v>
                </c:pt>
                <c:pt idx="3">
                  <c:v>1342.14</c:v>
                </c:pt>
                <c:pt idx="4">
                  <c:v>1456.48</c:v>
                </c:pt>
                <c:pt idx="5">
                  <c:v>1378.53</c:v>
                </c:pt>
                <c:pt idx="6">
                  <c:v>1330.08</c:v>
                </c:pt>
                <c:pt idx="7">
                  <c:v>1558.5</c:v>
                </c:pt>
                <c:pt idx="8">
                  <c:v>1363.0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PCN_alea!$E$2:$E$10</c:f>
              <c:numCache>
                <c:formatCode>General</c:formatCode>
                <c:ptCount val="9"/>
                <c:pt idx="0">
                  <c:v>4385.0</c:v>
                </c:pt>
                <c:pt idx="1">
                  <c:v>4822.14</c:v>
                </c:pt>
                <c:pt idx="2">
                  <c:v>5447.71</c:v>
                </c:pt>
                <c:pt idx="3">
                  <c:v>5604.5</c:v>
                </c:pt>
                <c:pt idx="4">
                  <c:v>6801.26</c:v>
                </c:pt>
                <c:pt idx="5">
                  <c:v>6443.94</c:v>
                </c:pt>
                <c:pt idx="6">
                  <c:v>6788.38</c:v>
                </c:pt>
                <c:pt idx="7">
                  <c:v>8281.0</c:v>
                </c:pt>
                <c:pt idx="8">
                  <c:v>6199.0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PCN_alea!$F$2:$F$10</c:f>
              <c:numCache>
                <c:formatCode>General</c:formatCode>
                <c:ptCount val="9"/>
                <c:pt idx="0">
                  <c:v>1091.0</c:v>
                </c:pt>
                <c:pt idx="1">
                  <c:v>1317.86</c:v>
                </c:pt>
                <c:pt idx="2">
                  <c:v>1474.43</c:v>
                </c:pt>
                <c:pt idx="3">
                  <c:v>1311.0</c:v>
                </c:pt>
                <c:pt idx="4">
                  <c:v>1401.65</c:v>
                </c:pt>
                <c:pt idx="5">
                  <c:v>1340.29</c:v>
                </c:pt>
                <c:pt idx="6">
                  <c:v>1181.15</c:v>
                </c:pt>
                <c:pt idx="7">
                  <c:v>1219.0</c:v>
                </c:pt>
                <c:pt idx="8">
                  <c:v>1410.33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PCN_alea!$G$2:$G$10</c:f>
              <c:numCache>
                <c:formatCode>General</c:formatCode>
                <c:ptCount val="9"/>
                <c:pt idx="0">
                  <c:v>1219.0</c:v>
                </c:pt>
                <c:pt idx="1">
                  <c:v>1561.57</c:v>
                </c:pt>
                <c:pt idx="2">
                  <c:v>1622.0</c:v>
                </c:pt>
                <c:pt idx="3">
                  <c:v>1421.86</c:v>
                </c:pt>
                <c:pt idx="4">
                  <c:v>1579.97</c:v>
                </c:pt>
                <c:pt idx="5">
                  <c:v>1489.12</c:v>
                </c:pt>
                <c:pt idx="6">
                  <c:v>1448.23</c:v>
                </c:pt>
                <c:pt idx="7">
                  <c:v>1323.0</c:v>
                </c:pt>
                <c:pt idx="8">
                  <c:v>1601.67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8701368"/>
        <c:axId val="2058707000"/>
      </c:lineChart>
      <c:catAx>
        <c:axId val="20587013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8707000"/>
        <c:crosses val="autoZero"/>
        <c:auto val="1"/>
        <c:lblAlgn val="ctr"/>
        <c:lblOffset val="100"/>
        <c:noMultiLvlLbl val="0"/>
      </c:catAx>
      <c:valAx>
        <c:axId val="2058707000"/>
        <c:scaling>
          <c:orientation val="minMax"/>
          <c:max val="1800.0"/>
          <c:min val="4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87013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LC_alea!$B$3:$B$14</c:f>
              <c:numCache>
                <c:formatCode>General</c:formatCode>
                <c:ptCount val="12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  <c:pt idx="9">
                  <c:v>447.0</c:v>
                </c:pt>
                <c:pt idx="10">
                  <c:v>447.0</c:v>
                </c:pt>
                <c:pt idx="11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LC_alea!$C$3:$C$14</c:f>
              <c:numCache>
                <c:formatCode>General</c:formatCode>
                <c:ptCount val="12"/>
                <c:pt idx="0">
                  <c:v>485.1739999999999</c:v>
                </c:pt>
                <c:pt idx="1">
                  <c:v>502.9379999999992</c:v>
                </c:pt>
                <c:pt idx="2">
                  <c:v>537.9249999999994</c:v>
                </c:pt>
                <c:pt idx="3">
                  <c:v>550.365999999999</c:v>
                </c:pt>
                <c:pt idx="4">
                  <c:v>528.6</c:v>
                </c:pt>
                <c:pt idx="5">
                  <c:v>570.188</c:v>
                </c:pt>
                <c:pt idx="6">
                  <c:v>543.3399999999991</c:v>
                </c:pt>
                <c:pt idx="7">
                  <c:v>506.778</c:v>
                </c:pt>
                <c:pt idx="8">
                  <c:v>540.5679999999992</c:v>
                </c:pt>
                <c:pt idx="9">
                  <c:v>719.3869999999994</c:v>
                </c:pt>
                <c:pt idx="10">
                  <c:v>562.545</c:v>
                </c:pt>
                <c:pt idx="11">
                  <c:v>590.636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LC_alea!$D$3:$D$14</c:f>
              <c:numCache>
                <c:formatCode>General</c:formatCode>
                <c:ptCount val="12"/>
                <c:pt idx="0">
                  <c:v>471.9569999999994</c:v>
                </c:pt>
                <c:pt idx="1">
                  <c:v>478.015</c:v>
                </c:pt>
                <c:pt idx="2">
                  <c:v>491.473</c:v>
                </c:pt>
                <c:pt idx="3">
                  <c:v>488.927</c:v>
                </c:pt>
                <c:pt idx="4">
                  <c:v>492.382</c:v>
                </c:pt>
                <c:pt idx="5">
                  <c:v>519.9059999999994</c:v>
                </c:pt>
                <c:pt idx="6">
                  <c:v>539.528</c:v>
                </c:pt>
                <c:pt idx="7">
                  <c:v>520.704</c:v>
                </c:pt>
                <c:pt idx="8">
                  <c:v>549.4319999999991</c:v>
                </c:pt>
                <c:pt idx="9">
                  <c:v>555.645</c:v>
                </c:pt>
                <c:pt idx="10">
                  <c:v>552.3639999999992</c:v>
                </c:pt>
                <c:pt idx="11">
                  <c:v>510.273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LC_alea!$E$3:$E$14</c:f>
              <c:numCache>
                <c:formatCode>General</c:formatCode>
                <c:ptCount val="12"/>
                <c:pt idx="0">
                  <c:v>473.348</c:v>
                </c:pt>
                <c:pt idx="1">
                  <c:v>529.985</c:v>
                </c:pt>
                <c:pt idx="2">
                  <c:v>508.677</c:v>
                </c:pt>
                <c:pt idx="3">
                  <c:v>527.195</c:v>
                </c:pt>
                <c:pt idx="4">
                  <c:v>600.8549999999991</c:v>
                </c:pt>
                <c:pt idx="5">
                  <c:v>658.4689999999995</c:v>
                </c:pt>
                <c:pt idx="6">
                  <c:v>878.585</c:v>
                </c:pt>
                <c:pt idx="7">
                  <c:v>627.0</c:v>
                </c:pt>
                <c:pt idx="8">
                  <c:v>530.405</c:v>
                </c:pt>
                <c:pt idx="9">
                  <c:v>592.3549999999991</c:v>
                </c:pt>
                <c:pt idx="10">
                  <c:v>798.545</c:v>
                </c:pt>
                <c:pt idx="11">
                  <c:v>1093.0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LC_alea!$F$3:$F$14</c:f>
              <c:numCache>
                <c:formatCode>General</c:formatCode>
                <c:ptCount val="12"/>
                <c:pt idx="0">
                  <c:v>481.4349999999992</c:v>
                </c:pt>
                <c:pt idx="1">
                  <c:v>491.154</c:v>
                </c:pt>
                <c:pt idx="2">
                  <c:v>493.28</c:v>
                </c:pt>
                <c:pt idx="3">
                  <c:v>509.146</c:v>
                </c:pt>
                <c:pt idx="4">
                  <c:v>504.6</c:v>
                </c:pt>
                <c:pt idx="5">
                  <c:v>517.0</c:v>
                </c:pt>
                <c:pt idx="6">
                  <c:v>507.755</c:v>
                </c:pt>
                <c:pt idx="7">
                  <c:v>541.074</c:v>
                </c:pt>
                <c:pt idx="8">
                  <c:v>532.784</c:v>
                </c:pt>
                <c:pt idx="9">
                  <c:v>541.8390000000001</c:v>
                </c:pt>
                <c:pt idx="10">
                  <c:v>601.3639999999992</c:v>
                </c:pt>
                <c:pt idx="11">
                  <c:v>586.8179999999992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LC_alea!$G$3:$G$14</c:f>
              <c:numCache>
                <c:formatCode>General</c:formatCode>
                <c:ptCount val="12"/>
                <c:pt idx="0">
                  <c:v>481.5219999999994</c:v>
                </c:pt>
                <c:pt idx="1">
                  <c:v>491.338</c:v>
                </c:pt>
                <c:pt idx="2">
                  <c:v>493.3229999999999</c:v>
                </c:pt>
                <c:pt idx="3">
                  <c:v>507.0</c:v>
                </c:pt>
                <c:pt idx="4">
                  <c:v>506.055</c:v>
                </c:pt>
                <c:pt idx="5">
                  <c:v>521.75</c:v>
                </c:pt>
                <c:pt idx="6">
                  <c:v>511.6789999999999</c:v>
                </c:pt>
                <c:pt idx="7">
                  <c:v>540.9259999999994</c:v>
                </c:pt>
                <c:pt idx="8">
                  <c:v>533.27</c:v>
                </c:pt>
                <c:pt idx="9">
                  <c:v>540.6130000000001</c:v>
                </c:pt>
                <c:pt idx="10">
                  <c:v>589.3639999999992</c:v>
                </c:pt>
                <c:pt idx="11">
                  <c:v>547.0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8779560"/>
        <c:axId val="2058785192"/>
      </c:lineChart>
      <c:catAx>
        <c:axId val="20587795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8785192"/>
        <c:crosses val="autoZero"/>
        <c:auto val="1"/>
        <c:lblAlgn val="ctr"/>
        <c:lblOffset val="100"/>
        <c:noMultiLvlLbl val="0"/>
      </c:catAx>
      <c:valAx>
        <c:axId val="2058785192"/>
        <c:scaling>
          <c:orientation val="minMax"/>
          <c:min val="43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LC</a:t>
                </a:r>
                <a:r>
                  <a:rPr lang="fr-FR" baseline="0"/>
                  <a:t> : t</a:t>
                </a:r>
                <a:r>
                  <a:rPr lang="fr-FR"/>
                  <a:t>ime to connectivity loss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87795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[donnees.xlsx]TTFF_alea_real!$B$1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[donnees.xlsx]TTFF_alea_real!$B$3:$B$13</c:f>
              <c:numCache>
                <c:formatCode>General</c:formatCode>
                <c:ptCount val="11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[donnees.xlsx]TTFF_alea_real!$C$1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[donnees.xlsx]TTFF_alea_real!$C$3:$C$13</c:f>
              <c:numCache>
                <c:formatCode>General</c:formatCode>
                <c:ptCount val="11"/>
                <c:pt idx="0">
                  <c:v>570.89</c:v>
                </c:pt>
                <c:pt idx="1">
                  <c:v>573.756</c:v>
                </c:pt>
                <c:pt idx="2">
                  <c:v>574.288</c:v>
                </c:pt>
                <c:pt idx="3">
                  <c:v>582.455999999999</c:v>
                </c:pt>
                <c:pt idx="4">
                  <c:v>583.625</c:v>
                </c:pt>
                <c:pt idx="5">
                  <c:v>591.271</c:v>
                </c:pt>
                <c:pt idx="6">
                  <c:v>593.633</c:v>
                </c:pt>
                <c:pt idx="7">
                  <c:v>597.763</c:v>
                </c:pt>
                <c:pt idx="8">
                  <c:v>592.17</c:v>
                </c:pt>
                <c:pt idx="9">
                  <c:v>590.375</c:v>
                </c:pt>
                <c:pt idx="10">
                  <c:v>610.8619999999985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[donnees.xlsx]TTFF_alea_real!$D$1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[donnees.xlsx]TTFF_alea_real!$D$3:$D$13</c:f>
              <c:numCache>
                <c:formatCode>General</c:formatCode>
                <c:ptCount val="11"/>
                <c:pt idx="0">
                  <c:v>568.835999999999</c:v>
                </c:pt>
                <c:pt idx="1">
                  <c:v>572.8489999999994</c:v>
                </c:pt>
                <c:pt idx="2">
                  <c:v>573.119</c:v>
                </c:pt>
                <c:pt idx="3">
                  <c:v>582.592</c:v>
                </c:pt>
                <c:pt idx="4">
                  <c:v>581.688</c:v>
                </c:pt>
                <c:pt idx="5">
                  <c:v>593.625</c:v>
                </c:pt>
                <c:pt idx="6">
                  <c:v>596.4679999999985</c:v>
                </c:pt>
                <c:pt idx="7">
                  <c:v>601.0259999999994</c:v>
                </c:pt>
                <c:pt idx="8">
                  <c:v>597.038</c:v>
                </c:pt>
                <c:pt idx="9">
                  <c:v>596.4379999999989</c:v>
                </c:pt>
                <c:pt idx="10">
                  <c:v>613.069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[donnees.xlsx]TTFF_alea_real!$E$1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[donnees.xlsx]TTFF_alea_real!$E$3:$E$13</c:f>
              <c:numCache>
                <c:formatCode>General</c:formatCode>
                <c:ptCount val="11"/>
                <c:pt idx="0">
                  <c:v>573.247</c:v>
                </c:pt>
                <c:pt idx="1">
                  <c:v>575.487</c:v>
                </c:pt>
                <c:pt idx="2">
                  <c:v>578.525</c:v>
                </c:pt>
                <c:pt idx="3">
                  <c:v>586.126</c:v>
                </c:pt>
                <c:pt idx="4">
                  <c:v>588.396</c:v>
                </c:pt>
                <c:pt idx="5">
                  <c:v>595.8539999999994</c:v>
                </c:pt>
                <c:pt idx="6">
                  <c:v>592.975</c:v>
                </c:pt>
                <c:pt idx="7">
                  <c:v>605.737</c:v>
                </c:pt>
                <c:pt idx="8">
                  <c:v>598.434</c:v>
                </c:pt>
                <c:pt idx="9">
                  <c:v>614.561999999999</c:v>
                </c:pt>
                <c:pt idx="10">
                  <c:v>631.414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[donnees.xlsx]TTFF_alea_real!$F$1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[donnees.xlsx]TTFF_alea_real!$F$3:$F$13</c:f>
              <c:numCache>
                <c:formatCode>General</c:formatCode>
                <c:ptCount val="11"/>
                <c:pt idx="0">
                  <c:v>564.5069999999994</c:v>
                </c:pt>
                <c:pt idx="1">
                  <c:v>567.084</c:v>
                </c:pt>
                <c:pt idx="2">
                  <c:v>567.576</c:v>
                </c:pt>
                <c:pt idx="3">
                  <c:v>571.2329999999994</c:v>
                </c:pt>
                <c:pt idx="4">
                  <c:v>572.021</c:v>
                </c:pt>
                <c:pt idx="5">
                  <c:v>574.666999999999</c:v>
                </c:pt>
                <c:pt idx="6">
                  <c:v>575.886</c:v>
                </c:pt>
                <c:pt idx="7">
                  <c:v>577.5</c:v>
                </c:pt>
                <c:pt idx="8">
                  <c:v>578.66</c:v>
                </c:pt>
                <c:pt idx="9">
                  <c:v>576.875</c:v>
                </c:pt>
                <c:pt idx="10">
                  <c:v>588.241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[donnees.xlsx]TTFF_alea_real!$G$1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[donnees.xlsx]TTFF_alea_real!$G$3:$G$13</c:f>
              <c:numCache>
                <c:formatCode>General</c:formatCode>
                <c:ptCount val="11"/>
                <c:pt idx="0">
                  <c:v>565.575</c:v>
                </c:pt>
                <c:pt idx="1">
                  <c:v>568.3279999999986</c:v>
                </c:pt>
                <c:pt idx="2">
                  <c:v>568.541999999999</c:v>
                </c:pt>
                <c:pt idx="3">
                  <c:v>571.8539999999994</c:v>
                </c:pt>
                <c:pt idx="4">
                  <c:v>573.104</c:v>
                </c:pt>
                <c:pt idx="5">
                  <c:v>576.25</c:v>
                </c:pt>
                <c:pt idx="6">
                  <c:v>578.8479999999984</c:v>
                </c:pt>
                <c:pt idx="7">
                  <c:v>578.789</c:v>
                </c:pt>
                <c:pt idx="8">
                  <c:v>581.1130000000001</c:v>
                </c:pt>
                <c:pt idx="9">
                  <c:v>576.9379999999989</c:v>
                </c:pt>
                <c:pt idx="10">
                  <c:v>591.4829999999994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8883928"/>
        <c:axId val="2058889656"/>
      </c:lineChart>
      <c:catAx>
        <c:axId val="20588839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8889656"/>
        <c:crosses val="autoZero"/>
        <c:auto val="1"/>
        <c:lblAlgn val="ctr"/>
        <c:lblOffset val="100"/>
        <c:noMultiLvlLbl val="0"/>
      </c:catAx>
      <c:valAx>
        <c:axId val="2058889656"/>
        <c:scaling>
          <c:orientation val="minMax"/>
          <c:min val="5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TTFF</a:t>
                </a:r>
                <a:r>
                  <a:rPr lang="fr-FR" baseline="0" dirty="0" smtClean="0"/>
                  <a:t> (s)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88839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PCN_alea_real!$B$3:$B$14</c:f>
              <c:numCache>
                <c:formatCode>General</c:formatCode>
                <c:ptCount val="12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  <c:pt idx="11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PCN_alea_real!$C$3:$C$14</c:f>
              <c:numCache>
                <c:formatCode>General</c:formatCode>
                <c:ptCount val="12"/>
                <c:pt idx="0">
                  <c:v>890.143</c:v>
                </c:pt>
                <c:pt idx="1">
                  <c:v>908.111</c:v>
                </c:pt>
                <c:pt idx="2">
                  <c:v>995.6669999999991</c:v>
                </c:pt>
                <c:pt idx="3">
                  <c:v>904.429</c:v>
                </c:pt>
                <c:pt idx="4">
                  <c:v>918.7140000000001</c:v>
                </c:pt>
                <c:pt idx="5">
                  <c:v>926.429</c:v>
                </c:pt>
                <c:pt idx="6">
                  <c:v>920.273</c:v>
                </c:pt>
                <c:pt idx="7">
                  <c:v>962.158</c:v>
                </c:pt>
                <c:pt idx="8">
                  <c:v>949.0</c:v>
                </c:pt>
                <c:pt idx="9">
                  <c:v>907.3639999999992</c:v>
                </c:pt>
                <c:pt idx="10">
                  <c:v>893.4</c:v>
                </c:pt>
                <c:pt idx="11">
                  <c:v>1019.0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PCN_alea_real!$D$3:$D$14</c:f>
              <c:numCache>
                <c:formatCode>General</c:formatCode>
                <c:ptCount val="12"/>
                <c:pt idx="0">
                  <c:v>945.7140000000001</c:v>
                </c:pt>
                <c:pt idx="1">
                  <c:v>1027.22</c:v>
                </c:pt>
                <c:pt idx="2">
                  <c:v>995.222</c:v>
                </c:pt>
                <c:pt idx="3">
                  <c:v>1111.0</c:v>
                </c:pt>
                <c:pt idx="4">
                  <c:v>1001.0</c:v>
                </c:pt>
                <c:pt idx="5">
                  <c:v>1013.0</c:v>
                </c:pt>
                <c:pt idx="6">
                  <c:v>988.8179999999992</c:v>
                </c:pt>
                <c:pt idx="7">
                  <c:v>1021.63</c:v>
                </c:pt>
                <c:pt idx="8">
                  <c:v>1019.33</c:v>
                </c:pt>
                <c:pt idx="9">
                  <c:v>1012.09</c:v>
                </c:pt>
                <c:pt idx="10">
                  <c:v>1014.6</c:v>
                </c:pt>
                <c:pt idx="11">
                  <c:v>961.0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PCN_alea_real!$E$3:$E$14</c:f>
              <c:numCache>
                <c:formatCode>General</c:formatCode>
                <c:ptCount val="12"/>
                <c:pt idx="0">
                  <c:v>3224.71</c:v>
                </c:pt>
                <c:pt idx="1">
                  <c:v>3079.11</c:v>
                </c:pt>
                <c:pt idx="2">
                  <c:v>2843.67</c:v>
                </c:pt>
                <c:pt idx="3">
                  <c:v>3271.0</c:v>
                </c:pt>
                <c:pt idx="4">
                  <c:v>3351.57</c:v>
                </c:pt>
                <c:pt idx="5">
                  <c:v>3632.86</c:v>
                </c:pt>
                <c:pt idx="6">
                  <c:v>3397.91</c:v>
                </c:pt>
                <c:pt idx="7">
                  <c:v>3748.79</c:v>
                </c:pt>
                <c:pt idx="8">
                  <c:v>3708.83</c:v>
                </c:pt>
                <c:pt idx="9">
                  <c:v>3688.82</c:v>
                </c:pt>
                <c:pt idx="10">
                  <c:v>4088.0</c:v>
                </c:pt>
                <c:pt idx="11">
                  <c:v>3601.0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PCN_alea_real!$F$3:$F$14</c:f>
              <c:numCache>
                <c:formatCode>General</c:formatCode>
                <c:ptCount val="12"/>
                <c:pt idx="0">
                  <c:v>1439.0</c:v>
                </c:pt>
                <c:pt idx="1">
                  <c:v>1427.56</c:v>
                </c:pt>
                <c:pt idx="2">
                  <c:v>1260.78</c:v>
                </c:pt>
                <c:pt idx="3">
                  <c:v>1394.14</c:v>
                </c:pt>
                <c:pt idx="4">
                  <c:v>1232.43</c:v>
                </c:pt>
                <c:pt idx="5">
                  <c:v>1333.43</c:v>
                </c:pt>
                <c:pt idx="6">
                  <c:v>1250.45</c:v>
                </c:pt>
                <c:pt idx="7">
                  <c:v>1370.16</c:v>
                </c:pt>
                <c:pt idx="8">
                  <c:v>1434.0</c:v>
                </c:pt>
                <c:pt idx="9">
                  <c:v>1457.73</c:v>
                </c:pt>
                <c:pt idx="10">
                  <c:v>1594.2</c:v>
                </c:pt>
                <c:pt idx="11">
                  <c:v>1431.0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PCN_alea_real!$G$3:$G$14</c:f>
              <c:numCache>
                <c:formatCode>General</c:formatCode>
                <c:ptCount val="12"/>
                <c:pt idx="0">
                  <c:v>1638.0</c:v>
                </c:pt>
                <c:pt idx="1">
                  <c:v>1651.11</c:v>
                </c:pt>
                <c:pt idx="2">
                  <c:v>1458.11</c:v>
                </c:pt>
                <c:pt idx="3">
                  <c:v>1649.0</c:v>
                </c:pt>
                <c:pt idx="4">
                  <c:v>1331.29</c:v>
                </c:pt>
                <c:pt idx="5">
                  <c:v>1423.0</c:v>
                </c:pt>
                <c:pt idx="6">
                  <c:v>1425.36</c:v>
                </c:pt>
                <c:pt idx="7">
                  <c:v>1498.16</c:v>
                </c:pt>
                <c:pt idx="8">
                  <c:v>1503.5</c:v>
                </c:pt>
                <c:pt idx="9">
                  <c:v>1648.45</c:v>
                </c:pt>
                <c:pt idx="10">
                  <c:v>1801.8</c:v>
                </c:pt>
                <c:pt idx="11">
                  <c:v>1624.0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8950504"/>
        <c:axId val="2058956136"/>
      </c:lineChart>
      <c:catAx>
        <c:axId val="2058950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8956136"/>
        <c:crosses val="autoZero"/>
        <c:auto val="1"/>
        <c:lblAlgn val="ctr"/>
        <c:lblOffset val="100"/>
        <c:noMultiLvlLbl val="0"/>
      </c:catAx>
      <c:valAx>
        <c:axId val="2058956136"/>
        <c:scaling>
          <c:orientation val="minMax"/>
          <c:min val="5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89505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LC_alea_real!$B$2:$B$16</c:f>
              <c:numCache>
                <c:formatCode>General</c:formatCode>
                <c:ptCount val="15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  <c:pt idx="11">
                  <c:v>555.0</c:v>
                </c:pt>
                <c:pt idx="12">
                  <c:v>555.0</c:v>
                </c:pt>
                <c:pt idx="13">
                  <c:v>555.0</c:v>
                </c:pt>
                <c:pt idx="14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LC_alea_real!$C$2:$C$16</c:f>
              <c:numCache>
                <c:formatCode>General</c:formatCode>
                <c:ptCount val="15"/>
                <c:pt idx="0">
                  <c:v>625.0</c:v>
                </c:pt>
                <c:pt idx="1">
                  <c:v>607.8569999999987</c:v>
                </c:pt>
                <c:pt idx="2">
                  <c:v>633.768</c:v>
                </c:pt>
                <c:pt idx="3">
                  <c:v>620.709</c:v>
                </c:pt>
                <c:pt idx="4">
                  <c:v>599.215</c:v>
                </c:pt>
                <c:pt idx="5">
                  <c:v>606.644</c:v>
                </c:pt>
                <c:pt idx="6">
                  <c:v>626.506</c:v>
                </c:pt>
                <c:pt idx="7">
                  <c:v>609.606</c:v>
                </c:pt>
                <c:pt idx="8">
                  <c:v>611.029</c:v>
                </c:pt>
                <c:pt idx="9">
                  <c:v>641.444</c:v>
                </c:pt>
                <c:pt idx="10">
                  <c:v>597.9169999999991</c:v>
                </c:pt>
                <c:pt idx="11">
                  <c:v>609.956999999999</c:v>
                </c:pt>
                <c:pt idx="12">
                  <c:v>605.571</c:v>
                </c:pt>
                <c:pt idx="13">
                  <c:v>597.0</c:v>
                </c:pt>
                <c:pt idx="14">
                  <c:v>635.0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LC_alea_real!$D$2:$D$16</c:f>
              <c:numCache>
                <c:formatCode>General</c:formatCode>
                <c:ptCount val="15"/>
                <c:pt idx="0">
                  <c:v>577.4</c:v>
                </c:pt>
                <c:pt idx="1">
                  <c:v>579.3429999999991</c:v>
                </c:pt>
                <c:pt idx="2">
                  <c:v>585.5890000000001</c:v>
                </c:pt>
                <c:pt idx="3">
                  <c:v>596.9640000000001</c:v>
                </c:pt>
                <c:pt idx="4">
                  <c:v>600.9779999999994</c:v>
                </c:pt>
                <c:pt idx="5">
                  <c:v>603.3109999999992</c:v>
                </c:pt>
                <c:pt idx="6">
                  <c:v>621.519</c:v>
                </c:pt>
                <c:pt idx="7">
                  <c:v>623.212</c:v>
                </c:pt>
                <c:pt idx="8">
                  <c:v>629.4640000000001</c:v>
                </c:pt>
                <c:pt idx="9">
                  <c:v>635.489</c:v>
                </c:pt>
                <c:pt idx="10">
                  <c:v>632.5</c:v>
                </c:pt>
                <c:pt idx="11">
                  <c:v>670.739</c:v>
                </c:pt>
                <c:pt idx="12">
                  <c:v>645.571</c:v>
                </c:pt>
                <c:pt idx="13">
                  <c:v>614.3329999999991</c:v>
                </c:pt>
                <c:pt idx="14">
                  <c:v>599.0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LC_alea_real!$E$2:$E$16</c:f>
              <c:numCache>
                <c:formatCode>General</c:formatCode>
                <c:ptCount val="15"/>
                <c:pt idx="0">
                  <c:v>590.6</c:v>
                </c:pt>
                <c:pt idx="1">
                  <c:v>575.9429999999992</c:v>
                </c:pt>
                <c:pt idx="2">
                  <c:v>582.804</c:v>
                </c:pt>
                <c:pt idx="3">
                  <c:v>594.018</c:v>
                </c:pt>
                <c:pt idx="4">
                  <c:v>592.5269999999994</c:v>
                </c:pt>
                <c:pt idx="5">
                  <c:v>657.8439999999995</c:v>
                </c:pt>
                <c:pt idx="6">
                  <c:v>635.8399999999991</c:v>
                </c:pt>
                <c:pt idx="7">
                  <c:v>739.576</c:v>
                </c:pt>
                <c:pt idx="8">
                  <c:v>737.8119999999991</c:v>
                </c:pt>
                <c:pt idx="9">
                  <c:v>689.178</c:v>
                </c:pt>
                <c:pt idx="10">
                  <c:v>638.583</c:v>
                </c:pt>
                <c:pt idx="11">
                  <c:v>1046.3</c:v>
                </c:pt>
                <c:pt idx="12">
                  <c:v>627.286</c:v>
                </c:pt>
                <c:pt idx="13">
                  <c:v>884.3329999999991</c:v>
                </c:pt>
                <c:pt idx="14">
                  <c:v>635.0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LC_alea_real!$F$2:$F$16</c:f>
              <c:numCache>
                <c:formatCode>General</c:formatCode>
                <c:ptCount val="15"/>
                <c:pt idx="0">
                  <c:v>597.8</c:v>
                </c:pt>
                <c:pt idx="1">
                  <c:v>572.456999999999</c:v>
                </c:pt>
                <c:pt idx="2">
                  <c:v>577.2140000000001</c:v>
                </c:pt>
                <c:pt idx="3">
                  <c:v>586.182</c:v>
                </c:pt>
                <c:pt idx="4">
                  <c:v>587.28</c:v>
                </c:pt>
                <c:pt idx="5">
                  <c:v>591.9109999999994</c:v>
                </c:pt>
                <c:pt idx="6">
                  <c:v>601.272</c:v>
                </c:pt>
                <c:pt idx="7">
                  <c:v>621.303</c:v>
                </c:pt>
                <c:pt idx="8">
                  <c:v>622.159</c:v>
                </c:pt>
                <c:pt idx="9">
                  <c:v>614.9559999999991</c:v>
                </c:pt>
                <c:pt idx="10">
                  <c:v>635.3329999999991</c:v>
                </c:pt>
                <c:pt idx="11">
                  <c:v>670.4779999999994</c:v>
                </c:pt>
                <c:pt idx="12">
                  <c:v>624.7140000000001</c:v>
                </c:pt>
                <c:pt idx="13">
                  <c:v>602.3329999999991</c:v>
                </c:pt>
                <c:pt idx="14">
                  <c:v>633.0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LC_alea_real!$G$2:$G$16</c:f>
              <c:numCache>
                <c:formatCode>General</c:formatCode>
                <c:ptCount val="15"/>
                <c:pt idx="0">
                  <c:v>590.6</c:v>
                </c:pt>
                <c:pt idx="1">
                  <c:v>572.886</c:v>
                </c:pt>
                <c:pt idx="2">
                  <c:v>578.0</c:v>
                </c:pt>
                <c:pt idx="3">
                  <c:v>585.8549999999991</c:v>
                </c:pt>
                <c:pt idx="4">
                  <c:v>586.742</c:v>
                </c:pt>
                <c:pt idx="5">
                  <c:v>593.0219999999994</c:v>
                </c:pt>
                <c:pt idx="6">
                  <c:v>602.8519999999987</c:v>
                </c:pt>
                <c:pt idx="7">
                  <c:v>615.485</c:v>
                </c:pt>
                <c:pt idx="8">
                  <c:v>621.609</c:v>
                </c:pt>
                <c:pt idx="9">
                  <c:v>614.378</c:v>
                </c:pt>
                <c:pt idx="10">
                  <c:v>628.4169999999991</c:v>
                </c:pt>
                <c:pt idx="11">
                  <c:v>684.8259999999991</c:v>
                </c:pt>
                <c:pt idx="12">
                  <c:v>624.7140000000001</c:v>
                </c:pt>
                <c:pt idx="13">
                  <c:v>602.3329999999991</c:v>
                </c:pt>
                <c:pt idx="14">
                  <c:v>629.0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9027416"/>
        <c:axId val="2059033048"/>
      </c:lineChart>
      <c:catAx>
        <c:axId val="20590274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9033048"/>
        <c:crosses val="autoZero"/>
        <c:auto val="1"/>
        <c:lblAlgn val="ctr"/>
        <c:lblOffset val="100"/>
        <c:noMultiLvlLbl val="0"/>
      </c:catAx>
      <c:valAx>
        <c:axId val="2059033048"/>
        <c:scaling>
          <c:orientation val="minMax"/>
          <c:max val="1050.0"/>
          <c:min val="5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LC : time to connectivity loss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90274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D84DF-2E4A-914D-8008-A16D5583089F}" type="doc">
      <dgm:prSet loTypeId="urn:microsoft.com/office/officeart/2005/8/layout/radial5" loCatId="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7BB0103-7E47-DD47-A685-FB155C9A07EE}">
      <dgm:prSet phldrT="[Texte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Économie</a:t>
          </a:r>
        </a:p>
        <a:p>
          <a:r>
            <a:rPr lang="fr-FR" dirty="0"/>
            <a:t>d’énergie</a:t>
          </a:r>
        </a:p>
      </dgm:t>
    </dgm:pt>
    <dgm:pt modelId="{187E3820-FDBD-A14B-8D53-13DEEA190D85}" type="parTrans" cxnId="{1F426276-401F-6548-A04B-6E549D314F44}">
      <dgm:prSet/>
      <dgm:spPr/>
      <dgm:t>
        <a:bodyPr/>
        <a:lstStyle/>
        <a:p>
          <a:endParaRPr lang="fr-FR"/>
        </a:p>
      </dgm:t>
    </dgm:pt>
    <dgm:pt modelId="{07DE391C-36DC-2347-ACDE-6F70ECD1194A}" type="sibTrans" cxnId="{1F426276-401F-6548-A04B-6E549D314F44}">
      <dgm:prSet/>
      <dgm:spPr/>
      <dgm:t>
        <a:bodyPr/>
        <a:lstStyle/>
        <a:p>
          <a:endParaRPr lang="fr-FR"/>
        </a:p>
      </dgm:t>
    </dgm:pt>
    <dgm:pt modelId="{1A6F2230-7FF1-784D-8943-FAFBB5BD867E}">
      <dgm:prSet phldrT="[Texte]"/>
      <dgm:spPr/>
      <dgm:t>
        <a:bodyPr/>
        <a:lstStyle/>
        <a:p>
          <a:r>
            <a:rPr lang="fr-FR" dirty="0"/>
            <a:t>Routage</a:t>
          </a:r>
        </a:p>
      </dgm:t>
    </dgm:pt>
    <dgm:pt modelId="{5304632D-3534-014E-A773-191A91505663}" type="parTrans" cxnId="{41055DA1-11F4-F44D-8A2D-65078C273C86}">
      <dgm:prSet/>
      <dgm:spPr/>
      <dgm:t>
        <a:bodyPr/>
        <a:lstStyle/>
        <a:p>
          <a:endParaRPr lang="fr-FR"/>
        </a:p>
      </dgm:t>
    </dgm:pt>
    <dgm:pt modelId="{18929EFA-1674-8D49-BFC2-4A2E5D4308B5}" type="sibTrans" cxnId="{41055DA1-11F4-F44D-8A2D-65078C273C86}">
      <dgm:prSet/>
      <dgm:spPr/>
      <dgm:t>
        <a:bodyPr/>
        <a:lstStyle/>
        <a:p>
          <a:endParaRPr lang="fr-FR"/>
        </a:p>
      </dgm:t>
    </dgm:pt>
    <dgm:pt modelId="{7DA216F7-B61A-644F-9E41-4844BDF2E1EB}">
      <dgm:prSet phldrT="[Texte]"/>
      <dgm:spPr/>
      <dgm:t>
        <a:bodyPr/>
        <a:lstStyle/>
        <a:p>
          <a:r>
            <a:rPr lang="fr-FR" dirty="0"/>
            <a:t>Redondance des données</a:t>
          </a:r>
        </a:p>
      </dgm:t>
    </dgm:pt>
    <dgm:pt modelId="{EE98EBD2-B01C-AC47-87D6-306A993857F7}" type="parTrans" cxnId="{DA6D3E26-D7CA-AD40-9EAA-FB53CCDC295A}">
      <dgm:prSet/>
      <dgm:spPr/>
      <dgm:t>
        <a:bodyPr/>
        <a:lstStyle/>
        <a:p>
          <a:endParaRPr lang="fr-FR"/>
        </a:p>
      </dgm:t>
    </dgm:pt>
    <dgm:pt modelId="{40828377-F63C-7147-AD5C-8E259A94515F}" type="sibTrans" cxnId="{DA6D3E26-D7CA-AD40-9EAA-FB53CCDC295A}">
      <dgm:prSet/>
      <dgm:spPr/>
      <dgm:t>
        <a:bodyPr/>
        <a:lstStyle/>
        <a:p>
          <a:endParaRPr lang="fr-FR"/>
        </a:p>
      </dgm:t>
    </dgm:pt>
    <dgm:pt modelId="{80CDC2A9-E114-4E4E-97DA-E5A6E9106C0D}">
      <dgm:prSet phldrT="[Texte]"/>
      <dgm:spPr/>
      <dgm:t>
        <a:bodyPr/>
        <a:lstStyle/>
        <a:p>
          <a:r>
            <a:rPr lang="fr-FR" dirty="0"/>
            <a:t>Coûts de transmission physique</a:t>
          </a:r>
        </a:p>
      </dgm:t>
    </dgm:pt>
    <dgm:pt modelId="{EBD4001C-B961-5540-8C87-277869C67930}" type="parTrans" cxnId="{182F8A36-DF71-514D-A4DB-02C0E52C9E27}">
      <dgm:prSet/>
      <dgm:spPr/>
      <dgm:t>
        <a:bodyPr/>
        <a:lstStyle/>
        <a:p>
          <a:endParaRPr lang="fr-FR"/>
        </a:p>
      </dgm:t>
    </dgm:pt>
    <dgm:pt modelId="{23331D01-66FE-2F4E-9D58-79CD274B6161}" type="sibTrans" cxnId="{182F8A36-DF71-514D-A4DB-02C0E52C9E27}">
      <dgm:prSet/>
      <dgm:spPr/>
      <dgm:t>
        <a:bodyPr/>
        <a:lstStyle/>
        <a:p>
          <a:endParaRPr lang="fr-FR"/>
        </a:p>
      </dgm:t>
    </dgm:pt>
    <dgm:pt modelId="{2D39C667-17DD-D243-BBEF-E694A5E11B6F}" type="pres">
      <dgm:prSet presAssocID="{EC3D84DF-2E4A-914D-8008-A16D558308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D8E76F-190F-AE4D-8F4D-4BB2AADB5179}" type="pres">
      <dgm:prSet presAssocID="{B7BB0103-7E47-DD47-A685-FB155C9A07EE}" presName="centerShape" presStyleLbl="node0" presStyleIdx="0" presStyleCnt="1"/>
      <dgm:spPr/>
      <dgm:t>
        <a:bodyPr/>
        <a:lstStyle/>
        <a:p>
          <a:endParaRPr lang="fr-FR"/>
        </a:p>
      </dgm:t>
    </dgm:pt>
    <dgm:pt modelId="{28E9526E-7B0C-9143-A850-585B8E0E2207}" type="pres">
      <dgm:prSet presAssocID="{5304632D-3534-014E-A773-191A91505663}" presName="parTrans" presStyleLbl="sibTrans2D1" presStyleIdx="0" presStyleCnt="3"/>
      <dgm:spPr/>
      <dgm:t>
        <a:bodyPr/>
        <a:lstStyle/>
        <a:p>
          <a:endParaRPr lang="fr-FR"/>
        </a:p>
      </dgm:t>
    </dgm:pt>
    <dgm:pt modelId="{F6EB97ED-B6B4-4241-B774-3B7059FCFB8A}" type="pres">
      <dgm:prSet presAssocID="{5304632D-3534-014E-A773-191A91505663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FF2F8AC-1F1B-6D4D-8C29-AE41441F26F7}" type="pres">
      <dgm:prSet presAssocID="{1A6F2230-7FF1-784D-8943-FAFBB5BD867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DC7B13-44EC-FF49-A46D-55A02B76FE87}" type="pres">
      <dgm:prSet presAssocID="{EE98EBD2-B01C-AC47-87D6-306A993857F7}" presName="parTrans" presStyleLbl="sibTrans2D1" presStyleIdx="1" presStyleCnt="3"/>
      <dgm:spPr/>
      <dgm:t>
        <a:bodyPr/>
        <a:lstStyle/>
        <a:p>
          <a:endParaRPr lang="fr-FR"/>
        </a:p>
      </dgm:t>
    </dgm:pt>
    <dgm:pt modelId="{F9C9631B-0A4E-8840-BB52-87B441B80EB5}" type="pres">
      <dgm:prSet presAssocID="{EE98EBD2-B01C-AC47-87D6-306A993857F7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9AF44D55-8614-3B46-93BF-F278C02874B0}" type="pres">
      <dgm:prSet presAssocID="{7DA216F7-B61A-644F-9E41-4844BDF2E1E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3AD5A5-74EA-D84C-A21D-7D9663E3D147}" type="pres">
      <dgm:prSet presAssocID="{EBD4001C-B961-5540-8C87-277869C67930}" presName="parTrans" presStyleLbl="sibTrans2D1" presStyleIdx="2" presStyleCnt="3"/>
      <dgm:spPr/>
      <dgm:t>
        <a:bodyPr/>
        <a:lstStyle/>
        <a:p>
          <a:endParaRPr lang="fr-FR"/>
        </a:p>
      </dgm:t>
    </dgm:pt>
    <dgm:pt modelId="{D2B7ABDE-DC5D-CC43-A304-27801E8F3934}" type="pres">
      <dgm:prSet presAssocID="{EBD4001C-B961-5540-8C87-277869C67930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E6336081-3369-9448-A37D-3542AC02AA41}" type="pres">
      <dgm:prSet presAssocID="{80CDC2A9-E114-4E4E-97DA-E5A6E9106C0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D289E23-9AEB-1545-8121-FFED29DF8A76}" type="presOf" srcId="{EBD4001C-B961-5540-8C87-277869C67930}" destId="{D2B7ABDE-DC5D-CC43-A304-27801E8F3934}" srcOrd="1" destOrd="0" presId="urn:microsoft.com/office/officeart/2005/8/layout/radial5"/>
    <dgm:cxn modelId="{5EF9709A-DAC0-EE4B-8557-4C53B4B56380}" type="presOf" srcId="{7DA216F7-B61A-644F-9E41-4844BDF2E1EB}" destId="{9AF44D55-8614-3B46-93BF-F278C02874B0}" srcOrd="0" destOrd="0" presId="urn:microsoft.com/office/officeart/2005/8/layout/radial5"/>
    <dgm:cxn modelId="{20D7BF27-E99E-774C-A330-14F0528895CF}" type="presOf" srcId="{EC3D84DF-2E4A-914D-8008-A16D5583089F}" destId="{2D39C667-17DD-D243-BBEF-E694A5E11B6F}" srcOrd="0" destOrd="0" presId="urn:microsoft.com/office/officeart/2005/8/layout/radial5"/>
    <dgm:cxn modelId="{3CF9BB7A-5A06-2847-8A99-D91FA18D9AFA}" type="presOf" srcId="{5304632D-3534-014E-A773-191A91505663}" destId="{28E9526E-7B0C-9143-A850-585B8E0E2207}" srcOrd="0" destOrd="0" presId="urn:microsoft.com/office/officeart/2005/8/layout/radial5"/>
    <dgm:cxn modelId="{981409B1-430A-F64D-A631-F9C5F731F273}" type="presOf" srcId="{EBD4001C-B961-5540-8C87-277869C67930}" destId="{443AD5A5-74EA-D84C-A21D-7D9663E3D147}" srcOrd="0" destOrd="0" presId="urn:microsoft.com/office/officeart/2005/8/layout/radial5"/>
    <dgm:cxn modelId="{88714B9B-4491-1648-BFA5-9908FC612FF9}" type="presOf" srcId="{1A6F2230-7FF1-784D-8943-FAFBB5BD867E}" destId="{EFF2F8AC-1F1B-6D4D-8C29-AE41441F26F7}" srcOrd="0" destOrd="0" presId="urn:microsoft.com/office/officeart/2005/8/layout/radial5"/>
    <dgm:cxn modelId="{1F426276-401F-6548-A04B-6E549D314F44}" srcId="{EC3D84DF-2E4A-914D-8008-A16D5583089F}" destId="{B7BB0103-7E47-DD47-A685-FB155C9A07EE}" srcOrd="0" destOrd="0" parTransId="{187E3820-FDBD-A14B-8D53-13DEEA190D85}" sibTransId="{07DE391C-36DC-2347-ACDE-6F70ECD1194A}"/>
    <dgm:cxn modelId="{DA6D3E26-D7CA-AD40-9EAA-FB53CCDC295A}" srcId="{B7BB0103-7E47-DD47-A685-FB155C9A07EE}" destId="{7DA216F7-B61A-644F-9E41-4844BDF2E1EB}" srcOrd="1" destOrd="0" parTransId="{EE98EBD2-B01C-AC47-87D6-306A993857F7}" sibTransId="{40828377-F63C-7147-AD5C-8E259A94515F}"/>
    <dgm:cxn modelId="{D1A37C89-99F7-8646-9954-2A9040E91DE6}" type="presOf" srcId="{B7BB0103-7E47-DD47-A685-FB155C9A07EE}" destId="{5DD8E76F-190F-AE4D-8F4D-4BB2AADB5179}" srcOrd="0" destOrd="0" presId="urn:microsoft.com/office/officeart/2005/8/layout/radial5"/>
    <dgm:cxn modelId="{182F8A36-DF71-514D-A4DB-02C0E52C9E27}" srcId="{B7BB0103-7E47-DD47-A685-FB155C9A07EE}" destId="{80CDC2A9-E114-4E4E-97DA-E5A6E9106C0D}" srcOrd="2" destOrd="0" parTransId="{EBD4001C-B961-5540-8C87-277869C67930}" sibTransId="{23331D01-66FE-2F4E-9D58-79CD274B6161}"/>
    <dgm:cxn modelId="{06BD377A-1813-9A43-8E47-E01E784BE70D}" type="presOf" srcId="{80CDC2A9-E114-4E4E-97DA-E5A6E9106C0D}" destId="{E6336081-3369-9448-A37D-3542AC02AA41}" srcOrd="0" destOrd="0" presId="urn:microsoft.com/office/officeart/2005/8/layout/radial5"/>
    <dgm:cxn modelId="{41055DA1-11F4-F44D-8A2D-65078C273C86}" srcId="{B7BB0103-7E47-DD47-A685-FB155C9A07EE}" destId="{1A6F2230-7FF1-784D-8943-FAFBB5BD867E}" srcOrd="0" destOrd="0" parTransId="{5304632D-3534-014E-A773-191A91505663}" sibTransId="{18929EFA-1674-8D49-BFC2-4A2E5D4308B5}"/>
    <dgm:cxn modelId="{21A54FB8-9CA2-2343-945D-5B2902E5F5E8}" type="presOf" srcId="{5304632D-3534-014E-A773-191A91505663}" destId="{F6EB97ED-B6B4-4241-B774-3B7059FCFB8A}" srcOrd="1" destOrd="0" presId="urn:microsoft.com/office/officeart/2005/8/layout/radial5"/>
    <dgm:cxn modelId="{B42444B2-648E-4449-96AD-FC3B788CF0E4}" type="presOf" srcId="{EE98EBD2-B01C-AC47-87D6-306A993857F7}" destId="{54DC7B13-44EC-FF49-A46D-55A02B76FE87}" srcOrd="0" destOrd="0" presId="urn:microsoft.com/office/officeart/2005/8/layout/radial5"/>
    <dgm:cxn modelId="{7ED21C30-811C-3644-A272-51AA029DED4E}" type="presOf" srcId="{EE98EBD2-B01C-AC47-87D6-306A993857F7}" destId="{F9C9631B-0A4E-8840-BB52-87B441B80EB5}" srcOrd="1" destOrd="0" presId="urn:microsoft.com/office/officeart/2005/8/layout/radial5"/>
    <dgm:cxn modelId="{D454D5EA-D415-0940-841D-9AF66E1C32C1}" type="presParOf" srcId="{2D39C667-17DD-D243-BBEF-E694A5E11B6F}" destId="{5DD8E76F-190F-AE4D-8F4D-4BB2AADB5179}" srcOrd="0" destOrd="0" presId="urn:microsoft.com/office/officeart/2005/8/layout/radial5"/>
    <dgm:cxn modelId="{758DD4F6-D5C5-1B47-AEAA-8A9B5ED271C1}" type="presParOf" srcId="{2D39C667-17DD-D243-BBEF-E694A5E11B6F}" destId="{28E9526E-7B0C-9143-A850-585B8E0E2207}" srcOrd="1" destOrd="0" presId="urn:microsoft.com/office/officeart/2005/8/layout/radial5"/>
    <dgm:cxn modelId="{0E9F40F2-2A10-F442-B672-458B50589287}" type="presParOf" srcId="{28E9526E-7B0C-9143-A850-585B8E0E2207}" destId="{F6EB97ED-B6B4-4241-B774-3B7059FCFB8A}" srcOrd="0" destOrd="0" presId="urn:microsoft.com/office/officeart/2005/8/layout/radial5"/>
    <dgm:cxn modelId="{DE86E935-98C2-874F-BF91-5E43E6984FCA}" type="presParOf" srcId="{2D39C667-17DD-D243-BBEF-E694A5E11B6F}" destId="{EFF2F8AC-1F1B-6D4D-8C29-AE41441F26F7}" srcOrd="2" destOrd="0" presId="urn:microsoft.com/office/officeart/2005/8/layout/radial5"/>
    <dgm:cxn modelId="{5E8B33F7-8FE9-1449-954A-A83B6789D13D}" type="presParOf" srcId="{2D39C667-17DD-D243-BBEF-E694A5E11B6F}" destId="{54DC7B13-44EC-FF49-A46D-55A02B76FE87}" srcOrd="3" destOrd="0" presId="urn:microsoft.com/office/officeart/2005/8/layout/radial5"/>
    <dgm:cxn modelId="{26069768-79B1-9041-A570-DD1571F14B27}" type="presParOf" srcId="{54DC7B13-44EC-FF49-A46D-55A02B76FE87}" destId="{F9C9631B-0A4E-8840-BB52-87B441B80EB5}" srcOrd="0" destOrd="0" presId="urn:microsoft.com/office/officeart/2005/8/layout/radial5"/>
    <dgm:cxn modelId="{53BE0928-AAF7-B247-AC2A-4BAA46C00A4B}" type="presParOf" srcId="{2D39C667-17DD-D243-BBEF-E694A5E11B6F}" destId="{9AF44D55-8614-3B46-93BF-F278C02874B0}" srcOrd="4" destOrd="0" presId="urn:microsoft.com/office/officeart/2005/8/layout/radial5"/>
    <dgm:cxn modelId="{41B7C026-047A-CE41-A91F-EBA01FDEDF0E}" type="presParOf" srcId="{2D39C667-17DD-D243-BBEF-E694A5E11B6F}" destId="{443AD5A5-74EA-D84C-A21D-7D9663E3D147}" srcOrd="5" destOrd="0" presId="urn:microsoft.com/office/officeart/2005/8/layout/radial5"/>
    <dgm:cxn modelId="{F38FEE78-0BC7-944B-9062-DCB032788DDB}" type="presParOf" srcId="{443AD5A5-74EA-D84C-A21D-7D9663E3D147}" destId="{D2B7ABDE-DC5D-CC43-A304-27801E8F3934}" srcOrd="0" destOrd="0" presId="urn:microsoft.com/office/officeart/2005/8/layout/radial5"/>
    <dgm:cxn modelId="{F93AE5DA-F21B-7245-8390-BD28E80B5332}" type="presParOf" srcId="{2D39C667-17DD-D243-BBEF-E694A5E11B6F}" destId="{E6336081-3369-9448-A37D-3542AC02AA4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59E5D6-75F4-41A4-A50E-1404EE8DDC19}" type="doc">
      <dgm:prSet loTypeId="urn:microsoft.com/office/officeart/2005/8/layout/list1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B2C69C5F-9EF9-462C-A2AB-4D477DF7DC7F}">
      <dgm:prSet phldrT="[Texte]"/>
      <dgm:spPr/>
      <dgm:t>
        <a:bodyPr/>
        <a:lstStyle/>
        <a:p>
          <a:r>
            <a:rPr lang="fr-FR" dirty="0" smtClean="0"/>
            <a:t>APPLICATION</a:t>
          </a:r>
          <a:endParaRPr lang="fr-FR" dirty="0"/>
        </a:p>
      </dgm:t>
    </dgm:pt>
    <dgm:pt modelId="{8CB213D9-0352-453E-852C-83552162097D}" type="parTrans" cxnId="{FD2368C3-E011-43B4-8901-8540D16F443A}">
      <dgm:prSet/>
      <dgm:spPr/>
      <dgm:t>
        <a:bodyPr/>
        <a:lstStyle/>
        <a:p>
          <a:endParaRPr lang="fr-FR"/>
        </a:p>
      </dgm:t>
    </dgm:pt>
    <dgm:pt modelId="{68FB6A38-63B8-4EBD-A361-2DE1F731DF24}" type="sibTrans" cxnId="{FD2368C3-E011-43B4-8901-8540D16F443A}">
      <dgm:prSet/>
      <dgm:spPr/>
      <dgm:t>
        <a:bodyPr/>
        <a:lstStyle/>
        <a:p>
          <a:endParaRPr lang="fr-FR"/>
        </a:p>
      </dgm:t>
    </dgm:pt>
    <dgm:pt modelId="{523CE2F4-1C93-4E68-B648-21A8BD9E41A5}">
      <dgm:prSet phldrT="[Texte]"/>
      <dgm:spPr/>
      <dgm:t>
        <a:bodyPr/>
        <a:lstStyle/>
        <a:p>
          <a:r>
            <a:rPr lang="fr-FR" dirty="0" smtClean="0"/>
            <a:t>ROUTAGE</a:t>
          </a:r>
          <a:endParaRPr lang="fr-FR" dirty="0"/>
        </a:p>
      </dgm:t>
    </dgm:pt>
    <dgm:pt modelId="{3D16A27A-547E-4C2F-923F-52DC5E3AFFF6}" type="parTrans" cxnId="{463AF333-5409-47A6-8C2E-485A59D51081}">
      <dgm:prSet/>
      <dgm:spPr/>
      <dgm:t>
        <a:bodyPr/>
        <a:lstStyle/>
        <a:p>
          <a:endParaRPr lang="fr-FR"/>
        </a:p>
      </dgm:t>
    </dgm:pt>
    <dgm:pt modelId="{F4DFDEF3-13E0-4FE2-8624-2BE0C2E9D242}" type="sibTrans" cxnId="{463AF333-5409-47A6-8C2E-485A59D51081}">
      <dgm:prSet/>
      <dgm:spPr/>
      <dgm:t>
        <a:bodyPr/>
        <a:lstStyle/>
        <a:p>
          <a:endParaRPr lang="fr-FR"/>
        </a:p>
      </dgm:t>
    </dgm:pt>
    <dgm:pt modelId="{EB0059D9-5FC8-427B-BFB8-09D0892A1103}">
      <dgm:prSet phldrT="[Texte]"/>
      <dgm:spPr/>
      <dgm:t>
        <a:bodyPr/>
        <a:lstStyle/>
        <a:p>
          <a:r>
            <a:rPr lang="fr-FR" dirty="0" smtClean="0"/>
            <a:t>LIAISON</a:t>
          </a:r>
          <a:endParaRPr lang="fr-FR" dirty="0"/>
        </a:p>
      </dgm:t>
    </dgm:pt>
    <dgm:pt modelId="{F4C1AEFF-B4D6-4102-B466-5AC4DA5B6059}" type="parTrans" cxnId="{82E65F72-C8D8-44FA-B35A-2401A206117D}">
      <dgm:prSet/>
      <dgm:spPr/>
      <dgm:t>
        <a:bodyPr/>
        <a:lstStyle/>
        <a:p>
          <a:endParaRPr lang="fr-FR"/>
        </a:p>
      </dgm:t>
    </dgm:pt>
    <dgm:pt modelId="{81E9A9F4-54B2-4855-A495-CACB6B73D739}" type="sibTrans" cxnId="{82E65F72-C8D8-44FA-B35A-2401A206117D}">
      <dgm:prSet/>
      <dgm:spPr/>
      <dgm:t>
        <a:bodyPr/>
        <a:lstStyle/>
        <a:p>
          <a:endParaRPr lang="fr-FR"/>
        </a:p>
      </dgm:t>
    </dgm:pt>
    <dgm:pt modelId="{B54D0181-D6E2-4D63-804B-B4A16C321CAD}">
      <dgm:prSet phldrT="[Texte]"/>
      <dgm:spPr/>
      <dgm:t>
        <a:bodyPr/>
        <a:lstStyle/>
        <a:p>
          <a:r>
            <a:rPr lang="fr-FR" dirty="0" smtClean="0"/>
            <a:t>ENERGIE</a:t>
          </a:r>
          <a:endParaRPr lang="fr-FR" dirty="0"/>
        </a:p>
      </dgm:t>
    </dgm:pt>
    <dgm:pt modelId="{4C2DDD21-BCAA-4F2A-A0DE-86A49C79EF76}" type="parTrans" cxnId="{9AEC3919-0FEE-40E6-AB65-6CA1D3F25C6A}">
      <dgm:prSet/>
      <dgm:spPr/>
      <dgm:t>
        <a:bodyPr/>
        <a:lstStyle/>
        <a:p>
          <a:endParaRPr lang="fr-FR"/>
        </a:p>
      </dgm:t>
    </dgm:pt>
    <dgm:pt modelId="{E5BDE10B-D5F7-4C4C-A7B1-F357C8C043C8}" type="sibTrans" cxnId="{9AEC3919-0FEE-40E6-AB65-6CA1D3F25C6A}">
      <dgm:prSet/>
      <dgm:spPr/>
      <dgm:t>
        <a:bodyPr/>
        <a:lstStyle/>
        <a:p>
          <a:endParaRPr lang="fr-FR"/>
        </a:p>
      </dgm:t>
    </dgm:pt>
    <dgm:pt modelId="{4733737B-E641-4F96-ADAD-F0B1548A54A5}">
      <dgm:prSet phldrT="[Texte]"/>
      <dgm:spPr/>
      <dgm:t>
        <a:bodyPr/>
        <a:lstStyle/>
        <a:p>
          <a:r>
            <a:rPr lang="fr-FR" dirty="0" smtClean="0"/>
            <a:t>STRUCTURE</a:t>
          </a:r>
          <a:endParaRPr lang="fr-FR" dirty="0"/>
        </a:p>
      </dgm:t>
    </dgm:pt>
    <dgm:pt modelId="{75396BA0-EAE4-4FFE-AB03-D74AC0645530}" type="parTrans" cxnId="{F81FC936-9D74-48BF-82CD-4C7A1887F4D2}">
      <dgm:prSet/>
      <dgm:spPr/>
      <dgm:t>
        <a:bodyPr/>
        <a:lstStyle/>
        <a:p>
          <a:endParaRPr lang="fr-FR"/>
        </a:p>
      </dgm:t>
    </dgm:pt>
    <dgm:pt modelId="{88035F76-A19A-4B0B-813C-B46CBC2CEB0E}" type="sibTrans" cxnId="{F81FC936-9D74-48BF-82CD-4C7A1887F4D2}">
      <dgm:prSet/>
      <dgm:spPr/>
      <dgm:t>
        <a:bodyPr/>
        <a:lstStyle/>
        <a:p>
          <a:endParaRPr lang="fr-FR"/>
        </a:p>
      </dgm:t>
    </dgm:pt>
    <dgm:pt modelId="{F6273190-F04F-41B4-880A-171F7CFB6E34}">
      <dgm:prSet phldrT="[Texte]"/>
      <dgm:spPr/>
      <dgm:t>
        <a:bodyPr/>
        <a:lstStyle/>
        <a:p>
          <a:r>
            <a:rPr lang="fr-FR" dirty="0" smtClean="0"/>
            <a:t>Une simple application de broadcast multi-sources</a:t>
          </a:r>
          <a:endParaRPr lang="fr-FR" dirty="0"/>
        </a:p>
      </dgm:t>
    </dgm:pt>
    <dgm:pt modelId="{BD32F687-C919-4569-86F1-533E50856276}" type="parTrans" cxnId="{09E4CF25-9251-4A36-9D23-94340970D5D0}">
      <dgm:prSet/>
      <dgm:spPr/>
      <dgm:t>
        <a:bodyPr/>
        <a:lstStyle/>
        <a:p>
          <a:endParaRPr lang="fr-FR"/>
        </a:p>
      </dgm:t>
    </dgm:pt>
    <dgm:pt modelId="{21C7CA8B-953F-49A2-AAB7-CC35450EB05D}" type="sibTrans" cxnId="{09E4CF25-9251-4A36-9D23-94340970D5D0}">
      <dgm:prSet/>
      <dgm:spPr/>
      <dgm:t>
        <a:bodyPr/>
        <a:lstStyle/>
        <a:p>
          <a:endParaRPr lang="fr-FR"/>
        </a:p>
      </dgm:t>
    </dgm:pt>
    <dgm:pt modelId="{3AE7FB65-0484-46E9-9A79-B3AADD10BD80}">
      <dgm:prSet phldrT="[Texte]"/>
      <dgm:spPr/>
      <dgm:t>
        <a:bodyPr/>
        <a:lstStyle/>
        <a:p>
          <a:r>
            <a:rPr lang="fr-FR" dirty="0" smtClean="0"/>
            <a:t>FLOOD    • FA</a:t>
          </a:r>
          <a:endParaRPr lang="fr-FR" dirty="0"/>
        </a:p>
      </dgm:t>
    </dgm:pt>
    <dgm:pt modelId="{AAB33DF1-9B60-4839-955D-B76F27B33578}" type="parTrans" cxnId="{48F83DBF-C430-4951-9819-1AF6E8D0E615}">
      <dgm:prSet/>
      <dgm:spPr/>
      <dgm:t>
        <a:bodyPr/>
        <a:lstStyle/>
        <a:p>
          <a:endParaRPr lang="fr-FR"/>
        </a:p>
      </dgm:t>
    </dgm:pt>
    <dgm:pt modelId="{F9F8DD7C-1766-4FAD-A9ED-EEE3DEBF426D}" type="sibTrans" cxnId="{48F83DBF-C430-4951-9819-1AF6E8D0E615}">
      <dgm:prSet/>
      <dgm:spPr/>
      <dgm:t>
        <a:bodyPr/>
        <a:lstStyle/>
        <a:p>
          <a:endParaRPr lang="fr-FR"/>
        </a:p>
      </dgm:t>
    </dgm:pt>
    <dgm:pt modelId="{3CC21E25-2E55-43E0-AB6C-9127406061DA}">
      <dgm:prSet phldrT="[Texte]"/>
      <dgm:spPr/>
      <dgm:t>
        <a:bodyPr/>
        <a:lstStyle/>
        <a:p>
          <a:r>
            <a:rPr lang="fr-FR" dirty="0" smtClean="0"/>
            <a:t>RBOP       • LBOP</a:t>
          </a:r>
          <a:endParaRPr lang="fr-FR" dirty="0"/>
        </a:p>
      </dgm:t>
    </dgm:pt>
    <dgm:pt modelId="{D6C058B0-754E-4680-8226-5ED4F31C4AB7}" type="parTrans" cxnId="{98AA5B1B-9148-4E0F-A226-CBEEF5654546}">
      <dgm:prSet/>
      <dgm:spPr/>
      <dgm:t>
        <a:bodyPr/>
        <a:lstStyle/>
        <a:p>
          <a:endParaRPr lang="fr-FR"/>
        </a:p>
      </dgm:t>
    </dgm:pt>
    <dgm:pt modelId="{EBF5DA29-E549-4317-80E3-4DC5251504F7}" type="sibTrans" cxnId="{98AA5B1B-9148-4E0F-A226-CBEEF5654546}">
      <dgm:prSet/>
      <dgm:spPr/>
      <dgm:t>
        <a:bodyPr/>
        <a:lstStyle/>
        <a:p>
          <a:endParaRPr lang="fr-FR"/>
        </a:p>
      </dgm:t>
    </dgm:pt>
    <dgm:pt modelId="{E68DE668-3A7A-4E4F-9481-A08EFFEC484F}">
      <dgm:prSet phldrT="[Texte]"/>
      <dgm:spPr/>
      <dgm:t>
        <a:bodyPr/>
        <a:lstStyle/>
        <a:p>
          <a:r>
            <a:rPr lang="fr-FR" dirty="0" smtClean="0"/>
            <a:t>BIP           • LBIP       • DLBIP</a:t>
          </a:r>
          <a:endParaRPr lang="fr-FR" dirty="0"/>
        </a:p>
      </dgm:t>
    </dgm:pt>
    <dgm:pt modelId="{BA61A2D4-8FF2-4C12-B5E3-1851FCAB2242}" type="parTrans" cxnId="{20C212A1-234E-42F2-9A0C-298E20AAAF90}">
      <dgm:prSet/>
      <dgm:spPr/>
      <dgm:t>
        <a:bodyPr/>
        <a:lstStyle/>
        <a:p>
          <a:endParaRPr lang="fr-FR"/>
        </a:p>
      </dgm:t>
    </dgm:pt>
    <dgm:pt modelId="{1FE0BC43-C6A6-42F1-B590-139CD23F8067}" type="sibTrans" cxnId="{20C212A1-234E-42F2-9A0C-298E20AAAF90}">
      <dgm:prSet/>
      <dgm:spPr/>
      <dgm:t>
        <a:bodyPr/>
        <a:lstStyle/>
        <a:p>
          <a:endParaRPr lang="fr-FR"/>
        </a:p>
      </dgm:t>
    </dgm:pt>
    <dgm:pt modelId="{6671AF05-46E2-4A6A-B1C4-B771935AC8B5}">
      <dgm:prSet phldrT="[Texte]"/>
      <dgm:spPr/>
      <dgm:t>
        <a:bodyPr/>
        <a:lstStyle/>
        <a:p>
          <a:r>
            <a:rPr lang="fr-FR" dirty="0" smtClean="0"/>
            <a:t>Protocole MAC sans interférences gérant la modification du rayon de transmission</a:t>
          </a:r>
          <a:endParaRPr lang="fr-FR" dirty="0"/>
        </a:p>
      </dgm:t>
    </dgm:pt>
    <dgm:pt modelId="{F0543911-935B-4297-B1C5-7E060BC54EC7}" type="parTrans" cxnId="{D3D0FB77-A85B-4904-B50A-12127BE4E537}">
      <dgm:prSet/>
      <dgm:spPr/>
      <dgm:t>
        <a:bodyPr/>
        <a:lstStyle/>
        <a:p>
          <a:endParaRPr lang="fr-FR"/>
        </a:p>
      </dgm:t>
    </dgm:pt>
    <dgm:pt modelId="{AC4A58A9-EE00-4AD6-AE7F-B6F3F23DE882}" type="sibTrans" cxnId="{D3D0FB77-A85B-4904-B50A-12127BE4E537}">
      <dgm:prSet/>
      <dgm:spPr/>
      <dgm:t>
        <a:bodyPr/>
        <a:lstStyle/>
        <a:p>
          <a:endParaRPr lang="fr-FR"/>
        </a:p>
      </dgm:t>
    </dgm:pt>
    <dgm:pt modelId="{B7284C0E-1182-4346-B8DE-E496381251E6}">
      <dgm:prSet phldrT="[Texte]"/>
      <dgm:spPr/>
      <dgm:t>
        <a:bodyPr/>
        <a:lstStyle/>
        <a:p>
          <a:r>
            <a:rPr lang="fr-FR" dirty="0" smtClean="0"/>
            <a:t>Module gérant la consommation d’énergie pendant l’envoi</a:t>
          </a:r>
          <a:endParaRPr lang="fr-FR" dirty="0"/>
        </a:p>
      </dgm:t>
    </dgm:pt>
    <dgm:pt modelId="{566E2DE2-AAE4-4C8E-B99C-53E642D2D549}" type="parTrans" cxnId="{BF89D45F-6CF1-45B0-8C1F-BD02963BED7C}">
      <dgm:prSet/>
      <dgm:spPr/>
      <dgm:t>
        <a:bodyPr/>
        <a:lstStyle/>
        <a:p>
          <a:endParaRPr lang="fr-FR"/>
        </a:p>
      </dgm:t>
    </dgm:pt>
    <dgm:pt modelId="{FB93EEBD-D955-4017-8515-2D1441C2890C}" type="sibTrans" cxnId="{BF89D45F-6CF1-45B0-8C1F-BD02963BED7C}">
      <dgm:prSet/>
      <dgm:spPr/>
      <dgm:t>
        <a:bodyPr/>
        <a:lstStyle/>
        <a:p>
          <a:endParaRPr lang="fr-FR"/>
        </a:p>
      </dgm:t>
    </dgm:pt>
    <dgm:pt modelId="{AA6E762B-E2A1-45D3-815D-1DF83AE1FC49}">
      <dgm:prSet phldrT="[Texte]"/>
      <dgm:spPr/>
      <dgm:t>
        <a:bodyPr/>
        <a:lstStyle/>
        <a:p>
          <a:r>
            <a:rPr lang="fr-FR" dirty="0" smtClean="0"/>
            <a:t>Structures de données utilitaires</a:t>
          </a:r>
          <a:endParaRPr lang="fr-FR" dirty="0"/>
        </a:p>
      </dgm:t>
    </dgm:pt>
    <dgm:pt modelId="{0A3AF526-F87F-4A37-9C32-4E6FF914B0DB}" type="parTrans" cxnId="{25B41C9A-CAD5-410A-8D1E-0EAFEFD0FD5D}">
      <dgm:prSet/>
      <dgm:spPr/>
      <dgm:t>
        <a:bodyPr/>
        <a:lstStyle/>
        <a:p>
          <a:endParaRPr lang="fr-FR"/>
        </a:p>
      </dgm:t>
    </dgm:pt>
    <dgm:pt modelId="{D9E50128-0C8D-4605-AB35-5BC6AAB18C97}" type="sibTrans" cxnId="{25B41C9A-CAD5-410A-8D1E-0EAFEFD0FD5D}">
      <dgm:prSet/>
      <dgm:spPr/>
      <dgm:t>
        <a:bodyPr/>
        <a:lstStyle/>
        <a:p>
          <a:endParaRPr lang="fr-FR"/>
        </a:p>
      </dgm:t>
    </dgm:pt>
    <dgm:pt modelId="{D772FB5E-934C-4B81-9BC3-8383C639E08F}" type="pres">
      <dgm:prSet presAssocID="{A959E5D6-75F4-41A4-A50E-1404EE8DDC1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76E5492-D892-4D37-A137-BF76CEED6594}" type="pres">
      <dgm:prSet presAssocID="{B2C69C5F-9EF9-462C-A2AB-4D477DF7DC7F}" presName="parentLin" presStyleCnt="0"/>
      <dgm:spPr/>
    </dgm:pt>
    <dgm:pt modelId="{1F702684-3C30-4F62-A2E5-722ECC3EC36B}" type="pres">
      <dgm:prSet presAssocID="{B2C69C5F-9EF9-462C-A2AB-4D477DF7DC7F}" presName="parentLeftMargin" presStyleLbl="node1" presStyleIdx="0" presStyleCnt="5"/>
      <dgm:spPr/>
      <dgm:t>
        <a:bodyPr/>
        <a:lstStyle/>
        <a:p>
          <a:endParaRPr lang="fr-FR"/>
        </a:p>
      </dgm:t>
    </dgm:pt>
    <dgm:pt modelId="{6B2C7AFD-71BE-42FF-8E99-06F97BE8F7A9}" type="pres">
      <dgm:prSet presAssocID="{B2C69C5F-9EF9-462C-A2AB-4D477DF7DC7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A165D5-D87A-4A54-BF3B-25EEDBCA7365}" type="pres">
      <dgm:prSet presAssocID="{B2C69C5F-9EF9-462C-A2AB-4D477DF7DC7F}" presName="negativeSpace" presStyleCnt="0"/>
      <dgm:spPr/>
    </dgm:pt>
    <dgm:pt modelId="{3856CDCC-9722-4785-A015-55A1AD359973}" type="pres">
      <dgm:prSet presAssocID="{B2C69C5F-9EF9-462C-A2AB-4D477DF7DC7F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B85747-6239-4C4B-BC62-FD3F40EDC767}" type="pres">
      <dgm:prSet presAssocID="{68FB6A38-63B8-4EBD-A361-2DE1F731DF24}" presName="spaceBetweenRectangles" presStyleCnt="0"/>
      <dgm:spPr/>
    </dgm:pt>
    <dgm:pt modelId="{1853FAA0-20D4-4DEB-963F-E335F9D93C5E}" type="pres">
      <dgm:prSet presAssocID="{523CE2F4-1C93-4E68-B648-21A8BD9E41A5}" presName="parentLin" presStyleCnt="0"/>
      <dgm:spPr/>
    </dgm:pt>
    <dgm:pt modelId="{AB7CC263-AFFC-4CDB-A9DB-9A376BBCB337}" type="pres">
      <dgm:prSet presAssocID="{523CE2F4-1C93-4E68-B648-21A8BD9E41A5}" presName="parentLeftMargin" presStyleLbl="node1" presStyleIdx="0" presStyleCnt="5"/>
      <dgm:spPr/>
      <dgm:t>
        <a:bodyPr/>
        <a:lstStyle/>
        <a:p>
          <a:endParaRPr lang="fr-FR"/>
        </a:p>
      </dgm:t>
    </dgm:pt>
    <dgm:pt modelId="{709D3BD0-1176-4738-B890-BDEE9FF648B4}" type="pres">
      <dgm:prSet presAssocID="{523CE2F4-1C93-4E68-B648-21A8BD9E41A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2EAAC17-3A83-4D49-942E-A339F3EB2793}" type="pres">
      <dgm:prSet presAssocID="{523CE2F4-1C93-4E68-B648-21A8BD9E41A5}" presName="negativeSpace" presStyleCnt="0"/>
      <dgm:spPr/>
    </dgm:pt>
    <dgm:pt modelId="{02838A39-1D09-4563-93B0-3F11B3971B45}" type="pres">
      <dgm:prSet presAssocID="{523CE2F4-1C93-4E68-B648-21A8BD9E41A5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EE28C60-2EFA-437C-A4D6-66ED1424C729}" type="pres">
      <dgm:prSet presAssocID="{F4DFDEF3-13E0-4FE2-8624-2BE0C2E9D242}" presName="spaceBetweenRectangles" presStyleCnt="0"/>
      <dgm:spPr/>
    </dgm:pt>
    <dgm:pt modelId="{C5A8F748-3EF9-40A2-BBF2-A77417068455}" type="pres">
      <dgm:prSet presAssocID="{EB0059D9-5FC8-427B-BFB8-09D0892A1103}" presName="parentLin" presStyleCnt="0"/>
      <dgm:spPr/>
    </dgm:pt>
    <dgm:pt modelId="{E99D8DB8-3A9D-46AD-B5AB-4A89DAFFAABF}" type="pres">
      <dgm:prSet presAssocID="{EB0059D9-5FC8-427B-BFB8-09D0892A1103}" presName="parentLeftMargin" presStyleLbl="node1" presStyleIdx="1" presStyleCnt="5"/>
      <dgm:spPr/>
      <dgm:t>
        <a:bodyPr/>
        <a:lstStyle/>
        <a:p>
          <a:endParaRPr lang="fr-FR"/>
        </a:p>
      </dgm:t>
    </dgm:pt>
    <dgm:pt modelId="{852EFC68-136B-4015-8631-BD844B6B9499}" type="pres">
      <dgm:prSet presAssocID="{EB0059D9-5FC8-427B-BFB8-09D0892A110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552FF6-1E3D-46D2-9787-12F56807AC43}" type="pres">
      <dgm:prSet presAssocID="{EB0059D9-5FC8-427B-BFB8-09D0892A1103}" presName="negativeSpace" presStyleCnt="0"/>
      <dgm:spPr/>
    </dgm:pt>
    <dgm:pt modelId="{1D2CA20F-91EC-44E1-ACFD-353997C1956A}" type="pres">
      <dgm:prSet presAssocID="{EB0059D9-5FC8-427B-BFB8-09D0892A1103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3E7882-F8E9-4F84-9036-4A34CE34CE83}" type="pres">
      <dgm:prSet presAssocID="{81E9A9F4-54B2-4855-A495-CACB6B73D739}" presName="spaceBetweenRectangles" presStyleCnt="0"/>
      <dgm:spPr/>
    </dgm:pt>
    <dgm:pt modelId="{D58E8638-855A-4ED2-9BA7-B857CBCEBB50}" type="pres">
      <dgm:prSet presAssocID="{B54D0181-D6E2-4D63-804B-B4A16C321CAD}" presName="parentLin" presStyleCnt="0"/>
      <dgm:spPr/>
    </dgm:pt>
    <dgm:pt modelId="{60B43D08-8F43-47F0-A1C2-DC3C6A12F229}" type="pres">
      <dgm:prSet presAssocID="{B54D0181-D6E2-4D63-804B-B4A16C321CAD}" presName="parentLeftMargin" presStyleLbl="node1" presStyleIdx="2" presStyleCnt="5"/>
      <dgm:spPr/>
      <dgm:t>
        <a:bodyPr/>
        <a:lstStyle/>
        <a:p>
          <a:endParaRPr lang="fr-FR"/>
        </a:p>
      </dgm:t>
    </dgm:pt>
    <dgm:pt modelId="{F6A9BA9B-B249-4732-A4F7-BBA195FAF262}" type="pres">
      <dgm:prSet presAssocID="{B54D0181-D6E2-4D63-804B-B4A16C321CA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965287-7A6B-4CC1-97A6-0011A18FDBB3}" type="pres">
      <dgm:prSet presAssocID="{B54D0181-D6E2-4D63-804B-B4A16C321CAD}" presName="negativeSpace" presStyleCnt="0"/>
      <dgm:spPr/>
    </dgm:pt>
    <dgm:pt modelId="{CC47A60B-8485-4F53-BADF-553BF0E538A7}" type="pres">
      <dgm:prSet presAssocID="{B54D0181-D6E2-4D63-804B-B4A16C321CAD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0482DB8-41DD-4B0D-B062-066234BA6C9E}" type="pres">
      <dgm:prSet presAssocID="{E5BDE10B-D5F7-4C4C-A7B1-F357C8C043C8}" presName="spaceBetweenRectangles" presStyleCnt="0"/>
      <dgm:spPr/>
    </dgm:pt>
    <dgm:pt modelId="{D98BE4D6-FD99-4727-BBC5-B8A8727460B4}" type="pres">
      <dgm:prSet presAssocID="{4733737B-E641-4F96-ADAD-F0B1548A54A5}" presName="parentLin" presStyleCnt="0"/>
      <dgm:spPr/>
    </dgm:pt>
    <dgm:pt modelId="{34B679FF-E188-4D3E-A63F-280463EFF8F5}" type="pres">
      <dgm:prSet presAssocID="{4733737B-E641-4F96-ADAD-F0B1548A54A5}" presName="parentLeftMargin" presStyleLbl="node1" presStyleIdx="3" presStyleCnt="5"/>
      <dgm:spPr/>
      <dgm:t>
        <a:bodyPr/>
        <a:lstStyle/>
        <a:p>
          <a:endParaRPr lang="fr-FR"/>
        </a:p>
      </dgm:t>
    </dgm:pt>
    <dgm:pt modelId="{C16EC91D-BCFA-4243-B061-DE635F050A0C}" type="pres">
      <dgm:prSet presAssocID="{4733737B-E641-4F96-ADAD-F0B1548A54A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9DF5BD-010A-449C-89CC-CAFC41637E53}" type="pres">
      <dgm:prSet presAssocID="{4733737B-E641-4F96-ADAD-F0B1548A54A5}" presName="negativeSpace" presStyleCnt="0"/>
      <dgm:spPr/>
    </dgm:pt>
    <dgm:pt modelId="{2A1EE2CB-14B4-4EC7-A538-4AEC22A964FA}" type="pres">
      <dgm:prSet presAssocID="{4733737B-E641-4F96-ADAD-F0B1548A54A5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B7C6B12-A362-3840-992D-1807A5B138B1}" type="presOf" srcId="{B2C69C5F-9EF9-462C-A2AB-4D477DF7DC7F}" destId="{6B2C7AFD-71BE-42FF-8E99-06F97BE8F7A9}" srcOrd="1" destOrd="0" presId="urn:microsoft.com/office/officeart/2005/8/layout/list1"/>
    <dgm:cxn modelId="{82E65F72-C8D8-44FA-B35A-2401A206117D}" srcId="{A959E5D6-75F4-41A4-A50E-1404EE8DDC19}" destId="{EB0059D9-5FC8-427B-BFB8-09D0892A1103}" srcOrd="2" destOrd="0" parTransId="{F4C1AEFF-B4D6-4102-B466-5AC4DA5B6059}" sibTransId="{81E9A9F4-54B2-4855-A495-CACB6B73D739}"/>
    <dgm:cxn modelId="{F2D3F3AB-CD3D-4F2A-8111-D9838AD48BCB}" type="presOf" srcId="{A959E5D6-75F4-41A4-A50E-1404EE8DDC19}" destId="{D772FB5E-934C-4B81-9BC3-8383C639E08F}" srcOrd="0" destOrd="0" presId="urn:microsoft.com/office/officeart/2005/8/layout/list1"/>
    <dgm:cxn modelId="{3E0DBF18-AB41-4A4A-BCB5-B785CFA4FDB9}" type="presOf" srcId="{3CC21E25-2E55-43E0-AB6C-9127406061DA}" destId="{02838A39-1D09-4563-93B0-3F11B3971B45}" srcOrd="0" destOrd="1" presId="urn:microsoft.com/office/officeart/2005/8/layout/list1"/>
    <dgm:cxn modelId="{8674E6B6-EDB4-ED4C-87BF-11E8CEB361DD}" type="presOf" srcId="{EB0059D9-5FC8-427B-BFB8-09D0892A1103}" destId="{E99D8DB8-3A9D-46AD-B5AB-4A89DAFFAABF}" srcOrd="0" destOrd="0" presId="urn:microsoft.com/office/officeart/2005/8/layout/list1"/>
    <dgm:cxn modelId="{8EFD3B3E-28B3-E142-853E-9CC79073CD93}" type="presOf" srcId="{E68DE668-3A7A-4E4F-9481-A08EFFEC484F}" destId="{02838A39-1D09-4563-93B0-3F11B3971B45}" srcOrd="0" destOrd="2" presId="urn:microsoft.com/office/officeart/2005/8/layout/list1"/>
    <dgm:cxn modelId="{9A375F30-CFA6-384F-886B-C13B44530204}" type="presOf" srcId="{B7284C0E-1182-4346-B8DE-E496381251E6}" destId="{CC47A60B-8485-4F53-BADF-553BF0E538A7}" srcOrd="0" destOrd="0" presId="urn:microsoft.com/office/officeart/2005/8/layout/list1"/>
    <dgm:cxn modelId="{F81FC936-9D74-48BF-82CD-4C7A1887F4D2}" srcId="{A959E5D6-75F4-41A4-A50E-1404EE8DDC19}" destId="{4733737B-E641-4F96-ADAD-F0B1548A54A5}" srcOrd="4" destOrd="0" parTransId="{75396BA0-EAE4-4FFE-AB03-D74AC0645530}" sibTransId="{88035F76-A19A-4B0B-813C-B46CBC2CEB0E}"/>
    <dgm:cxn modelId="{232980B6-F605-B543-A8E9-5E58229A1323}" type="presOf" srcId="{4733737B-E641-4F96-ADAD-F0B1548A54A5}" destId="{34B679FF-E188-4D3E-A63F-280463EFF8F5}" srcOrd="0" destOrd="0" presId="urn:microsoft.com/office/officeart/2005/8/layout/list1"/>
    <dgm:cxn modelId="{12EC1C7F-E7BA-0D4D-BFAD-17B34DBB62D4}" type="presOf" srcId="{F6273190-F04F-41B4-880A-171F7CFB6E34}" destId="{3856CDCC-9722-4785-A015-55A1AD359973}" srcOrd="0" destOrd="0" presId="urn:microsoft.com/office/officeart/2005/8/layout/list1"/>
    <dgm:cxn modelId="{4AD3CC27-E401-B841-8217-6EE884AA38FC}" type="presOf" srcId="{EB0059D9-5FC8-427B-BFB8-09D0892A1103}" destId="{852EFC68-136B-4015-8631-BD844B6B9499}" srcOrd="1" destOrd="0" presId="urn:microsoft.com/office/officeart/2005/8/layout/list1"/>
    <dgm:cxn modelId="{648E0346-C094-6745-B3CD-05ADEC4C91A0}" type="presOf" srcId="{523CE2F4-1C93-4E68-B648-21A8BD9E41A5}" destId="{709D3BD0-1176-4738-B890-BDEE9FF648B4}" srcOrd="1" destOrd="0" presId="urn:microsoft.com/office/officeart/2005/8/layout/list1"/>
    <dgm:cxn modelId="{20C212A1-234E-42F2-9A0C-298E20AAAF90}" srcId="{523CE2F4-1C93-4E68-B648-21A8BD9E41A5}" destId="{E68DE668-3A7A-4E4F-9481-A08EFFEC484F}" srcOrd="2" destOrd="0" parTransId="{BA61A2D4-8FF2-4C12-B5E3-1851FCAB2242}" sibTransId="{1FE0BC43-C6A6-42F1-B590-139CD23F8067}"/>
    <dgm:cxn modelId="{463AF333-5409-47A6-8C2E-485A59D51081}" srcId="{A959E5D6-75F4-41A4-A50E-1404EE8DDC19}" destId="{523CE2F4-1C93-4E68-B648-21A8BD9E41A5}" srcOrd="1" destOrd="0" parTransId="{3D16A27A-547E-4C2F-923F-52DC5E3AFFF6}" sibTransId="{F4DFDEF3-13E0-4FE2-8624-2BE0C2E9D242}"/>
    <dgm:cxn modelId="{173D08A4-F54F-A745-82CF-A58B3BF0FBD4}" type="presOf" srcId="{B2C69C5F-9EF9-462C-A2AB-4D477DF7DC7F}" destId="{1F702684-3C30-4F62-A2E5-722ECC3EC36B}" srcOrd="0" destOrd="0" presId="urn:microsoft.com/office/officeart/2005/8/layout/list1"/>
    <dgm:cxn modelId="{BF89D45F-6CF1-45B0-8C1F-BD02963BED7C}" srcId="{B54D0181-D6E2-4D63-804B-B4A16C321CAD}" destId="{B7284C0E-1182-4346-B8DE-E496381251E6}" srcOrd="0" destOrd="0" parTransId="{566E2DE2-AAE4-4C8E-B99C-53E642D2D549}" sibTransId="{FB93EEBD-D955-4017-8515-2D1441C2890C}"/>
    <dgm:cxn modelId="{0EBD81DB-4F10-B148-9D17-94A46AD4D1FC}" type="presOf" srcId="{6671AF05-46E2-4A6A-B1C4-B771935AC8B5}" destId="{1D2CA20F-91EC-44E1-ACFD-353997C1956A}" srcOrd="0" destOrd="0" presId="urn:microsoft.com/office/officeart/2005/8/layout/list1"/>
    <dgm:cxn modelId="{9AEC3919-0FEE-40E6-AB65-6CA1D3F25C6A}" srcId="{A959E5D6-75F4-41A4-A50E-1404EE8DDC19}" destId="{B54D0181-D6E2-4D63-804B-B4A16C321CAD}" srcOrd="3" destOrd="0" parTransId="{4C2DDD21-BCAA-4F2A-A0DE-86A49C79EF76}" sibTransId="{E5BDE10B-D5F7-4C4C-A7B1-F357C8C043C8}"/>
    <dgm:cxn modelId="{DDB574E8-C917-5242-A8A1-E513FED406A3}" type="presOf" srcId="{B54D0181-D6E2-4D63-804B-B4A16C321CAD}" destId="{F6A9BA9B-B249-4732-A4F7-BBA195FAF262}" srcOrd="1" destOrd="0" presId="urn:microsoft.com/office/officeart/2005/8/layout/list1"/>
    <dgm:cxn modelId="{CC1986D1-B814-5A41-922D-6B345D8AEEEA}" type="presOf" srcId="{4733737B-E641-4F96-ADAD-F0B1548A54A5}" destId="{C16EC91D-BCFA-4243-B061-DE635F050A0C}" srcOrd="1" destOrd="0" presId="urn:microsoft.com/office/officeart/2005/8/layout/list1"/>
    <dgm:cxn modelId="{D3D0FB77-A85B-4904-B50A-12127BE4E537}" srcId="{EB0059D9-5FC8-427B-BFB8-09D0892A1103}" destId="{6671AF05-46E2-4A6A-B1C4-B771935AC8B5}" srcOrd="0" destOrd="0" parTransId="{F0543911-935B-4297-B1C5-7E060BC54EC7}" sibTransId="{AC4A58A9-EE00-4AD6-AE7F-B6F3F23DE882}"/>
    <dgm:cxn modelId="{98AA5B1B-9148-4E0F-A226-CBEEF5654546}" srcId="{523CE2F4-1C93-4E68-B648-21A8BD9E41A5}" destId="{3CC21E25-2E55-43E0-AB6C-9127406061DA}" srcOrd="1" destOrd="0" parTransId="{D6C058B0-754E-4680-8226-5ED4F31C4AB7}" sibTransId="{EBF5DA29-E549-4317-80E3-4DC5251504F7}"/>
    <dgm:cxn modelId="{09E4CF25-9251-4A36-9D23-94340970D5D0}" srcId="{B2C69C5F-9EF9-462C-A2AB-4D477DF7DC7F}" destId="{F6273190-F04F-41B4-880A-171F7CFB6E34}" srcOrd="0" destOrd="0" parTransId="{BD32F687-C919-4569-86F1-533E50856276}" sibTransId="{21C7CA8B-953F-49A2-AAB7-CC35450EB05D}"/>
    <dgm:cxn modelId="{FD2368C3-E011-43B4-8901-8540D16F443A}" srcId="{A959E5D6-75F4-41A4-A50E-1404EE8DDC19}" destId="{B2C69C5F-9EF9-462C-A2AB-4D477DF7DC7F}" srcOrd="0" destOrd="0" parTransId="{8CB213D9-0352-453E-852C-83552162097D}" sibTransId="{68FB6A38-63B8-4EBD-A361-2DE1F731DF24}"/>
    <dgm:cxn modelId="{6D5B3E69-F651-CF48-95E0-6BD695363689}" type="presOf" srcId="{523CE2F4-1C93-4E68-B648-21A8BD9E41A5}" destId="{AB7CC263-AFFC-4CDB-A9DB-9A376BBCB337}" srcOrd="0" destOrd="0" presId="urn:microsoft.com/office/officeart/2005/8/layout/list1"/>
    <dgm:cxn modelId="{48F83DBF-C430-4951-9819-1AF6E8D0E615}" srcId="{523CE2F4-1C93-4E68-B648-21A8BD9E41A5}" destId="{3AE7FB65-0484-46E9-9A79-B3AADD10BD80}" srcOrd="0" destOrd="0" parTransId="{AAB33DF1-9B60-4839-955D-B76F27B33578}" sibTransId="{F9F8DD7C-1766-4FAD-A9ED-EEE3DEBF426D}"/>
    <dgm:cxn modelId="{5E420940-9C76-634C-B089-8970167E759B}" type="presOf" srcId="{B54D0181-D6E2-4D63-804B-B4A16C321CAD}" destId="{60B43D08-8F43-47F0-A1C2-DC3C6A12F229}" srcOrd="0" destOrd="0" presId="urn:microsoft.com/office/officeart/2005/8/layout/list1"/>
    <dgm:cxn modelId="{25B41C9A-CAD5-410A-8D1E-0EAFEFD0FD5D}" srcId="{4733737B-E641-4F96-ADAD-F0B1548A54A5}" destId="{AA6E762B-E2A1-45D3-815D-1DF83AE1FC49}" srcOrd="0" destOrd="0" parTransId="{0A3AF526-F87F-4A37-9C32-4E6FF914B0DB}" sibTransId="{D9E50128-0C8D-4605-AB35-5BC6AAB18C97}"/>
    <dgm:cxn modelId="{583A472C-4F04-7F4E-875A-FCED1B512AB4}" type="presOf" srcId="{AA6E762B-E2A1-45D3-815D-1DF83AE1FC49}" destId="{2A1EE2CB-14B4-4EC7-A538-4AEC22A964FA}" srcOrd="0" destOrd="0" presId="urn:microsoft.com/office/officeart/2005/8/layout/list1"/>
    <dgm:cxn modelId="{29FAC14A-589A-B343-9B35-1EBE54F3ECDB}" type="presOf" srcId="{3AE7FB65-0484-46E9-9A79-B3AADD10BD80}" destId="{02838A39-1D09-4563-93B0-3F11B3971B45}" srcOrd="0" destOrd="0" presId="urn:microsoft.com/office/officeart/2005/8/layout/list1"/>
    <dgm:cxn modelId="{75C665BA-12F5-EF42-B0EA-054A3E135C83}" type="presParOf" srcId="{D772FB5E-934C-4B81-9BC3-8383C639E08F}" destId="{676E5492-D892-4D37-A137-BF76CEED6594}" srcOrd="0" destOrd="0" presId="urn:microsoft.com/office/officeart/2005/8/layout/list1"/>
    <dgm:cxn modelId="{75AE6299-20D6-D040-AC03-33B121D7C847}" type="presParOf" srcId="{676E5492-D892-4D37-A137-BF76CEED6594}" destId="{1F702684-3C30-4F62-A2E5-722ECC3EC36B}" srcOrd="0" destOrd="0" presId="urn:microsoft.com/office/officeart/2005/8/layout/list1"/>
    <dgm:cxn modelId="{CCEA107A-0BB1-6144-905C-0911E29AD90F}" type="presParOf" srcId="{676E5492-D892-4D37-A137-BF76CEED6594}" destId="{6B2C7AFD-71BE-42FF-8E99-06F97BE8F7A9}" srcOrd="1" destOrd="0" presId="urn:microsoft.com/office/officeart/2005/8/layout/list1"/>
    <dgm:cxn modelId="{286F5A46-F49D-8744-965F-13553E7655F4}" type="presParOf" srcId="{D772FB5E-934C-4B81-9BC3-8383C639E08F}" destId="{38A165D5-D87A-4A54-BF3B-25EEDBCA7365}" srcOrd="1" destOrd="0" presId="urn:microsoft.com/office/officeart/2005/8/layout/list1"/>
    <dgm:cxn modelId="{C30F1471-B1D0-244A-A1A2-82CA6DD0E9D3}" type="presParOf" srcId="{D772FB5E-934C-4B81-9BC3-8383C639E08F}" destId="{3856CDCC-9722-4785-A015-55A1AD359973}" srcOrd="2" destOrd="0" presId="urn:microsoft.com/office/officeart/2005/8/layout/list1"/>
    <dgm:cxn modelId="{E18819A7-80E8-E54F-ACD2-42F9D03EFE69}" type="presParOf" srcId="{D772FB5E-934C-4B81-9BC3-8383C639E08F}" destId="{36B85747-6239-4C4B-BC62-FD3F40EDC767}" srcOrd="3" destOrd="0" presId="urn:microsoft.com/office/officeart/2005/8/layout/list1"/>
    <dgm:cxn modelId="{F752620B-8A8D-994E-A100-102E826CCA28}" type="presParOf" srcId="{D772FB5E-934C-4B81-9BC3-8383C639E08F}" destId="{1853FAA0-20D4-4DEB-963F-E335F9D93C5E}" srcOrd="4" destOrd="0" presId="urn:microsoft.com/office/officeart/2005/8/layout/list1"/>
    <dgm:cxn modelId="{0FE69F50-02ED-7444-8996-7E399DEC819D}" type="presParOf" srcId="{1853FAA0-20D4-4DEB-963F-E335F9D93C5E}" destId="{AB7CC263-AFFC-4CDB-A9DB-9A376BBCB337}" srcOrd="0" destOrd="0" presId="urn:microsoft.com/office/officeart/2005/8/layout/list1"/>
    <dgm:cxn modelId="{525789F2-EE72-5640-85C8-7AE2C1B26866}" type="presParOf" srcId="{1853FAA0-20D4-4DEB-963F-E335F9D93C5E}" destId="{709D3BD0-1176-4738-B890-BDEE9FF648B4}" srcOrd="1" destOrd="0" presId="urn:microsoft.com/office/officeart/2005/8/layout/list1"/>
    <dgm:cxn modelId="{B66FDD75-0A2B-084A-B907-DB8DE97BD09D}" type="presParOf" srcId="{D772FB5E-934C-4B81-9BC3-8383C639E08F}" destId="{A2EAAC17-3A83-4D49-942E-A339F3EB2793}" srcOrd="5" destOrd="0" presId="urn:microsoft.com/office/officeart/2005/8/layout/list1"/>
    <dgm:cxn modelId="{9B6EE251-598C-8F48-92E2-57EE725DB7A9}" type="presParOf" srcId="{D772FB5E-934C-4B81-9BC3-8383C639E08F}" destId="{02838A39-1D09-4563-93B0-3F11B3971B45}" srcOrd="6" destOrd="0" presId="urn:microsoft.com/office/officeart/2005/8/layout/list1"/>
    <dgm:cxn modelId="{4FF3F9AF-1E9A-3E40-86BE-068A76F7E2C9}" type="presParOf" srcId="{D772FB5E-934C-4B81-9BC3-8383C639E08F}" destId="{7EE28C60-2EFA-437C-A4D6-66ED1424C729}" srcOrd="7" destOrd="0" presId="urn:microsoft.com/office/officeart/2005/8/layout/list1"/>
    <dgm:cxn modelId="{D9B9031B-2585-5E46-9CB2-A038F178F84A}" type="presParOf" srcId="{D772FB5E-934C-4B81-9BC3-8383C639E08F}" destId="{C5A8F748-3EF9-40A2-BBF2-A77417068455}" srcOrd="8" destOrd="0" presId="urn:microsoft.com/office/officeart/2005/8/layout/list1"/>
    <dgm:cxn modelId="{59E1ED43-7693-A447-A09C-18EA921E4757}" type="presParOf" srcId="{C5A8F748-3EF9-40A2-BBF2-A77417068455}" destId="{E99D8DB8-3A9D-46AD-B5AB-4A89DAFFAABF}" srcOrd="0" destOrd="0" presId="urn:microsoft.com/office/officeart/2005/8/layout/list1"/>
    <dgm:cxn modelId="{596E4E78-3B78-F84B-AF44-296438C268F0}" type="presParOf" srcId="{C5A8F748-3EF9-40A2-BBF2-A77417068455}" destId="{852EFC68-136B-4015-8631-BD844B6B9499}" srcOrd="1" destOrd="0" presId="urn:microsoft.com/office/officeart/2005/8/layout/list1"/>
    <dgm:cxn modelId="{109A4EF6-1939-8143-BB7A-E20FF19096EA}" type="presParOf" srcId="{D772FB5E-934C-4B81-9BC3-8383C639E08F}" destId="{A9552FF6-1E3D-46D2-9787-12F56807AC43}" srcOrd="9" destOrd="0" presId="urn:microsoft.com/office/officeart/2005/8/layout/list1"/>
    <dgm:cxn modelId="{6A73CE57-AF07-614F-91BA-7DDBD13DE67B}" type="presParOf" srcId="{D772FB5E-934C-4B81-9BC3-8383C639E08F}" destId="{1D2CA20F-91EC-44E1-ACFD-353997C1956A}" srcOrd="10" destOrd="0" presId="urn:microsoft.com/office/officeart/2005/8/layout/list1"/>
    <dgm:cxn modelId="{E47C92EB-9A68-BF44-8ED8-0F2622FF3796}" type="presParOf" srcId="{D772FB5E-934C-4B81-9BC3-8383C639E08F}" destId="{0E3E7882-F8E9-4F84-9036-4A34CE34CE83}" srcOrd="11" destOrd="0" presId="urn:microsoft.com/office/officeart/2005/8/layout/list1"/>
    <dgm:cxn modelId="{1BD54310-335A-6449-A854-AFB9834C0B6C}" type="presParOf" srcId="{D772FB5E-934C-4B81-9BC3-8383C639E08F}" destId="{D58E8638-855A-4ED2-9BA7-B857CBCEBB50}" srcOrd="12" destOrd="0" presId="urn:microsoft.com/office/officeart/2005/8/layout/list1"/>
    <dgm:cxn modelId="{06269B8E-4B2D-1444-A94E-BB86FD01C4C6}" type="presParOf" srcId="{D58E8638-855A-4ED2-9BA7-B857CBCEBB50}" destId="{60B43D08-8F43-47F0-A1C2-DC3C6A12F229}" srcOrd="0" destOrd="0" presId="urn:microsoft.com/office/officeart/2005/8/layout/list1"/>
    <dgm:cxn modelId="{E457192B-39FD-D84D-B32C-EE858AEE13C9}" type="presParOf" srcId="{D58E8638-855A-4ED2-9BA7-B857CBCEBB50}" destId="{F6A9BA9B-B249-4732-A4F7-BBA195FAF262}" srcOrd="1" destOrd="0" presId="urn:microsoft.com/office/officeart/2005/8/layout/list1"/>
    <dgm:cxn modelId="{0354B47D-062F-4144-8EF2-CFA32D01506B}" type="presParOf" srcId="{D772FB5E-934C-4B81-9BC3-8383C639E08F}" destId="{0E965287-7A6B-4CC1-97A6-0011A18FDBB3}" srcOrd="13" destOrd="0" presId="urn:microsoft.com/office/officeart/2005/8/layout/list1"/>
    <dgm:cxn modelId="{5D2CC66F-48D6-F146-8277-D50807094CDB}" type="presParOf" srcId="{D772FB5E-934C-4B81-9BC3-8383C639E08F}" destId="{CC47A60B-8485-4F53-BADF-553BF0E538A7}" srcOrd="14" destOrd="0" presId="urn:microsoft.com/office/officeart/2005/8/layout/list1"/>
    <dgm:cxn modelId="{B493A5AB-3108-7645-B101-BFFC46868A2B}" type="presParOf" srcId="{D772FB5E-934C-4B81-9BC3-8383C639E08F}" destId="{30482DB8-41DD-4B0D-B062-066234BA6C9E}" srcOrd="15" destOrd="0" presId="urn:microsoft.com/office/officeart/2005/8/layout/list1"/>
    <dgm:cxn modelId="{0D0DD30B-79C3-DB42-92FF-DC2693388283}" type="presParOf" srcId="{D772FB5E-934C-4B81-9BC3-8383C639E08F}" destId="{D98BE4D6-FD99-4727-BBC5-B8A8727460B4}" srcOrd="16" destOrd="0" presId="urn:microsoft.com/office/officeart/2005/8/layout/list1"/>
    <dgm:cxn modelId="{94CD3542-6281-6447-AD22-88A2FCFFC44C}" type="presParOf" srcId="{D98BE4D6-FD99-4727-BBC5-B8A8727460B4}" destId="{34B679FF-E188-4D3E-A63F-280463EFF8F5}" srcOrd="0" destOrd="0" presId="urn:microsoft.com/office/officeart/2005/8/layout/list1"/>
    <dgm:cxn modelId="{21BBF07B-9BAB-134F-8FF7-7EA9CF356BC2}" type="presParOf" srcId="{D98BE4D6-FD99-4727-BBC5-B8A8727460B4}" destId="{C16EC91D-BCFA-4243-B061-DE635F050A0C}" srcOrd="1" destOrd="0" presId="urn:microsoft.com/office/officeart/2005/8/layout/list1"/>
    <dgm:cxn modelId="{687DD9D5-0639-8047-874A-7E1C72C2B1A0}" type="presParOf" srcId="{D772FB5E-934C-4B81-9BC3-8383C639E08F}" destId="{AD9DF5BD-010A-449C-89CC-CAFC41637E53}" srcOrd="17" destOrd="0" presId="urn:microsoft.com/office/officeart/2005/8/layout/list1"/>
    <dgm:cxn modelId="{0111DDEE-622F-FD4C-8B89-96FCC91DE9AC}" type="presParOf" srcId="{D772FB5E-934C-4B81-9BC3-8383C639E08F}" destId="{2A1EE2CB-14B4-4EC7-A538-4AEC22A964F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8E76F-190F-AE4D-8F4D-4BB2AADB5179}">
      <dsp:nvSpPr>
        <dsp:cNvPr id="0" name=""/>
        <dsp:cNvSpPr/>
      </dsp:nvSpPr>
      <dsp:spPr>
        <a:xfrm>
          <a:off x="3256565" y="2114429"/>
          <a:ext cx="1507850" cy="1507850"/>
        </a:xfrm>
        <a:prstGeom prst="ellipse">
          <a:avLst/>
        </a:prstGeom>
        <a:gradFill rotWithShape="1">
          <a:gsLst>
            <a:gs pos="0">
              <a:schemeClr val="dk1">
                <a:tint val="92000"/>
                <a:satMod val="170000"/>
              </a:schemeClr>
            </a:gs>
            <a:gs pos="15000">
              <a:schemeClr val="dk1">
                <a:tint val="92000"/>
                <a:shade val="99000"/>
                <a:satMod val="170000"/>
              </a:schemeClr>
            </a:gs>
            <a:gs pos="62000">
              <a:schemeClr val="dk1">
                <a:tint val="96000"/>
                <a:shade val="80000"/>
                <a:satMod val="170000"/>
              </a:schemeClr>
            </a:gs>
            <a:gs pos="97000">
              <a:schemeClr val="dk1">
                <a:tint val="98000"/>
                <a:shade val="63000"/>
                <a:satMod val="170000"/>
              </a:schemeClr>
            </a:gs>
            <a:gs pos="100000">
              <a:schemeClr val="dk1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chilly" dir="t"/>
        </a:scene3d>
        <a:sp3d contourW="12700">
          <a:bevelT w="25400" h="50800" prst="angle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Économie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d’énergie</a:t>
          </a:r>
        </a:p>
      </dsp:txBody>
      <dsp:txXfrm>
        <a:off x="3477385" y="2335249"/>
        <a:ext cx="1066210" cy="1066210"/>
      </dsp:txXfrm>
    </dsp:sp>
    <dsp:sp modelId="{28E9526E-7B0C-9143-A850-585B8E0E2207}">
      <dsp:nvSpPr>
        <dsp:cNvPr id="0" name=""/>
        <dsp:cNvSpPr/>
      </dsp:nvSpPr>
      <dsp:spPr>
        <a:xfrm rot="16200000">
          <a:off x="3850291" y="156490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3898351" y="1715494"/>
        <a:ext cx="224279" cy="307601"/>
      </dsp:txXfrm>
    </dsp:sp>
    <dsp:sp modelId="{EFF2F8AC-1F1B-6D4D-8C29-AE41441F26F7}">
      <dsp:nvSpPr>
        <dsp:cNvPr id="0" name=""/>
        <dsp:cNvSpPr/>
      </dsp:nvSpPr>
      <dsp:spPr>
        <a:xfrm>
          <a:off x="3256565" y="2054"/>
          <a:ext cx="1507850" cy="15078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/>
            <a:t>Routage</a:t>
          </a:r>
        </a:p>
      </dsp:txBody>
      <dsp:txXfrm>
        <a:off x="3477385" y="222874"/>
        <a:ext cx="1066210" cy="1066210"/>
      </dsp:txXfrm>
    </dsp:sp>
    <dsp:sp modelId="{54DC7B13-44EC-FF49-A46D-55A02B76FE87}">
      <dsp:nvSpPr>
        <dsp:cNvPr id="0" name=""/>
        <dsp:cNvSpPr/>
      </dsp:nvSpPr>
      <dsp:spPr>
        <a:xfrm rot="1800000">
          <a:off x="4757124" y="313558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8193842"/>
            <a:satOff val="-17832"/>
            <a:lumOff val="29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763563" y="3214084"/>
        <a:ext cx="224279" cy="307601"/>
      </dsp:txXfrm>
    </dsp:sp>
    <dsp:sp modelId="{9AF44D55-8614-3B46-93BF-F278C02874B0}">
      <dsp:nvSpPr>
        <dsp:cNvPr id="0" name=""/>
        <dsp:cNvSpPr/>
      </dsp:nvSpPr>
      <dsp:spPr>
        <a:xfrm>
          <a:off x="5085936" y="3170617"/>
          <a:ext cx="1507850" cy="1507850"/>
        </a:xfrm>
        <a:prstGeom prst="ellipse">
          <a:avLst/>
        </a:prstGeom>
        <a:solidFill>
          <a:schemeClr val="accent3">
            <a:hueOff val="-8193842"/>
            <a:satOff val="-17832"/>
            <a:lumOff val="29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/>
            <a:t>Redondance des données</a:t>
          </a:r>
        </a:p>
      </dsp:txBody>
      <dsp:txXfrm>
        <a:off x="5306756" y="3391437"/>
        <a:ext cx="1066210" cy="1066210"/>
      </dsp:txXfrm>
    </dsp:sp>
    <dsp:sp modelId="{443AD5A5-74EA-D84C-A21D-7D9663E3D147}">
      <dsp:nvSpPr>
        <dsp:cNvPr id="0" name=""/>
        <dsp:cNvSpPr/>
      </dsp:nvSpPr>
      <dsp:spPr>
        <a:xfrm rot="9000000">
          <a:off x="2943459" y="313558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6387683"/>
            <a:satOff val="-35664"/>
            <a:lumOff val="587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033139" y="3214084"/>
        <a:ext cx="224279" cy="307601"/>
      </dsp:txXfrm>
    </dsp:sp>
    <dsp:sp modelId="{E6336081-3369-9448-A37D-3542AC02AA41}">
      <dsp:nvSpPr>
        <dsp:cNvPr id="0" name=""/>
        <dsp:cNvSpPr/>
      </dsp:nvSpPr>
      <dsp:spPr>
        <a:xfrm>
          <a:off x="1427194" y="3170617"/>
          <a:ext cx="1507850" cy="1507850"/>
        </a:xfrm>
        <a:prstGeom prst="ellipse">
          <a:avLst/>
        </a:prstGeom>
        <a:solidFill>
          <a:schemeClr val="accent3">
            <a:hueOff val="-16387683"/>
            <a:satOff val="-35664"/>
            <a:lumOff val="587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/>
            <a:t>Coûts de transmission physique</a:t>
          </a:r>
        </a:p>
      </dsp:txBody>
      <dsp:txXfrm>
        <a:off x="1648014" y="3391437"/>
        <a:ext cx="1066210" cy="1066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6CDCC-9722-4785-A015-55A1AD359973}">
      <dsp:nvSpPr>
        <dsp:cNvPr id="0" name=""/>
        <dsp:cNvSpPr/>
      </dsp:nvSpPr>
      <dsp:spPr>
        <a:xfrm>
          <a:off x="0" y="230265"/>
          <a:ext cx="7499350" cy="5953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2033" tIns="291592" rIns="58203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Une simple application de broadcast multi-sources</a:t>
          </a:r>
          <a:endParaRPr lang="fr-FR" sz="1400" kern="1200" dirty="0"/>
        </a:p>
      </dsp:txBody>
      <dsp:txXfrm>
        <a:off x="0" y="230265"/>
        <a:ext cx="7499350" cy="595350"/>
      </dsp:txXfrm>
    </dsp:sp>
    <dsp:sp modelId="{6B2C7AFD-71BE-42FF-8E99-06F97BE8F7A9}">
      <dsp:nvSpPr>
        <dsp:cNvPr id="0" name=""/>
        <dsp:cNvSpPr/>
      </dsp:nvSpPr>
      <dsp:spPr>
        <a:xfrm>
          <a:off x="374967" y="23625"/>
          <a:ext cx="5249545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dk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dk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APPLICATION</a:t>
          </a:r>
          <a:endParaRPr lang="fr-FR" sz="1400" kern="1200" dirty="0"/>
        </a:p>
      </dsp:txBody>
      <dsp:txXfrm>
        <a:off x="395142" y="43800"/>
        <a:ext cx="5209195" cy="372930"/>
      </dsp:txXfrm>
    </dsp:sp>
    <dsp:sp modelId="{02838A39-1D09-4563-93B0-3F11B3971B45}">
      <dsp:nvSpPr>
        <dsp:cNvPr id="0" name=""/>
        <dsp:cNvSpPr/>
      </dsp:nvSpPr>
      <dsp:spPr>
        <a:xfrm>
          <a:off x="0" y="1107855"/>
          <a:ext cx="7499350" cy="10363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2033" tIns="291592" rIns="58203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FLOOD    • FA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RBOP       • LBOP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BIP           • LBIP       • DLBIP</a:t>
          </a:r>
          <a:endParaRPr lang="fr-FR" sz="1400" kern="1200" dirty="0"/>
        </a:p>
      </dsp:txBody>
      <dsp:txXfrm>
        <a:off x="0" y="1107855"/>
        <a:ext cx="7499350" cy="1036350"/>
      </dsp:txXfrm>
    </dsp:sp>
    <dsp:sp modelId="{709D3BD0-1176-4738-B890-BDEE9FF648B4}">
      <dsp:nvSpPr>
        <dsp:cNvPr id="0" name=""/>
        <dsp:cNvSpPr/>
      </dsp:nvSpPr>
      <dsp:spPr>
        <a:xfrm>
          <a:off x="374967" y="901215"/>
          <a:ext cx="5249545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dk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dk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ROUTAGE</a:t>
          </a:r>
          <a:endParaRPr lang="fr-FR" sz="1400" kern="1200" dirty="0"/>
        </a:p>
      </dsp:txBody>
      <dsp:txXfrm>
        <a:off x="395142" y="921390"/>
        <a:ext cx="5209195" cy="372930"/>
      </dsp:txXfrm>
    </dsp:sp>
    <dsp:sp modelId="{1D2CA20F-91EC-44E1-ACFD-353997C1956A}">
      <dsp:nvSpPr>
        <dsp:cNvPr id="0" name=""/>
        <dsp:cNvSpPr/>
      </dsp:nvSpPr>
      <dsp:spPr>
        <a:xfrm>
          <a:off x="0" y="2426445"/>
          <a:ext cx="7499350" cy="5953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2033" tIns="291592" rIns="58203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Protocole MAC sans interférences gérant la modification du rayon de transmission</a:t>
          </a:r>
          <a:endParaRPr lang="fr-FR" sz="1400" kern="1200" dirty="0"/>
        </a:p>
      </dsp:txBody>
      <dsp:txXfrm>
        <a:off x="0" y="2426445"/>
        <a:ext cx="7499350" cy="595350"/>
      </dsp:txXfrm>
    </dsp:sp>
    <dsp:sp modelId="{852EFC68-136B-4015-8631-BD844B6B9499}">
      <dsp:nvSpPr>
        <dsp:cNvPr id="0" name=""/>
        <dsp:cNvSpPr/>
      </dsp:nvSpPr>
      <dsp:spPr>
        <a:xfrm>
          <a:off x="374967" y="2219805"/>
          <a:ext cx="5249545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dk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dk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LIAISON</a:t>
          </a:r>
          <a:endParaRPr lang="fr-FR" sz="1400" kern="1200" dirty="0"/>
        </a:p>
      </dsp:txBody>
      <dsp:txXfrm>
        <a:off x="395142" y="2239980"/>
        <a:ext cx="5209195" cy="372930"/>
      </dsp:txXfrm>
    </dsp:sp>
    <dsp:sp modelId="{CC47A60B-8485-4F53-BADF-553BF0E538A7}">
      <dsp:nvSpPr>
        <dsp:cNvPr id="0" name=""/>
        <dsp:cNvSpPr/>
      </dsp:nvSpPr>
      <dsp:spPr>
        <a:xfrm>
          <a:off x="0" y="3304035"/>
          <a:ext cx="7499350" cy="5953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2033" tIns="291592" rIns="58203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Module gérant la consommation d’énergie pendant l’envoi</a:t>
          </a:r>
          <a:endParaRPr lang="fr-FR" sz="1400" kern="1200" dirty="0"/>
        </a:p>
      </dsp:txBody>
      <dsp:txXfrm>
        <a:off x="0" y="3304035"/>
        <a:ext cx="7499350" cy="595350"/>
      </dsp:txXfrm>
    </dsp:sp>
    <dsp:sp modelId="{F6A9BA9B-B249-4732-A4F7-BBA195FAF262}">
      <dsp:nvSpPr>
        <dsp:cNvPr id="0" name=""/>
        <dsp:cNvSpPr/>
      </dsp:nvSpPr>
      <dsp:spPr>
        <a:xfrm>
          <a:off x="374967" y="3097394"/>
          <a:ext cx="5249545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dk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dk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ENERGIE</a:t>
          </a:r>
          <a:endParaRPr lang="fr-FR" sz="1400" kern="1200" dirty="0"/>
        </a:p>
      </dsp:txBody>
      <dsp:txXfrm>
        <a:off x="395142" y="3117569"/>
        <a:ext cx="5209195" cy="372930"/>
      </dsp:txXfrm>
    </dsp:sp>
    <dsp:sp modelId="{2A1EE2CB-14B4-4EC7-A538-4AEC22A964FA}">
      <dsp:nvSpPr>
        <dsp:cNvPr id="0" name=""/>
        <dsp:cNvSpPr/>
      </dsp:nvSpPr>
      <dsp:spPr>
        <a:xfrm>
          <a:off x="0" y="4181625"/>
          <a:ext cx="7499350" cy="5953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2033" tIns="291592" rIns="58203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Structures de données utilitaires</a:t>
          </a:r>
          <a:endParaRPr lang="fr-FR" sz="1400" kern="1200" dirty="0"/>
        </a:p>
      </dsp:txBody>
      <dsp:txXfrm>
        <a:off x="0" y="4181625"/>
        <a:ext cx="7499350" cy="595350"/>
      </dsp:txXfrm>
    </dsp:sp>
    <dsp:sp modelId="{C16EC91D-BCFA-4243-B061-DE635F050A0C}">
      <dsp:nvSpPr>
        <dsp:cNvPr id="0" name=""/>
        <dsp:cNvSpPr/>
      </dsp:nvSpPr>
      <dsp:spPr>
        <a:xfrm>
          <a:off x="374967" y="3974985"/>
          <a:ext cx="5249545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dk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dk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STRUCTURE</a:t>
          </a:r>
          <a:endParaRPr lang="fr-FR" sz="1400" kern="1200" dirty="0"/>
        </a:p>
      </dsp:txBody>
      <dsp:txXfrm>
        <a:off x="395142" y="3995160"/>
        <a:ext cx="5209195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3C439-8792-4E48-B980-226A62E380FA}" type="datetime1">
              <a:t>06/05/12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E6A14-A071-5B40-9B47-653EA3ADC03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667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FB3A3-AF10-6843-BF9B-8AA1F700EDAB}" type="datetime1">
              <a:t>06/05/12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BC5B5-AE7D-274E-B391-A57A0B9B14E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73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Bonjour !!!</a:t>
            </a:r>
          </a:p>
          <a:p>
            <a:r>
              <a:rPr lang="fr-FR"/>
              <a:t>le sujet</a:t>
            </a:r>
          </a:p>
          <a:p>
            <a:r>
              <a:rPr lang="fr-FR"/>
              <a:t>les noms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774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Exliquer correctement l’abscence</a:t>
            </a:r>
            <a:r>
              <a:rPr lang="fr-FR" baseline="0"/>
              <a:t> de mobilité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96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Parler</a:t>
            </a:r>
            <a:r>
              <a:rPr lang="fr-FR" baseline="0"/>
              <a:t> des nœuds en affichant les nœuds</a:t>
            </a:r>
          </a:p>
          <a:p>
            <a:r>
              <a:rPr lang="fr-FR" baseline="0"/>
              <a:t>Parler du rayon en affichant le rayon</a:t>
            </a:r>
          </a:p>
          <a:p>
            <a:r>
              <a:rPr lang="fr-FR" baseline="0"/>
              <a:t>…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189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Parler des définitions en faisant défiler</a:t>
            </a:r>
            <a:r>
              <a:rPr lang="fr-FR" baseline="0"/>
              <a:t> les animations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331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Parler des arbres couvrants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007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895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fr-FR" dirty="0" smtClean="0"/>
              <a:t>0 :  Bip</a:t>
            </a:r>
            <a:r>
              <a:rPr lang="fr-FR" baseline="0" dirty="0" smtClean="0"/>
              <a:t> le Meilleur , FLOOD le pire</a:t>
            </a:r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1 :  au </a:t>
            </a:r>
            <a:r>
              <a:rPr lang="fr-FR" baseline="0" dirty="0" err="1" smtClean="0"/>
              <a:t>debut</a:t>
            </a:r>
            <a:r>
              <a:rPr lang="fr-FR" baseline="0" dirty="0" smtClean="0"/>
              <a:t> RBOP a cause de l’</a:t>
            </a:r>
            <a:r>
              <a:rPr lang="fr-FR" baseline="0" dirty="0" err="1" smtClean="0"/>
              <a:t>etape</a:t>
            </a:r>
            <a:r>
              <a:rPr lang="fr-FR" baseline="0" dirty="0" smtClean="0"/>
              <a:t> d’</a:t>
            </a:r>
            <a:r>
              <a:rPr lang="fr-FR" baseline="0" dirty="0" err="1" smtClean="0"/>
              <a:t>intialisation</a:t>
            </a:r>
            <a:r>
              <a:rPr lang="fr-FR" baseline="0" dirty="0" smtClean="0"/>
              <a:t> LMST et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graph (graph peu dense)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L’amélioration de LBOP dans les graph a grand densité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2: DLBIP qui</a:t>
            </a:r>
            <a:r>
              <a:rPr lang="fr-FR" baseline="0" dirty="0" smtClean="0"/>
              <a:t> est une version de LBIP amélioré tjrs meilleur</a:t>
            </a:r>
          </a:p>
          <a:p>
            <a:pPr marL="171450" indent="-171450">
              <a:buFont typeface="Arial" charset="0"/>
              <a:buChar char="•"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4: DLBIP est meilleur que LBOP parce (petit densité) l’</a:t>
            </a:r>
            <a:r>
              <a:rPr lang="fr-FR" baseline="0" dirty="0" err="1" smtClean="0"/>
              <a:t>algo</a:t>
            </a:r>
            <a:r>
              <a:rPr lang="fr-FR" baseline="0" dirty="0" smtClean="0"/>
              <a:t> de Bip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A chaque fois qu’on augmente la densité, le rayon de transmission </a:t>
            </a:r>
            <a:r>
              <a:rPr lang="fr-FR" baseline="0" dirty="0" err="1" smtClean="0"/>
              <a:t>devien</a:t>
            </a:r>
            <a:r>
              <a:rPr lang="fr-FR" baseline="0" dirty="0" smtClean="0"/>
              <a:t> plus petit dans LBOP et pour cela que LBOP est meilleur que BIP. 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453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Notre</a:t>
            </a:r>
            <a:r>
              <a:rPr lang="fr-FR" baseline="0"/>
              <a:t> première partie va introduire la notion de capteur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774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</a:t>
            </a:r>
            <a:r>
              <a:rPr lang="fr-FR" baseline="0" dirty="0" smtClean="0"/>
              <a:t> remarque que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le BIP des bon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apar</a:t>
            </a:r>
            <a:r>
              <a:rPr lang="fr-FR" baseline="0" dirty="0" smtClean="0"/>
              <a:t> a la densité 0,3 ou il est </a:t>
            </a:r>
            <a:r>
              <a:rPr lang="fr-FR" baseline="0" dirty="0" err="1" smtClean="0"/>
              <a:t>depassé</a:t>
            </a:r>
            <a:r>
              <a:rPr lang="fr-FR" baseline="0" dirty="0" smtClean="0"/>
              <a:t> par LBOP</a:t>
            </a:r>
          </a:p>
          <a:p>
            <a:r>
              <a:rPr lang="fr-FR" baseline="0" dirty="0" smtClean="0"/>
              <a:t>Et LBIP, DLBIP donne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sauf que c’est vraiment stable (</a:t>
            </a:r>
            <a:r>
              <a:rPr lang="fr-FR" baseline="0" dirty="0" err="1" smtClean="0"/>
              <a:t>decente</a:t>
            </a:r>
            <a:r>
              <a:rPr lang="fr-FR" baseline="0" dirty="0" smtClean="0"/>
              <a:t> 0,3 -  0,5)</a:t>
            </a:r>
          </a:p>
          <a:p>
            <a:r>
              <a:rPr lang="fr-FR" baseline="0" dirty="0" smtClean="0"/>
              <a:t>Pour RBOP et LBOP on peu rien </a:t>
            </a:r>
            <a:r>
              <a:rPr lang="fr-FR" baseline="0" dirty="0" err="1" smtClean="0"/>
              <a:t>dir</a:t>
            </a:r>
            <a:r>
              <a:rPr lang="fr-FR" baseline="0" smtClean="0"/>
              <a:t>.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365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Il existe des</a:t>
            </a:r>
            <a:r>
              <a:rPr lang="fr-FR" baseline="0"/>
              <a:t> capteurs filaires mais notre problématique est basée sur les capteurs sans fils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83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Unité d’acquisition -&gt; capte</a:t>
            </a:r>
            <a:r>
              <a:rPr lang="fr-FR" baseline="0"/>
              <a:t> les données sensorielles et les transmet à l’unité de traitement</a:t>
            </a:r>
          </a:p>
          <a:p>
            <a:r>
              <a:rPr lang="fr-FR" baseline="0"/>
              <a:t>Unité de traitement -&gt; traite les données et demande à l’unité de communication de les transmettre</a:t>
            </a:r>
            <a:endParaRPr lang="fr-FR"/>
          </a:p>
          <a:p>
            <a:r>
              <a:rPr lang="fr-FR" baseline="0"/>
              <a:t>Unité de communication -&gt; recoit et envoi les données</a:t>
            </a:r>
          </a:p>
          <a:p>
            <a:r>
              <a:rPr lang="fr-FR" baseline="0"/>
              <a:t>Batterie -&gt; alimente tous les composants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245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Parler des différents</a:t>
            </a:r>
            <a:r>
              <a:rPr lang="fr-FR" baseline="0"/>
              <a:t> rayons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426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Parler de la station de base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215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Couche physique : cout de transmission</a:t>
            </a:r>
            <a:r>
              <a:rPr lang="fr-FR" baseline="0"/>
              <a:t> physique</a:t>
            </a:r>
          </a:p>
          <a:p>
            <a:r>
              <a:rPr lang="fr-FR" baseline="0"/>
              <a:t>Couche réseau : routage efficace</a:t>
            </a:r>
          </a:p>
          <a:p>
            <a:r>
              <a:rPr lang="fr-FR" baseline="0"/>
              <a:t>Couche application : éviter la redondance des données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462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Ne pas parler des articles</a:t>
            </a:r>
            <a:r>
              <a:rPr lang="fr-FR" baseline="0"/>
              <a:t> !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658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Introduire Samuel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26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134533" y="1533755"/>
            <a:ext cx="7704667" cy="1472184"/>
          </a:xfrm>
        </p:spPr>
        <p:txBody>
          <a:bodyPr anchor="b"/>
          <a:lstStyle>
            <a:lvl1pPr algn="ctr"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134533" y="4051397"/>
            <a:ext cx="3539067" cy="1752600"/>
          </a:xfrm>
        </p:spPr>
        <p:txBody>
          <a:bodyPr tIns="0"/>
          <a:lstStyle>
            <a:lvl1pPr marL="27432" indent="0" algn="l">
              <a:buNone/>
              <a:defRPr sz="24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8C0998-76DA-8C4F-9FDA-79133D0416D7}" type="datetime1">
              <a:t>06/05/12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34533" y="169863"/>
            <a:ext cx="3396827" cy="981075"/>
          </a:xfrm>
        </p:spPr>
        <p:txBody>
          <a:bodyPr vert="horz"/>
          <a:lstStyle>
            <a:lvl1pPr marL="82296" indent="0">
              <a:buNone/>
              <a:defRPr sz="2400"/>
            </a:lvl1pPr>
          </a:lstStyle>
          <a:p>
            <a:pPr lvl="0"/>
            <a:r>
              <a:rPr lang="fr-FR"/>
              <a:t>um2</a:t>
            </a:r>
          </a:p>
          <a:p>
            <a:pPr lvl="0"/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4699000" y="169863"/>
            <a:ext cx="4140200" cy="981075"/>
          </a:xfrm>
        </p:spPr>
        <p:txBody>
          <a:bodyPr vert="horz"/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spec</a:t>
            </a:r>
          </a:p>
          <a:p>
            <a:pPr lvl="0"/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4899025" y="4051300"/>
            <a:ext cx="3940175" cy="1752600"/>
          </a:xfrm>
        </p:spPr>
        <p:txBody>
          <a:bodyPr vert="horz">
            <a:normAutofit/>
          </a:bodyPr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 Cliquez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173415-8B69-D644-81EF-9AA14665364A}" type="datetime1">
              <a:t>06/05/12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dirty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C52038-5853-D54B-AC8A-070A99C53AF3}" type="datetime1">
              <a:t>06/05/12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50B06D-5924-8B47-8FF0-F4BAD055176B}" type="datetime1">
              <a:t>06/05/12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E0D6-536B-4788-A4F6-A86CAC4F10A0}" type="datetimeFigureOut">
              <a:rPr lang="fr-FR" smtClean="0"/>
              <a:t>06/05/12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8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40000"/>
              </a:lnSpc>
              <a:defRPr sz="2800"/>
            </a:lvl1pPr>
            <a:lvl2pPr>
              <a:lnSpc>
                <a:spcPct val="140000"/>
              </a:lnSpc>
              <a:defRPr sz="2400"/>
            </a:lvl2pPr>
            <a:lvl3pPr>
              <a:lnSpc>
                <a:spcPct val="140000"/>
              </a:lnSpc>
              <a:defRPr sz="2000"/>
            </a:lvl3pPr>
            <a:lvl4pPr>
              <a:lnSpc>
                <a:spcPct val="140000"/>
              </a:lnSpc>
              <a:defRPr sz="1800"/>
            </a:lvl4pPr>
            <a:lvl5pPr>
              <a:lnSpc>
                <a:spcPct val="140000"/>
              </a:lnSpc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06/05/12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97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06/05/12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60648"/>
          </a:xfrm>
        </p:spPr>
        <p:txBody>
          <a:bodyPr wrap="square" anchor="ctr" anchorCtr="0">
            <a:normAutofit/>
          </a:bodyPr>
          <a:lstStyle>
            <a:lvl1pPr marL="0" indent="0" algn="r">
              <a:buFontTx/>
              <a:buNone/>
              <a:defRPr sz="1400" cap="sm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1016000" y="260648"/>
            <a:ext cx="8128000" cy="13991"/>
          </a:xfrm>
          <a:prstGeom prst="line">
            <a:avLst/>
          </a:prstGeom>
          <a:ln>
            <a:solidFill>
              <a:schemeClr val="tx2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33611E-02D5-1E42-9CD3-7103A40DBD7D}" type="datetime1">
              <a:t>06/05/12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07201-9C3E-1C41-AF92-70178B388101}" type="datetime1">
              <a:t>06/05/12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05E506-BE40-1E49-8EC3-C296B19C35E6}" type="datetime1">
              <a:t>06/05/12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DA904C-A151-BD4E-9175-216826E86145}" type="datetime1">
              <a:t>06/05/12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7E40E5-B325-EA45-ABA9-AAB7F8BB7007}" type="datetime1">
              <a:t>06/05/12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F53C9-12FE-8240-AF9B-1694A3AF279D}" type="datetime1">
              <a:t>06/05/12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87FB3CD-6D9B-9844-94D8-647CC140B93D}" type="datetime1">
              <a:t>06/05/12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4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40000"/>
        </a:lnSpc>
        <a:spcBef>
          <a:spcPts val="600"/>
        </a:spcBef>
        <a:buClr>
          <a:schemeClr val="tx2"/>
        </a:buClr>
        <a:buSzPct val="110000"/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40000"/>
        </a:lnSpc>
        <a:spcBef>
          <a:spcPts val="550"/>
        </a:spcBef>
        <a:buClr>
          <a:schemeClr val="tx2"/>
        </a:buClr>
        <a:buSzPct val="110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chart" Target="../charts/char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68399" y="1957080"/>
            <a:ext cx="7704667" cy="180212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Analyse et conception d’algorithmes économes en énergie dans les réseaux de capteurs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533" y="4237663"/>
            <a:ext cx="3539067" cy="22541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sz="2000"/>
              <a:t>Réalisé par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Chloé Desdouits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Zahir Kali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Rabah Laouadi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Samuel Rouquie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sz="2000"/>
              <a:t>UM2 – M1 Informatique</a:t>
            </a:r>
          </a:p>
          <a:p>
            <a:r>
              <a:rPr lang="fr-FR" sz="2000"/>
              <a:t>LIRMM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r-FR" sz="2000"/>
              <a:t>AIGLE, IMAGINA, MOCA</a:t>
            </a:r>
          </a:p>
          <a:p>
            <a:pPr algn="r"/>
            <a:r>
              <a:rPr lang="fr-FR" sz="2000"/>
              <a:t>équipe MAORE 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>
          <a:xfrm>
            <a:off x="4899025" y="4237567"/>
            <a:ext cx="3940175" cy="175260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fr-FR" sz="2000"/>
              <a:t>Encadrante</a:t>
            </a:r>
          </a:p>
          <a:p>
            <a:pPr algn="r">
              <a:lnSpc>
                <a:spcPct val="100000"/>
              </a:lnSpc>
            </a:pPr>
            <a:r>
              <a:rPr lang="fr-FR" sz="2000"/>
              <a:t>Anne-Élisabeth Baert</a:t>
            </a:r>
          </a:p>
          <a:p>
            <a:pPr algn="r">
              <a:lnSpc>
                <a:spcPct val="100000"/>
              </a:lnSpc>
            </a:pP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95034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Nos 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Nous documenter sur les algorithmes existants</a:t>
            </a:r>
          </a:p>
          <a:p>
            <a:r>
              <a:rPr lang="fr-FR"/>
              <a:t>Élaborer une classification</a:t>
            </a:r>
          </a:p>
          <a:p>
            <a:r>
              <a:rPr lang="fr-FR"/>
              <a:t>Comparer leurs performances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10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1681902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79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Nœud d’un graphe</a:t>
            </a:r>
          </a:p>
          <a:p>
            <a:r>
              <a:rPr lang="fr-FR"/>
              <a:t>Capteurs identiques</a:t>
            </a:r>
          </a:p>
          <a:p>
            <a:r>
              <a:rPr lang="fr-FR"/>
              <a:t>Pas de mobilité</a:t>
            </a:r>
          </a:p>
          <a:p>
            <a:r>
              <a:rPr lang="fr-FR"/>
              <a:t>Pas de perte de message</a:t>
            </a:r>
          </a:p>
          <a:p>
            <a:r>
              <a:rPr lang="fr-FR"/>
              <a:t>Quantité initiale d’énergie fixée</a:t>
            </a:r>
          </a:p>
          <a:p>
            <a:r>
              <a:rPr lang="fr-FR"/>
              <a:t>Connaissance de sa propre position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0611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48577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/>
              <a:t>Connexité initiale du réseau</a:t>
            </a:r>
          </a:p>
          <a:p>
            <a:pPr>
              <a:lnSpc>
                <a:spcPct val="120000"/>
              </a:lnSpc>
            </a:pPr>
            <a:r>
              <a:rPr lang="fr-FR" dirty="0"/>
              <a:t>Pas d’ajout de capteur</a:t>
            </a:r>
          </a:p>
          <a:p>
            <a:pPr>
              <a:lnSpc>
                <a:spcPct val="120000"/>
              </a:lnSpc>
            </a:pPr>
            <a:r>
              <a:rPr lang="fr-FR" dirty="0"/>
              <a:t>Graphe G = (V, E, </a:t>
            </a:r>
            <a:r>
              <a:rPr lang="el-GR" dirty="0"/>
              <a:t>γ</a:t>
            </a:r>
            <a:r>
              <a:rPr lang="fr-FR" dirty="0"/>
              <a:t>)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V : l’ensemble des </a:t>
            </a:r>
            <a:r>
              <a:rPr lang="fr-FR" dirty="0" smtClean="0"/>
              <a:t>capteurs</a:t>
            </a:r>
            <a:endParaRPr lang="fr-FR" dirty="0"/>
          </a:p>
          <a:p>
            <a:pPr lvl="1">
              <a:lnSpc>
                <a:spcPct val="120000"/>
              </a:lnSpc>
            </a:pPr>
            <a:r>
              <a:rPr lang="el-GR" dirty="0"/>
              <a:t>γ</a:t>
            </a:r>
            <a:r>
              <a:rPr lang="fr-FR" dirty="0"/>
              <a:t> rayon d’émission maximum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E </a:t>
            </a:r>
            <a:r>
              <a:rPr lang="el-GR" dirty="0"/>
              <a:t>=</a:t>
            </a:r>
            <a:r>
              <a:rPr lang="fr-FR" dirty="0"/>
              <a:t> </a:t>
            </a:r>
            <a:r>
              <a:rPr lang="el-GR" dirty="0"/>
              <a:t>{(u,v)∈V</a:t>
            </a:r>
            <a:r>
              <a:rPr lang="el-GR" baseline="30000" dirty="0"/>
              <a:t>2</a:t>
            </a:r>
            <a:r>
              <a:rPr lang="el-GR" dirty="0"/>
              <a:t> |d(u,v)≤γ} </a:t>
            </a: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 marL="82296" indent="0">
              <a:lnSpc>
                <a:spcPct val="120000"/>
              </a:lnSpc>
              <a:buNone/>
            </a:pPr>
            <a:r>
              <a:rPr lang="fr-FR" sz="2400" dirty="0" err="1"/>
              <a:t>N</a:t>
            </a:r>
            <a:r>
              <a:rPr lang="fr-FR" sz="2400" baseline="-25000" dirty="0" err="1"/>
              <a:t>k</a:t>
            </a:r>
            <a:r>
              <a:rPr lang="fr-FR" sz="2400" dirty="0"/>
              <a:t>(u</a:t>
            </a:r>
            <a:r>
              <a:rPr lang="fr-FR" sz="2400" baseline="-25000" dirty="0"/>
              <a:t>0</a:t>
            </a:r>
            <a:r>
              <a:rPr lang="fr-FR" sz="2400" dirty="0"/>
              <a:t>) = {</a:t>
            </a:r>
            <a:r>
              <a:rPr lang="fr-FR" sz="2400" dirty="0" err="1"/>
              <a:t>u</a:t>
            </a:r>
            <a:r>
              <a:rPr lang="fr-FR" sz="2400" baseline="-25000" dirty="0" err="1"/>
              <a:t>i</a:t>
            </a:r>
            <a:r>
              <a:rPr lang="fr-FR" sz="2400" dirty="0" err="1"/>
              <a:t>∈V</a:t>
            </a:r>
            <a:r>
              <a:rPr lang="fr-FR" sz="2400" dirty="0"/>
              <a:t> |∃c=(u</a:t>
            </a:r>
            <a:r>
              <a:rPr lang="fr-FR" sz="2400" baseline="-25000" dirty="0"/>
              <a:t>0</a:t>
            </a:r>
            <a:r>
              <a:rPr lang="fr-FR" sz="2400" dirty="0"/>
              <a:t>,…,</a:t>
            </a:r>
            <a:r>
              <a:rPr lang="fr-FR" sz="2400" dirty="0" err="1"/>
              <a:t>u</a:t>
            </a:r>
            <a:r>
              <a:rPr lang="fr-FR" sz="2400" baseline="-25000" dirty="0" err="1"/>
              <a:t>k</a:t>
            </a:r>
            <a:r>
              <a:rPr lang="fr-FR" sz="2400" dirty="0"/>
              <a:t>), (u</a:t>
            </a:r>
            <a:r>
              <a:rPr lang="fr-FR" sz="2400" baseline="-25000" dirty="0"/>
              <a:t>i-1</a:t>
            </a:r>
            <a:r>
              <a:rPr lang="fr-FR" sz="2400" dirty="0"/>
              <a:t>,u</a:t>
            </a:r>
            <a:r>
              <a:rPr lang="fr-FR" sz="2400" baseline="-25000" dirty="0"/>
              <a:t>i</a:t>
            </a:r>
            <a:r>
              <a:rPr lang="fr-FR" sz="2400" dirty="0"/>
              <a:t>) ∈</a:t>
            </a:r>
            <a:r>
              <a:rPr lang="fr-FR" sz="2400" dirty="0" err="1"/>
              <a:t>E,∀i</a:t>
            </a:r>
            <a:r>
              <a:rPr lang="fr-FR" sz="2400" dirty="0"/>
              <a:t>∈{1,…,k}}</a:t>
            </a:r>
          </a:p>
        </p:txBody>
      </p:sp>
      <p:sp>
        <p:nvSpPr>
          <p:cNvPr id="22" name="Ellipse 21"/>
          <p:cNvSpPr/>
          <p:nvPr/>
        </p:nvSpPr>
        <p:spPr>
          <a:xfrm>
            <a:off x="5286272" y="1937128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  <a:alpha val="0"/>
                </a:schemeClr>
              </a:gs>
              <a:gs pos="100000">
                <a:schemeClr val="accent5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90000"/>
                <a:lumOff val="10000"/>
              </a:schemeClr>
            </a:solidFill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d’un réseau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6553422" y="315829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7016925" y="26557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806037" y="241481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6128057" y="44950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868616" y="392390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958122" y="42185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6171608" y="2762691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918993" y="3003616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918993" y="3506169"/>
            <a:ext cx="163770" cy="41773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342204" y="3506169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493628" y="4271778"/>
            <a:ext cx="437710" cy="2830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296909" y="4127684"/>
            <a:ext cx="661213" cy="2946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6234330" y="2618597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649450" y="490265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8323693" y="4566458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22" idx="6"/>
            <a:endCxn id="7" idx="6"/>
          </p:cNvCxnSpPr>
          <p:nvPr/>
        </p:nvCxnSpPr>
        <p:spPr>
          <a:xfrm flipH="1" flipV="1">
            <a:off x="6981715" y="3362075"/>
            <a:ext cx="1184878" cy="15214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472972" y="3336892"/>
            <a:ext cx="28725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l-GR" sz="1600">
                <a:solidFill>
                  <a:schemeClr val="tx2">
                    <a:lumMod val="90000"/>
                    <a:lumOff val="10000"/>
                  </a:schemeClr>
                </a:solidFill>
              </a:rPr>
              <a:t>γ</a:t>
            </a:r>
            <a:endParaRPr lang="fr-FR" sz="160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1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2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6" grpId="0"/>
      <p:bldP spid="2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6447592" y="390259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795219" y="3525680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887053" y="3344986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6128568" y="4905193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683987" y="4476801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501117" y="4697811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6161231" y="3605891"/>
            <a:ext cx="333402" cy="341468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721770" y="3786585"/>
            <a:ext cx="120491" cy="16077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721770" y="4163499"/>
            <a:ext cx="122828" cy="31330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289178" y="4163499"/>
            <a:ext cx="205455" cy="741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402746" y="4737706"/>
            <a:ext cx="328283" cy="2122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005207" y="4629636"/>
            <a:ext cx="495910" cy="22101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6208273" y="3497820"/>
            <a:ext cx="586946" cy="180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019613" y="5210862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7775295" y="4958716"/>
            <a:ext cx="291359" cy="29690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7961040" y="4323967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3" name="Connecteur droit 62"/>
          <p:cNvCxnSpPr>
            <a:stCxn id="12" idx="7"/>
            <a:endCxn id="62" idx="3"/>
          </p:cNvCxnSpPr>
          <p:nvPr/>
        </p:nvCxnSpPr>
        <p:spPr>
          <a:xfrm flipV="1">
            <a:off x="7775295" y="4584872"/>
            <a:ext cx="232787" cy="15770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7409703" y="3220011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68" name="Connecteur droit 67"/>
          <p:cNvCxnSpPr>
            <a:stCxn id="8" idx="6"/>
            <a:endCxn id="67" idx="3"/>
          </p:cNvCxnSpPr>
          <p:nvPr/>
        </p:nvCxnSpPr>
        <p:spPr>
          <a:xfrm flipV="1">
            <a:off x="7116439" y="3480916"/>
            <a:ext cx="340306" cy="19759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644189"/>
            <a:ext cx="7498080" cy="4800600"/>
          </a:xfrm>
        </p:spPr>
        <p:txBody>
          <a:bodyPr/>
          <a:lstStyle/>
          <a:p>
            <a:pPr marL="1371600" lvl="3" indent="0">
              <a:lnSpc>
                <a:spcPct val="60000"/>
              </a:lnSpc>
              <a:buNone/>
            </a:pPr>
            <a:r>
              <a:rPr lang="fr-FR" sz="2800"/>
              <a:t>	</a:t>
            </a:r>
            <a:r>
              <a:rPr lang="fi-FI" sz="2800"/>
              <a:t>r</a:t>
            </a:r>
            <a:r>
              <a:rPr lang="fi-FI" sz="2800" baseline="30000"/>
              <a:t>α</a:t>
            </a:r>
            <a:r>
              <a:rPr lang="fi-FI" sz="2800"/>
              <a:t>+c	si i ≠ j </a:t>
            </a:r>
            <a:endParaRPr lang="fr-FR" sz="2800"/>
          </a:p>
          <a:p>
            <a:pPr>
              <a:lnSpc>
                <a:spcPct val="60000"/>
              </a:lnSpc>
            </a:pPr>
            <a:r>
              <a:rPr lang="fr-FR"/>
              <a:t>E</a:t>
            </a:r>
            <a:r>
              <a:rPr lang="fr-FR" baseline="-25000"/>
              <a:t>ij</a:t>
            </a:r>
            <a:r>
              <a:rPr lang="fr-FR"/>
              <a:t>(r) = 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/>
              <a:t>		0	sinon</a:t>
            </a:r>
          </a:p>
          <a:p>
            <a:endParaRPr lang="fr-FR"/>
          </a:p>
          <a:p>
            <a:r>
              <a:rPr lang="fr-FR"/>
              <a:t>Durée de vie du réseau</a:t>
            </a:r>
          </a:p>
          <a:p>
            <a:pPr lvl="1"/>
            <a:r>
              <a:rPr lang="fr-FR"/>
              <a:t>Time To First Fall</a:t>
            </a:r>
          </a:p>
          <a:p>
            <a:pPr lvl="1"/>
            <a:r>
              <a:rPr lang="fr-FR"/>
              <a:t>Loose Connectivity</a:t>
            </a:r>
          </a:p>
          <a:p>
            <a:pPr lvl="1"/>
            <a:r>
              <a:rPr lang="fr-FR"/>
              <a:t>PerCent Node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6" name="Accolade ouvrante 5"/>
          <p:cNvSpPr/>
          <p:nvPr/>
        </p:nvSpPr>
        <p:spPr>
          <a:xfrm>
            <a:off x="3039265" y="1556792"/>
            <a:ext cx="308599" cy="1172932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55" name="Multiplication 54"/>
          <p:cNvSpPr>
            <a:spLocks noChangeAspect="1"/>
          </p:cNvSpPr>
          <p:nvPr/>
        </p:nvSpPr>
        <p:spPr>
          <a:xfrm>
            <a:off x="5815453" y="3258204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Multiplication 58"/>
          <p:cNvSpPr>
            <a:spLocks noChangeAspect="1"/>
          </p:cNvSpPr>
          <p:nvPr/>
        </p:nvSpPr>
        <p:spPr>
          <a:xfrm>
            <a:off x="6609866" y="4385157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Multiplication 59"/>
          <p:cNvSpPr>
            <a:spLocks noChangeAspect="1"/>
          </p:cNvSpPr>
          <p:nvPr/>
        </p:nvSpPr>
        <p:spPr>
          <a:xfrm>
            <a:off x="6721770" y="3434036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Multiplication 73"/>
          <p:cNvSpPr>
            <a:spLocks noChangeAspect="1"/>
          </p:cNvSpPr>
          <p:nvPr/>
        </p:nvSpPr>
        <p:spPr>
          <a:xfrm>
            <a:off x="6050185" y="4841095"/>
            <a:ext cx="452844" cy="471648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5" grpId="0" animBg="1"/>
      <p:bldP spid="55" grpId="1" animBg="1"/>
      <p:bldP spid="59" grpId="1" animBg="1"/>
      <p:bldP spid="59" grpId="2" animBg="1"/>
      <p:bldP spid="60" grpId="0" animBg="1"/>
      <p:bldP spid="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3829564" y="1259595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Blind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4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Tous les nœuds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15</a:t>
            </a:fld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4621114" y="2055722"/>
            <a:ext cx="2880321" cy="2880321"/>
          </a:xfrm>
          <a:prstGeom prst="ellipse">
            <a:avLst/>
          </a:prstGeom>
          <a:solidFill>
            <a:srgbClr val="860609">
              <a:alpha val="22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0704" y="1538642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4875936" y="2839459"/>
            <a:ext cx="2880321" cy="2880321"/>
          </a:xfrm>
          <a:prstGeom prst="ellipse">
            <a:avLst/>
          </a:prstGeom>
          <a:solidFill>
            <a:srgbClr val="860609">
              <a:alpha val="23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66710" y="3386360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6061274" y="315165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6709885" y="381441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18089" y="330633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1592" y="28037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0704" y="256286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2724" y="46431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3283" y="407194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22789" y="43666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5" name="Ellipse 24"/>
          <p:cNvSpPr/>
          <p:nvPr/>
        </p:nvSpPr>
        <p:spPr>
          <a:xfrm>
            <a:off x="7914117" y="50506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36275" y="2910733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3660" y="3151658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3660" y="3654211"/>
            <a:ext cx="163770" cy="41773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06871" y="3654211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58295" y="4419820"/>
            <a:ext cx="437710" cy="2830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1576" y="4275726"/>
            <a:ext cx="661213" cy="2946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98997" y="2766639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3" idx="5"/>
            <a:endCxn id="25" idx="1"/>
          </p:cNvCxnSpPr>
          <p:nvPr/>
        </p:nvCxnSpPr>
        <p:spPr>
          <a:xfrm>
            <a:off x="7588360" y="4714500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0799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4" grpId="0" build="p"/>
      <p:bldP spid="45" grpId="0" animBg="1"/>
      <p:bldP spid="87" grpId="0" animBg="1"/>
      <p:bldP spid="89" grpId="0" animBg="1"/>
      <p:bldP spid="86" grpId="0" animBg="1"/>
      <p:bldP spid="90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Probabilistic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exemple : P = 0.5</a:t>
            </a:r>
          </a:p>
          <a:p>
            <a:endParaRPr lang="fr-FR"/>
          </a:p>
          <a:p>
            <a:r>
              <a:rPr lang="fr-FR"/>
              <a:t>2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2 nœuds non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6541" y="207732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6131" y="156024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72137" y="3407961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23516" y="332793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7019" y="282538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6131" y="25844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8151" y="466473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8710" y="409354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8830" y="440077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19544" y="50722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41702" y="2932334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9087" y="3173259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9087" y="3675812"/>
            <a:ext cx="163770" cy="41773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12298" y="3675812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63722" y="4441421"/>
            <a:ext cx="437710" cy="2830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7003" y="4297327"/>
            <a:ext cx="651827" cy="3072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04424" y="2788240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93787" y="473610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5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Broadcast Incremental-power Protocol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Basé sur l’algorithme</a:t>
            </a:r>
          </a:p>
          <a:p>
            <a:pPr marL="0" indent="0">
              <a:buNone/>
            </a:pPr>
            <a:r>
              <a:rPr lang="fr-FR"/>
              <a:t>de Prim</a:t>
            </a:r>
          </a:p>
          <a:p>
            <a:r>
              <a:rPr lang="fr-FR"/>
              <a:t>Coût d’une arête : </a:t>
            </a:r>
          </a:p>
          <a:p>
            <a:pPr marL="0" indent="0">
              <a:buNone/>
            </a:pPr>
            <a:r>
              <a:rPr lang="fr-FR"/>
              <a:t>coût énergétique</a:t>
            </a:r>
          </a:p>
          <a:p>
            <a:r>
              <a:rPr lang="fr-FR"/>
              <a:t>Pas de transmission </a:t>
            </a:r>
          </a:p>
          <a:p>
            <a:pPr marL="0" indent="0">
              <a:buNone/>
            </a:pPr>
            <a:r>
              <a:rPr lang="fr-FR"/>
              <a:t>superflue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39970" y="2478740"/>
            <a:ext cx="2108001" cy="2101470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36581" y="3209088"/>
            <a:ext cx="2202764" cy="2210944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00183" y="3658418"/>
            <a:ext cx="1878323" cy="1878161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796673" y="331054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60176" y="28079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49288" y="256706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71308" y="46473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08751" y="40700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01373" y="43764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892701" y="505490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14859" y="2914940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62244" y="3155865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62244" y="3658418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85455" y="3658418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36879" y="4417904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37044" y="4273810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77581" y="2770846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66944" y="4718707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6080E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BIP</a:t>
            </a:r>
          </a:p>
          <a:p>
            <a:r>
              <a:rPr lang="fr-FR"/>
              <a:t>Connaissance locale</a:t>
            </a:r>
          </a:p>
          <a:p>
            <a:r>
              <a:rPr lang="fr-FR"/>
              <a:t>Ajout de données</a:t>
            </a:r>
          </a:p>
          <a:p>
            <a:pPr marL="0" indent="0">
              <a:buNone/>
            </a:pPr>
            <a:r>
              <a:rPr lang="fr-FR"/>
              <a:t>minimales dans</a:t>
            </a:r>
          </a:p>
          <a:p>
            <a:pPr marL="0" indent="0">
              <a:buNone/>
            </a:pPr>
            <a:r>
              <a:rPr lang="fr-FR"/>
              <a:t>le paquet 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50100" y="2483365"/>
            <a:ext cx="2108001" cy="2101470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46711" y="3213713"/>
            <a:ext cx="2202764" cy="2210944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10313" y="3663043"/>
            <a:ext cx="1878323" cy="1878161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06803" y="331517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70306" y="281261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59418" y="25716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81438" y="465196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18881" y="40746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1503" y="43810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02831" y="505952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24989" y="2919565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72374" y="3160490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72374" y="3663043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95585" y="3663043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47009" y="4422529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47174" y="4278435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87711" y="2775471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77074" y="4723332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46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Ellipse 318"/>
          <p:cNvSpPr/>
          <p:nvPr/>
        </p:nvSpPr>
        <p:spPr>
          <a:xfrm>
            <a:off x="4280374" y="4215727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0" name="Ellipse 319"/>
          <p:cNvSpPr/>
          <p:nvPr/>
        </p:nvSpPr>
        <p:spPr>
          <a:xfrm>
            <a:off x="4894089" y="3645024"/>
            <a:ext cx="1848412" cy="186894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1" name="Ellipse 320"/>
          <p:cNvSpPr/>
          <p:nvPr/>
        </p:nvSpPr>
        <p:spPr>
          <a:xfrm>
            <a:off x="5953442" y="4161515"/>
            <a:ext cx="1451642" cy="1454522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2" name="Ellipse 321"/>
          <p:cNvSpPr/>
          <p:nvPr/>
        </p:nvSpPr>
        <p:spPr>
          <a:xfrm>
            <a:off x="6438842" y="3562890"/>
            <a:ext cx="1733558" cy="1738318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Dynamic 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LBIP</a:t>
            </a:r>
          </a:p>
          <a:p>
            <a:endParaRPr lang="fr-FR"/>
          </a:p>
          <a:p>
            <a:r>
              <a:rPr lang="fr-FR"/>
              <a:t>Poids des arcs divisé </a:t>
            </a:r>
          </a:p>
          <a:p>
            <a:pPr marL="0" indent="0">
              <a:buNone/>
            </a:pPr>
            <a:r>
              <a:rPr lang="fr-FR"/>
              <a:t>par l’énergie restante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19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169" name="Ellipse 168"/>
          <p:cNvSpPr/>
          <p:nvPr/>
        </p:nvSpPr>
        <p:spPr>
          <a:xfrm>
            <a:off x="4229178" y="1641980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5148064" y="2216160"/>
            <a:ext cx="1705259" cy="1716896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6156176" y="2242006"/>
            <a:ext cx="1313059" cy="131128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6484700" y="1581107"/>
            <a:ext cx="1691904" cy="167930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988138" y="2402718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7" name="Ellipse 6"/>
          <p:cNvSpPr/>
          <p:nvPr/>
        </p:nvSpPr>
        <p:spPr>
          <a:xfrm>
            <a:off x="5562395" y="1850474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5818295" y="2889702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" name="Ellipse 8"/>
          <p:cNvSpPr/>
          <p:nvPr/>
        </p:nvSpPr>
        <p:spPr>
          <a:xfrm>
            <a:off x="6643749" y="2788836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" name="Ellipse 9"/>
          <p:cNvSpPr/>
          <p:nvPr/>
        </p:nvSpPr>
        <p:spPr>
          <a:xfrm>
            <a:off x="6455236" y="2229928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7155992" y="2315325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2" name="Ellipse 11"/>
          <p:cNvSpPr/>
          <p:nvPr/>
        </p:nvSpPr>
        <p:spPr>
          <a:xfrm>
            <a:off x="7030847" y="1707916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8" idx="6"/>
            <a:endCxn id="9" idx="2"/>
          </p:cNvCxnSpPr>
          <p:nvPr/>
        </p:nvCxnSpPr>
        <p:spPr>
          <a:xfrm flipV="1">
            <a:off x="6118100" y="2931482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0" idx="4"/>
            <a:endCxn id="9" idx="0"/>
          </p:cNvCxnSpPr>
          <p:nvPr/>
        </p:nvCxnSpPr>
        <p:spPr>
          <a:xfrm>
            <a:off x="6605139" y="2515219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3"/>
            <a:endCxn id="9" idx="7"/>
          </p:cNvCxnSpPr>
          <p:nvPr/>
        </p:nvCxnSpPr>
        <p:spPr>
          <a:xfrm flipH="1">
            <a:off x="6899649" y="2558836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6" idx="7"/>
            <a:endCxn id="7" idx="3"/>
          </p:cNvCxnSpPr>
          <p:nvPr/>
        </p:nvCxnSpPr>
        <p:spPr>
          <a:xfrm flipV="1">
            <a:off x="5244038" y="2093985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6" idx="5"/>
            <a:endCxn id="8" idx="1"/>
          </p:cNvCxnSpPr>
          <p:nvPr/>
        </p:nvCxnSpPr>
        <p:spPr>
          <a:xfrm>
            <a:off x="5244038" y="2646229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2" idx="4"/>
            <a:endCxn id="11" idx="0"/>
          </p:cNvCxnSpPr>
          <p:nvPr/>
        </p:nvCxnSpPr>
        <p:spPr>
          <a:xfrm>
            <a:off x="7180750" y="1993207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7641358" y="1543800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30941" y="2131786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120" name="Connecteur droit 119"/>
          <p:cNvCxnSpPr>
            <a:stCxn id="118" idx="3"/>
            <a:endCxn id="11" idx="7"/>
          </p:cNvCxnSpPr>
          <p:nvPr/>
        </p:nvCxnSpPr>
        <p:spPr>
          <a:xfrm flipH="1">
            <a:off x="7411892" y="1787311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119" idx="2"/>
            <a:endCxn id="11" idx="6"/>
          </p:cNvCxnSpPr>
          <p:nvPr/>
        </p:nvCxnSpPr>
        <p:spPr>
          <a:xfrm flipH="1">
            <a:off x="7455797" y="2274432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7" idx="6"/>
            <a:endCxn id="10" idx="1"/>
          </p:cNvCxnSpPr>
          <p:nvPr/>
        </p:nvCxnSpPr>
        <p:spPr>
          <a:xfrm>
            <a:off x="5862200" y="1993120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0" idx="6"/>
            <a:endCxn id="11" idx="2"/>
          </p:cNvCxnSpPr>
          <p:nvPr/>
        </p:nvCxnSpPr>
        <p:spPr>
          <a:xfrm>
            <a:off x="6755041" y="2372574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0" idx="0"/>
            <a:endCxn id="12" idx="3"/>
          </p:cNvCxnSpPr>
          <p:nvPr/>
        </p:nvCxnSpPr>
        <p:spPr>
          <a:xfrm flipV="1">
            <a:off x="6605139" y="1951427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119" idx="1"/>
            <a:endCxn id="12" idx="6"/>
          </p:cNvCxnSpPr>
          <p:nvPr/>
        </p:nvCxnSpPr>
        <p:spPr>
          <a:xfrm flipH="1" flipV="1">
            <a:off x="7330652" y="1850562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18" idx="2"/>
            <a:endCxn id="12" idx="7"/>
          </p:cNvCxnSpPr>
          <p:nvPr/>
        </p:nvCxnSpPr>
        <p:spPr>
          <a:xfrm flipH="1">
            <a:off x="7286747" y="1686446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19" idx="0"/>
            <a:endCxn id="118" idx="5"/>
          </p:cNvCxnSpPr>
          <p:nvPr/>
        </p:nvCxnSpPr>
        <p:spPr>
          <a:xfrm flipH="1" flipV="1">
            <a:off x="7897258" y="1787311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ZoneTexte 264"/>
          <p:cNvSpPr txBox="1"/>
          <p:nvPr/>
        </p:nvSpPr>
        <p:spPr>
          <a:xfrm>
            <a:off x="4468250" y="24203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6" name="ZoneTexte 265"/>
          <p:cNvSpPr txBox="1"/>
          <p:nvPr/>
        </p:nvSpPr>
        <p:spPr>
          <a:xfrm>
            <a:off x="5436096" y="1556792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7" name="ZoneTexte 266"/>
          <p:cNvSpPr txBox="1"/>
          <p:nvPr/>
        </p:nvSpPr>
        <p:spPr>
          <a:xfrm>
            <a:off x="572412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8" name="ZoneTexte 267"/>
          <p:cNvSpPr txBox="1"/>
          <p:nvPr/>
        </p:nvSpPr>
        <p:spPr>
          <a:xfrm>
            <a:off x="6293256" y="194133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9" name="ZoneTexte 268"/>
          <p:cNvSpPr txBox="1"/>
          <p:nvPr/>
        </p:nvSpPr>
        <p:spPr>
          <a:xfrm>
            <a:off x="6563249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0" name="ZoneTexte 269"/>
          <p:cNvSpPr txBox="1"/>
          <p:nvPr/>
        </p:nvSpPr>
        <p:spPr>
          <a:xfrm>
            <a:off x="7074752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1" name="ZoneTexte 270"/>
          <p:cNvSpPr txBox="1"/>
          <p:nvPr/>
        </p:nvSpPr>
        <p:spPr>
          <a:xfrm>
            <a:off x="6949787" y="143100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2" name="ZoneTexte 271"/>
          <p:cNvSpPr txBox="1"/>
          <p:nvPr/>
        </p:nvSpPr>
        <p:spPr>
          <a:xfrm>
            <a:off x="7570997" y="129952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3" name="ZoneTexte 272"/>
          <p:cNvSpPr txBox="1"/>
          <p:nvPr/>
        </p:nvSpPr>
        <p:spPr>
          <a:xfrm>
            <a:off x="8090885" y="211376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5" name="ZoneTexte 274"/>
          <p:cNvSpPr txBox="1"/>
          <p:nvPr/>
        </p:nvSpPr>
        <p:spPr>
          <a:xfrm>
            <a:off x="4468250" y="24135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276" name="ZoneTexte 275"/>
          <p:cNvSpPr txBox="1"/>
          <p:nvPr/>
        </p:nvSpPr>
        <p:spPr>
          <a:xfrm>
            <a:off x="577336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277" name="ZoneTexte 276"/>
          <p:cNvSpPr txBox="1"/>
          <p:nvPr/>
        </p:nvSpPr>
        <p:spPr>
          <a:xfrm>
            <a:off x="6619713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278" name="ZoneTexte 277"/>
          <p:cNvSpPr txBox="1"/>
          <p:nvPr/>
        </p:nvSpPr>
        <p:spPr>
          <a:xfrm>
            <a:off x="7151948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283" name="Ellipse 282"/>
          <p:cNvSpPr/>
          <p:nvPr/>
        </p:nvSpPr>
        <p:spPr>
          <a:xfrm>
            <a:off x="5054819" y="497616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84" name="Ellipse 283"/>
          <p:cNvSpPr/>
          <p:nvPr/>
        </p:nvSpPr>
        <p:spPr>
          <a:xfrm>
            <a:off x="5629076" y="4423925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5" name="Ellipse 284"/>
          <p:cNvSpPr/>
          <p:nvPr/>
        </p:nvSpPr>
        <p:spPr>
          <a:xfrm>
            <a:off x="5884976" y="5463153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6" name="Ellipse 285"/>
          <p:cNvSpPr/>
          <p:nvPr/>
        </p:nvSpPr>
        <p:spPr>
          <a:xfrm>
            <a:off x="6710430" y="536228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7" name="Ellipse 286"/>
          <p:cNvSpPr/>
          <p:nvPr/>
        </p:nvSpPr>
        <p:spPr>
          <a:xfrm>
            <a:off x="6521917" y="480337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8" name="Ellipse 287"/>
          <p:cNvSpPr/>
          <p:nvPr/>
        </p:nvSpPr>
        <p:spPr>
          <a:xfrm>
            <a:off x="7222673" y="4888776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9" name="Ellipse 288"/>
          <p:cNvSpPr/>
          <p:nvPr/>
        </p:nvSpPr>
        <p:spPr>
          <a:xfrm>
            <a:off x="7097528" y="428136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90" name="Connecteur droit 289"/>
          <p:cNvCxnSpPr>
            <a:stCxn id="285" idx="6"/>
            <a:endCxn id="286" idx="2"/>
          </p:cNvCxnSpPr>
          <p:nvPr/>
        </p:nvCxnSpPr>
        <p:spPr>
          <a:xfrm flipV="1">
            <a:off x="6184781" y="5504933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>
            <a:stCxn id="287" idx="4"/>
            <a:endCxn id="286" idx="0"/>
          </p:cNvCxnSpPr>
          <p:nvPr/>
        </p:nvCxnSpPr>
        <p:spPr>
          <a:xfrm>
            <a:off x="6671820" y="5088670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>
            <a:stCxn id="288" idx="3"/>
            <a:endCxn id="286" idx="7"/>
          </p:cNvCxnSpPr>
          <p:nvPr/>
        </p:nvCxnSpPr>
        <p:spPr>
          <a:xfrm flipH="1">
            <a:off x="6966330" y="5132287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stCxn id="283" idx="7"/>
            <a:endCxn id="284" idx="3"/>
          </p:cNvCxnSpPr>
          <p:nvPr/>
        </p:nvCxnSpPr>
        <p:spPr>
          <a:xfrm flipV="1">
            <a:off x="5310719" y="4667436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83" idx="5"/>
            <a:endCxn id="285" idx="1"/>
          </p:cNvCxnSpPr>
          <p:nvPr/>
        </p:nvCxnSpPr>
        <p:spPr>
          <a:xfrm>
            <a:off x="5310719" y="5219680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89" idx="4"/>
            <a:endCxn id="288" idx="0"/>
          </p:cNvCxnSpPr>
          <p:nvPr/>
        </p:nvCxnSpPr>
        <p:spPr>
          <a:xfrm>
            <a:off x="7247431" y="4566658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Ellipse 295"/>
          <p:cNvSpPr/>
          <p:nvPr/>
        </p:nvSpPr>
        <p:spPr>
          <a:xfrm>
            <a:off x="7708039" y="4117251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7" name="Ellipse 296"/>
          <p:cNvSpPr/>
          <p:nvPr/>
        </p:nvSpPr>
        <p:spPr>
          <a:xfrm>
            <a:off x="7897622" y="470523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8" name="Connecteur droit 297"/>
          <p:cNvCxnSpPr>
            <a:stCxn id="296" idx="3"/>
            <a:endCxn id="288" idx="7"/>
          </p:cNvCxnSpPr>
          <p:nvPr/>
        </p:nvCxnSpPr>
        <p:spPr>
          <a:xfrm flipH="1">
            <a:off x="7478573" y="4360762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7" idx="2"/>
            <a:endCxn id="288" idx="6"/>
          </p:cNvCxnSpPr>
          <p:nvPr/>
        </p:nvCxnSpPr>
        <p:spPr>
          <a:xfrm flipH="1">
            <a:off x="7522478" y="4847883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84" idx="6"/>
            <a:endCxn id="287" idx="1"/>
          </p:cNvCxnSpPr>
          <p:nvPr/>
        </p:nvCxnSpPr>
        <p:spPr>
          <a:xfrm>
            <a:off x="5928881" y="4566571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/>
          <p:cNvCxnSpPr>
            <a:stCxn id="287" idx="6"/>
            <a:endCxn id="288" idx="2"/>
          </p:cNvCxnSpPr>
          <p:nvPr/>
        </p:nvCxnSpPr>
        <p:spPr>
          <a:xfrm>
            <a:off x="6821722" y="4946025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stCxn id="287" idx="0"/>
            <a:endCxn id="289" idx="3"/>
          </p:cNvCxnSpPr>
          <p:nvPr/>
        </p:nvCxnSpPr>
        <p:spPr>
          <a:xfrm flipV="1">
            <a:off x="6671820" y="4524878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/>
          <p:cNvCxnSpPr>
            <a:stCxn id="297" idx="1"/>
            <a:endCxn id="289" idx="6"/>
          </p:cNvCxnSpPr>
          <p:nvPr/>
        </p:nvCxnSpPr>
        <p:spPr>
          <a:xfrm flipH="1" flipV="1">
            <a:off x="7397333" y="4424013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>
            <a:stCxn id="296" idx="2"/>
            <a:endCxn id="289" idx="7"/>
          </p:cNvCxnSpPr>
          <p:nvPr/>
        </p:nvCxnSpPr>
        <p:spPr>
          <a:xfrm flipH="1">
            <a:off x="7353428" y="4259897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/>
          <p:cNvCxnSpPr>
            <a:stCxn id="297" idx="0"/>
            <a:endCxn id="296" idx="5"/>
          </p:cNvCxnSpPr>
          <p:nvPr/>
        </p:nvCxnSpPr>
        <p:spPr>
          <a:xfrm flipH="1" flipV="1">
            <a:off x="7963939" y="4360762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ZoneTexte 305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07" name="ZoneTexte 306"/>
          <p:cNvSpPr txBox="1"/>
          <p:nvPr/>
        </p:nvSpPr>
        <p:spPr>
          <a:xfrm>
            <a:off x="5502777" y="41302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08" name="ZoneTexte 307"/>
          <p:cNvSpPr txBox="1"/>
          <p:nvPr/>
        </p:nvSpPr>
        <p:spPr>
          <a:xfrm>
            <a:off x="5790809" y="571441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309" name="ZoneTexte 308"/>
          <p:cNvSpPr txBox="1"/>
          <p:nvPr/>
        </p:nvSpPr>
        <p:spPr>
          <a:xfrm>
            <a:off x="6359937" y="451478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0" name="ZoneTexte 309"/>
          <p:cNvSpPr txBox="1"/>
          <p:nvPr/>
        </p:nvSpPr>
        <p:spPr>
          <a:xfrm>
            <a:off x="6629930" y="560457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11" name="ZoneTexte 310"/>
          <p:cNvSpPr txBox="1"/>
          <p:nvPr/>
        </p:nvSpPr>
        <p:spPr>
          <a:xfrm>
            <a:off x="7141433" y="5145241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312" name="ZoneTexte 311"/>
          <p:cNvSpPr txBox="1"/>
          <p:nvPr/>
        </p:nvSpPr>
        <p:spPr>
          <a:xfrm>
            <a:off x="7016468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3" name="ZoneTexte 312"/>
          <p:cNvSpPr txBox="1"/>
          <p:nvPr/>
        </p:nvSpPr>
        <p:spPr>
          <a:xfrm>
            <a:off x="7637678" y="387297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4" name="ZoneTexte 313"/>
          <p:cNvSpPr txBox="1"/>
          <p:nvPr/>
        </p:nvSpPr>
        <p:spPr>
          <a:xfrm>
            <a:off x="8157566" y="468721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23" name="ZoneTexte 322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80%</a:t>
            </a:r>
          </a:p>
        </p:txBody>
      </p:sp>
      <p:sp>
        <p:nvSpPr>
          <p:cNvPr id="324" name="ZoneTexte 323"/>
          <p:cNvSpPr txBox="1"/>
          <p:nvPr/>
        </p:nvSpPr>
        <p:spPr>
          <a:xfrm>
            <a:off x="5575677" y="414286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25" name="ZoneTexte 324"/>
          <p:cNvSpPr txBox="1"/>
          <p:nvPr/>
        </p:nvSpPr>
        <p:spPr>
          <a:xfrm>
            <a:off x="6438842" y="45289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26" name="ZoneTexte 325"/>
          <p:cNvSpPr txBox="1"/>
          <p:nvPr/>
        </p:nvSpPr>
        <p:spPr>
          <a:xfrm>
            <a:off x="7083137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228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20" grpId="0" animBg="1"/>
      <p:bldP spid="321" grpId="0" animBg="1"/>
      <p:bldP spid="322" grpId="0" animBg="1"/>
      <p:bldP spid="24" grpId="0" build="p"/>
      <p:bldP spid="169" grpId="0" animBg="1"/>
      <p:bldP spid="220" grpId="0" animBg="1"/>
      <p:bldP spid="221" grpId="0" animBg="1"/>
      <p:bldP spid="236" grpId="0" animBg="1"/>
      <p:bldP spid="265" grpId="0"/>
      <p:bldP spid="267" grpId="0"/>
      <p:bldP spid="269" grpId="0"/>
      <p:bldP spid="270" grpId="0"/>
      <p:bldP spid="275" grpId="0"/>
      <p:bldP spid="276" grpId="1"/>
      <p:bldP spid="277" grpId="1"/>
      <p:bldP spid="278" grpId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6" grpId="0" animBg="1"/>
      <p:bldP spid="297" grpId="0" animBg="1"/>
      <p:bldP spid="306" grpId="1"/>
      <p:bldP spid="306" grpId="2"/>
      <p:bldP spid="307" grpId="0"/>
      <p:bldP spid="307" grpId="1"/>
      <p:bldP spid="308" grpId="0"/>
      <p:bldP spid="309" grpId="0"/>
      <p:bldP spid="309" grpId="1"/>
      <p:bldP spid="310" grpId="0"/>
      <p:bldP spid="311" grpId="0"/>
      <p:bldP spid="312" grpId="0"/>
      <p:bldP spid="312" grpId="1"/>
      <p:bldP spid="313" grpId="0"/>
      <p:bldP spid="314" grpId="0"/>
      <p:bldP spid="323" grpId="2"/>
      <p:bldP spid="324" grpId="2"/>
      <p:bldP spid="325" grpId="2"/>
      <p:bldP spid="326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  <a:p>
            <a:r>
              <a:rPr lang="fr-FR"/>
              <a:t>État de l’art</a:t>
            </a:r>
          </a:p>
          <a:p>
            <a:r>
              <a:rPr lang="fr-FR"/>
              <a:t>Simulations et résultats</a:t>
            </a:r>
          </a:p>
          <a:p>
            <a:r>
              <a:rPr lang="fr-FR"/>
              <a:t>Analyse et réflexion</a:t>
            </a:r>
          </a:p>
          <a:p>
            <a:r>
              <a:rPr lang="fr-FR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22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Broadcast Oriented Protocols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0000"/>
                </a:solidFill>
              </a:rPr>
              <a:t>LMST </a:t>
            </a:r>
            <a:r>
              <a:rPr lang="fr-FR" dirty="0">
                <a:solidFill>
                  <a:srgbClr val="000000"/>
                </a:solidFill>
              </a:rPr>
              <a:t>Broadcast Oriented Protocol (LBOP)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Local Minimum </a:t>
            </a:r>
            <a:r>
              <a:rPr lang="fr-FR" dirty="0" err="1">
                <a:solidFill>
                  <a:srgbClr val="000000"/>
                </a:solidFill>
              </a:rPr>
              <a:t>Spanning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Tree</a:t>
            </a:r>
          </a:p>
          <a:p>
            <a:pPr lvl="2"/>
            <a:r>
              <a:rPr lang="fr-FR" i="1"/>
              <a:t>∩</a:t>
            </a:r>
            <a:r>
              <a:rPr lang="fr-FR" i="1" baseline="-25000"/>
              <a:t>u∈G </a:t>
            </a:r>
            <a:r>
              <a:rPr lang="fr-FR" i="1"/>
              <a:t>[MST(u)]</a:t>
            </a:r>
            <a:endParaRPr lang="fr-FR" dirty="0">
              <a:solidFill>
                <a:srgbClr val="000000"/>
              </a:solidFill>
            </a:endParaRPr>
          </a:p>
          <a:p>
            <a:pPr lvl="1"/>
            <a:endParaRPr lang="fr-FR" dirty="0">
              <a:solidFill>
                <a:srgbClr val="000000"/>
              </a:solidFill>
            </a:endParaRPr>
          </a:p>
          <a:p>
            <a:r>
              <a:rPr lang="fr-FR" dirty="0">
                <a:solidFill>
                  <a:srgbClr val="000000"/>
                </a:solidFill>
              </a:rPr>
              <a:t>RNG Broadcast Oriented Protocol (RBOP</a:t>
            </a:r>
            <a:r>
              <a:rPr lang="fr-FR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Relative </a:t>
            </a:r>
            <a:r>
              <a:rPr lang="fr-FR" dirty="0" err="1">
                <a:solidFill>
                  <a:srgbClr val="000000"/>
                </a:solidFill>
              </a:rPr>
              <a:t>Neighborhood</a:t>
            </a:r>
            <a:r>
              <a:rPr lang="fr-FR" dirty="0">
                <a:solidFill>
                  <a:srgbClr val="000000"/>
                </a:solidFill>
              </a:rPr>
              <a:t> Graph</a:t>
            </a:r>
          </a:p>
          <a:p>
            <a:pPr lvl="2"/>
            <a:r>
              <a:rPr lang="fr-FR" i="1"/>
              <a:t>E</a:t>
            </a:r>
            <a:r>
              <a:rPr lang="fr-FR" i="1" baseline="-25000"/>
              <a:t>rng </a:t>
            </a:r>
            <a:r>
              <a:rPr lang="fr-FR" i="1"/>
              <a:t>= {(u,v)∈G | ∄w∈V (u,w),(w,v)∈E ∧ d(u,w)&lt;d(u,v) ∧ d(v,w)&lt;d(u,v)}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20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00522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>
          <a:xfrm>
            <a:off x="1435608" y="1306286"/>
            <a:ext cx="7498080" cy="5475514"/>
          </a:xfrm>
        </p:spPr>
        <p:txBody>
          <a:bodyPr>
            <a:normAutofit/>
          </a:bodyPr>
          <a:lstStyle/>
          <a:p>
            <a:pPr marL="457200" indent="-457200"/>
            <a:r>
              <a:rPr lang="fr-FR" dirty="0"/>
              <a:t>Étapes d’initialisation :</a:t>
            </a:r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0" indent="0">
              <a:buNone/>
            </a:pPr>
            <a:r>
              <a:rPr lang="fr-FR" dirty="0"/>
              <a:t>	LMST					</a:t>
            </a:r>
            <a:r>
              <a:rPr lang="fr-FR" dirty="0" smtClean="0"/>
              <a:t>RNG</a:t>
            </a:r>
          </a:p>
          <a:p>
            <a:pPr marL="457200" indent="-457200"/>
            <a:r>
              <a:rPr lang="fr-FR" dirty="0"/>
              <a:t>LMST est un sous-graphe de RNG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21</a:t>
            </a:fld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5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5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  <p:sp>
        <p:nvSpPr>
          <p:cNvPr id="54" name="Ellipse 53"/>
          <p:cNvSpPr/>
          <p:nvPr/>
        </p:nvSpPr>
        <p:spPr>
          <a:xfrm>
            <a:off x="2764810" y="2177072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55" name="Ellipse 54"/>
          <p:cNvSpPr/>
          <p:nvPr/>
        </p:nvSpPr>
        <p:spPr>
          <a:xfrm>
            <a:off x="3317054" y="275132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58" name="Ellipse 57"/>
          <p:cNvSpPr/>
          <p:nvPr/>
        </p:nvSpPr>
        <p:spPr>
          <a:xfrm>
            <a:off x="2277826" y="300722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59" name="Ellipse 58"/>
          <p:cNvSpPr/>
          <p:nvPr/>
        </p:nvSpPr>
        <p:spPr>
          <a:xfrm>
            <a:off x="2432174" y="371069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60" name="Ellipse 59"/>
          <p:cNvSpPr/>
          <p:nvPr/>
        </p:nvSpPr>
        <p:spPr>
          <a:xfrm>
            <a:off x="2937600" y="371069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61" name="Ellipse 60"/>
          <p:cNvSpPr/>
          <p:nvPr/>
        </p:nvSpPr>
        <p:spPr>
          <a:xfrm>
            <a:off x="2852203" y="4344926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62" name="Ellipse 61"/>
          <p:cNvSpPr/>
          <p:nvPr/>
        </p:nvSpPr>
        <p:spPr>
          <a:xfrm>
            <a:off x="3434556" y="4244060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63" name="Connecteur droit 62"/>
          <p:cNvCxnSpPr>
            <a:stCxn id="58" idx="4"/>
            <a:endCxn id="59" idx="0"/>
          </p:cNvCxnSpPr>
          <p:nvPr/>
        </p:nvCxnSpPr>
        <p:spPr>
          <a:xfrm>
            <a:off x="2427729" y="3292520"/>
            <a:ext cx="154348" cy="41817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60" idx="2"/>
            <a:endCxn id="59" idx="6"/>
          </p:cNvCxnSpPr>
          <p:nvPr/>
        </p:nvCxnSpPr>
        <p:spPr>
          <a:xfrm flipH="1">
            <a:off x="2731979" y="3853343"/>
            <a:ext cx="205621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>
            <a:stCxn id="61" idx="1"/>
            <a:endCxn id="59" idx="5"/>
          </p:cNvCxnSpPr>
          <p:nvPr/>
        </p:nvCxnSpPr>
        <p:spPr>
          <a:xfrm flipH="1" flipV="1">
            <a:off x="2688074" y="3954208"/>
            <a:ext cx="208034" cy="43249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54" idx="5"/>
            <a:endCxn id="55" idx="1"/>
          </p:cNvCxnSpPr>
          <p:nvPr/>
        </p:nvCxnSpPr>
        <p:spPr>
          <a:xfrm>
            <a:off x="3020710" y="2420583"/>
            <a:ext cx="340249" cy="37252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stCxn id="54" idx="3"/>
            <a:endCxn id="58" idx="0"/>
          </p:cNvCxnSpPr>
          <p:nvPr/>
        </p:nvCxnSpPr>
        <p:spPr>
          <a:xfrm flipH="1">
            <a:off x="2427729" y="2420583"/>
            <a:ext cx="380986" cy="58664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stCxn id="62" idx="2"/>
            <a:endCxn id="61" idx="6"/>
          </p:cNvCxnSpPr>
          <p:nvPr/>
        </p:nvCxnSpPr>
        <p:spPr>
          <a:xfrm flipH="1">
            <a:off x="3152008" y="4386706"/>
            <a:ext cx="282548" cy="10086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3616859" y="480634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70" name="Ellipse 69"/>
          <p:cNvSpPr/>
          <p:nvPr/>
        </p:nvSpPr>
        <p:spPr>
          <a:xfrm>
            <a:off x="2972670" y="5234283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71" name="Connecteur droit 70"/>
          <p:cNvCxnSpPr>
            <a:stCxn id="69" idx="2"/>
            <a:endCxn id="61" idx="5"/>
          </p:cNvCxnSpPr>
          <p:nvPr/>
        </p:nvCxnSpPr>
        <p:spPr>
          <a:xfrm flipH="1" flipV="1">
            <a:off x="3108103" y="4588437"/>
            <a:ext cx="508756" cy="3605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>
            <a:stCxn id="70" idx="1"/>
            <a:endCxn id="61" idx="4"/>
          </p:cNvCxnSpPr>
          <p:nvPr/>
        </p:nvCxnSpPr>
        <p:spPr>
          <a:xfrm flipH="1" flipV="1">
            <a:off x="3002106" y="4630217"/>
            <a:ext cx="14469" cy="6458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55" idx="4"/>
            <a:endCxn id="60" idx="7"/>
          </p:cNvCxnSpPr>
          <p:nvPr/>
        </p:nvCxnSpPr>
        <p:spPr>
          <a:xfrm flipH="1">
            <a:off x="3193500" y="3036620"/>
            <a:ext cx="273457" cy="71585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60" idx="4"/>
            <a:endCxn id="61" idx="0"/>
          </p:cNvCxnSpPr>
          <p:nvPr/>
        </p:nvCxnSpPr>
        <p:spPr>
          <a:xfrm flipH="1">
            <a:off x="3002106" y="3995988"/>
            <a:ext cx="85397" cy="348938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60" idx="6"/>
            <a:endCxn id="62" idx="0"/>
          </p:cNvCxnSpPr>
          <p:nvPr/>
        </p:nvCxnSpPr>
        <p:spPr>
          <a:xfrm>
            <a:off x="3237405" y="3853343"/>
            <a:ext cx="347054" cy="3907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>
            <a:stCxn id="70" idx="7"/>
            <a:endCxn id="62" idx="3"/>
          </p:cNvCxnSpPr>
          <p:nvPr/>
        </p:nvCxnSpPr>
        <p:spPr>
          <a:xfrm flipV="1">
            <a:off x="3228570" y="4487571"/>
            <a:ext cx="249891" cy="78849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69" idx="0"/>
            <a:endCxn id="62" idx="5"/>
          </p:cNvCxnSpPr>
          <p:nvPr/>
        </p:nvCxnSpPr>
        <p:spPr>
          <a:xfrm flipH="1" flipV="1">
            <a:off x="3690456" y="4487571"/>
            <a:ext cx="76306" cy="31877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>
            <a:stCxn id="70" idx="6"/>
            <a:endCxn id="69" idx="3"/>
          </p:cNvCxnSpPr>
          <p:nvPr/>
        </p:nvCxnSpPr>
        <p:spPr>
          <a:xfrm flipV="1">
            <a:off x="3272475" y="5049858"/>
            <a:ext cx="388289" cy="327071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8" name="Ellipse 277"/>
          <p:cNvSpPr/>
          <p:nvPr/>
        </p:nvSpPr>
        <p:spPr>
          <a:xfrm>
            <a:off x="6877243" y="2165234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79" name="Ellipse 278"/>
          <p:cNvSpPr/>
          <p:nvPr/>
        </p:nvSpPr>
        <p:spPr>
          <a:xfrm>
            <a:off x="7429487" y="2739491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0" name="Ellipse 279"/>
          <p:cNvSpPr/>
          <p:nvPr/>
        </p:nvSpPr>
        <p:spPr>
          <a:xfrm>
            <a:off x="6390259" y="2995391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1" name="Ellipse 280"/>
          <p:cNvSpPr/>
          <p:nvPr/>
        </p:nvSpPr>
        <p:spPr>
          <a:xfrm>
            <a:off x="6544607" y="369885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2" name="Ellipse 281"/>
          <p:cNvSpPr/>
          <p:nvPr/>
        </p:nvSpPr>
        <p:spPr>
          <a:xfrm>
            <a:off x="7050033" y="369885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3" name="Ellipse 282"/>
          <p:cNvSpPr/>
          <p:nvPr/>
        </p:nvSpPr>
        <p:spPr>
          <a:xfrm>
            <a:off x="6964636" y="4333088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4" name="Ellipse 283"/>
          <p:cNvSpPr/>
          <p:nvPr/>
        </p:nvSpPr>
        <p:spPr>
          <a:xfrm>
            <a:off x="7546989" y="4232222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85" name="Connecteur droit 284"/>
          <p:cNvCxnSpPr>
            <a:stCxn id="280" idx="4"/>
            <a:endCxn id="281" idx="0"/>
          </p:cNvCxnSpPr>
          <p:nvPr/>
        </p:nvCxnSpPr>
        <p:spPr>
          <a:xfrm>
            <a:off x="6540162" y="3280682"/>
            <a:ext cx="154348" cy="41817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>
            <a:stCxn id="282" idx="2"/>
            <a:endCxn id="281" idx="6"/>
          </p:cNvCxnSpPr>
          <p:nvPr/>
        </p:nvCxnSpPr>
        <p:spPr>
          <a:xfrm flipH="1">
            <a:off x="6844412" y="3841505"/>
            <a:ext cx="205621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Connecteur droit 286"/>
          <p:cNvCxnSpPr>
            <a:stCxn id="283" idx="1"/>
            <a:endCxn id="281" idx="5"/>
          </p:cNvCxnSpPr>
          <p:nvPr/>
        </p:nvCxnSpPr>
        <p:spPr>
          <a:xfrm flipH="1" flipV="1">
            <a:off x="6800507" y="3942370"/>
            <a:ext cx="208034" cy="43249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 droit 287"/>
          <p:cNvCxnSpPr>
            <a:stCxn id="278" idx="5"/>
            <a:endCxn id="279" idx="1"/>
          </p:cNvCxnSpPr>
          <p:nvPr/>
        </p:nvCxnSpPr>
        <p:spPr>
          <a:xfrm>
            <a:off x="7133143" y="2408745"/>
            <a:ext cx="340249" cy="37252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Connecteur droit 288"/>
          <p:cNvCxnSpPr>
            <a:stCxn id="278" idx="3"/>
            <a:endCxn id="280" idx="0"/>
          </p:cNvCxnSpPr>
          <p:nvPr/>
        </p:nvCxnSpPr>
        <p:spPr>
          <a:xfrm flipH="1">
            <a:off x="6540162" y="2408745"/>
            <a:ext cx="380986" cy="58664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>
            <a:stCxn id="284" idx="2"/>
            <a:endCxn id="283" idx="6"/>
          </p:cNvCxnSpPr>
          <p:nvPr/>
        </p:nvCxnSpPr>
        <p:spPr>
          <a:xfrm flipH="1">
            <a:off x="7264441" y="4374868"/>
            <a:ext cx="282548" cy="10086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Ellipse 290"/>
          <p:cNvSpPr/>
          <p:nvPr/>
        </p:nvSpPr>
        <p:spPr>
          <a:xfrm>
            <a:off x="7729292" y="479450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2" name="Ellipse 291"/>
          <p:cNvSpPr/>
          <p:nvPr/>
        </p:nvSpPr>
        <p:spPr>
          <a:xfrm>
            <a:off x="7085103" y="5222445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3" name="Connecteur droit 292"/>
          <p:cNvCxnSpPr>
            <a:stCxn id="291" idx="2"/>
            <a:endCxn id="283" idx="5"/>
          </p:cNvCxnSpPr>
          <p:nvPr/>
        </p:nvCxnSpPr>
        <p:spPr>
          <a:xfrm flipH="1" flipV="1">
            <a:off x="7220536" y="4576599"/>
            <a:ext cx="508756" cy="3605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92" idx="1"/>
            <a:endCxn id="283" idx="4"/>
          </p:cNvCxnSpPr>
          <p:nvPr/>
        </p:nvCxnSpPr>
        <p:spPr>
          <a:xfrm flipH="1" flipV="1">
            <a:off x="7114539" y="4618379"/>
            <a:ext cx="14469" cy="645846"/>
          </a:xfrm>
          <a:prstGeom prst="line">
            <a:avLst/>
          </a:prstGeom>
          <a:ln>
            <a:solidFill>
              <a:srgbClr val="86060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79" idx="4"/>
            <a:endCxn id="282" idx="7"/>
          </p:cNvCxnSpPr>
          <p:nvPr/>
        </p:nvCxnSpPr>
        <p:spPr>
          <a:xfrm flipH="1">
            <a:off x="7305933" y="3024782"/>
            <a:ext cx="273457" cy="71585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/>
          <p:cNvCxnSpPr>
            <a:stCxn id="282" idx="4"/>
            <a:endCxn id="283" idx="0"/>
          </p:cNvCxnSpPr>
          <p:nvPr/>
        </p:nvCxnSpPr>
        <p:spPr>
          <a:xfrm flipH="1">
            <a:off x="7114539" y="3984150"/>
            <a:ext cx="85397" cy="348938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Connecteur droit 296"/>
          <p:cNvCxnSpPr>
            <a:stCxn id="282" idx="6"/>
            <a:endCxn id="284" idx="0"/>
          </p:cNvCxnSpPr>
          <p:nvPr/>
        </p:nvCxnSpPr>
        <p:spPr>
          <a:xfrm>
            <a:off x="7349838" y="3841505"/>
            <a:ext cx="347054" cy="3907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Connecteur droit 297"/>
          <p:cNvCxnSpPr>
            <a:stCxn id="292" idx="7"/>
            <a:endCxn id="284" idx="3"/>
          </p:cNvCxnSpPr>
          <p:nvPr/>
        </p:nvCxnSpPr>
        <p:spPr>
          <a:xfrm flipV="1">
            <a:off x="7341003" y="4475733"/>
            <a:ext cx="249891" cy="78849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1" idx="0"/>
            <a:endCxn id="284" idx="5"/>
          </p:cNvCxnSpPr>
          <p:nvPr/>
        </p:nvCxnSpPr>
        <p:spPr>
          <a:xfrm flipH="1" flipV="1">
            <a:off x="7802889" y="4475733"/>
            <a:ext cx="76306" cy="31877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92" idx="6"/>
            <a:endCxn id="291" idx="3"/>
          </p:cNvCxnSpPr>
          <p:nvPr/>
        </p:nvCxnSpPr>
        <p:spPr>
          <a:xfrm flipV="1">
            <a:off x="7384908" y="5038020"/>
            <a:ext cx="388289" cy="327071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3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>
          <a:xfrm>
            <a:off x="1435608" y="1306286"/>
            <a:ext cx="7498080" cy="5177793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fr-FR" dirty="0"/>
              <a:t>Diffusion du message :</a:t>
            </a:r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457200" indent="-457200"/>
            <a:r>
              <a:rPr lang="fr-FR" dirty="0"/>
              <a:t>Tous les nœuds couverts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22</a:t>
            </a:fld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5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5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  <p:sp>
        <p:nvSpPr>
          <p:cNvPr id="54" name="Ellipse 53"/>
          <p:cNvSpPr/>
          <p:nvPr/>
        </p:nvSpPr>
        <p:spPr>
          <a:xfrm>
            <a:off x="2764810" y="2177072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55" name="Ellipse 54"/>
          <p:cNvSpPr/>
          <p:nvPr/>
        </p:nvSpPr>
        <p:spPr>
          <a:xfrm>
            <a:off x="3317054" y="275132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58" name="Ellipse 57"/>
          <p:cNvSpPr/>
          <p:nvPr/>
        </p:nvSpPr>
        <p:spPr>
          <a:xfrm>
            <a:off x="2277826" y="300722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59" name="Ellipse 58"/>
          <p:cNvSpPr/>
          <p:nvPr/>
        </p:nvSpPr>
        <p:spPr>
          <a:xfrm>
            <a:off x="2432174" y="371069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60" name="Ellipse 59"/>
          <p:cNvSpPr/>
          <p:nvPr/>
        </p:nvSpPr>
        <p:spPr>
          <a:xfrm>
            <a:off x="2937600" y="371069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61" name="Ellipse 60"/>
          <p:cNvSpPr/>
          <p:nvPr/>
        </p:nvSpPr>
        <p:spPr>
          <a:xfrm>
            <a:off x="2852203" y="4344926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62" name="Ellipse 61"/>
          <p:cNvSpPr/>
          <p:nvPr/>
        </p:nvSpPr>
        <p:spPr>
          <a:xfrm>
            <a:off x="3434556" y="4244060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63" name="Connecteur droit 62"/>
          <p:cNvCxnSpPr>
            <a:stCxn id="58" idx="4"/>
            <a:endCxn id="59" idx="0"/>
          </p:cNvCxnSpPr>
          <p:nvPr/>
        </p:nvCxnSpPr>
        <p:spPr>
          <a:xfrm>
            <a:off x="2427729" y="3292520"/>
            <a:ext cx="154348" cy="41817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60" idx="2"/>
            <a:endCxn id="59" idx="6"/>
          </p:cNvCxnSpPr>
          <p:nvPr/>
        </p:nvCxnSpPr>
        <p:spPr>
          <a:xfrm flipH="1">
            <a:off x="2731979" y="3853343"/>
            <a:ext cx="205621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>
            <a:stCxn id="61" idx="1"/>
            <a:endCxn id="59" idx="5"/>
          </p:cNvCxnSpPr>
          <p:nvPr/>
        </p:nvCxnSpPr>
        <p:spPr>
          <a:xfrm flipH="1" flipV="1">
            <a:off x="2688074" y="3954208"/>
            <a:ext cx="208034" cy="43249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54" idx="5"/>
            <a:endCxn id="55" idx="1"/>
          </p:cNvCxnSpPr>
          <p:nvPr/>
        </p:nvCxnSpPr>
        <p:spPr>
          <a:xfrm>
            <a:off x="3020710" y="2420583"/>
            <a:ext cx="340249" cy="37252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stCxn id="54" idx="3"/>
            <a:endCxn id="58" idx="0"/>
          </p:cNvCxnSpPr>
          <p:nvPr/>
        </p:nvCxnSpPr>
        <p:spPr>
          <a:xfrm flipH="1">
            <a:off x="2427729" y="2420583"/>
            <a:ext cx="380986" cy="58664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stCxn id="62" idx="2"/>
            <a:endCxn id="61" idx="6"/>
          </p:cNvCxnSpPr>
          <p:nvPr/>
        </p:nvCxnSpPr>
        <p:spPr>
          <a:xfrm flipH="1">
            <a:off x="3152008" y="4386706"/>
            <a:ext cx="282548" cy="10086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3616859" y="480634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70" name="Ellipse 69"/>
          <p:cNvSpPr/>
          <p:nvPr/>
        </p:nvSpPr>
        <p:spPr>
          <a:xfrm>
            <a:off x="2972670" y="5234283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71" name="Connecteur droit 70"/>
          <p:cNvCxnSpPr>
            <a:stCxn id="69" idx="2"/>
            <a:endCxn id="61" idx="5"/>
          </p:cNvCxnSpPr>
          <p:nvPr/>
        </p:nvCxnSpPr>
        <p:spPr>
          <a:xfrm flipH="1" flipV="1">
            <a:off x="3108103" y="4588437"/>
            <a:ext cx="508756" cy="3605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>
            <a:stCxn id="70" idx="1"/>
            <a:endCxn id="61" idx="4"/>
          </p:cNvCxnSpPr>
          <p:nvPr/>
        </p:nvCxnSpPr>
        <p:spPr>
          <a:xfrm flipH="1" flipV="1">
            <a:off x="3002106" y="4630217"/>
            <a:ext cx="14469" cy="6458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55" idx="4"/>
            <a:endCxn id="60" idx="7"/>
          </p:cNvCxnSpPr>
          <p:nvPr/>
        </p:nvCxnSpPr>
        <p:spPr>
          <a:xfrm flipH="1">
            <a:off x="3193500" y="3036620"/>
            <a:ext cx="273457" cy="71585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60" idx="4"/>
            <a:endCxn id="61" idx="0"/>
          </p:cNvCxnSpPr>
          <p:nvPr/>
        </p:nvCxnSpPr>
        <p:spPr>
          <a:xfrm flipH="1">
            <a:off x="3002106" y="3995988"/>
            <a:ext cx="85397" cy="348938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60" idx="6"/>
            <a:endCxn id="62" idx="0"/>
          </p:cNvCxnSpPr>
          <p:nvPr/>
        </p:nvCxnSpPr>
        <p:spPr>
          <a:xfrm>
            <a:off x="3237405" y="3853343"/>
            <a:ext cx="347054" cy="3907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>
            <a:stCxn id="70" idx="7"/>
            <a:endCxn id="62" idx="3"/>
          </p:cNvCxnSpPr>
          <p:nvPr/>
        </p:nvCxnSpPr>
        <p:spPr>
          <a:xfrm flipV="1">
            <a:off x="3228570" y="4487571"/>
            <a:ext cx="249891" cy="78849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69" idx="0"/>
            <a:endCxn id="62" idx="5"/>
          </p:cNvCxnSpPr>
          <p:nvPr/>
        </p:nvCxnSpPr>
        <p:spPr>
          <a:xfrm flipH="1" flipV="1">
            <a:off x="3690456" y="4487571"/>
            <a:ext cx="76306" cy="31877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>
            <a:stCxn id="70" idx="6"/>
            <a:endCxn id="69" idx="3"/>
          </p:cNvCxnSpPr>
          <p:nvPr/>
        </p:nvCxnSpPr>
        <p:spPr>
          <a:xfrm flipV="1">
            <a:off x="3272475" y="5049858"/>
            <a:ext cx="388289" cy="327071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8" name="Ellipse 277"/>
          <p:cNvSpPr/>
          <p:nvPr/>
        </p:nvSpPr>
        <p:spPr>
          <a:xfrm>
            <a:off x="6877243" y="2165234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79" name="Ellipse 278"/>
          <p:cNvSpPr/>
          <p:nvPr/>
        </p:nvSpPr>
        <p:spPr>
          <a:xfrm>
            <a:off x="7429487" y="2739491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0" name="Ellipse 279"/>
          <p:cNvSpPr/>
          <p:nvPr/>
        </p:nvSpPr>
        <p:spPr>
          <a:xfrm>
            <a:off x="6390259" y="2995391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1" name="Ellipse 280"/>
          <p:cNvSpPr/>
          <p:nvPr/>
        </p:nvSpPr>
        <p:spPr>
          <a:xfrm>
            <a:off x="6544607" y="369885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2" name="Ellipse 281"/>
          <p:cNvSpPr/>
          <p:nvPr/>
        </p:nvSpPr>
        <p:spPr>
          <a:xfrm>
            <a:off x="7050033" y="369885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3" name="Ellipse 282"/>
          <p:cNvSpPr/>
          <p:nvPr/>
        </p:nvSpPr>
        <p:spPr>
          <a:xfrm>
            <a:off x="6964636" y="4333088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4" name="Ellipse 283"/>
          <p:cNvSpPr/>
          <p:nvPr/>
        </p:nvSpPr>
        <p:spPr>
          <a:xfrm>
            <a:off x="7546989" y="4232222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85" name="Connecteur droit 284"/>
          <p:cNvCxnSpPr>
            <a:stCxn id="280" idx="4"/>
            <a:endCxn id="281" idx="0"/>
          </p:cNvCxnSpPr>
          <p:nvPr/>
        </p:nvCxnSpPr>
        <p:spPr>
          <a:xfrm>
            <a:off x="6540162" y="3280682"/>
            <a:ext cx="154348" cy="41817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>
            <a:stCxn id="282" idx="2"/>
            <a:endCxn id="281" idx="6"/>
          </p:cNvCxnSpPr>
          <p:nvPr/>
        </p:nvCxnSpPr>
        <p:spPr>
          <a:xfrm flipH="1">
            <a:off x="6844412" y="3841505"/>
            <a:ext cx="205621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Connecteur droit 286"/>
          <p:cNvCxnSpPr>
            <a:stCxn id="283" idx="1"/>
            <a:endCxn id="281" idx="5"/>
          </p:cNvCxnSpPr>
          <p:nvPr/>
        </p:nvCxnSpPr>
        <p:spPr>
          <a:xfrm flipH="1" flipV="1">
            <a:off x="6800507" y="3942370"/>
            <a:ext cx="208034" cy="43249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 droit 287"/>
          <p:cNvCxnSpPr>
            <a:stCxn id="278" idx="5"/>
            <a:endCxn id="279" idx="1"/>
          </p:cNvCxnSpPr>
          <p:nvPr/>
        </p:nvCxnSpPr>
        <p:spPr>
          <a:xfrm>
            <a:off x="7133143" y="2408745"/>
            <a:ext cx="340249" cy="37252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Connecteur droit 288"/>
          <p:cNvCxnSpPr>
            <a:stCxn id="278" idx="3"/>
            <a:endCxn id="280" idx="0"/>
          </p:cNvCxnSpPr>
          <p:nvPr/>
        </p:nvCxnSpPr>
        <p:spPr>
          <a:xfrm flipH="1">
            <a:off x="6540162" y="2408745"/>
            <a:ext cx="380986" cy="58664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>
            <a:stCxn id="284" idx="2"/>
            <a:endCxn id="283" idx="6"/>
          </p:cNvCxnSpPr>
          <p:nvPr/>
        </p:nvCxnSpPr>
        <p:spPr>
          <a:xfrm flipH="1">
            <a:off x="7264441" y="4374868"/>
            <a:ext cx="282548" cy="10086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Ellipse 290"/>
          <p:cNvSpPr/>
          <p:nvPr/>
        </p:nvSpPr>
        <p:spPr>
          <a:xfrm>
            <a:off x="7729292" y="479450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2" name="Ellipse 291"/>
          <p:cNvSpPr/>
          <p:nvPr/>
        </p:nvSpPr>
        <p:spPr>
          <a:xfrm>
            <a:off x="7085103" y="5222445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3" name="Connecteur droit 292"/>
          <p:cNvCxnSpPr>
            <a:stCxn id="291" idx="2"/>
            <a:endCxn id="283" idx="5"/>
          </p:cNvCxnSpPr>
          <p:nvPr/>
        </p:nvCxnSpPr>
        <p:spPr>
          <a:xfrm flipH="1" flipV="1">
            <a:off x="7220536" y="4576599"/>
            <a:ext cx="508756" cy="3605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92" idx="1"/>
            <a:endCxn id="283" idx="4"/>
          </p:cNvCxnSpPr>
          <p:nvPr/>
        </p:nvCxnSpPr>
        <p:spPr>
          <a:xfrm flipH="1" flipV="1">
            <a:off x="7114539" y="4618379"/>
            <a:ext cx="14469" cy="645846"/>
          </a:xfrm>
          <a:prstGeom prst="line">
            <a:avLst/>
          </a:prstGeom>
          <a:ln>
            <a:solidFill>
              <a:srgbClr val="86060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79" idx="4"/>
            <a:endCxn id="282" idx="7"/>
          </p:cNvCxnSpPr>
          <p:nvPr/>
        </p:nvCxnSpPr>
        <p:spPr>
          <a:xfrm flipH="1">
            <a:off x="7305933" y="3024782"/>
            <a:ext cx="273457" cy="71585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/>
          <p:cNvCxnSpPr>
            <a:stCxn id="282" idx="4"/>
            <a:endCxn id="283" idx="0"/>
          </p:cNvCxnSpPr>
          <p:nvPr/>
        </p:nvCxnSpPr>
        <p:spPr>
          <a:xfrm flipH="1">
            <a:off x="7114539" y="3984150"/>
            <a:ext cx="85397" cy="348938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Connecteur droit 296"/>
          <p:cNvCxnSpPr>
            <a:stCxn id="282" idx="6"/>
            <a:endCxn id="284" idx="0"/>
          </p:cNvCxnSpPr>
          <p:nvPr/>
        </p:nvCxnSpPr>
        <p:spPr>
          <a:xfrm>
            <a:off x="7349838" y="3841505"/>
            <a:ext cx="347054" cy="3907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Connecteur droit 297"/>
          <p:cNvCxnSpPr>
            <a:stCxn id="292" idx="7"/>
            <a:endCxn id="284" idx="3"/>
          </p:cNvCxnSpPr>
          <p:nvPr/>
        </p:nvCxnSpPr>
        <p:spPr>
          <a:xfrm flipV="1">
            <a:off x="7341003" y="4475733"/>
            <a:ext cx="249891" cy="78849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1" idx="0"/>
            <a:endCxn id="284" idx="5"/>
          </p:cNvCxnSpPr>
          <p:nvPr/>
        </p:nvCxnSpPr>
        <p:spPr>
          <a:xfrm flipH="1" flipV="1">
            <a:off x="7802889" y="4475733"/>
            <a:ext cx="76306" cy="31877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92" idx="6"/>
            <a:endCxn id="291" idx="3"/>
          </p:cNvCxnSpPr>
          <p:nvPr/>
        </p:nvCxnSpPr>
        <p:spPr>
          <a:xfrm flipV="1">
            <a:off x="7384908" y="5038020"/>
            <a:ext cx="388289" cy="327071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1979712" y="1417638"/>
            <a:ext cx="1856838" cy="186304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2462715" y="1947557"/>
            <a:ext cx="2008484" cy="1994813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1691680" y="2420888"/>
            <a:ext cx="1444603" cy="145230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2115675" y="3354650"/>
            <a:ext cx="992428" cy="98739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2363704" y="3841505"/>
            <a:ext cx="1253155" cy="1228063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3046122" y="3780522"/>
            <a:ext cx="1161827" cy="1188691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2997098" y="4171529"/>
            <a:ext cx="1539328" cy="1531251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2445032" y="3209132"/>
            <a:ext cx="1267668" cy="1264745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/>
          <p:cNvSpPr/>
          <p:nvPr/>
        </p:nvSpPr>
        <p:spPr>
          <a:xfrm>
            <a:off x="6092145" y="1408190"/>
            <a:ext cx="1856838" cy="186304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/>
          <p:cNvSpPr/>
          <p:nvPr/>
        </p:nvSpPr>
        <p:spPr>
          <a:xfrm>
            <a:off x="6575148" y="1938109"/>
            <a:ext cx="2008484" cy="1994813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/>
          <p:cNvSpPr/>
          <p:nvPr/>
        </p:nvSpPr>
        <p:spPr>
          <a:xfrm>
            <a:off x="5804113" y="2411440"/>
            <a:ext cx="1444603" cy="145230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/>
          <p:cNvSpPr/>
          <p:nvPr/>
        </p:nvSpPr>
        <p:spPr>
          <a:xfrm>
            <a:off x="6228108" y="3345202"/>
            <a:ext cx="992428" cy="98739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6203495" y="3479878"/>
            <a:ext cx="1910120" cy="1897051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Ellipse 126"/>
          <p:cNvSpPr/>
          <p:nvPr/>
        </p:nvSpPr>
        <p:spPr>
          <a:xfrm>
            <a:off x="7158555" y="3771074"/>
            <a:ext cx="1161827" cy="1188691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/>
          <p:cNvSpPr/>
          <p:nvPr/>
        </p:nvSpPr>
        <p:spPr>
          <a:xfrm>
            <a:off x="7109531" y="4162081"/>
            <a:ext cx="1539328" cy="1531251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6557465" y="3199684"/>
            <a:ext cx="1267668" cy="1264745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97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Basé sur LBOP</a:t>
            </a:r>
          </a:p>
          <a:p>
            <a:r>
              <a:rPr lang="fr-FR" dirty="0" smtClean="0"/>
              <a:t>Rayon de transmission optimal</a:t>
            </a:r>
          </a:p>
          <a:p>
            <a:pPr marL="82296" indent="0">
              <a:buNone/>
            </a:pPr>
            <a:endParaRPr lang="fr-FR" dirty="0"/>
          </a:p>
          <a:p>
            <a:pPr marL="82296" indent="0">
              <a:buNone/>
            </a:pPr>
            <a:endParaRPr lang="fr-FR"/>
          </a:p>
          <a:p>
            <a:r>
              <a:rPr lang="fr-FR" dirty="0"/>
              <a:t>Diffusion du message</a:t>
            </a:r>
          </a:p>
        </p:txBody>
      </p:sp>
      <p:sp>
        <p:nvSpPr>
          <p:cNvPr id="25" name="Ellipse 24"/>
          <p:cNvSpPr/>
          <p:nvPr/>
        </p:nvSpPr>
        <p:spPr>
          <a:xfrm>
            <a:off x="5990731" y="368360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6" name="Ellipse 25"/>
          <p:cNvSpPr/>
          <p:nvPr/>
        </p:nvSpPr>
        <p:spPr>
          <a:xfrm>
            <a:off x="6454234" y="31810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7" name="Ellipse 26"/>
          <p:cNvSpPr/>
          <p:nvPr/>
        </p:nvSpPr>
        <p:spPr>
          <a:xfrm>
            <a:off x="5243346" y="29401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" name="Ellipse 27"/>
          <p:cNvSpPr/>
          <p:nvPr/>
        </p:nvSpPr>
        <p:spPr>
          <a:xfrm>
            <a:off x="5565366" y="502040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9" name="Ellipse 28"/>
          <p:cNvSpPr/>
          <p:nvPr/>
        </p:nvSpPr>
        <p:spPr>
          <a:xfrm>
            <a:off x="6302809" y="44430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30" name="Ellipse 29"/>
          <p:cNvSpPr/>
          <p:nvPr/>
        </p:nvSpPr>
        <p:spPr>
          <a:xfrm>
            <a:off x="7395431" y="47494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31" name="Ellipse 30"/>
          <p:cNvSpPr/>
          <p:nvPr/>
        </p:nvSpPr>
        <p:spPr>
          <a:xfrm>
            <a:off x="8086759" y="542796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32" name="Connecteur droit 31"/>
          <p:cNvCxnSpPr>
            <a:stCxn id="27" idx="5"/>
            <a:endCxn id="25" idx="1"/>
          </p:cNvCxnSpPr>
          <p:nvPr/>
        </p:nvCxnSpPr>
        <p:spPr>
          <a:xfrm>
            <a:off x="5608917" y="3288004"/>
            <a:ext cx="444536" cy="45529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25" idx="7"/>
            <a:endCxn id="26" idx="3"/>
          </p:cNvCxnSpPr>
          <p:nvPr/>
        </p:nvCxnSpPr>
        <p:spPr>
          <a:xfrm flipV="1">
            <a:off x="6356302" y="3528929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25" idx="5"/>
            <a:endCxn id="29" idx="0"/>
          </p:cNvCxnSpPr>
          <p:nvPr/>
        </p:nvCxnSpPr>
        <p:spPr>
          <a:xfrm>
            <a:off x="6356302" y="4031482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28" idx="7"/>
            <a:endCxn id="29" idx="3"/>
          </p:cNvCxnSpPr>
          <p:nvPr/>
        </p:nvCxnSpPr>
        <p:spPr>
          <a:xfrm flipV="1">
            <a:off x="5930937" y="4790968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29" idx="6"/>
            <a:endCxn id="30" idx="2"/>
          </p:cNvCxnSpPr>
          <p:nvPr/>
        </p:nvCxnSpPr>
        <p:spPr>
          <a:xfrm>
            <a:off x="6731102" y="4646874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endCxn id="31" idx="1"/>
          </p:cNvCxnSpPr>
          <p:nvPr/>
        </p:nvCxnSpPr>
        <p:spPr>
          <a:xfrm>
            <a:off x="7761002" y="509177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29" idx="4"/>
            <a:endCxn id="24" idx="4"/>
          </p:cNvCxnSpPr>
          <p:nvPr/>
        </p:nvCxnSpPr>
        <p:spPr>
          <a:xfrm>
            <a:off x="6516956" y="4850653"/>
            <a:ext cx="11641" cy="858918"/>
          </a:xfrm>
          <a:prstGeom prst="line">
            <a:avLst/>
          </a:prstGeom>
          <a:ln>
            <a:solidFill>
              <a:schemeClr val="accent3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466763" y="5075243"/>
            <a:ext cx="58939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err="1"/>
              <a:t>R</a:t>
            </a:r>
            <a:r>
              <a:rPr lang="fr-FR" baseline="-25000" dirty="0" err="1"/>
              <a:t>opt</a:t>
            </a:r>
            <a:endParaRPr lang="fr-FR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25300" r="25649"/>
          <a:stretch/>
        </p:blipFill>
        <p:spPr>
          <a:xfrm>
            <a:off x="2053775" y="2701894"/>
            <a:ext cx="2821980" cy="1041400"/>
          </a:xfrm>
          <a:prstGeom prst="rect">
            <a:avLst/>
          </a:prstGeom>
        </p:spPr>
      </p:pic>
      <p:sp>
        <p:nvSpPr>
          <p:cNvPr id="24" name="Ellipse 23"/>
          <p:cNvSpPr/>
          <p:nvPr/>
        </p:nvSpPr>
        <p:spPr>
          <a:xfrm>
            <a:off x="5446177" y="3570580"/>
            <a:ext cx="2164839" cy="2138991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5446177" y="3570580"/>
            <a:ext cx="2164839" cy="2138991"/>
          </a:xfrm>
          <a:prstGeom prst="ellipse">
            <a:avLst/>
          </a:prstGeom>
          <a:solidFill>
            <a:schemeClr val="tx2">
              <a:alpha val="21000"/>
            </a:schemeClr>
          </a:solidFill>
          <a:ln>
            <a:prstDash val="soli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5148064" y="2780928"/>
            <a:ext cx="2160240" cy="2177225"/>
          </a:xfrm>
          <a:prstGeom prst="ellipse">
            <a:avLst/>
          </a:prstGeom>
          <a:solidFill>
            <a:schemeClr val="tx2">
              <a:alpha val="21000"/>
            </a:schemeClr>
          </a:solidFill>
          <a:ln>
            <a:prstDash val="soli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6538159" y="3840090"/>
            <a:ext cx="2145714" cy="2158171"/>
          </a:xfrm>
          <a:prstGeom prst="ellipse">
            <a:avLst/>
          </a:prstGeom>
          <a:solidFill>
            <a:schemeClr val="tx2">
              <a:alpha val="21000"/>
            </a:schemeClr>
          </a:solidFill>
          <a:ln>
            <a:prstDash val="soli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23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TR-LBOP</a:t>
            </a:r>
          </a:p>
        </p:txBody>
      </p:sp>
    </p:spTree>
    <p:extLst>
      <p:ext uri="{BB962C8B-B14F-4D97-AF65-F5344CB8AC3E}">
        <p14:creationId xmlns:p14="http://schemas.microsoft.com/office/powerpoint/2010/main" val="54920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9" grpId="0"/>
      <p:bldP spid="24" grpId="0" animBg="1"/>
      <p:bldP spid="40" grpId="1" animBg="1"/>
      <p:bldP spid="41" grpId="0" animBg="1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Classification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graphicFrame>
        <p:nvGraphicFramePr>
          <p:cNvPr id="10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905465"/>
              </p:ext>
            </p:extLst>
          </p:nvPr>
        </p:nvGraphicFramePr>
        <p:xfrm>
          <a:off x="1115615" y="1696078"/>
          <a:ext cx="7920881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98905"/>
                <a:gridCol w="1110988"/>
                <a:gridCol w="1110988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/>
                        <a:t>mode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broadcast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single-cast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Flow augmentation [7]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Flow redirection [7]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Energy Aware Routing [20]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Blind Flooding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Probabilistic Flooding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Area-based Beaconless Broadcasting Algorithms [18]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Broadcast Incremental-power Protocol [22]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Localized Broadcast Incremental-power Protocol [15]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Dynamic Localized Broadcast Incremental-power Protocol [5]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LMST Broadcast Oriented Protocol [3]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RNG Broadcast Oriented Protocol [3]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Target Radius LMST Broadcast Oriented Protocol [13]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05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Classification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008150"/>
              </p:ext>
            </p:extLst>
          </p:nvPr>
        </p:nvGraphicFramePr>
        <p:xfrm>
          <a:off x="1134337" y="1689974"/>
          <a:ext cx="3811527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0509"/>
                <a:gridCol w="1270509"/>
                <a:gridCol w="1270509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/>
                        <a:t>connaissance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globale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locale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698557"/>
              </p:ext>
            </p:extLst>
          </p:nvPr>
        </p:nvGraphicFramePr>
        <p:xfrm>
          <a:off x="5129663" y="1689974"/>
          <a:ext cx="3804024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8008"/>
                <a:gridCol w="1268008"/>
                <a:gridCol w="1268008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/>
                        <a:t>rayon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fixe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05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Classification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5633"/>
              </p:ext>
            </p:extLst>
          </p:nvPr>
        </p:nvGraphicFramePr>
        <p:xfrm>
          <a:off x="1115616" y="1700808"/>
          <a:ext cx="3828234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6078"/>
                <a:gridCol w="1276078"/>
                <a:gridCol w="1276078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/>
                        <a:t>balisage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avec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sans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035088"/>
              </p:ext>
            </p:extLst>
          </p:nvPr>
        </p:nvGraphicFramePr>
        <p:xfrm>
          <a:off x="5148065" y="1700808"/>
          <a:ext cx="3785622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1874"/>
                <a:gridCol w="1261874"/>
                <a:gridCol w="1261874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/>
                        <a:t>décision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déterministe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probabiliste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305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simulations et résulats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1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Choix des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/>
              <a:t>Simulateur de réseau :  WSNET</a:t>
            </a:r>
          </a:p>
          <a:p>
            <a:pPr>
              <a:lnSpc>
                <a:spcPct val="150000"/>
              </a:lnSpc>
            </a:pPr>
            <a:r>
              <a:rPr lang="fr-FR"/>
              <a:t>Visualisateur de graphes avec C++ / Qt</a:t>
            </a:r>
          </a:p>
          <a:p>
            <a:pPr>
              <a:lnSpc>
                <a:spcPct val="150000"/>
              </a:lnSpc>
            </a:pPr>
            <a:r>
              <a:rPr lang="fr-FR"/>
              <a:t>Scripts de traitement des données Bash et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354023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WSNET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simulateur </a:t>
            </a:r>
            <a:r>
              <a:rPr lang="fr-FR" dirty="0" err="1"/>
              <a:t>évènementiel</a:t>
            </a:r>
            <a:r>
              <a:rPr lang="fr-FR" dirty="0"/>
              <a:t> pour les grands </a:t>
            </a:r>
            <a:r>
              <a:rPr lang="fr-FR" dirty="0" err="1"/>
              <a:t>réseaux</a:t>
            </a:r>
            <a:r>
              <a:rPr lang="fr-FR" dirty="0"/>
              <a:t> de capteurs sans </a:t>
            </a:r>
            <a:r>
              <a:rPr lang="fr-FR" dirty="0" smtClean="0"/>
              <a:t>fils</a:t>
            </a:r>
          </a:p>
          <a:p>
            <a:r>
              <a:rPr lang="fr-FR" dirty="0"/>
              <a:t>langage C</a:t>
            </a:r>
          </a:p>
          <a:p>
            <a:r>
              <a:rPr lang="fr-FR" dirty="0"/>
              <a:t>Implémenté par des chercheurs lyonnais</a:t>
            </a:r>
          </a:p>
          <a:p>
            <a:r>
              <a:rPr lang="fr-FR" dirty="0"/>
              <a:t>Composé de modules (couches réseau)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29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Simulations et </a:t>
            </a:r>
            <a:r>
              <a:rPr lang="fr-FR" dirty="0" smtClean="0"/>
              <a:t>résultats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5212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Introduction aux réseaux de capteurs</a:t>
            </a:r>
            <a:br>
              <a:rPr lang="fr-FR"/>
            </a:b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65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Nos modules WSNET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939357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1683738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B2C7AFD-71BE-42FF-8E99-06F97BE8F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6B2C7AFD-71BE-42FF-8E99-06F97BE8F7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6B2C7AFD-71BE-42FF-8E99-06F97BE8F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6B2C7AFD-71BE-42FF-8E99-06F97BE8F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56CDCC-9722-4785-A015-55A1AD3599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graphicEl>
                                              <a:dgm id="{3856CDCC-9722-4785-A015-55A1AD3599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3856CDCC-9722-4785-A015-55A1AD3599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3856CDCC-9722-4785-A015-55A1AD3599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9D3BD0-1176-4738-B890-BDEE9FF64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graphicEl>
                                              <a:dgm id="{709D3BD0-1176-4738-B890-BDEE9FF648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709D3BD0-1176-4738-B890-BDEE9FF64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709D3BD0-1176-4738-B890-BDEE9FF64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838A39-1D09-4563-93B0-3F11B397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graphicEl>
                                              <a:dgm id="{02838A39-1D09-4563-93B0-3F11B3971B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02838A39-1D09-4563-93B0-3F11B397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02838A39-1D09-4563-93B0-3F11B397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2EFC68-136B-4015-8631-BD844B6B9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graphicEl>
                                              <a:dgm id="{852EFC68-136B-4015-8631-BD844B6B94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graphicEl>
                                              <a:dgm id="{852EFC68-136B-4015-8631-BD844B6B9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852EFC68-136B-4015-8631-BD844B6B9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2CA20F-91EC-44E1-ACFD-353997C19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graphicEl>
                                              <a:dgm id="{1D2CA20F-91EC-44E1-ACFD-353997C195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1D2CA20F-91EC-44E1-ACFD-353997C19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graphicEl>
                                              <a:dgm id="{1D2CA20F-91EC-44E1-ACFD-353997C19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A9BA9B-B249-4732-A4F7-BBA195FAF2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graphicEl>
                                              <a:dgm id="{F6A9BA9B-B249-4732-A4F7-BBA195FAF2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graphicEl>
                                              <a:dgm id="{F6A9BA9B-B249-4732-A4F7-BBA195FAF2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graphicEl>
                                              <a:dgm id="{F6A9BA9B-B249-4732-A4F7-BBA195FAF2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C47A60B-8485-4F53-BADF-553BF0E53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graphicEl>
                                              <a:dgm id="{CC47A60B-8485-4F53-BADF-553BF0E538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graphicEl>
                                              <a:dgm id="{CC47A60B-8485-4F53-BADF-553BF0E53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graphicEl>
                                              <a:dgm id="{CC47A60B-8485-4F53-BADF-553BF0E53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6EC91D-BCFA-4243-B061-DE635F050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>
                                            <p:graphicEl>
                                              <a:dgm id="{C16EC91D-BCFA-4243-B061-DE635F050A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graphicEl>
                                              <a:dgm id="{C16EC91D-BCFA-4243-B061-DE635F050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graphicEl>
                                              <a:dgm id="{C16EC91D-BCFA-4243-B061-DE635F050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1EE2CB-14B4-4EC7-A538-4AEC22A96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graphicEl>
                                              <a:dgm id="{2A1EE2CB-14B4-4EC7-A538-4AEC22A964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graphicEl>
                                              <a:dgm id="{2A1EE2CB-14B4-4EC7-A538-4AEC22A96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graphicEl>
                                              <a:dgm id="{2A1EE2CB-14B4-4EC7-A538-4AEC22A96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de simulations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90722"/>
          </a:xfrm>
        </p:spPr>
        <p:txBody>
          <a:bodyPr>
            <a:normAutofit fontScale="92500"/>
          </a:bodyPr>
          <a:lstStyle/>
          <a:p>
            <a:r>
              <a:rPr lang="fr-FR" kern="0" dirty="0"/>
              <a:t>fixés pour toutes les simulations :</a:t>
            </a:r>
            <a:endParaRPr lang="fr-FR" kern="0" baseline="30000" dirty="0"/>
          </a:p>
          <a:p>
            <a:pPr lvl="1"/>
            <a:r>
              <a:rPr lang="fr-FR" kern="0" dirty="0"/>
              <a:t>temps de simulation : 10 000s</a:t>
            </a:r>
          </a:p>
          <a:p>
            <a:pPr lvl="1"/>
            <a:r>
              <a:rPr lang="fr-FR" kern="0" dirty="0"/>
              <a:t>période de diffusion : 2s</a:t>
            </a:r>
          </a:p>
          <a:p>
            <a:pPr lvl="1"/>
            <a:r>
              <a:rPr lang="fr-FR" kern="0" dirty="0"/>
              <a:t>portée d’un nœud : 30m</a:t>
            </a:r>
          </a:p>
          <a:p>
            <a:pPr lvl="1"/>
            <a:r>
              <a:rPr lang="fr-FR" kern="0" dirty="0"/>
              <a:t>taille de la zone de simulation : 1 000 000</a:t>
            </a:r>
            <a:r>
              <a:rPr lang="fr-FR" kern="0" dirty="0" smtClean="0"/>
              <a:t> m</a:t>
            </a:r>
            <a:r>
              <a:rPr lang="fr-FR" kern="0" baseline="30000" dirty="0" smtClean="0"/>
              <a:t>2</a:t>
            </a:r>
            <a:endParaRPr lang="fr-FR" kern="0" dirty="0"/>
          </a:p>
          <a:p>
            <a:r>
              <a:rPr lang="fr-FR" kern="0" dirty="0"/>
              <a:t>résultats moyens sur plus de 1000 simulations</a:t>
            </a:r>
          </a:p>
          <a:p>
            <a:r>
              <a:rPr lang="fr-FR" kern="0" dirty="0"/>
              <a:t>Courbes : {densités}     {durées de vie}</a:t>
            </a:r>
          </a:p>
          <a:p>
            <a:pPr lvl="1"/>
            <a:r>
              <a:rPr lang="fr-FR" kern="0" dirty="0"/>
              <a:t>Densité = degré moyen / diamètre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31</a:t>
            </a:fld>
            <a:endParaRPr lang="fr-FR"/>
          </a:p>
        </p:txBody>
      </p:sp>
      <p:sp>
        <p:nvSpPr>
          <p:cNvPr id="3" name="Flèche vers la droite 2"/>
          <p:cNvSpPr/>
          <p:nvPr/>
        </p:nvSpPr>
        <p:spPr>
          <a:xfrm>
            <a:off x="4907110" y="5487969"/>
            <a:ext cx="297876" cy="156799"/>
          </a:xfrm>
          <a:prstGeom prst="rightArrow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82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Première phase de s</a:t>
            </a:r>
            <a:r>
              <a:rPr lang="fr-FR" dirty="0" smtClean="0"/>
              <a:t>imulations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kern="0" dirty="0"/>
              <a:t>Constantes énergétiques</a:t>
            </a:r>
          </a:p>
          <a:p>
            <a:pPr lvl="1"/>
            <a:r>
              <a:rPr lang="fr-FR" kern="0" dirty="0"/>
              <a:t>α= 2</a:t>
            </a:r>
          </a:p>
          <a:p>
            <a:pPr lvl="1"/>
            <a:r>
              <a:rPr lang="fr-FR" kern="0" dirty="0"/>
              <a:t> c = 0</a:t>
            </a:r>
            <a:endParaRPr lang="fr-FR" kern="0" baseline="30000" dirty="0"/>
          </a:p>
          <a:p>
            <a:r>
              <a:rPr lang="fr-FR" kern="0" dirty="0"/>
              <a:t>Énergie initiale : 200 000</a:t>
            </a:r>
          </a:p>
          <a:p>
            <a:r>
              <a:rPr lang="fr-FR" kern="0" dirty="0"/>
              <a:t>Topologie aléatoire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995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First Fall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585757"/>
              </p:ext>
            </p:extLst>
          </p:nvPr>
        </p:nvGraphicFramePr>
        <p:xfrm>
          <a:off x="1435608" y="1270000"/>
          <a:ext cx="7498080" cy="5035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25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Chart bld="series"/>
        </p:bldSub>
      </p:bldGraphic>
      <p:bldGraphic spid="12" grpId="1" uiExpand="1">
        <p:bldSub>
          <a:bldChart bld="series"/>
        </p:bldSub>
      </p:bldGraphic>
      <p:bldGraphic spid="12" grpId="2">
        <p:bldSub>
          <a:bldChart bld="series"/>
        </p:bldSub>
      </p:bldGraphic>
      <p:bldGraphic spid="12" grpId="3">
        <p:bldSub>
          <a:bldChart bld="series"/>
        </p:bldSub>
      </p:bldGraphic>
      <p:bldGraphic spid="12" grpId="4" uiExpand="1">
        <p:bldSub>
          <a:bldChart bld="series"/>
        </p:bldSub>
      </p:bldGraphic>
      <p:bldGraphic spid="12" grpId="5" uiExpand="1">
        <p:bldSub>
          <a:bldChart bld="series"/>
        </p:bldSub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34</a:t>
            </a:fld>
            <a:endParaRPr lang="fr-FR"/>
          </a:p>
        </p:txBody>
      </p:sp>
      <p:graphicFrame>
        <p:nvGraphicFramePr>
          <p:cNvPr id="14" name="Espace réservé du contenu 1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242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35</a:t>
            </a:fld>
            <a:endParaRPr lang="fr-FR"/>
          </a:p>
        </p:txBody>
      </p:sp>
      <p:graphicFrame>
        <p:nvGraphicFramePr>
          <p:cNvPr id="11" name="Espace réservé du contenu 10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856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Time to connectivity loss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36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1233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Deuxième phase de s</a:t>
            </a:r>
            <a:r>
              <a:rPr lang="fr-FR" dirty="0" smtClean="0"/>
              <a:t>imulations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kern="0" dirty="0"/>
              <a:t>Constantes énergétiques</a:t>
            </a:r>
          </a:p>
          <a:p>
            <a:pPr lvl="1"/>
            <a:r>
              <a:rPr lang="fr-FR" kern="0" dirty="0"/>
              <a:t>α= 4</a:t>
            </a:r>
          </a:p>
          <a:p>
            <a:pPr lvl="1"/>
            <a:r>
              <a:rPr lang="fr-FR" kern="0" dirty="0"/>
              <a:t> c = 10</a:t>
            </a:r>
            <a:r>
              <a:rPr lang="fr-FR" kern="0" baseline="30000" dirty="0"/>
              <a:t>6</a:t>
            </a:r>
          </a:p>
          <a:p>
            <a:r>
              <a:rPr lang="fr-FR" kern="0" dirty="0"/>
              <a:t>Énergie initiale : </a:t>
            </a:r>
            <a:r>
              <a:rPr lang="fr-FR">
                <a:solidFill>
                  <a:srgbClr val="000000"/>
                </a:solidFill>
                <a:ea typeface="Lucida Grande"/>
                <a:cs typeface="Lucida Grande"/>
              </a:rPr>
              <a:t>500 000 000</a:t>
            </a:r>
            <a:endParaRPr lang="fr-FR" kern="0" dirty="0"/>
          </a:p>
          <a:p>
            <a:r>
              <a:rPr lang="fr-FR" kern="0" dirty="0"/>
              <a:t>Topologie aléatoire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11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Time To First </a:t>
            </a:r>
            <a:r>
              <a:rPr lang="fr-FR" dirty="0" err="1"/>
              <a:t>Fall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617872"/>
              </p:ext>
            </p:extLst>
          </p:nvPr>
        </p:nvGraphicFramePr>
        <p:xfrm>
          <a:off x="977462" y="1600200"/>
          <a:ext cx="7709338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23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39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357037"/>
              </p:ext>
            </p:extLst>
          </p:nvPr>
        </p:nvGraphicFramePr>
        <p:xfrm>
          <a:off x="1040524" y="1447800"/>
          <a:ext cx="7893926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7434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Petites entités électroniques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Sans fil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</a:t>
            </a:fld>
            <a:endParaRPr lang="fr-FR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6" name="Image 5" descr="capteu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48" y="1788360"/>
            <a:ext cx="4579558" cy="407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6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Time to connectivity loss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2321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demonstration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166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Analyse et réflexion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198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Consommation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Modèles peu réalistes</a:t>
            </a:r>
          </a:p>
          <a:p>
            <a:r>
              <a:rPr lang="fr-FR"/>
              <a:t>Pas de prise en compte</a:t>
            </a:r>
          </a:p>
          <a:p>
            <a:pPr lvl="1"/>
            <a:r>
              <a:rPr lang="fr-FR"/>
              <a:t>des types de capteurs existants</a:t>
            </a:r>
          </a:p>
          <a:p>
            <a:pPr lvl="1"/>
            <a:r>
              <a:rPr lang="fr-FR"/>
              <a:t>de l’énergie de capture</a:t>
            </a:r>
          </a:p>
          <a:p>
            <a:pPr lvl="1"/>
            <a:r>
              <a:rPr lang="fr-FR"/>
              <a:t>de l’énergie de traitement</a:t>
            </a:r>
          </a:p>
          <a:p>
            <a:pPr lvl="1"/>
            <a:r>
              <a:rPr lang="fr-FR"/>
              <a:t>de l’énergie de réception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Analyse et réflexion</a:t>
            </a:r>
          </a:p>
        </p:txBody>
      </p:sp>
    </p:spTree>
    <p:extLst>
      <p:ext uri="{BB962C8B-B14F-4D97-AF65-F5344CB8AC3E}">
        <p14:creationId xmlns:p14="http://schemas.microsoft.com/office/powerpoint/2010/main" val="284949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Nos idées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Algorithme préservant la connexité du réseau</a:t>
            </a:r>
          </a:p>
          <a:p>
            <a:r>
              <a:rPr lang="fr-FR"/>
              <a:t>Etablir un modèle énergétique plus réaliste</a:t>
            </a:r>
          </a:p>
          <a:p>
            <a:r>
              <a:rPr lang="fr-FR"/>
              <a:t>Algorithmes de prétraitement </a:t>
            </a:r>
          </a:p>
          <a:p>
            <a:r>
              <a:rPr lang="fr-FR"/>
              <a:t>TR-DLBI</a:t>
            </a:r>
            <a:r>
              <a:rPr lang="fr-FR"/>
              <a:t>P</a:t>
            </a:r>
            <a:endParaRPr lang="fr-FR"/>
          </a:p>
          <a:p>
            <a:pPr marL="82296" indent="0">
              <a:buNone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Analyse et réflexion</a:t>
            </a:r>
          </a:p>
        </p:txBody>
      </p:sp>
    </p:spTree>
    <p:extLst>
      <p:ext uri="{BB962C8B-B14F-4D97-AF65-F5344CB8AC3E}">
        <p14:creationId xmlns:p14="http://schemas.microsoft.com/office/powerpoint/2010/main" val="2188791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1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Travail de groupe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Travail collaboratif grace à git / github</a:t>
            </a:r>
          </a:p>
          <a:p>
            <a:r>
              <a:rPr lang="fr-FR"/>
              <a:t>Communications régulières par mails</a:t>
            </a:r>
          </a:p>
          <a:p>
            <a:r>
              <a:rPr lang="fr-FR"/>
              <a:t>Réunions une à deux fois par semaine</a:t>
            </a:r>
          </a:p>
          <a:p>
            <a:r>
              <a:rPr lang="fr-FR"/>
              <a:t>Complémentarité des compétences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46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82896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Problèmes rencontrés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Disparités dans la modélisation du problème</a:t>
            </a:r>
          </a:p>
          <a:p>
            <a:r>
              <a:rPr lang="fr-FR"/>
              <a:t>Domaine de recherche très étendu</a:t>
            </a:r>
          </a:p>
          <a:p>
            <a:r>
              <a:rPr lang="fr-FR"/>
              <a:t>Manque de documentation sur WSNET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47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40099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Contributions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Définition d’un cadre rigoureux</a:t>
            </a:r>
          </a:p>
          <a:p>
            <a:r>
              <a:rPr lang="fr-FR"/>
              <a:t>Classification des algorithmes</a:t>
            </a:r>
          </a:p>
          <a:p>
            <a:r>
              <a:rPr lang="fr-FR"/>
              <a:t>Développement de :</a:t>
            </a:r>
          </a:p>
          <a:p>
            <a:pPr lvl="1"/>
            <a:r>
              <a:rPr lang="fr-FR"/>
              <a:t>11 modules pour WSNET</a:t>
            </a:r>
          </a:p>
          <a:p>
            <a:pPr lvl="1"/>
            <a:r>
              <a:rPr lang="fr-FR"/>
              <a:t>plusieurs scripts de collecte des données</a:t>
            </a:r>
          </a:p>
          <a:p>
            <a:pPr lvl="1"/>
            <a:r>
              <a:rPr lang="fr-FR"/>
              <a:t>un visualisateur de réseaux</a:t>
            </a:r>
          </a:p>
          <a:p>
            <a:r>
              <a:rPr lang="fr-FR"/>
              <a:t>Comparaison des performances des algorithmes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48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21188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49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019048" y="2540146"/>
            <a:ext cx="812495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/>
              <a:t>Merci de votre attention !</a:t>
            </a:r>
          </a:p>
          <a:p>
            <a:pPr algn="ctr"/>
            <a:endParaRPr lang="fr-FR" sz="3600"/>
          </a:p>
          <a:p>
            <a:pPr algn="ctr"/>
            <a:r>
              <a:rPr lang="fr-FR" sz="3600"/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3223432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</a:t>
            </a:r>
          </a:p>
        </p:txBody>
      </p:sp>
      <p:pic>
        <p:nvPicPr>
          <p:cNvPr id="6" name="Espace réservé du contenu 5" descr="archiCapteur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656" b="-37656"/>
          <a:stretch>
            <a:fillRect/>
          </a:stretch>
        </p:blipFill>
        <p:spPr>
          <a:xfrm>
            <a:off x="1435100" y="1447800"/>
            <a:ext cx="7499350" cy="48006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50584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Bibliographie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203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1936" y="575208"/>
            <a:ext cx="7498080" cy="5763765"/>
          </a:xfrm>
        </p:spPr>
        <p:txBody>
          <a:bodyPr>
            <a:normAutofit fontScale="62500" lnSpcReduction="20000"/>
          </a:bodyPr>
          <a:lstStyle/>
          <a:p>
            <a:pPr marL="82296" indent="0" algn="just">
              <a:buNone/>
            </a:pPr>
            <a:r>
              <a:rPr lang="fr-FR"/>
              <a:t>[1]  Manish Agarwal, Lixin Gao, Joon Ho Cho, and Jie Wu. Energy Efficient Broadcast in Wireless Ad hoc Networks with Hitch-hiking. MONET, 10(6) :897–910, 2005. </a:t>
            </a:r>
            <a:endParaRPr lang="fr-FR">
              <a:effectLst/>
            </a:endParaRPr>
          </a:p>
          <a:p>
            <a:pPr marL="82296" indent="0" algn="just">
              <a:buNone/>
            </a:pPr>
            <a:r>
              <a:rPr lang="fr-FR"/>
              <a:t>[2]  I. F. Akyildiz, W. Su, Y. Sankarasubramaniam, and E. Cayirci. Wireless sensor networks : a survey. Computer Networks, 4(38) :393–422, 2002. </a:t>
            </a:r>
            <a:endParaRPr lang="fr-FR">
              <a:effectLst/>
            </a:endParaRPr>
          </a:p>
          <a:p>
            <a:pPr marL="82296" indent="0" algn="just">
              <a:buNone/>
            </a:pPr>
            <a:r>
              <a:rPr lang="fr-FR"/>
              <a:t>[3]  J. Cartigny, F. Ingelrest, D. Simplot-Ryl, and I. Stojmenovic. Localized LMST and RNG based minimum-energy broadcast protocols in ad hoc networks. Ad Hoc Networks, 3(1) :1–16, 2005. </a:t>
            </a:r>
            <a:endParaRPr lang="fr-FR">
              <a:effectLst/>
            </a:endParaRPr>
          </a:p>
          <a:p>
            <a:pPr marL="82296" indent="0" algn="just">
              <a:buNone/>
            </a:pPr>
            <a:r>
              <a:rPr lang="fr-FR"/>
              <a:t>[4]  J. Cartigny, D. Simplot, and I. Stojmenovic. Localized minimum-energy broadcasting in ad-hoc networks. In INFOCOM 2003. Twenty-Second Annual Joint Conference of the IEEE Computer and Communications. IEEE Societies, volume 3, pages 2210–2217. IEEE, 2003. </a:t>
            </a:r>
            <a:endParaRPr lang="fr-FR">
              <a:effectLst/>
            </a:endParaRPr>
          </a:p>
          <a:p>
            <a:pPr marL="82296" indent="0" algn="just">
              <a:buNone/>
            </a:pPr>
            <a:r>
              <a:rPr lang="fr-FR"/>
              <a:t>[5]  J. Champ, A.E. Baert, and V. Boudet. Dynamic localized broadcast incremental power protocol and lifetime in wireless ad hoc and sensor networks. Wireless and Mobile Networking, pages 286–296, 2009. </a:t>
            </a:r>
            <a:endParaRPr lang="fr-FR">
              <a:effectLst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51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330293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1936" y="575208"/>
            <a:ext cx="7498080" cy="5763765"/>
          </a:xfrm>
        </p:spPr>
        <p:txBody>
          <a:bodyPr>
            <a:normAutofit fontScale="62500" lnSpcReduction="20000"/>
          </a:bodyPr>
          <a:lstStyle/>
          <a:p>
            <a:pPr marL="82296" indent="0" algn="just">
              <a:buNone/>
            </a:pPr>
            <a:r>
              <a:rPr lang="fr-FR"/>
              <a:t>[6]  J. Champ, C. Saad, and A.E. Baert. Lifetime in wireless sensor networks. In Complex, Intelligent and Software Intensive Systems, 2009. CISIS’09. International Conference on, pages 293–298. IEEE, 2009. </a:t>
            </a:r>
          </a:p>
          <a:p>
            <a:pPr marL="82296" indent="0" algn="just">
              <a:buNone/>
            </a:pPr>
            <a:r>
              <a:rPr lang="fr-FR"/>
              <a:t>[7]  Jae-Hwan Chang and Leandros Tassiulas. Energy conserving routing in wireless ad-hoc networks. INFOCOM, pages 22–31, 2000. </a:t>
            </a:r>
          </a:p>
          <a:p>
            <a:pPr marL="82296" indent="0" algn="just">
              <a:buNone/>
            </a:pPr>
            <a:r>
              <a:rPr lang="fr-FR"/>
              <a:t>[8]  J. Deng, Y. S. Han, W. B. Heinzelman, and P. K. Varshney. Scheduling sleeping nodes in high density cluster-based sensor networks. ACM/Kluwer Mobile Networks and Applications (MONET), Special Issue on “Energy Constraints and Lifetime Performance in Wireless Sensor Networks”, 2005. </a:t>
            </a:r>
          </a:p>
          <a:p>
            <a:pPr marL="82296" indent="0" algn="just">
              <a:buNone/>
            </a:pPr>
            <a:r>
              <a:rPr lang="fr-FR"/>
              <a:t>[9]  Isabel Dietrich and Falko Dressler. On the lifetime of wireless sensor networks. TOSN, 5(1), 2009. </a:t>
            </a:r>
          </a:p>
          <a:p>
            <a:pPr marL="82296" indent="0" algn="just">
              <a:buNone/>
            </a:pPr>
            <a:r>
              <a:rPr lang="fr-FR"/>
              <a:t>[10]  Q. Dong. Maximizing system lifetime in wireless sensor networks. IPSN ’05 : Proceedings of the 4th </a:t>
            </a:r>
          </a:p>
          <a:p>
            <a:pPr marL="82296" indent="0" algn="just">
              <a:buNone/>
            </a:pPr>
            <a:r>
              <a:rPr lang="fr-FR"/>
              <a:t>international symposium on Information processing in sensor networks, page 3, 2005.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52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50865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1936" y="575208"/>
            <a:ext cx="7498080" cy="5975717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fr-FR"/>
              <a:t>[11]  Abdelrahman Elleithy and Gonhsin Liu. A simulation model for the lifetime of wireless sensor </a:t>
            </a:r>
          </a:p>
          <a:p>
            <a:pPr marL="82296" indent="0">
              <a:buNone/>
            </a:pPr>
            <a:r>
              <a:rPr lang="fr-FR"/>
              <a:t>networks. CoRR, abs/1201.2237, 2012. </a:t>
            </a:r>
          </a:p>
          <a:p>
            <a:pPr marL="82296" indent="0">
              <a:buNone/>
            </a:pPr>
            <a:r>
              <a:rPr lang="fr-FR"/>
              <a:t>[12]  S. Giordano, I. Stojmenovic, and L. Blazevic. Position based routing algorithms for ad hoc networks : </a:t>
            </a:r>
          </a:p>
          <a:p>
            <a:pPr marL="82296" indent="0">
              <a:buNone/>
            </a:pPr>
            <a:r>
              <a:rPr lang="fr-FR"/>
              <a:t>a taxonomy. Ad Hoc Wireless Networking, pages 103–136, 2003. </a:t>
            </a:r>
          </a:p>
          <a:p>
            <a:pPr marL="82296" indent="0">
              <a:buNone/>
            </a:pPr>
            <a:r>
              <a:rPr lang="fr-FR"/>
              <a:t>[13]  F. Ingelrest, D. Simplot-Ryl, and I. Stojmenovic. Target transmission radius over LMST for energy- efficient broadcast protocol in ad hoc networks. In Communications, 2004 IEEE International Confe- rence on, volume 7, pages 4044–4049. IEEE, 2004. </a:t>
            </a:r>
          </a:p>
          <a:p>
            <a:pPr marL="82296" indent="0">
              <a:buNone/>
            </a:pPr>
            <a:r>
              <a:rPr lang="fr-FR"/>
              <a:t>[14]  F. Ingelrest, D. Simplot-Ryl, and I. Stojmenović. Energy-efficient broadcasting in wireless mobile ad hoc networks. Resource Management in Wireless Networking, pages 543–582, 2005. </a:t>
            </a:r>
          </a:p>
          <a:p>
            <a:pPr marL="82296" indent="0">
              <a:buNone/>
            </a:pPr>
            <a:r>
              <a:rPr lang="fr-FR"/>
              <a:t>[15]  François Ingelrest and David Simplot-Ryl. Localized broadcast incremental power protocol for wi- reless ad hoc networks. Wirel. Netw., 14 :309–319, June 2008.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53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1238904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1936" y="575209"/>
            <a:ext cx="7498080" cy="5574640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fr-FR"/>
              <a:t>[16]  O. Kasten. Energy consumption, 2001. </a:t>
            </a:r>
          </a:p>
          <a:p>
            <a:pPr marL="82296" indent="0">
              <a:buNone/>
            </a:pPr>
            <a:r>
              <a:rPr lang="fr-FR"/>
              <a:t>[17]  W. Liang. Constructing minimum-energy broadcast trees in wireless ad hoc networks. In Proceedings of the 3rd ACM international symposium on Mobile ad hoc networking &amp; computing, pages 112–122. ACM, 2002. </a:t>
            </a:r>
          </a:p>
          <a:p>
            <a:pPr marL="82296" indent="0">
              <a:buNone/>
            </a:pPr>
            <a:r>
              <a:rPr lang="fr-FR"/>
              <a:t>[18]  Francisco Javier Ovalle-Martínez, Amiya Nayak, Ivan Stojmenovic, Jean Carle, and David Simplot- Ryl. Area-based beaconless reliable broadcasting in sensor networks. IJSNet, 1(1/2) :20–33, 2006. </a:t>
            </a:r>
          </a:p>
          <a:p>
            <a:pPr marL="82296" indent="0">
              <a:buNone/>
            </a:pPr>
            <a:r>
              <a:rPr lang="fr-FR"/>
              <a:t>[19]  R.C. Prim. Shortest connection networks and some generalizations. Bell system technical journal, 36(6) :1389–1401, 1957. </a:t>
            </a:r>
          </a:p>
          <a:p>
            <a:pPr marL="82296" indent="0">
              <a:buNone/>
            </a:pPr>
            <a:r>
              <a:rPr lang="fr-FR"/>
              <a:t>44 </a:t>
            </a:r>
          </a:p>
          <a:p>
            <a:pPr marL="82296" indent="0">
              <a:buNone/>
            </a:pPr>
            <a:r>
              <a:rPr lang="fr-FR"/>
              <a:t>[20] R. C. Shah and J. M. Rabaey. Energy aware routing for low energy ad hoc sensor networks. Energy aware routing for low energy ad hoc sensor networks, 1 :350–355, 2002.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54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337960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1936" y="575210"/>
            <a:ext cx="7498080" cy="2884080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fr-FR"/>
              <a:t>[21] I. Stojmenovic and J. Wu. Broadcasting and activity scheduling in ad hoc networks. Mobile Ad Hoc Networking, pages 205–229, 2004. </a:t>
            </a:r>
          </a:p>
          <a:p>
            <a:pPr marL="82296" indent="0">
              <a:buNone/>
            </a:pPr>
            <a:r>
              <a:rPr lang="fr-FR"/>
              <a:t>[22] Jeffrey E. Wieselthier, Gam D. Nguyen, and Anthony Ephremides. On the Construction of Energy- Efficient Broadcast and Multicast Trees in Wireless Networks. In INFOCOM, pages 585–594, 2000. </a:t>
            </a:r>
          </a:p>
          <a:p>
            <a:pPr marL="82296" indent="0">
              <a:buNone/>
            </a:pPr>
            <a:r>
              <a:rPr lang="fr-FR"/>
              <a:t>[23] J. Wu and W. Lou. Forward-node-set-based broadcast in clustered mobile ad hoc networks. Wireless Communications and Mobile Computing, 3(2) :155–173, 2003. </a:t>
            </a:r>
          </a:p>
          <a:p>
            <a:pPr marL="82296" indent="0">
              <a:buNone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55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205132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Capacités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/>
              <a:t>Faible puissance de calcul</a:t>
            </a:r>
          </a:p>
          <a:p>
            <a:pPr>
              <a:lnSpc>
                <a:spcPct val="250000"/>
              </a:lnSpc>
            </a:pPr>
            <a:r>
              <a:rPr lang="fr-FR"/>
              <a:t>Mémoire limitée</a:t>
            </a:r>
          </a:p>
          <a:p>
            <a:pPr>
              <a:lnSpc>
                <a:spcPct val="250000"/>
              </a:lnSpc>
            </a:pPr>
            <a:r>
              <a:rPr lang="fr-FR"/>
              <a:t>Réserve d’énergie réduite</a:t>
            </a:r>
          </a:p>
          <a:p>
            <a:pPr>
              <a:lnSpc>
                <a:spcPct val="250000"/>
              </a:lnSpc>
            </a:pPr>
            <a:r>
              <a:rPr lang="fr-FR"/>
              <a:t>Rayon de transmission maximum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8" name="Espace réservé du contenu 5" descr="rang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5" r="-220"/>
          <a:stretch/>
        </p:blipFill>
        <p:spPr>
          <a:xfrm>
            <a:off x="5350441" y="1909232"/>
            <a:ext cx="3720407" cy="34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7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Réseaux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7" name="Espace réservé du contenu 6" descr="reseau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598" b="-295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1913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 concret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9" name="Espace réservé du contenu 8" descr="capteurs_gps_seisme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8" b="128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7292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873787248"/>
              </p:ext>
            </p:extLst>
          </p:nvPr>
        </p:nvGraphicFramePr>
        <p:xfrm>
          <a:off x="1049867" y="1397000"/>
          <a:ext cx="8020982" cy="468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Problématiques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9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30793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Personnalisée 11">
      <a:dk1>
        <a:srgbClr val="000000"/>
      </a:dk1>
      <a:lt1>
        <a:sysClr val="window" lastClr="FFFFFF"/>
      </a:lt1>
      <a:dk2>
        <a:srgbClr val="5F0406"/>
      </a:dk2>
      <a:lt2>
        <a:srgbClr val="E7DEC9"/>
      </a:lt2>
      <a:accent1>
        <a:srgbClr val="3891A7"/>
      </a:accent1>
      <a:accent2>
        <a:srgbClr val="FEB80A"/>
      </a:accent2>
      <a:accent3>
        <a:srgbClr val="B50A20"/>
      </a:accent3>
      <a:accent4>
        <a:srgbClr val="84AA33"/>
      </a:accent4>
      <a:accent5>
        <a:srgbClr val="8E060B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solidFill>
          <a:schemeClr val="tx2">
            <a:lumMod val="90000"/>
            <a:lumOff val="10000"/>
            <a:alpha val="27000"/>
          </a:schemeClr>
        </a:solidFill>
        <a:ln>
          <a:solidFill>
            <a:schemeClr val="tx2">
              <a:lumMod val="90000"/>
              <a:lumOff val="10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2728</TotalTime>
  <Words>2022</Words>
  <Application>Microsoft Macintosh PowerPoint</Application>
  <PresentationFormat>Présentation à l'écran (4:3)</PresentationFormat>
  <Paragraphs>773</Paragraphs>
  <Slides>55</Slides>
  <Notes>24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55</vt:i4>
      </vt:variant>
    </vt:vector>
  </HeadingPairs>
  <TitlesOfParts>
    <vt:vector size="56" baseType="lpstr">
      <vt:lpstr>Solstice</vt:lpstr>
      <vt:lpstr>Analyse et conception d’algorithmes économes en énergie dans les réseaux de capteurs</vt:lpstr>
      <vt:lpstr>Plan</vt:lpstr>
      <vt:lpstr>Introduction aux réseaux de capteurs </vt:lpstr>
      <vt:lpstr>Capteurs</vt:lpstr>
      <vt:lpstr>Architecture</vt:lpstr>
      <vt:lpstr>Capacités</vt:lpstr>
      <vt:lpstr>Réseaux</vt:lpstr>
      <vt:lpstr>Exemple concret</vt:lpstr>
      <vt:lpstr>Problématiques</vt:lpstr>
      <vt:lpstr>Nos objectifs</vt:lpstr>
      <vt:lpstr>état de l’art</vt:lpstr>
      <vt:lpstr>Modélisation d’un capteur</vt:lpstr>
      <vt:lpstr>Modélisation d’un réseau</vt:lpstr>
      <vt:lpstr>Modèle énergétique</vt:lpstr>
      <vt:lpstr>Blind flooding</vt:lpstr>
      <vt:lpstr>Probabilistic flooding</vt:lpstr>
      <vt:lpstr>Broadcast Incremental-power Protocol</vt:lpstr>
      <vt:lpstr>Localised BIP</vt:lpstr>
      <vt:lpstr>Dynamic Localised BIP</vt:lpstr>
      <vt:lpstr>Broadcast Oriented Protocols</vt:lpstr>
      <vt:lpstr>Présentation PowerPoint</vt:lpstr>
      <vt:lpstr>Présentation PowerPoint</vt:lpstr>
      <vt:lpstr>TR-LBOP</vt:lpstr>
      <vt:lpstr>Classification</vt:lpstr>
      <vt:lpstr>Classification</vt:lpstr>
      <vt:lpstr>Classification</vt:lpstr>
      <vt:lpstr>simulations et résulats</vt:lpstr>
      <vt:lpstr>Choix des outils</vt:lpstr>
      <vt:lpstr>WSNET</vt:lpstr>
      <vt:lpstr>Nos modules WSNET</vt:lpstr>
      <vt:lpstr>Paramètres de simulations</vt:lpstr>
      <vt:lpstr>Première phase de simulations</vt:lpstr>
      <vt:lpstr>Time To First Fall</vt:lpstr>
      <vt:lpstr>Time to 25% fall</vt:lpstr>
      <vt:lpstr>Time to 25% fall</vt:lpstr>
      <vt:lpstr>Time to connectivity loss</vt:lpstr>
      <vt:lpstr>Deuxième phase de simulations</vt:lpstr>
      <vt:lpstr>Time To First Fall</vt:lpstr>
      <vt:lpstr>Time to 25% fall</vt:lpstr>
      <vt:lpstr>Time to connectivity loss</vt:lpstr>
      <vt:lpstr>demonstration</vt:lpstr>
      <vt:lpstr>Analyse et réflexion</vt:lpstr>
      <vt:lpstr>Consommation énergétique</vt:lpstr>
      <vt:lpstr>Nos idées</vt:lpstr>
      <vt:lpstr>Conclusion</vt:lpstr>
      <vt:lpstr>Travail de groupe</vt:lpstr>
      <vt:lpstr>Problèmes rencontrés</vt:lpstr>
      <vt:lpstr>Contributions</vt:lpstr>
      <vt:lpstr>Présentation PowerPoint</vt:lpstr>
      <vt:lpstr>Bibliographie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Moi</dc:creator>
  <cp:lastModifiedBy>Moi</cp:lastModifiedBy>
  <cp:revision>404</cp:revision>
  <dcterms:created xsi:type="dcterms:W3CDTF">2012-04-21T08:43:37Z</dcterms:created>
  <dcterms:modified xsi:type="dcterms:W3CDTF">2012-05-06T11:15:07Z</dcterms:modified>
</cp:coreProperties>
</file>