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9"/>
  </p:notesMasterIdLst>
  <p:handoutMasterIdLst>
    <p:handoutMasterId r:id="rId40"/>
  </p:handoutMasterIdLst>
  <p:sldIdLst>
    <p:sldId id="256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309" r:id="rId22"/>
    <p:sldId id="310" r:id="rId23"/>
    <p:sldId id="311" r:id="rId24"/>
    <p:sldId id="312" r:id="rId25"/>
    <p:sldId id="313" r:id="rId26"/>
    <p:sldId id="314" r:id="rId27"/>
    <p:sldId id="315" r:id="rId28"/>
    <p:sldId id="316" r:id="rId29"/>
    <p:sldId id="283" r:id="rId30"/>
    <p:sldId id="288" r:id="rId31"/>
    <p:sldId id="289" r:id="rId32"/>
    <p:sldId id="308" r:id="rId33"/>
    <p:sldId id="306" r:id="rId34"/>
    <p:sldId id="307" r:id="rId35"/>
    <p:sldId id="317" r:id="rId36"/>
    <p:sldId id="318" r:id="rId37"/>
    <p:sldId id="319" r:id="rId38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ésentation" id="{867B4D26-3E5F-A243-B9E2-7E527F915022}">
          <p14:sldIdLst>
            <p14:sldId id="256"/>
            <p14:sldId id="261"/>
          </p14:sldIdLst>
        </p14:section>
        <p14:section name="Plan" id="{36A3DED9-A230-7941-A10D-07258F8EC76F}">
          <p14:sldIdLst>
            <p14:sldId id="262"/>
          </p14:sldIdLst>
        </p14:section>
        <p14:section name="Intro" id="{DB3D6C37-9138-2445-9103-A46EAF6DBF02}">
          <p14:sldIdLst>
            <p14:sldId id="263"/>
            <p14:sldId id="264"/>
            <p14:sldId id="265"/>
            <p14:sldId id="266"/>
            <p14:sldId id="267"/>
            <p14:sldId id="268"/>
          </p14:sldIdLst>
        </p14:section>
        <p14:section name="Etat de l'art" id="{02E022AA-8586-2D4C-8853-081989767335}">
          <p14:sldIdLst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  <p14:sldId id="283"/>
          </p14:sldIdLst>
        </p14:section>
        <p14:section name="Simulations et résulats" id="{5ED65119-467B-6644-94FB-05D508124816}">
          <p14:sldIdLst>
            <p14:sldId id="288"/>
            <p14:sldId id="289"/>
            <p14:sldId id="308"/>
            <p14:sldId id="306"/>
            <p14:sldId id="307"/>
          </p14:sldIdLst>
        </p14:section>
        <p14:section name="Conclusion" id="{24DF5C02-CF5C-074A-986F-525D10D1D9B1}">
          <p14:sldIdLst>
            <p14:sldId id="317"/>
            <p14:sldId id="318"/>
            <p14:sldId id="31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A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5" autoAdjust="0"/>
    <p:restoredTop sz="94747" autoAdjust="0"/>
  </p:normalViewPr>
  <p:slideViewPr>
    <p:cSldViewPr snapToGrid="0" snapToObjects="1">
      <p:cViewPr>
        <p:scale>
          <a:sx n="75" d="100"/>
          <a:sy n="75" d="100"/>
        </p:scale>
        <p:origin x="-920" y="-3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notesMaster" Target="notesMasters/notesMaster1.xml"/><Relationship Id="rId40" Type="http://schemas.openxmlformats.org/officeDocument/2006/relationships/handoutMaster" Target="handoutMasters/handoutMaster1.xml"/><Relationship Id="rId41" Type="http://schemas.openxmlformats.org/officeDocument/2006/relationships/printerSettings" Target="printerSettings/printerSettings1.bin"/><Relationship Id="rId42" Type="http://schemas.openxmlformats.org/officeDocument/2006/relationships/presProps" Target="presProps.xml"/><Relationship Id="rId43" Type="http://schemas.openxmlformats.org/officeDocument/2006/relationships/viewProps" Target="viewProps.xml"/><Relationship Id="rId44" Type="http://schemas.openxmlformats.org/officeDocument/2006/relationships/theme" Target="theme/theme1.xml"/><Relationship Id="rId45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Graphique%20dans%20Microsoft%20Office%20PowerPoint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Clo:Desktop:donnee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fr-FR"/>
              <a:t>Time</a:t>
            </a:r>
            <a:r>
              <a:rPr lang="fr-FR" baseline="0"/>
              <a:t> To First Fall</a:t>
            </a:r>
            <a:endParaRPr lang="fr-FR"/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'[Graphique dans Microsoft Office PowerPoint]Feuil1'!$B$12</c:f>
              <c:strCache>
                <c:ptCount val="1"/>
                <c:pt idx="0">
                  <c:v>FLOOD</c:v>
                </c:pt>
              </c:strCache>
            </c:strRef>
          </c:tx>
          <c:marker>
            <c:symbol val="none"/>
          </c:marker>
          <c:cat>
            <c:numRef>
              <c:f>'[Graphique dans Microsoft Office PowerPoint]Feuil1'!$A$13:$A$20</c:f>
              <c:numCache>
                <c:formatCode>0.000</c:formatCode>
                <c:ptCount val="8"/>
                <c:pt idx="0">
                  <c:v>0.14974</c:v>
                </c:pt>
                <c:pt idx="1">
                  <c:v>0.234167</c:v>
                </c:pt>
                <c:pt idx="2">
                  <c:v>0.256198</c:v>
                </c:pt>
                <c:pt idx="3">
                  <c:v>0.307051</c:v>
                </c:pt>
                <c:pt idx="4">
                  <c:v>0.402146</c:v>
                </c:pt>
                <c:pt idx="5">
                  <c:v>0.461001</c:v>
                </c:pt>
                <c:pt idx="6">
                  <c:v>0.517949</c:v>
                </c:pt>
                <c:pt idx="7">
                  <c:v>0.667556</c:v>
                </c:pt>
              </c:numCache>
            </c:numRef>
          </c:cat>
          <c:val>
            <c:numRef>
              <c:f>'[Graphique dans Microsoft Office PowerPoint]Feuil1'!$B$13:$B$20</c:f>
              <c:numCache>
                <c:formatCode>General</c:formatCode>
                <c:ptCount val="8"/>
                <c:pt idx="0">
                  <c:v>550.0</c:v>
                </c:pt>
                <c:pt idx="1">
                  <c:v>550.0</c:v>
                </c:pt>
                <c:pt idx="2">
                  <c:v>550.0</c:v>
                </c:pt>
                <c:pt idx="3">
                  <c:v>550.0</c:v>
                </c:pt>
                <c:pt idx="4">
                  <c:v>550.0</c:v>
                </c:pt>
                <c:pt idx="5">
                  <c:v>550.0</c:v>
                </c:pt>
                <c:pt idx="6">
                  <c:v>550.0</c:v>
                </c:pt>
                <c:pt idx="7">
                  <c:v>550.0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'[Graphique dans Microsoft Office PowerPoint]Feuil1'!$C$12</c:f>
              <c:strCache>
                <c:ptCount val="1"/>
                <c:pt idx="0">
                  <c:v>RBOP</c:v>
                </c:pt>
              </c:strCache>
            </c:strRef>
          </c:tx>
          <c:marker>
            <c:symbol val="none"/>
          </c:marker>
          <c:cat>
            <c:numRef>
              <c:f>'[Graphique dans Microsoft Office PowerPoint]Feuil1'!$A$13:$A$20</c:f>
              <c:numCache>
                <c:formatCode>0.000</c:formatCode>
                <c:ptCount val="8"/>
                <c:pt idx="0">
                  <c:v>0.14974</c:v>
                </c:pt>
                <c:pt idx="1">
                  <c:v>0.234167</c:v>
                </c:pt>
                <c:pt idx="2">
                  <c:v>0.256198</c:v>
                </c:pt>
                <c:pt idx="3">
                  <c:v>0.307051</c:v>
                </c:pt>
                <c:pt idx="4">
                  <c:v>0.402146</c:v>
                </c:pt>
                <c:pt idx="5">
                  <c:v>0.461001</c:v>
                </c:pt>
                <c:pt idx="6">
                  <c:v>0.517949</c:v>
                </c:pt>
                <c:pt idx="7">
                  <c:v>0.667556</c:v>
                </c:pt>
              </c:numCache>
            </c:numRef>
          </c:cat>
          <c:val>
            <c:numRef>
              <c:f>'[Graphique dans Microsoft Office PowerPoint]Feuil1'!$C$13:$C$20</c:f>
              <c:numCache>
                <c:formatCode>General</c:formatCode>
                <c:ptCount val="8"/>
                <c:pt idx="0">
                  <c:v>540.0</c:v>
                </c:pt>
                <c:pt idx="1">
                  <c:v>610.0</c:v>
                </c:pt>
                <c:pt idx="2">
                  <c:v>600.0</c:v>
                </c:pt>
                <c:pt idx="3">
                  <c:v>680.0</c:v>
                </c:pt>
                <c:pt idx="4">
                  <c:v>920.0</c:v>
                </c:pt>
                <c:pt idx="5">
                  <c:v>1080.0</c:v>
                </c:pt>
                <c:pt idx="6">
                  <c:v>1200.0</c:v>
                </c:pt>
                <c:pt idx="7">
                  <c:v>1170.0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'[Graphique dans Microsoft Office PowerPoint]Feuil1'!$D$12</c:f>
              <c:strCache>
                <c:ptCount val="1"/>
                <c:pt idx="0">
                  <c:v>LBOP</c:v>
                </c:pt>
              </c:strCache>
            </c:strRef>
          </c:tx>
          <c:marker>
            <c:symbol val="none"/>
          </c:marker>
          <c:cat>
            <c:numRef>
              <c:f>'[Graphique dans Microsoft Office PowerPoint]Feuil1'!$A$13:$A$20</c:f>
              <c:numCache>
                <c:formatCode>0.000</c:formatCode>
                <c:ptCount val="8"/>
                <c:pt idx="0">
                  <c:v>0.14974</c:v>
                </c:pt>
                <c:pt idx="1">
                  <c:v>0.234167</c:v>
                </c:pt>
                <c:pt idx="2">
                  <c:v>0.256198</c:v>
                </c:pt>
                <c:pt idx="3">
                  <c:v>0.307051</c:v>
                </c:pt>
                <c:pt idx="4">
                  <c:v>0.402146</c:v>
                </c:pt>
                <c:pt idx="5">
                  <c:v>0.461001</c:v>
                </c:pt>
                <c:pt idx="6">
                  <c:v>0.517949</c:v>
                </c:pt>
                <c:pt idx="7">
                  <c:v>0.667556</c:v>
                </c:pt>
              </c:numCache>
            </c:numRef>
          </c:cat>
          <c:val>
            <c:numRef>
              <c:f>'[Graphique dans Microsoft Office PowerPoint]Feuil1'!$D$13:$D$20</c:f>
              <c:numCache>
                <c:formatCode>General</c:formatCode>
                <c:ptCount val="8"/>
                <c:pt idx="0">
                  <c:v>540.0</c:v>
                </c:pt>
                <c:pt idx="1">
                  <c:v>600.0</c:v>
                </c:pt>
                <c:pt idx="2">
                  <c:v>590.0</c:v>
                </c:pt>
                <c:pt idx="3">
                  <c:v>680.0</c:v>
                </c:pt>
                <c:pt idx="4">
                  <c:v>940.0</c:v>
                </c:pt>
                <c:pt idx="5">
                  <c:v>1620.0</c:v>
                </c:pt>
                <c:pt idx="6">
                  <c:v>1410.0</c:v>
                </c:pt>
                <c:pt idx="7">
                  <c:v>1470.0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'[Graphique dans Microsoft Office PowerPoint]Feuil1'!$E$12</c:f>
              <c:strCache>
                <c:ptCount val="1"/>
                <c:pt idx="0">
                  <c:v>BIP</c:v>
                </c:pt>
              </c:strCache>
            </c:strRef>
          </c:tx>
          <c:marker>
            <c:symbol val="none"/>
          </c:marker>
          <c:cat>
            <c:numRef>
              <c:f>'[Graphique dans Microsoft Office PowerPoint]Feuil1'!$A$13:$A$20</c:f>
              <c:numCache>
                <c:formatCode>0.000</c:formatCode>
                <c:ptCount val="8"/>
                <c:pt idx="0">
                  <c:v>0.14974</c:v>
                </c:pt>
                <c:pt idx="1">
                  <c:v>0.234167</c:v>
                </c:pt>
                <c:pt idx="2">
                  <c:v>0.256198</c:v>
                </c:pt>
                <c:pt idx="3">
                  <c:v>0.307051</c:v>
                </c:pt>
                <c:pt idx="4">
                  <c:v>0.402146</c:v>
                </c:pt>
                <c:pt idx="5">
                  <c:v>0.461001</c:v>
                </c:pt>
                <c:pt idx="6">
                  <c:v>0.517949</c:v>
                </c:pt>
                <c:pt idx="7">
                  <c:v>0.667556</c:v>
                </c:pt>
              </c:numCache>
            </c:numRef>
          </c:cat>
          <c:val>
            <c:numRef>
              <c:f>'[Graphique dans Microsoft Office PowerPoint]Feuil1'!$E$13:$E$20</c:f>
              <c:numCache>
                <c:formatCode>General</c:formatCode>
                <c:ptCount val="8"/>
                <c:pt idx="0">
                  <c:v>600.0</c:v>
                </c:pt>
                <c:pt idx="1">
                  <c:v>890.0</c:v>
                </c:pt>
                <c:pt idx="2">
                  <c:v>590.0</c:v>
                </c:pt>
                <c:pt idx="3">
                  <c:v>640.0</c:v>
                </c:pt>
                <c:pt idx="4">
                  <c:v>740.0</c:v>
                </c:pt>
                <c:pt idx="5">
                  <c:v>750.0</c:v>
                </c:pt>
                <c:pt idx="6">
                  <c:v>1080.0</c:v>
                </c:pt>
                <c:pt idx="7">
                  <c:v>820.0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'[Graphique dans Microsoft Office PowerPoint]Feuil1'!$F$12</c:f>
              <c:strCache>
                <c:ptCount val="1"/>
                <c:pt idx="0">
                  <c:v>LBIP</c:v>
                </c:pt>
              </c:strCache>
            </c:strRef>
          </c:tx>
          <c:marker>
            <c:symbol val="none"/>
          </c:marker>
          <c:cat>
            <c:numRef>
              <c:f>'[Graphique dans Microsoft Office PowerPoint]Feuil1'!$A$13:$A$20</c:f>
              <c:numCache>
                <c:formatCode>0.000</c:formatCode>
                <c:ptCount val="8"/>
                <c:pt idx="0">
                  <c:v>0.14974</c:v>
                </c:pt>
                <c:pt idx="1">
                  <c:v>0.234167</c:v>
                </c:pt>
                <c:pt idx="2">
                  <c:v>0.256198</c:v>
                </c:pt>
                <c:pt idx="3">
                  <c:v>0.307051</c:v>
                </c:pt>
                <c:pt idx="4">
                  <c:v>0.402146</c:v>
                </c:pt>
                <c:pt idx="5">
                  <c:v>0.461001</c:v>
                </c:pt>
                <c:pt idx="6">
                  <c:v>0.517949</c:v>
                </c:pt>
                <c:pt idx="7">
                  <c:v>0.667556</c:v>
                </c:pt>
              </c:numCache>
            </c:numRef>
          </c:cat>
          <c:val>
            <c:numRef>
              <c:f>'[Graphique dans Microsoft Office PowerPoint]Feuil1'!$F$13:$F$20</c:f>
              <c:numCache>
                <c:formatCode>General</c:formatCode>
                <c:ptCount val="8"/>
                <c:pt idx="0">
                  <c:v>580.0</c:v>
                </c:pt>
                <c:pt idx="1">
                  <c:v>730.0</c:v>
                </c:pt>
                <c:pt idx="2">
                  <c:v>600.0</c:v>
                </c:pt>
                <c:pt idx="3">
                  <c:v>630.0</c:v>
                </c:pt>
                <c:pt idx="4">
                  <c:v>630.0</c:v>
                </c:pt>
                <c:pt idx="5">
                  <c:v>650.0</c:v>
                </c:pt>
                <c:pt idx="6">
                  <c:v>960.0</c:v>
                </c:pt>
                <c:pt idx="7">
                  <c:v>840.0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'[Graphique dans Microsoft Office PowerPoint]Feuil1'!$G$12</c:f>
              <c:strCache>
                <c:ptCount val="1"/>
                <c:pt idx="0">
                  <c:v>DLBIP</c:v>
                </c:pt>
              </c:strCache>
            </c:strRef>
          </c:tx>
          <c:marker>
            <c:symbol val="none"/>
          </c:marker>
          <c:cat>
            <c:numRef>
              <c:f>'[Graphique dans Microsoft Office PowerPoint]Feuil1'!$A$13:$A$20</c:f>
              <c:numCache>
                <c:formatCode>0.000</c:formatCode>
                <c:ptCount val="8"/>
                <c:pt idx="0">
                  <c:v>0.14974</c:v>
                </c:pt>
                <c:pt idx="1">
                  <c:v>0.234167</c:v>
                </c:pt>
                <c:pt idx="2">
                  <c:v>0.256198</c:v>
                </c:pt>
                <c:pt idx="3">
                  <c:v>0.307051</c:v>
                </c:pt>
                <c:pt idx="4">
                  <c:v>0.402146</c:v>
                </c:pt>
                <c:pt idx="5">
                  <c:v>0.461001</c:v>
                </c:pt>
                <c:pt idx="6">
                  <c:v>0.517949</c:v>
                </c:pt>
                <c:pt idx="7">
                  <c:v>0.667556</c:v>
                </c:pt>
              </c:numCache>
            </c:numRef>
          </c:cat>
          <c:val>
            <c:numRef>
              <c:f>'[Graphique dans Microsoft Office PowerPoint]Feuil1'!$G$13:$G$20</c:f>
              <c:numCache>
                <c:formatCode>General</c:formatCode>
                <c:ptCount val="8"/>
                <c:pt idx="0">
                  <c:v>570.0</c:v>
                </c:pt>
                <c:pt idx="1">
                  <c:v>670.0</c:v>
                </c:pt>
                <c:pt idx="2">
                  <c:v>640.0</c:v>
                </c:pt>
                <c:pt idx="3">
                  <c:v>610.0</c:v>
                </c:pt>
                <c:pt idx="4">
                  <c:v>710.0</c:v>
                </c:pt>
                <c:pt idx="5">
                  <c:v>740.0</c:v>
                </c:pt>
                <c:pt idx="6">
                  <c:v>740.0</c:v>
                </c:pt>
                <c:pt idx="7">
                  <c:v>780.0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18879528"/>
        <c:axId val="-2129234296"/>
      </c:lineChart>
      <c:catAx>
        <c:axId val="211887952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fr-FR"/>
                  <a:t>Densité</a:t>
                </a:r>
              </a:p>
            </c:rich>
          </c:tx>
          <c:layout/>
          <c:overlay val="0"/>
        </c:title>
        <c:numFmt formatCode="0.000" sourceLinked="1"/>
        <c:majorTickMark val="out"/>
        <c:minorTickMark val="none"/>
        <c:tickLblPos val="nextTo"/>
        <c:crossAx val="-2129234296"/>
        <c:crosses val="autoZero"/>
        <c:auto val="1"/>
        <c:lblAlgn val="ctr"/>
        <c:lblOffset val="100"/>
        <c:noMultiLvlLbl val="0"/>
      </c:catAx>
      <c:valAx>
        <c:axId val="-2129234296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fr-FR"/>
                  <a:t>TTFF</a:t>
                </a:r>
                <a:r>
                  <a:rPr lang="fr-FR" baseline="0"/>
                  <a:t> (s)</a:t>
                </a:r>
                <a:endParaRPr lang="fr-FR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11887952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fr-FR"/>
              <a:t>Per Cent</a:t>
            </a:r>
            <a:r>
              <a:rPr lang="fr-FR" baseline="0"/>
              <a:t> Node Fall</a:t>
            </a:r>
            <a:endParaRPr lang="fr-FR"/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Feuil1!$B$12</c:f>
              <c:strCache>
                <c:ptCount val="1"/>
                <c:pt idx="0">
                  <c:v>FLOOD</c:v>
                </c:pt>
              </c:strCache>
            </c:strRef>
          </c:tx>
          <c:marker>
            <c:symbol val="none"/>
          </c:marker>
          <c:cat>
            <c:numRef>
              <c:f>Feuil1!$A$13:$A$20</c:f>
              <c:numCache>
                <c:formatCode>0.000</c:formatCode>
                <c:ptCount val="8"/>
                <c:pt idx="0">
                  <c:v>0.14974</c:v>
                </c:pt>
                <c:pt idx="1">
                  <c:v>0.234167</c:v>
                </c:pt>
                <c:pt idx="2">
                  <c:v>0.256198</c:v>
                </c:pt>
                <c:pt idx="3">
                  <c:v>0.307051</c:v>
                </c:pt>
                <c:pt idx="4">
                  <c:v>0.402146</c:v>
                </c:pt>
                <c:pt idx="5">
                  <c:v>0.461001</c:v>
                </c:pt>
                <c:pt idx="6">
                  <c:v>0.517949</c:v>
                </c:pt>
                <c:pt idx="7">
                  <c:v>0.667556</c:v>
                </c:pt>
              </c:numCache>
            </c:numRef>
          </c:cat>
          <c:val>
            <c:numRef>
              <c:f>Feuil1!$B$13:$B$20</c:f>
              <c:numCache>
                <c:formatCode>General</c:formatCode>
                <c:ptCount val="8"/>
                <c:pt idx="0">
                  <c:v>700.0</c:v>
                </c:pt>
                <c:pt idx="1">
                  <c:v>790.0</c:v>
                </c:pt>
                <c:pt idx="2">
                  <c:v>550.0</c:v>
                </c:pt>
                <c:pt idx="3">
                  <c:v>870.0</c:v>
                </c:pt>
                <c:pt idx="4">
                  <c:v>900.0</c:v>
                </c:pt>
                <c:pt idx="5">
                  <c:v>970.0</c:v>
                </c:pt>
                <c:pt idx="6">
                  <c:v>1030.0</c:v>
                </c:pt>
                <c:pt idx="7">
                  <c:v>610.0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Feuil1!$C$12</c:f>
              <c:strCache>
                <c:ptCount val="1"/>
                <c:pt idx="0">
                  <c:v>RBOP</c:v>
                </c:pt>
              </c:strCache>
            </c:strRef>
          </c:tx>
          <c:marker>
            <c:symbol val="none"/>
          </c:marker>
          <c:cat>
            <c:numRef>
              <c:f>Feuil1!$A$13:$A$20</c:f>
              <c:numCache>
                <c:formatCode>0.000</c:formatCode>
                <c:ptCount val="8"/>
                <c:pt idx="0">
                  <c:v>0.14974</c:v>
                </c:pt>
                <c:pt idx="1">
                  <c:v>0.234167</c:v>
                </c:pt>
                <c:pt idx="2">
                  <c:v>0.256198</c:v>
                </c:pt>
                <c:pt idx="3">
                  <c:v>0.307051</c:v>
                </c:pt>
                <c:pt idx="4">
                  <c:v>0.402146</c:v>
                </c:pt>
                <c:pt idx="5">
                  <c:v>0.461001</c:v>
                </c:pt>
                <c:pt idx="6">
                  <c:v>0.517949</c:v>
                </c:pt>
                <c:pt idx="7">
                  <c:v>0.667556</c:v>
                </c:pt>
              </c:numCache>
            </c:numRef>
          </c:cat>
          <c:val>
            <c:numRef>
              <c:f>Feuil1!$C$13:$C$20</c:f>
              <c:numCache>
                <c:formatCode>General</c:formatCode>
                <c:ptCount val="8"/>
                <c:pt idx="0">
                  <c:v>970.0</c:v>
                </c:pt>
                <c:pt idx="1">
                  <c:v>690.0</c:v>
                </c:pt>
                <c:pt idx="2">
                  <c:v>1330.0</c:v>
                </c:pt>
                <c:pt idx="3">
                  <c:v>1790.0</c:v>
                </c:pt>
                <c:pt idx="4">
                  <c:v>1830.0</c:v>
                </c:pt>
                <c:pt idx="5">
                  <c:v>2210.0</c:v>
                </c:pt>
                <c:pt idx="6">
                  <c:v>2580.0</c:v>
                </c:pt>
                <c:pt idx="7">
                  <c:v>2830.0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Feuil1!$D$12</c:f>
              <c:strCache>
                <c:ptCount val="1"/>
                <c:pt idx="0">
                  <c:v>LBOP</c:v>
                </c:pt>
              </c:strCache>
            </c:strRef>
          </c:tx>
          <c:marker>
            <c:symbol val="none"/>
          </c:marker>
          <c:cat>
            <c:numRef>
              <c:f>Feuil1!$A$13:$A$20</c:f>
              <c:numCache>
                <c:formatCode>0.000</c:formatCode>
                <c:ptCount val="8"/>
                <c:pt idx="0">
                  <c:v>0.14974</c:v>
                </c:pt>
                <c:pt idx="1">
                  <c:v>0.234167</c:v>
                </c:pt>
                <c:pt idx="2">
                  <c:v>0.256198</c:v>
                </c:pt>
                <c:pt idx="3">
                  <c:v>0.307051</c:v>
                </c:pt>
                <c:pt idx="4">
                  <c:v>0.402146</c:v>
                </c:pt>
                <c:pt idx="5">
                  <c:v>0.461001</c:v>
                </c:pt>
                <c:pt idx="6">
                  <c:v>0.517949</c:v>
                </c:pt>
                <c:pt idx="7">
                  <c:v>0.667556</c:v>
                </c:pt>
              </c:numCache>
            </c:numRef>
          </c:cat>
          <c:val>
            <c:numRef>
              <c:f>Feuil1!$D$13:$D$20</c:f>
              <c:numCache>
                <c:formatCode>General</c:formatCode>
                <c:ptCount val="8"/>
                <c:pt idx="0">
                  <c:v>1150.0</c:v>
                </c:pt>
                <c:pt idx="1">
                  <c:v>1260.0</c:v>
                </c:pt>
                <c:pt idx="2">
                  <c:v>1560.0</c:v>
                </c:pt>
                <c:pt idx="3">
                  <c:v>2420.0</c:v>
                </c:pt>
                <c:pt idx="4">
                  <c:v>3470.0</c:v>
                </c:pt>
                <c:pt idx="5">
                  <c:v>3820.0</c:v>
                </c:pt>
                <c:pt idx="6">
                  <c:v>4140.0</c:v>
                </c:pt>
                <c:pt idx="7">
                  <c:v>5910.0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Feuil1!$E$12</c:f>
              <c:strCache>
                <c:ptCount val="1"/>
                <c:pt idx="0">
                  <c:v>BIP</c:v>
                </c:pt>
              </c:strCache>
            </c:strRef>
          </c:tx>
          <c:marker>
            <c:symbol val="none"/>
          </c:marker>
          <c:cat>
            <c:numRef>
              <c:f>Feuil1!$A$13:$A$20</c:f>
              <c:numCache>
                <c:formatCode>0.000</c:formatCode>
                <c:ptCount val="8"/>
                <c:pt idx="0">
                  <c:v>0.14974</c:v>
                </c:pt>
                <c:pt idx="1">
                  <c:v>0.234167</c:v>
                </c:pt>
                <c:pt idx="2">
                  <c:v>0.256198</c:v>
                </c:pt>
                <c:pt idx="3">
                  <c:v>0.307051</c:v>
                </c:pt>
                <c:pt idx="4">
                  <c:v>0.402146</c:v>
                </c:pt>
                <c:pt idx="5">
                  <c:v>0.461001</c:v>
                </c:pt>
                <c:pt idx="6">
                  <c:v>0.517949</c:v>
                </c:pt>
                <c:pt idx="7">
                  <c:v>0.667556</c:v>
                </c:pt>
              </c:numCache>
            </c:numRef>
          </c:cat>
          <c:val>
            <c:numRef>
              <c:f>Feuil1!$E$13:$E$20</c:f>
              <c:numCache>
                <c:formatCode>General</c:formatCode>
                <c:ptCount val="8"/>
                <c:pt idx="0">
                  <c:v>3500.0</c:v>
                </c:pt>
                <c:pt idx="1">
                  <c:v>4710.0</c:v>
                </c:pt>
                <c:pt idx="2">
                  <c:v>9080.0</c:v>
                </c:pt>
                <c:pt idx="3">
                  <c:v>9680.0</c:v>
                </c:pt>
                <c:pt idx="4">
                  <c:v>8180.0</c:v>
                </c:pt>
                <c:pt idx="5">
                  <c:v>9820.0</c:v>
                </c:pt>
                <c:pt idx="6">
                  <c:v>9330.0</c:v>
                </c:pt>
                <c:pt idx="7">
                  <c:v>14440.0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Feuil1!$F$12</c:f>
              <c:strCache>
                <c:ptCount val="1"/>
                <c:pt idx="0">
                  <c:v>LBIP</c:v>
                </c:pt>
              </c:strCache>
            </c:strRef>
          </c:tx>
          <c:marker>
            <c:symbol val="none"/>
          </c:marker>
          <c:cat>
            <c:numRef>
              <c:f>Feuil1!$A$13:$A$20</c:f>
              <c:numCache>
                <c:formatCode>0.000</c:formatCode>
                <c:ptCount val="8"/>
                <c:pt idx="0">
                  <c:v>0.14974</c:v>
                </c:pt>
                <c:pt idx="1">
                  <c:v>0.234167</c:v>
                </c:pt>
                <c:pt idx="2">
                  <c:v>0.256198</c:v>
                </c:pt>
                <c:pt idx="3">
                  <c:v>0.307051</c:v>
                </c:pt>
                <c:pt idx="4">
                  <c:v>0.402146</c:v>
                </c:pt>
                <c:pt idx="5">
                  <c:v>0.461001</c:v>
                </c:pt>
                <c:pt idx="6">
                  <c:v>0.517949</c:v>
                </c:pt>
                <c:pt idx="7">
                  <c:v>0.667556</c:v>
                </c:pt>
              </c:numCache>
            </c:numRef>
          </c:cat>
          <c:val>
            <c:numRef>
              <c:f>Feuil1!$F$13:$F$20</c:f>
              <c:numCache>
                <c:formatCode>General</c:formatCode>
                <c:ptCount val="8"/>
                <c:pt idx="0">
                  <c:v>1400.0</c:v>
                </c:pt>
                <c:pt idx="1">
                  <c:v>910.0</c:v>
                </c:pt>
                <c:pt idx="2">
                  <c:v>2580.0</c:v>
                </c:pt>
                <c:pt idx="3">
                  <c:v>2550.0</c:v>
                </c:pt>
                <c:pt idx="4">
                  <c:v>3490.0</c:v>
                </c:pt>
                <c:pt idx="5">
                  <c:v>1500.0</c:v>
                </c:pt>
                <c:pt idx="6">
                  <c:v>6510.0</c:v>
                </c:pt>
                <c:pt idx="7">
                  <c:v>8950.0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Feuil1!$G$12</c:f>
              <c:strCache>
                <c:ptCount val="1"/>
                <c:pt idx="0">
                  <c:v>DLBIP</c:v>
                </c:pt>
              </c:strCache>
            </c:strRef>
          </c:tx>
          <c:marker>
            <c:symbol val="none"/>
          </c:marker>
          <c:cat>
            <c:numRef>
              <c:f>Feuil1!$A$13:$A$20</c:f>
              <c:numCache>
                <c:formatCode>0.000</c:formatCode>
                <c:ptCount val="8"/>
                <c:pt idx="0">
                  <c:v>0.14974</c:v>
                </c:pt>
                <c:pt idx="1">
                  <c:v>0.234167</c:v>
                </c:pt>
                <c:pt idx="2">
                  <c:v>0.256198</c:v>
                </c:pt>
                <c:pt idx="3">
                  <c:v>0.307051</c:v>
                </c:pt>
                <c:pt idx="4">
                  <c:v>0.402146</c:v>
                </c:pt>
                <c:pt idx="5">
                  <c:v>0.461001</c:v>
                </c:pt>
                <c:pt idx="6">
                  <c:v>0.517949</c:v>
                </c:pt>
                <c:pt idx="7">
                  <c:v>0.667556</c:v>
                </c:pt>
              </c:numCache>
            </c:numRef>
          </c:cat>
          <c:val>
            <c:numRef>
              <c:f>Feuil1!$G$13:$G$20</c:f>
              <c:numCache>
                <c:formatCode>General</c:formatCode>
                <c:ptCount val="8"/>
                <c:pt idx="0">
                  <c:v>1200.0</c:v>
                </c:pt>
                <c:pt idx="1">
                  <c:v>1160.0</c:v>
                </c:pt>
                <c:pt idx="2">
                  <c:v>1690.0</c:v>
                </c:pt>
                <c:pt idx="3">
                  <c:v>1690.0</c:v>
                </c:pt>
                <c:pt idx="4">
                  <c:v>2170.0</c:v>
                </c:pt>
                <c:pt idx="5">
                  <c:v>1150.0</c:v>
                </c:pt>
                <c:pt idx="6">
                  <c:v>1980.0</c:v>
                </c:pt>
                <c:pt idx="7">
                  <c:v>1980.0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07232392"/>
        <c:axId val="-2143661944"/>
      </c:lineChart>
      <c:catAx>
        <c:axId val="210723239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fr-FR"/>
                  <a:t>Densité</a:t>
                </a:r>
              </a:p>
            </c:rich>
          </c:tx>
          <c:layout/>
          <c:overlay val="0"/>
        </c:title>
        <c:numFmt formatCode="0.000" sourceLinked="1"/>
        <c:majorTickMark val="out"/>
        <c:minorTickMark val="none"/>
        <c:tickLblPos val="nextTo"/>
        <c:crossAx val="-2143661944"/>
        <c:crosses val="autoZero"/>
        <c:auto val="1"/>
        <c:lblAlgn val="ctr"/>
        <c:lblOffset val="100"/>
        <c:noMultiLvlLbl val="0"/>
      </c:catAx>
      <c:valAx>
        <c:axId val="-2143661944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fr-FR"/>
                  <a:t>PCN (s)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10723239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C3D84DF-2E4A-914D-8008-A16D5583089F}" type="doc">
      <dgm:prSet loTypeId="urn:microsoft.com/office/officeart/2005/8/layout/radial5" loCatId="" qsTypeId="urn:microsoft.com/office/officeart/2005/8/quickstyle/3D4" qsCatId="3D" csTypeId="urn:microsoft.com/office/officeart/2005/8/colors/colorful3" csCatId="colorful" phldr="1"/>
      <dgm:spPr/>
      <dgm:t>
        <a:bodyPr/>
        <a:lstStyle/>
        <a:p>
          <a:endParaRPr lang="fr-FR"/>
        </a:p>
      </dgm:t>
    </dgm:pt>
    <dgm:pt modelId="{B7BB0103-7E47-DD47-A685-FB155C9A07EE}">
      <dgm:prSet phldrT="[Texte]"/>
      <dgm:spPr/>
      <dgm:t>
        <a:bodyPr/>
        <a:lstStyle/>
        <a:p>
          <a:r>
            <a:rPr lang="fr-FR"/>
            <a:t>Économie</a:t>
          </a:r>
        </a:p>
        <a:p>
          <a:r>
            <a:rPr lang="fr-FR"/>
            <a:t>d’énergie</a:t>
          </a:r>
        </a:p>
      </dgm:t>
    </dgm:pt>
    <dgm:pt modelId="{187E3820-FDBD-A14B-8D53-13DEEA190D85}" type="parTrans" cxnId="{1F426276-401F-6548-A04B-6E549D314F44}">
      <dgm:prSet/>
      <dgm:spPr/>
      <dgm:t>
        <a:bodyPr/>
        <a:lstStyle/>
        <a:p>
          <a:endParaRPr lang="fr-FR"/>
        </a:p>
      </dgm:t>
    </dgm:pt>
    <dgm:pt modelId="{07DE391C-36DC-2347-ACDE-6F70ECD1194A}" type="sibTrans" cxnId="{1F426276-401F-6548-A04B-6E549D314F44}">
      <dgm:prSet/>
      <dgm:spPr/>
      <dgm:t>
        <a:bodyPr/>
        <a:lstStyle/>
        <a:p>
          <a:endParaRPr lang="fr-FR"/>
        </a:p>
      </dgm:t>
    </dgm:pt>
    <dgm:pt modelId="{1A6F2230-7FF1-784D-8943-FAFBB5BD867E}">
      <dgm:prSet phldrT="[Texte]"/>
      <dgm:spPr>
        <a:solidFill>
          <a:srgbClr val="008000">
            <a:alpha val="42000"/>
          </a:srgbClr>
        </a:solidFill>
      </dgm:spPr>
      <dgm:t>
        <a:bodyPr/>
        <a:lstStyle/>
        <a:p>
          <a:r>
            <a:rPr lang="fr-FR"/>
            <a:t>Routage</a:t>
          </a:r>
        </a:p>
      </dgm:t>
    </dgm:pt>
    <dgm:pt modelId="{5304632D-3534-014E-A773-191A91505663}" type="parTrans" cxnId="{41055DA1-11F4-F44D-8A2D-65078C273C86}">
      <dgm:prSet/>
      <dgm:spPr>
        <a:solidFill>
          <a:srgbClr val="008000">
            <a:alpha val="42000"/>
          </a:srgbClr>
        </a:solidFill>
      </dgm:spPr>
      <dgm:t>
        <a:bodyPr/>
        <a:lstStyle/>
        <a:p>
          <a:endParaRPr lang="fr-FR"/>
        </a:p>
      </dgm:t>
    </dgm:pt>
    <dgm:pt modelId="{18929EFA-1674-8D49-BFC2-4A2E5D4308B5}" type="sibTrans" cxnId="{41055DA1-11F4-F44D-8A2D-65078C273C86}">
      <dgm:prSet/>
      <dgm:spPr/>
      <dgm:t>
        <a:bodyPr/>
        <a:lstStyle/>
        <a:p>
          <a:endParaRPr lang="fr-FR"/>
        </a:p>
      </dgm:t>
    </dgm:pt>
    <dgm:pt modelId="{7DA216F7-B61A-644F-9E41-4844BDF2E1EB}">
      <dgm:prSet phldrT="[Texte]"/>
      <dgm:spPr/>
      <dgm:t>
        <a:bodyPr/>
        <a:lstStyle/>
        <a:p>
          <a:r>
            <a:rPr lang="fr-FR"/>
            <a:t>Redondance des données</a:t>
          </a:r>
        </a:p>
      </dgm:t>
    </dgm:pt>
    <dgm:pt modelId="{EE98EBD2-B01C-AC47-87D6-306A993857F7}" type="parTrans" cxnId="{DA6D3E26-D7CA-AD40-9EAA-FB53CCDC295A}">
      <dgm:prSet/>
      <dgm:spPr/>
      <dgm:t>
        <a:bodyPr/>
        <a:lstStyle/>
        <a:p>
          <a:endParaRPr lang="fr-FR"/>
        </a:p>
      </dgm:t>
    </dgm:pt>
    <dgm:pt modelId="{40828377-F63C-7147-AD5C-8E259A94515F}" type="sibTrans" cxnId="{DA6D3E26-D7CA-AD40-9EAA-FB53CCDC295A}">
      <dgm:prSet/>
      <dgm:spPr/>
      <dgm:t>
        <a:bodyPr/>
        <a:lstStyle/>
        <a:p>
          <a:endParaRPr lang="fr-FR"/>
        </a:p>
      </dgm:t>
    </dgm:pt>
    <dgm:pt modelId="{80CDC2A9-E114-4E4E-97DA-E5A6E9106C0D}">
      <dgm:prSet phldrT="[Texte]"/>
      <dgm:spPr/>
      <dgm:t>
        <a:bodyPr/>
        <a:lstStyle/>
        <a:p>
          <a:r>
            <a:rPr lang="fr-FR"/>
            <a:t>Coûts de transmission physique</a:t>
          </a:r>
        </a:p>
      </dgm:t>
    </dgm:pt>
    <dgm:pt modelId="{EBD4001C-B961-5540-8C87-277869C67930}" type="parTrans" cxnId="{182F8A36-DF71-514D-A4DB-02C0E52C9E27}">
      <dgm:prSet/>
      <dgm:spPr/>
      <dgm:t>
        <a:bodyPr/>
        <a:lstStyle/>
        <a:p>
          <a:endParaRPr lang="fr-FR"/>
        </a:p>
      </dgm:t>
    </dgm:pt>
    <dgm:pt modelId="{23331D01-66FE-2F4E-9D58-79CD274B6161}" type="sibTrans" cxnId="{182F8A36-DF71-514D-A4DB-02C0E52C9E27}">
      <dgm:prSet/>
      <dgm:spPr/>
      <dgm:t>
        <a:bodyPr/>
        <a:lstStyle/>
        <a:p>
          <a:endParaRPr lang="fr-FR"/>
        </a:p>
      </dgm:t>
    </dgm:pt>
    <dgm:pt modelId="{2D39C667-17DD-D243-BBEF-E694A5E11B6F}" type="pres">
      <dgm:prSet presAssocID="{EC3D84DF-2E4A-914D-8008-A16D5583089F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5DD8E76F-190F-AE4D-8F4D-4BB2AADB5179}" type="pres">
      <dgm:prSet presAssocID="{B7BB0103-7E47-DD47-A685-FB155C9A07EE}" presName="centerShape" presStyleLbl="node0" presStyleIdx="0" presStyleCnt="1"/>
      <dgm:spPr/>
      <dgm:t>
        <a:bodyPr/>
        <a:lstStyle/>
        <a:p>
          <a:endParaRPr lang="fr-FR"/>
        </a:p>
      </dgm:t>
    </dgm:pt>
    <dgm:pt modelId="{28E9526E-7B0C-9143-A850-585B8E0E2207}" type="pres">
      <dgm:prSet presAssocID="{5304632D-3534-014E-A773-191A91505663}" presName="parTrans" presStyleLbl="sibTrans2D1" presStyleIdx="0" presStyleCnt="3"/>
      <dgm:spPr/>
      <dgm:t>
        <a:bodyPr/>
        <a:lstStyle/>
        <a:p>
          <a:endParaRPr lang="fr-FR"/>
        </a:p>
      </dgm:t>
    </dgm:pt>
    <dgm:pt modelId="{F6EB97ED-B6B4-4241-B774-3B7059FCFB8A}" type="pres">
      <dgm:prSet presAssocID="{5304632D-3534-014E-A773-191A91505663}" presName="connectorText" presStyleLbl="sibTrans2D1" presStyleIdx="0" presStyleCnt="3"/>
      <dgm:spPr/>
      <dgm:t>
        <a:bodyPr/>
        <a:lstStyle/>
        <a:p>
          <a:endParaRPr lang="fr-FR"/>
        </a:p>
      </dgm:t>
    </dgm:pt>
    <dgm:pt modelId="{EFF2F8AC-1F1B-6D4D-8C29-AE41441F26F7}" type="pres">
      <dgm:prSet presAssocID="{1A6F2230-7FF1-784D-8943-FAFBB5BD867E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4DC7B13-44EC-FF49-A46D-55A02B76FE87}" type="pres">
      <dgm:prSet presAssocID="{EE98EBD2-B01C-AC47-87D6-306A993857F7}" presName="parTrans" presStyleLbl="sibTrans2D1" presStyleIdx="1" presStyleCnt="3"/>
      <dgm:spPr/>
      <dgm:t>
        <a:bodyPr/>
        <a:lstStyle/>
        <a:p>
          <a:endParaRPr lang="fr-FR"/>
        </a:p>
      </dgm:t>
    </dgm:pt>
    <dgm:pt modelId="{F9C9631B-0A4E-8840-BB52-87B441B80EB5}" type="pres">
      <dgm:prSet presAssocID="{EE98EBD2-B01C-AC47-87D6-306A993857F7}" presName="connectorText" presStyleLbl="sibTrans2D1" presStyleIdx="1" presStyleCnt="3"/>
      <dgm:spPr/>
      <dgm:t>
        <a:bodyPr/>
        <a:lstStyle/>
        <a:p>
          <a:endParaRPr lang="fr-FR"/>
        </a:p>
      </dgm:t>
    </dgm:pt>
    <dgm:pt modelId="{9AF44D55-8614-3B46-93BF-F278C02874B0}" type="pres">
      <dgm:prSet presAssocID="{7DA216F7-B61A-644F-9E41-4844BDF2E1EB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43AD5A5-74EA-D84C-A21D-7D9663E3D147}" type="pres">
      <dgm:prSet presAssocID="{EBD4001C-B961-5540-8C87-277869C67930}" presName="parTrans" presStyleLbl="sibTrans2D1" presStyleIdx="2" presStyleCnt="3"/>
      <dgm:spPr/>
      <dgm:t>
        <a:bodyPr/>
        <a:lstStyle/>
        <a:p>
          <a:endParaRPr lang="fr-FR"/>
        </a:p>
      </dgm:t>
    </dgm:pt>
    <dgm:pt modelId="{D2B7ABDE-DC5D-CC43-A304-27801E8F3934}" type="pres">
      <dgm:prSet presAssocID="{EBD4001C-B961-5540-8C87-277869C67930}" presName="connectorText" presStyleLbl="sibTrans2D1" presStyleIdx="2" presStyleCnt="3"/>
      <dgm:spPr/>
      <dgm:t>
        <a:bodyPr/>
        <a:lstStyle/>
        <a:p>
          <a:endParaRPr lang="fr-FR"/>
        </a:p>
      </dgm:t>
    </dgm:pt>
    <dgm:pt modelId="{E6336081-3369-9448-A37D-3542AC02AA41}" type="pres">
      <dgm:prSet presAssocID="{80CDC2A9-E114-4E4E-97DA-E5A6E9106C0D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BD289E23-9AEB-1545-8121-FFED29DF8A76}" type="presOf" srcId="{EBD4001C-B961-5540-8C87-277869C67930}" destId="{D2B7ABDE-DC5D-CC43-A304-27801E8F3934}" srcOrd="1" destOrd="0" presId="urn:microsoft.com/office/officeart/2005/8/layout/radial5"/>
    <dgm:cxn modelId="{5EF9709A-DAC0-EE4B-8557-4C53B4B56380}" type="presOf" srcId="{7DA216F7-B61A-644F-9E41-4844BDF2E1EB}" destId="{9AF44D55-8614-3B46-93BF-F278C02874B0}" srcOrd="0" destOrd="0" presId="urn:microsoft.com/office/officeart/2005/8/layout/radial5"/>
    <dgm:cxn modelId="{20D7BF27-E99E-774C-A330-14F0528895CF}" type="presOf" srcId="{EC3D84DF-2E4A-914D-8008-A16D5583089F}" destId="{2D39C667-17DD-D243-BBEF-E694A5E11B6F}" srcOrd="0" destOrd="0" presId="urn:microsoft.com/office/officeart/2005/8/layout/radial5"/>
    <dgm:cxn modelId="{3CF9BB7A-5A06-2847-8A99-D91FA18D9AFA}" type="presOf" srcId="{5304632D-3534-014E-A773-191A91505663}" destId="{28E9526E-7B0C-9143-A850-585B8E0E2207}" srcOrd="0" destOrd="0" presId="urn:microsoft.com/office/officeart/2005/8/layout/radial5"/>
    <dgm:cxn modelId="{981409B1-430A-F64D-A631-F9C5F731F273}" type="presOf" srcId="{EBD4001C-B961-5540-8C87-277869C67930}" destId="{443AD5A5-74EA-D84C-A21D-7D9663E3D147}" srcOrd="0" destOrd="0" presId="urn:microsoft.com/office/officeart/2005/8/layout/radial5"/>
    <dgm:cxn modelId="{88714B9B-4491-1648-BFA5-9908FC612FF9}" type="presOf" srcId="{1A6F2230-7FF1-784D-8943-FAFBB5BD867E}" destId="{EFF2F8AC-1F1B-6D4D-8C29-AE41441F26F7}" srcOrd="0" destOrd="0" presId="urn:microsoft.com/office/officeart/2005/8/layout/radial5"/>
    <dgm:cxn modelId="{1F426276-401F-6548-A04B-6E549D314F44}" srcId="{EC3D84DF-2E4A-914D-8008-A16D5583089F}" destId="{B7BB0103-7E47-DD47-A685-FB155C9A07EE}" srcOrd="0" destOrd="0" parTransId="{187E3820-FDBD-A14B-8D53-13DEEA190D85}" sibTransId="{07DE391C-36DC-2347-ACDE-6F70ECD1194A}"/>
    <dgm:cxn modelId="{DA6D3E26-D7CA-AD40-9EAA-FB53CCDC295A}" srcId="{B7BB0103-7E47-DD47-A685-FB155C9A07EE}" destId="{7DA216F7-B61A-644F-9E41-4844BDF2E1EB}" srcOrd="1" destOrd="0" parTransId="{EE98EBD2-B01C-AC47-87D6-306A993857F7}" sibTransId="{40828377-F63C-7147-AD5C-8E259A94515F}"/>
    <dgm:cxn modelId="{D1A37C89-99F7-8646-9954-2A9040E91DE6}" type="presOf" srcId="{B7BB0103-7E47-DD47-A685-FB155C9A07EE}" destId="{5DD8E76F-190F-AE4D-8F4D-4BB2AADB5179}" srcOrd="0" destOrd="0" presId="urn:microsoft.com/office/officeart/2005/8/layout/radial5"/>
    <dgm:cxn modelId="{182F8A36-DF71-514D-A4DB-02C0E52C9E27}" srcId="{B7BB0103-7E47-DD47-A685-FB155C9A07EE}" destId="{80CDC2A9-E114-4E4E-97DA-E5A6E9106C0D}" srcOrd="2" destOrd="0" parTransId="{EBD4001C-B961-5540-8C87-277869C67930}" sibTransId="{23331D01-66FE-2F4E-9D58-79CD274B6161}"/>
    <dgm:cxn modelId="{06BD377A-1813-9A43-8E47-E01E784BE70D}" type="presOf" srcId="{80CDC2A9-E114-4E4E-97DA-E5A6E9106C0D}" destId="{E6336081-3369-9448-A37D-3542AC02AA41}" srcOrd="0" destOrd="0" presId="urn:microsoft.com/office/officeart/2005/8/layout/radial5"/>
    <dgm:cxn modelId="{41055DA1-11F4-F44D-8A2D-65078C273C86}" srcId="{B7BB0103-7E47-DD47-A685-FB155C9A07EE}" destId="{1A6F2230-7FF1-784D-8943-FAFBB5BD867E}" srcOrd="0" destOrd="0" parTransId="{5304632D-3534-014E-A773-191A91505663}" sibTransId="{18929EFA-1674-8D49-BFC2-4A2E5D4308B5}"/>
    <dgm:cxn modelId="{21A54FB8-9CA2-2343-945D-5B2902E5F5E8}" type="presOf" srcId="{5304632D-3534-014E-A773-191A91505663}" destId="{F6EB97ED-B6B4-4241-B774-3B7059FCFB8A}" srcOrd="1" destOrd="0" presId="urn:microsoft.com/office/officeart/2005/8/layout/radial5"/>
    <dgm:cxn modelId="{B42444B2-648E-4449-96AD-FC3B788CF0E4}" type="presOf" srcId="{EE98EBD2-B01C-AC47-87D6-306A993857F7}" destId="{54DC7B13-44EC-FF49-A46D-55A02B76FE87}" srcOrd="0" destOrd="0" presId="urn:microsoft.com/office/officeart/2005/8/layout/radial5"/>
    <dgm:cxn modelId="{7ED21C30-811C-3644-A272-51AA029DED4E}" type="presOf" srcId="{EE98EBD2-B01C-AC47-87D6-306A993857F7}" destId="{F9C9631B-0A4E-8840-BB52-87B441B80EB5}" srcOrd="1" destOrd="0" presId="urn:microsoft.com/office/officeart/2005/8/layout/radial5"/>
    <dgm:cxn modelId="{D454D5EA-D415-0940-841D-9AF66E1C32C1}" type="presParOf" srcId="{2D39C667-17DD-D243-BBEF-E694A5E11B6F}" destId="{5DD8E76F-190F-AE4D-8F4D-4BB2AADB5179}" srcOrd="0" destOrd="0" presId="urn:microsoft.com/office/officeart/2005/8/layout/radial5"/>
    <dgm:cxn modelId="{758DD4F6-D5C5-1B47-AEAA-8A9B5ED271C1}" type="presParOf" srcId="{2D39C667-17DD-D243-BBEF-E694A5E11B6F}" destId="{28E9526E-7B0C-9143-A850-585B8E0E2207}" srcOrd="1" destOrd="0" presId="urn:microsoft.com/office/officeart/2005/8/layout/radial5"/>
    <dgm:cxn modelId="{0E9F40F2-2A10-F442-B672-458B50589287}" type="presParOf" srcId="{28E9526E-7B0C-9143-A850-585B8E0E2207}" destId="{F6EB97ED-B6B4-4241-B774-3B7059FCFB8A}" srcOrd="0" destOrd="0" presId="urn:microsoft.com/office/officeart/2005/8/layout/radial5"/>
    <dgm:cxn modelId="{DE86E935-98C2-874F-BF91-5E43E6984FCA}" type="presParOf" srcId="{2D39C667-17DD-D243-BBEF-E694A5E11B6F}" destId="{EFF2F8AC-1F1B-6D4D-8C29-AE41441F26F7}" srcOrd="2" destOrd="0" presId="urn:microsoft.com/office/officeart/2005/8/layout/radial5"/>
    <dgm:cxn modelId="{5E8B33F7-8FE9-1449-954A-A83B6789D13D}" type="presParOf" srcId="{2D39C667-17DD-D243-BBEF-E694A5E11B6F}" destId="{54DC7B13-44EC-FF49-A46D-55A02B76FE87}" srcOrd="3" destOrd="0" presId="urn:microsoft.com/office/officeart/2005/8/layout/radial5"/>
    <dgm:cxn modelId="{26069768-79B1-9041-A570-DD1571F14B27}" type="presParOf" srcId="{54DC7B13-44EC-FF49-A46D-55A02B76FE87}" destId="{F9C9631B-0A4E-8840-BB52-87B441B80EB5}" srcOrd="0" destOrd="0" presId="urn:microsoft.com/office/officeart/2005/8/layout/radial5"/>
    <dgm:cxn modelId="{53BE0928-AAF7-B247-AC2A-4BAA46C00A4B}" type="presParOf" srcId="{2D39C667-17DD-D243-BBEF-E694A5E11B6F}" destId="{9AF44D55-8614-3B46-93BF-F278C02874B0}" srcOrd="4" destOrd="0" presId="urn:microsoft.com/office/officeart/2005/8/layout/radial5"/>
    <dgm:cxn modelId="{41B7C026-047A-CE41-A91F-EBA01FDEDF0E}" type="presParOf" srcId="{2D39C667-17DD-D243-BBEF-E694A5E11B6F}" destId="{443AD5A5-74EA-D84C-A21D-7D9663E3D147}" srcOrd="5" destOrd="0" presId="urn:microsoft.com/office/officeart/2005/8/layout/radial5"/>
    <dgm:cxn modelId="{F38FEE78-0BC7-944B-9062-DCB032788DDB}" type="presParOf" srcId="{443AD5A5-74EA-D84C-A21D-7D9663E3D147}" destId="{D2B7ABDE-DC5D-CC43-A304-27801E8F3934}" srcOrd="0" destOrd="0" presId="urn:microsoft.com/office/officeart/2005/8/layout/radial5"/>
    <dgm:cxn modelId="{F93AE5DA-F21B-7245-8390-BD28E80B5332}" type="presParOf" srcId="{2D39C667-17DD-D243-BBEF-E694A5E11B6F}" destId="{E6336081-3369-9448-A37D-3542AC02AA41}" srcOrd="6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D8E76F-190F-AE4D-8F4D-4BB2AADB5179}">
      <dsp:nvSpPr>
        <dsp:cNvPr id="0" name=""/>
        <dsp:cNvSpPr/>
      </dsp:nvSpPr>
      <dsp:spPr>
        <a:xfrm>
          <a:off x="3360353" y="2113591"/>
          <a:ext cx="1508893" cy="150889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/>
            <a:t>Économie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/>
            <a:t>d’énergie</a:t>
          </a:r>
        </a:p>
      </dsp:txBody>
      <dsp:txXfrm>
        <a:off x="3581325" y="2334563"/>
        <a:ext cx="1066949" cy="1066949"/>
      </dsp:txXfrm>
    </dsp:sp>
    <dsp:sp modelId="{28E9526E-7B0C-9143-A850-585B8E0E2207}">
      <dsp:nvSpPr>
        <dsp:cNvPr id="0" name=""/>
        <dsp:cNvSpPr/>
      </dsp:nvSpPr>
      <dsp:spPr>
        <a:xfrm rot="16200000">
          <a:off x="3955212" y="1565004"/>
          <a:ext cx="319174" cy="513023"/>
        </a:xfrm>
        <a:prstGeom prst="rightArrow">
          <a:avLst>
            <a:gd name="adj1" fmla="val 60000"/>
            <a:gd name="adj2" fmla="val 50000"/>
          </a:avLst>
        </a:prstGeom>
        <a:solidFill>
          <a:srgbClr val="008000">
            <a:alpha val="42000"/>
          </a:srgbClr>
        </a:solidFill>
        <a:ln>
          <a:noFill/>
        </a:ln>
        <a:effectLst/>
        <a:scene3d>
          <a:camera prst="orthographicFront"/>
          <a:lightRig rig="chilly" dir="t"/>
        </a:scene3d>
        <a:sp3d z="-700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600" kern="1200"/>
        </a:p>
      </dsp:txBody>
      <dsp:txXfrm>
        <a:off x="4003088" y="1715485"/>
        <a:ext cx="223422" cy="307813"/>
      </dsp:txXfrm>
    </dsp:sp>
    <dsp:sp modelId="{EFF2F8AC-1F1B-6D4D-8C29-AE41441F26F7}">
      <dsp:nvSpPr>
        <dsp:cNvPr id="0" name=""/>
        <dsp:cNvSpPr/>
      </dsp:nvSpPr>
      <dsp:spPr>
        <a:xfrm>
          <a:off x="3360353" y="2481"/>
          <a:ext cx="1508893" cy="1508893"/>
        </a:xfrm>
        <a:prstGeom prst="ellipse">
          <a:avLst/>
        </a:prstGeom>
        <a:solidFill>
          <a:srgbClr val="008000">
            <a:alpha val="42000"/>
          </a:srgb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/>
            <a:t>Routage</a:t>
          </a:r>
        </a:p>
      </dsp:txBody>
      <dsp:txXfrm>
        <a:off x="3581325" y="223453"/>
        <a:ext cx="1066949" cy="1066949"/>
      </dsp:txXfrm>
    </dsp:sp>
    <dsp:sp modelId="{54DC7B13-44EC-FF49-A46D-55A02B76FE87}">
      <dsp:nvSpPr>
        <dsp:cNvPr id="0" name=""/>
        <dsp:cNvSpPr/>
      </dsp:nvSpPr>
      <dsp:spPr>
        <a:xfrm rot="1800000">
          <a:off x="4861527" y="3134787"/>
          <a:ext cx="319174" cy="5130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5625133"/>
            <a:satOff val="-8440"/>
            <a:lumOff val="-1373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-700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600" kern="1200"/>
        </a:p>
      </dsp:txBody>
      <dsp:txXfrm>
        <a:off x="4867941" y="3213454"/>
        <a:ext cx="223422" cy="307813"/>
      </dsp:txXfrm>
    </dsp:sp>
    <dsp:sp modelId="{9AF44D55-8614-3B46-93BF-F278C02874B0}">
      <dsp:nvSpPr>
        <dsp:cNvPr id="0" name=""/>
        <dsp:cNvSpPr/>
      </dsp:nvSpPr>
      <dsp:spPr>
        <a:xfrm>
          <a:off x="5188627" y="3169146"/>
          <a:ext cx="1508893" cy="1508893"/>
        </a:xfrm>
        <a:prstGeom prst="ellipse">
          <a:avLst/>
        </a:prstGeom>
        <a:solidFill>
          <a:schemeClr val="accent3">
            <a:hueOff val="5625133"/>
            <a:satOff val="-8440"/>
            <a:lumOff val="-1373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/>
            <a:t>Redondance des données</a:t>
          </a:r>
        </a:p>
      </dsp:txBody>
      <dsp:txXfrm>
        <a:off x="5409599" y="3390118"/>
        <a:ext cx="1066949" cy="1066949"/>
      </dsp:txXfrm>
    </dsp:sp>
    <dsp:sp modelId="{443AD5A5-74EA-D84C-A21D-7D9663E3D147}">
      <dsp:nvSpPr>
        <dsp:cNvPr id="0" name=""/>
        <dsp:cNvSpPr/>
      </dsp:nvSpPr>
      <dsp:spPr>
        <a:xfrm rot="9000000">
          <a:off x="3048898" y="3134787"/>
          <a:ext cx="319174" cy="5130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11250266"/>
            <a:satOff val="-16880"/>
            <a:lumOff val="-2745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-700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600" kern="1200"/>
        </a:p>
      </dsp:txBody>
      <dsp:txXfrm rot="10800000">
        <a:off x="3138236" y="3213454"/>
        <a:ext cx="223422" cy="307813"/>
      </dsp:txXfrm>
    </dsp:sp>
    <dsp:sp modelId="{E6336081-3369-9448-A37D-3542AC02AA41}">
      <dsp:nvSpPr>
        <dsp:cNvPr id="0" name=""/>
        <dsp:cNvSpPr/>
      </dsp:nvSpPr>
      <dsp:spPr>
        <a:xfrm>
          <a:off x="1532078" y="3169146"/>
          <a:ext cx="1508893" cy="1508893"/>
        </a:xfrm>
        <a:prstGeom prst="ellipse">
          <a:avLst/>
        </a:prstGeom>
        <a:solidFill>
          <a:schemeClr val="accent3">
            <a:hueOff val="11250266"/>
            <a:satOff val="-16880"/>
            <a:lumOff val="-2745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/>
            <a:t>Coûts de transmission physique</a:t>
          </a:r>
        </a:p>
      </dsp:txBody>
      <dsp:txXfrm>
        <a:off x="1753050" y="3390118"/>
        <a:ext cx="1066949" cy="10669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03C439-8792-4E48-B980-226A62E380FA}" type="datetime1">
              <a:t>24/04/12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6E6A14-A071-5B40-9B47-653EA3ADC03A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266783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2FB3A3-AF10-6843-BF9B-8AA1F700EDAB}" type="datetime1">
              <a:t>24/04/12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CBC5B5-AE7D-274E-B391-A57A0B9B14ED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87364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C5B5-AE7D-274E-B391-A57A0B9B14ED}" type="slidenum"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50399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/>
          <p:cNvSpPr>
            <a:spLocks noGrp="1"/>
          </p:cNvSpPr>
          <p:nvPr>
            <p:ph type="title"/>
          </p:nvPr>
        </p:nvSpPr>
        <p:spPr>
          <a:xfrm>
            <a:off x="457200" y="2292083"/>
            <a:ext cx="8229600" cy="2046694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21" name="Espace réservé de la date 3"/>
          <p:cNvSpPr>
            <a:spLocks noGrp="1"/>
          </p:cNvSpPr>
          <p:nvPr>
            <p:ph type="dt" sz="half" idx="11"/>
          </p:nvPr>
        </p:nvSpPr>
        <p:spPr>
          <a:xfrm>
            <a:off x="457200" y="6234113"/>
            <a:ext cx="8229599" cy="423862"/>
          </a:xfrm>
        </p:spPr>
        <p:txBody>
          <a:bodyPr/>
          <a:lstStyle>
            <a:lvl1pPr algn="ctr">
              <a:defRPr sz="20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r>
              <a:rPr lang="fr-FR"/>
              <a:t>2012</a:t>
            </a:r>
          </a:p>
        </p:txBody>
      </p:sp>
    </p:spTree>
    <p:extLst>
      <p:ext uri="{BB962C8B-B14F-4D97-AF65-F5344CB8AC3E}">
        <p14:creationId xmlns:p14="http://schemas.microsoft.com/office/powerpoint/2010/main" val="3058976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4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3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4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E0FF7-07C5-9A4B-B9E2-249745357892}" type="datetime1">
              <a:t>24/04/12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65940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138A4-4CB9-4F43-A9A5-5E812734F798}" type="datetime1">
              <a:t>24/04/12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68459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2A5F4-3CE0-E641-B869-DB0DBBD6BD4B}" type="datetime1">
              <a:t>24/04/12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2969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1"/>
          </a:xfrm>
        </p:spPr>
        <p:txBody>
          <a:bodyPr vert="eaVert"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1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E79BD-A9A2-524D-A83A-844F4A79225F}" type="datetime1">
              <a:t>24/04/12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85119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présen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457199" y="3414447"/>
            <a:ext cx="3951282" cy="583970"/>
          </a:xfrm>
        </p:spPr>
        <p:txBody>
          <a:bodyPr>
            <a:noAutofit/>
          </a:bodyPr>
          <a:lstStyle>
            <a:lvl1pPr marL="0" indent="0" algn="ctr">
              <a:buNone/>
              <a:defRPr sz="2800">
                <a:ln>
                  <a:noFill/>
                </a:ln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</a:p>
        </p:txBody>
      </p:sp>
      <p:sp>
        <p:nvSpPr>
          <p:cNvPr id="8" name="Titre 8"/>
          <p:cNvSpPr>
            <a:spLocks noGrp="1"/>
          </p:cNvSpPr>
          <p:nvPr>
            <p:ph type="title"/>
          </p:nvPr>
        </p:nvSpPr>
        <p:spPr>
          <a:xfrm>
            <a:off x="277366" y="245389"/>
            <a:ext cx="8671381" cy="1389728"/>
          </a:xfrm>
        </p:spPr>
        <p:txBody>
          <a:bodyPr>
            <a:normAutofit/>
          </a:bodyPr>
          <a:lstStyle>
            <a:lvl1pPr>
              <a:defRPr sz="4000" b="0" i="0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0"/>
          </p:nvPr>
        </p:nvSpPr>
        <p:spPr>
          <a:xfrm>
            <a:off x="456998" y="4319247"/>
            <a:ext cx="3951288" cy="2190750"/>
          </a:xfrm>
        </p:spPr>
        <p:txBody>
          <a:bodyPr>
            <a:noAutofit/>
          </a:bodyPr>
          <a:lstStyle>
            <a:lvl1pPr marL="0" indent="0" algn="ctr">
              <a:spcBef>
                <a:spcPts val="0"/>
              </a:spcBef>
              <a:buFontTx/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spcBef>
                <a:spcPts val="0"/>
              </a:spcBef>
              <a:buFontTx/>
              <a:buNone/>
              <a:defRPr sz="2400">
                <a:solidFill>
                  <a:schemeClr val="tx1"/>
                </a:solidFill>
              </a:defRPr>
            </a:lvl2pPr>
            <a:lvl3pPr marL="914400" indent="0" algn="ctr">
              <a:spcBef>
                <a:spcPts val="0"/>
              </a:spcBef>
              <a:buFontTx/>
              <a:buNone/>
              <a:defRPr sz="2400">
                <a:solidFill>
                  <a:schemeClr val="tx1"/>
                </a:solidFill>
              </a:defRPr>
            </a:lvl3pPr>
            <a:lvl4pPr marL="1371600" indent="0" algn="ctr">
              <a:spcBef>
                <a:spcPts val="0"/>
              </a:spcBef>
              <a:buFontTx/>
              <a:buNone/>
              <a:defRPr sz="2400">
                <a:solidFill>
                  <a:schemeClr val="tx1"/>
                </a:solidFill>
              </a:defRPr>
            </a:lvl4pPr>
            <a:lvl5pPr marL="1828800" indent="0" algn="ctr">
              <a:spcBef>
                <a:spcPts val="0"/>
              </a:spcBef>
              <a:buFontTx/>
              <a:buNone/>
              <a:defRPr sz="2400">
                <a:solidFill>
                  <a:schemeClr val="tx1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12" name="Espace réservé du contenu 5"/>
          <p:cNvSpPr>
            <a:spLocks noGrp="1"/>
          </p:cNvSpPr>
          <p:nvPr>
            <p:ph sz="quarter" idx="11"/>
          </p:nvPr>
        </p:nvSpPr>
        <p:spPr>
          <a:xfrm>
            <a:off x="4763891" y="4319247"/>
            <a:ext cx="3951288" cy="2190750"/>
          </a:xfrm>
        </p:spPr>
        <p:txBody>
          <a:bodyPr>
            <a:noAutofit/>
          </a:bodyPr>
          <a:lstStyle>
            <a:lvl1pPr marL="0" indent="0" algn="ctr">
              <a:spcBef>
                <a:spcPts val="0"/>
              </a:spcBef>
              <a:buFontTx/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spcBef>
                <a:spcPts val="0"/>
              </a:spcBef>
              <a:buFontTx/>
              <a:buNone/>
              <a:defRPr sz="2400">
                <a:solidFill>
                  <a:schemeClr val="tx1"/>
                </a:solidFill>
              </a:defRPr>
            </a:lvl2pPr>
            <a:lvl3pPr marL="914400" indent="0" algn="ctr">
              <a:spcBef>
                <a:spcPts val="0"/>
              </a:spcBef>
              <a:buFontTx/>
              <a:buNone/>
              <a:defRPr sz="2400">
                <a:solidFill>
                  <a:schemeClr val="tx1"/>
                </a:solidFill>
              </a:defRPr>
            </a:lvl3pPr>
            <a:lvl4pPr marL="1371600" indent="0" algn="ctr">
              <a:spcBef>
                <a:spcPts val="0"/>
              </a:spcBef>
              <a:buFontTx/>
              <a:buNone/>
              <a:defRPr sz="2400">
                <a:solidFill>
                  <a:schemeClr val="tx1"/>
                </a:solidFill>
              </a:defRPr>
            </a:lvl4pPr>
            <a:lvl5pPr marL="1828800" indent="0" algn="ctr">
              <a:spcBef>
                <a:spcPts val="0"/>
              </a:spcBef>
              <a:buFontTx/>
              <a:buNone/>
              <a:defRPr sz="2400">
                <a:solidFill>
                  <a:schemeClr val="tx1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13" name="Espace réservé du contenu 5"/>
          <p:cNvSpPr>
            <a:spLocks noGrp="1"/>
          </p:cNvSpPr>
          <p:nvPr>
            <p:ph sz="quarter" idx="12"/>
          </p:nvPr>
        </p:nvSpPr>
        <p:spPr>
          <a:xfrm>
            <a:off x="457199" y="2042682"/>
            <a:ext cx="3951490" cy="1096157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80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Espace réservé du texte 10"/>
          <p:cNvSpPr>
            <a:spLocks noGrp="1"/>
          </p:cNvSpPr>
          <p:nvPr>
            <p:ph type="body" sz="quarter" idx="13"/>
          </p:nvPr>
        </p:nvSpPr>
        <p:spPr>
          <a:xfrm>
            <a:off x="4763685" y="3413691"/>
            <a:ext cx="3951287" cy="584200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FontTx/>
              <a:buNone/>
              <a:defRPr sz="2800"/>
            </a:lvl2pPr>
            <a:lvl3pPr marL="914400" indent="0">
              <a:buFontTx/>
              <a:buNone/>
              <a:defRPr sz="2800"/>
            </a:lvl3pPr>
            <a:lvl4pPr marL="1371600" indent="0">
              <a:buFontTx/>
              <a:buNone/>
              <a:defRPr sz="2800"/>
            </a:lvl4pPr>
            <a:lvl5pPr marL="1828800" indent="0">
              <a:buFontTx/>
              <a:buNone/>
              <a:defRPr sz="2800"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7" name="Espace réservé du contenu 5"/>
          <p:cNvSpPr>
            <a:spLocks noGrp="1"/>
          </p:cNvSpPr>
          <p:nvPr>
            <p:ph sz="quarter" idx="14"/>
          </p:nvPr>
        </p:nvSpPr>
        <p:spPr>
          <a:xfrm>
            <a:off x="4763885" y="2042682"/>
            <a:ext cx="3951490" cy="1096157"/>
          </a:xfrm>
        </p:spPr>
        <p:txBody>
          <a:bodyPr>
            <a:normAutofit/>
          </a:bodyPr>
          <a:lstStyle>
            <a:lvl1pPr marL="0" indent="0" algn="r">
              <a:buFontTx/>
              <a:buNone/>
              <a:defRPr sz="280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996626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xmlns:p14="http://schemas.microsoft.com/office/powerpoint/2010/main" spd="slow">
        <p:split orient="vert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Pl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lnSpc>
                <a:spcPct val="150000"/>
              </a:lnSpc>
              <a:buFont typeface="Arial"/>
              <a:buChar char="•"/>
              <a:defRPr/>
            </a:lvl1pPr>
            <a:lvl2pPr marL="742950" indent="-285750">
              <a:lnSpc>
                <a:spcPct val="150000"/>
              </a:lnSpc>
              <a:buFont typeface="Arial"/>
              <a:buChar char="•"/>
              <a:defRPr/>
            </a:lvl2pPr>
            <a:lvl3pPr marL="1143000" indent="-228600">
              <a:lnSpc>
                <a:spcPct val="150000"/>
              </a:lnSpc>
              <a:buFont typeface="Arial"/>
              <a:buChar char="•"/>
              <a:defRPr/>
            </a:lvl3pPr>
            <a:lvl4pPr marL="1600200" indent="-228600">
              <a:lnSpc>
                <a:spcPct val="150000"/>
              </a:lnSpc>
              <a:buFont typeface="Arial"/>
              <a:buChar char="•"/>
              <a:defRPr/>
            </a:lvl4pPr>
            <a:lvl5pPr marL="2057400" indent="-228600">
              <a:lnSpc>
                <a:spcPct val="150000"/>
              </a:lnSpc>
              <a:buFont typeface="Arial"/>
              <a:buChar char="•"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06C6B-2A98-3F4A-8376-030E8D4E7748}" type="datetime1">
              <a:t>24/04/12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07847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6B9AC-03EB-404C-91E9-F1BAC402D744}" type="datetime1">
              <a:t>24/04/12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t>‹#›</a:t>
            </a:fld>
            <a:endParaRPr lang="fr-FR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9144000" cy="274638"/>
          </a:xfrm>
        </p:spPr>
        <p:txBody>
          <a:bodyPr anchor="ctr" anchorCtr="0">
            <a:noAutofit/>
          </a:bodyPr>
          <a:lstStyle>
            <a:lvl1pPr marL="0" indent="0" algn="r">
              <a:buFontTx/>
              <a:buNone/>
              <a:defRPr sz="1600" cap="all" baseline="0"/>
            </a:lvl1pPr>
          </a:lstStyle>
          <a:p>
            <a:r>
              <a:rPr lang="fr-FR"/>
              <a:t>Cliquez et modifiez le titre</a:t>
            </a:r>
          </a:p>
        </p:txBody>
      </p:sp>
      <p:cxnSp>
        <p:nvCxnSpPr>
          <p:cNvPr id="12" name="Connecteur droit 11"/>
          <p:cNvCxnSpPr/>
          <p:nvPr userDrawn="1"/>
        </p:nvCxnSpPr>
        <p:spPr>
          <a:xfrm>
            <a:off x="0" y="274639"/>
            <a:ext cx="9144000" cy="0"/>
          </a:xfrm>
          <a:prstGeom prst="line">
            <a:avLst/>
          </a:prstGeom>
          <a:ln>
            <a:solidFill>
              <a:schemeClr val="tx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33376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A84EA-A45B-A341-8AE9-ADAAC6B02B89}" type="datetime1">
              <a:t>24/04/12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97902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A7D60-8FBE-1944-8B44-499C1F06D97A}" type="datetime1">
              <a:t>24/04/12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10162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9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9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DB02C-4106-0343-8225-B58AAD2D629A}" type="datetime1">
              <a:t>24/04/12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73651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A06BD-BE72-7D49-9E53-083ABA7FC7D2}" type="datetime1">
              <a:t>24/04/12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21802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24E51-7B49-5D4A-86A0-E29FACC1A80A}" type="datetime1">
              <a:t>24/04/12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99548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B6F9A6-1CC6-4B49-B400-D379C806133A}" type="datetime1">
              <a:t>24/04/12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632DADDA-56E0-0F4D-8444-EEC8234C8BEB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7434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chart" Target="../charts/char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chart" Target="../charts/char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4.xml"/><Relationship Id="rId2" Type="http://schemas.openxmlformats.org/officeDocument/2006/relationships/diagramData" Target="../diagrams/data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/>
              <a:t>Analyse et conception d’algorithmes économes en énergie dans les réseaux de capteurs</a:t>
            </a:r>
          </a:p>
        </p:txBody>
      </p:sp>
      <p:sp>
        <p:nvSpPr>
          <p:cNvPr id="11" name="Espace réservé de la date 10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fr-FR"/>
              <a:t>2012</a:t>
            </a:r>
          </a:p>
        </p:txBody>
      </p:sp>
    </p:spTree>
    <p:extLst>
      <p:ext uri="{BB962C8B-B14F-4D97-AF65-F5344CB8AC3E}">
        <p14:creationId xmlns:p14="http://schemas.microsoft.com/office/powerpoint/2010/main" val="645992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état de l’art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1797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Modélisation d’un capteur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fr-FR"/>
              <a:t>Nœud d’un graphe</a:t>
            </a:r>
          </a:p>
          <a:p>
            <a:pPr>
              <a:lnSpc>
                <a:spcPct val="130000"/>
              </a:lnSpc>
            </a:pPr>
            <a:r>
              <a:rPr lang="fr-FR"/>
              <a:t>Identique à ses pairs</a:t>
            </a:r>
          </a:p>
          <a:p>
            <a:pPr>
              <a:lnSpc>
                <a:spcPct val="130000"/>
              </a:lnSpc>
            </a:pPr>
            <a:r>
              <a:rPr lang="fr-FR"/>
              <a:t>Pas de mobilité</a:t>
            </a:r>
          </a:p>
          <a:p>
            <a:pPr>
              <a:lnSpc>
                <a:spcPct val="130000"/>
              </a:lnSpc>
            </a:pPr>
            <a:r>
              <a:rPr lang="fr-FR"/>
              <a:t>Pas de perte de message</a:t>
            </a:r>
          </a:p>
          <a:p>
            <a:pPr>
              <a:lnSpc>
                <a:spcPct val="130000"/>
              </a:lnSpc>
            </a:pPr>
            <a:r>
              <a:rPr lang="fr-FR"/>
              <a:t>Quantité initiale d’énergie fixée</a:t>
            </a:r>
          </a:p>
          <a:p>
            <a:pPr>
              <a:lnSpc>
                <a:spcPct val="130000"/>
              </a:lnSpc>
            </a:pPr>
            <a:r>
              <a:rPr lang="fr-FR"/>
              <a:t>Localisation connue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11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/>
              <a:t>état de l’art</a:t>
            </a:r>
          </a:p>
        </p:txBody>
      </p:sp>
    </p:spTree>
    <p:extLst>
      <p:ext uri="{BB962C8B-B14F-4D97-AF65-F5344CB8AC3E}">
        <p14:creationId xmlns:p14="http://schemas.microsoft.com/office/powerpoint/2010/main" val="3061199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Modélisation d’un réseau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fr-FR"/>
              <a:t>Graphe G = (V, E, </a:t>
            </a:r>
            <a:r>
              <a:rPr lang="el-GR"/>
              <a:t>γ</a:t>
            </a:r>
            <a:r>
              <a:rPr lang="fr-FR"/>
              <a:t>)</a:t>
            </a:r>
          </a:p>
          <a:p>
            <a:pPr lvl="1">
              <a:lnSpc>
                <a:spcPct val="120000"/>
              </a:lnSpc>
            </a:pPr>
            <a:r>
              <a:rPr lang="fr-FR"/>
              <a:t>V : l’ensemble des capteurs (nœuds)</a:t>
            </a:r>
          </a:p>
          <a:p>
            <a:pPr lvl="1">
              <a:lnSpc>
                <a:spcPct val="120000"/>
              </a:lnSpc>
            </a:pPr>
            <a:r>
              <a:rPr lang="el-GR"/>
              <a:t>γ</a:t>
            </a:r>
            <a:r>
              <a:rPr lang="fr-FR"/>
              <a:t> rayon d’émission maximum</a:t>
            </a:r>
          </a:p>
          <a:p>
            <a:pPr lvl="1">
              <a:lnSpc>
                <a:spcPct val="120000"/>
              </a:lnSpc>
            </a:pPr>
            <a:r>
              <a:rPr lang="fr-FR"/>
              <a:t>E </a:t>
            </a:r>
            <a:r>
              <a:rPr lang="el-GR"/>
              <a:t>=</a:t>
            </a:r>
            <a:r>
              <a:rPr lang="fr-FR"/>
              <a:t> </a:t>
            </a:r>
            <a:r>
              <a:rPr lang="el-GR"/>
              <a:t>{(u,v)∈V</a:t>
            </a:r>
            <a:r>
              <a:rPr lang="el-GR" baseline="30000"/>
              <a:t>2</a:t>
            </a:r>
            <a:r>
              <a:rPr lang="el-GR"/>
              <a:t> |d(u,v)≤γ} </a:t>
            </a:r>
            <a:endParaRPr lang="fr-FR"/>
          </a:p>
          <a:p>
            <a:pPr>
              <a:lnSpc>
                <a:spcPct val="120000"/>
              </a:lnSpc>
            </a:pPr>
            <a:r>
              <a:rPr lang="fr-FR"/>
              <a:t>Connexité initiale</a:t>
            </a:r>
          </a:p>
          <a:p>
            <a:pPr>
              <a:lnSpc>
                <a:spcPct val="120000"/>
              </a:lnSpc>
            </a:pPr>
            <a:r>
              <a:rPr lang="fr-FR"/>
              <a:t>Pas d’ajout de capteur</a:t>
            </a:r>
          </a:p>
          <a:p>
            <a:pPr>
              <a:lnSpc>
                <a:spcPct val="120000"/>
              </a:lnSpc>
            </a:pPr>
            <a:r>
              <a:rPr lang="fr-FR"/>
              <a:t>N</a:t>
            </a:r>
            <a:r>
              <a:rPr lang="fr-FR" baseline="-25000"/>
              <a:t>k</a:t>
            </a:r>
            <a:r>
              <a:rPr lang="fr-FR"/>
              <a:t>(u) = {v ∈ V | (u, v) ∈ E}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12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/>
              <a:t>état de l’art</a:t>
            </a:r>
          </a:p>
        </p:txBody>
      </p:sp>
      <p:sp>
        <p:nvSpPr>
          <p:cNvPr id="7" name="Ellipse 6"/>
          <p:cNvSpPr/>
          <p:nvPr/>
        </p:nvSpPr>
        <p:spPr>
          <a:xfrm>
            <a:off x="6271198" y="3714064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A</a:t>
            </a:r>
          </a:p>
        </p:txBody>
      </p:sp>
      <p:sp>
        <p:nvSpPr>
          <p:cNvPr id="8" name="Ellipse 7"/>
          <p:cNvSpPr/>
          <p:nvPr/>
        </p:nvSpPr>
        <p:spPr>
          <a:xfrm>
            <a:off x="6734701" y="3211511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B</a:t>
            </a:r>
          </a:p>
        </p:txBody>
      </p:sp>
      <p:sp>
        <p:nvSpPr>
          <p:cNvPr id="9" name="Ellipse 8"/>
          <p:cNvSpPr/>
          <p:nvPr/>
        </p:nvSpPr>
        <p:spPr>
          <a:xfrm>
            <a:off x="5523813" y="2970586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C</a:t>
            </a:r>
          </a:p>
        </p:txBody>
      </p:sp>
      <p:sp>
        <p:nvSpPr>
          <p:cNvPr id="10" name="Ellipse 9"/>
          <p:cNvSpPr/>
          <p:nvPr/>
        </p:nvSpPr>
        <p:spPr>
          <a:xfrm>
            <a:off x="5845833" y="5050862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D</a:t>
            </a:r>
          </a:p>
        </p:txBody>
      </p:sp>
      <p:sp>
        <p:nvSpPr>
          <p:cNvPr id="11" name="Ellipse 10"/>
          <p:cNvSpPr/>
          <p:nvPr/>
        </p:nvSpPr>
        <p:spPr>
          <a:xfrm>
            <a:off x="6586392" y="4479673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E</a:t>
            </a:r>
          </a:p>
        </p:txBody>
      </p:sp>
      <p:sp>
        <p:nvSpPr>
          <p:cNvPr id="12" name="Ellipse 11"/>
          <p:cNvSpPr/>
          <p:nvPr/>
        </p:nvSpPr>
        <p:spPr>
          <a:xfrm>
            <a:off x="7675898" y="4774353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F</a:t>
            </a:r>
          </a:p>
        </p:txBody>
      </p:sp>
      <p:cxnSp>
        <p:nvCxnSpPr>
          <p:cNvPr id="13" name="Connecteur droit 12"/>
          <p:cNvCxnSpPr>
            <a:stCxn id="9" idx="5"/>
            <a:endCxn id="7" idx="1"/>
          </p:cNvCxnSpPr>
          <p:nvPr/>
        </p:nvCxnSpPr>
        <p:spPr>
          <a:xfrm>
            <a:off x="5889384" y="3318459"/>
            <a:ext cx="444536" cy="455290"/>
          </a:xfrm>
          <a:prstGeom prst="line">
            <a:avLst/>
          </a:prstGeom>
          <a:ln>
            <a:solidFill>
              <a:srgbClr val="800A0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>
            <a:stCxn id="7" idx="7"/>
            <a:endCxn id="8" idx="3"/>
          </p:cNvCxnSpPr>
          <p:nvPr/>
        </p:nvCxnSpPr>
        <p:spPr>
          <a:xfrm flipV="1">
            <a:off x="6636769" y="3559384"/>
            <a:ext cx="160654" cy="21436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>
            <a:stCxn id="7" idx="5"/>
            <a:endCxn id="11" idx="0"/>
          </p:cNvCxnSpPr>
          <p:nvPr/>
        </p:nvCxnSpPr>
        <p:spPr>
          <a:xfrm>
            <a:off x="6636769" y="4061937"/>
            <a:ext cx="163770" cy="4177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>
            <a:stCxn id="7" idx="3"/>
            <a:endCxn id="10" idx="0"/>
          </p:cNvCxnSpPr>
          <p:nvPr/>
        </p:nvCxnSpPr>
        <p:spPr>
          <a:xfrm flipH="1">
            <a:off x="6059980" y="4061937"/>
            <a:ext cx="273940" cy="9889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>
            <a:stCxn id="10" idx="7"/>
            <a:endCxn id="11" idx="3"/>
          </p:cNvCxnSpPr>
          <p:nvPr/>
        </p:nvCxnSpPr>
        <p:spPr>
          <a:xfrm flipV="1">
            <a:off x="6211404" y="4827546"/>
            <a:ext cx="437710" cy="28300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>
            <a:stCxn id="11" idx="6"/>
            <a:endCxn id="12" idx="2"/>
          </p:cNvCxnSpPr>
          <p:nvPr/>
        </p:nvCxnSpPr>
        <p:spPr>
          <a:xfrm>
            <a:off x="7014685" y="4683452"/>
            <a:ext cx="661213" cy="2946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>
            <a:stCxn id="8" idx="2"/>
            <a:endCxn id="9" idx="6"/>
          </p:cNvCxnSpPr>
          <p:nvPr/>
        </p:nvCxnSpPr>
        <p:spPr>
          <a:xfrm flipH="1" flipV="1">
            <a:off x="5952106" y="3174365"/>
            <a:ext cx="782595" cy="2409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Ellipse 19"/>
          <p:cNvSpPr/>
          <p:nvPr/>
        </p:nvSpPr>
        <p:spPr>
          <a:xfrm>
            <a:off x="8367226" y="5458420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G</a:t>
            </a:r>
          </a:p>
        </p:txBody>
      </p:sp>
      <p:cxnSp>
        <p:nvCxnSpPr>
          <p:cNvPr id="21" name="Connecteur droit 20"/>
          <p:cNvCxnSpPr>
            <a:stCxn id="12" idx="5"/>
            <a:endCxn id="20" idx="1"/>
          </p:cNvCxnSpPr>
          <p:nvPr/>
        </p:nvCxnSpPr>
        <p:spPr>
          <a:xfrm>
            <a:off x="8041469" y="5122226"/>
            <a:ext cx="388479" cy="3958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Ellipse 21"/>
          <p:cNvSpPr/>
          <p:nvPr/>
        </p:nvSpPr>
        <p:spPr>
          <a:xfrm>
            <a:off x="5004048" y="2492896"/>
            <a:ext cx="2880321" cy="2880321"/>
          </a:xfrm>
          <a:prstGeom prst="ellipse">
            <a:avLst/>
          </a:prstGeom>
          <a:gradFill flip="none" rotWithShape="1">
            <a:gsLst>
              <a:gs pos="0">
                <a:schemeClr val="accent5">
                  <a:tint val="50000"/>
                  <a:satMod val="300000"/>
                  <a:alpha val="0"/>
                </a:schemeClr>
              </a:gs>
              <a:gs pos="35000">
                <a:schemeClr val="accent5">
                  <a:tint val="37000"/>
                  <a:satMod val="300000"/>
                  <a:alpha val="0"/>
                </a:schemeClr>
              </a:gs>
              <a:gs pos="100000">
                <a:schemeClr val="accent5">
                  <a:tint val="15000"/>
                  <a:satMod val="350000"/>
                  <a:alpha val="0"/>
                </a:schemeClr>
              </a:gs>
            </a:gsLst>
            <a:lin ang="16200000" scaled="1"/>
            <a:tileRect/>
          </a:gradFill>
          <a:ln>
            <a:prstDash val="dash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6216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20" grpId="0" animBg="1"/>
      <p:bldP spid="2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er 72"/>
          <p:cNvGrpSpPr/>
          <p:nvPr/>
        </p:nvGrpSpPr>
        <p:grpSpPr>
          <a:xfrm>
            <a:off x="5540201" y="3361905"/>
            <a:ext cx="2453780" cy="2296519"/>
            <a:chOff x="5540201" y="3361905"/>
            <a:chExt cx="2453780" cy="2296519"/>
          </a:xfrm>
        </p:grpSpPr>
        <p:grpSp>
          <p:nvGrpSpPr>
            <p:cNvPr id="22" name="Grouper 21"/>
            <p:cNvGrpSpPr>
              <a:grpSpLocks noChangeAspect="1"/>
            </p:cNvGrpSpPr>
            <p:nvPr/>
          </p:nvGrpSpPr>
          <p:grpSpPr>
            <a:xfrm>
              <a:off x="5540201" y="3486880"/>
              <a:ext cx="2453780" cy="2171544"/>
              <a:chOff x="5070704" y="2562860"/>
              <a:chExt cx="3271706" cy="2895392"/>
            </a:xfrm>
          </p:grpSpPr>
          <p:sp>
            <p:nvSpPr>
              <p:cNvPr id="7" name="Ellipse 6"/>
              <p:cNvSpPr/>
              <p:nvPr/>
            </p:nvSpPr>
            <p:spPr>
              <a:xfrm>
                <a:off x="5818089" y="3306338"/>
                <a:ext cx="428293" cy="407558"/>
              </a:xfrm>
              <a:prstGeom prst="ellipse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lIns="72000" rtlCol="0" anchor="ctr">
                <a:normAutofit fontScale="55000" lnSpcReduction="20000"/>
              </a:bodyPr>
              <a:lstStyle/>
              <a:p>
                <a:pPr algn="ctr"/>
                <a:r>
                  <a:rPr lang="fr-FR">
                    <a:solidFill>
                      <a:schemeClr val="tx1"/>
                    </a:solidFill>
                  </a:rPr>
                  <a:t>A</a:t>
                </a:r>
              </a:p>
            </p:txBody>
          </p:sp>
          <p:sp>
            <p:nvSpPr>
              <p:cNvPr id="8" name="Ellipse 7"/>
              <p:cNvSpPr/>
              <p:nvPr/>
            </p:nvSpPr>
            <p:spPr>
              <a:xfrm>
                <a:off x="6281592" y="2803785"/>
                <a:ext cx="428293" cy="407558"/>
              </a:xfrm>
              <a:prstGeom prst="ellipse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lIns="72000" rtlCol="0" anchor="ctr">
                <a:normAutofit fontScale="55000" lnSpcReduction="20000"/>
              </a:bodyPr>
              <a:lstStyle/>
              <a:p>
                <a:pPr algn="ctr"/>
                <a:r>
                  <a:rPr lang="fr-FR">
                    <a:solidFill>
                      <a:schemeClr val="tx1"/>
                    </a:solidFill>
                  </a:rPr>
                  <a:t>B</a:t>
                </a:r>
              </a:p>
            </p:txBody>
          </p:sp>
          <p:sp>
            <p:nvSpPr>
              <p:cNvPr id="9" name="Ellipse 8"/>
              <p:cNvSpPr/>
              <p:nvPr/>
            </p:nvSpPr>
            <p:spPr>
              <a:xfrm>
                <a:off x="5070704" y="2562860"/>
                <a:ext cx="428293" cy="407558"/>
              </a:xfrm>
              <a:prstGeom prst="ellipse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lIns="72000" rtlCol="0" anchor="ctr">
                <a:normAutofit fontScale="55000" lnSpcReduction="20000"/>
              </a:bodyPr>
              <a:lstStyle/>
              <a:p>
                <a:pPr algn="ctr"/>
                <a:r>
                  <a:rPr lang="fr-FR">
                    <a:solidFill>
                      <a:schemeClr val="tx1"/>
                    </a:solidFill>
                  </a:rPr>
                  <a:t>C</a:t>
                </a:r>
              </a:p>
            </p:txBody>
          </p:sp>
          <p:sp>
            <p:nvSpPr>
              <p:cNvPr id="10" name="Ellipse 9"/>
              <p:cNvSpPr/>
              <p:nvPr/>
            </p:nvSpPr>
            <p:spPr>
              <a:xfrm>
                <a:off x="5392724" y="4643136"/>
                <a:ext cx="428293" cy="407558"/>
              </a:xfrm>
              <a:prstGeom prst="ellipse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lIns="72000" rtlCol="0" anchor="ctr">
                <a:normAutofit fontScale="55000" lnSpcReduction="20000"/>
              </a:bodyPr>
              <a:lstStyle/>
              <a:p>
                <a:pPr algn="ctr"/>
                <a:r>
                  <a:rPr lang="fr-FR">
                    <a:solidFill>
                      <a:schemeClr val="tx1"/>
                    </a:solidFill>
                  </a:rPr>
                  <a:t>D</a:t>
                </a:r>
              </a:p>
            </p:txBody>
          </p:sp>
          <p:sp>
            <p:nvSpPr>
              <p:cNvPr id="11" name="Ellipse 10"/>
              <p:cNvSpPr/>
              <p:nvPr/>
            </p:nvSpPr>
            <p:spPr>
              <a:xfrm>
                <a:off x="6133283" y="4071947"/>
                <a:ext cx="428293" cy="407558"/>
              </a:xfrm>
              <a:prstGeom prst="ellipse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lIns="72000" rtlCol="0" anchor="ctr">
                <a:normAutofit fontScale="55000" lnSpcReduction="20000"/>
              </a:bodyPr>
              <a:lstStyle/>
              <a:p>
                <a:pPr algn="ctr"/>
                <a:r>
                  <a:rPr lang="fr-FR">
                    <a:solidFill>
                      <a:schemeClr val="tx1"/>
                    </a:solidFill>
                  </a:rPr>
                  <a:t>E</a:t>
                </a:r>
              </a:p>
            </p:txBody>
          </p:sp>
          <p:sp>
            <p:nvSpPr>
              <p:cNvPr id="12" name="Ellipse 11"/>
              <p:cNvSpPr/>
              <p:nvPr/>
            </p:nvSpPr>
            <p:spPr>
              <a:xfrm>
                <a:off x="7222789" y="4366627"/>
                <a:ext cx="428293" cy="407558"/>
              </a:xfrm>
              <a:prstGeom prst="ellipse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lIns="72000" rtlCol="0" anchor="ctr">
                <a:normAutofit fontScale="55000" lnSpcReduction="20000"/>
              </a:bodyPr>
              <a:lstStyle/>
              <a:p>
                <a:pPr algn="ctr"/>
                <a:r>
                  <a:rPr lang="fr-FR">
                    <a:solidFill>
                      <a:schemeClr val="tx1"/>
                    </a:solidFill>
                  </a:rPr>
                  <a:t>F</a:t>
                </a:r>
              </a:p>
            </p:txBody>
          </p:sp>
          <p:cxnSp>
            <p:nvCxnSpPr>
              <p:cNvPr id="13" name="Connecteur droit 12"/>
              <p:cNvCxnSpPr>
                <a:stCxn id="9" idx="5"/>
                <a:endCxn id="7" idx="1"/>
              </p:cNvCxnSpPr>
              <p:nvPr/>
            </p:nvCxnSpPr>
            <p:spPr>
              <a:xfrm>
                <a:off x="5436275" y="2910733"/>
                <a:ext cx="444536" cy="455290"/>
              </a:xfrm>
              <a:prstGeom prst="line">
                <a:avLst/>
              </a:prstGeom>
              <a:ln/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14" name="Connecteur droit 13"/>
              <p:cNvCxnSpPr>
                <a:stCxn id="7" idx="7"/>
                <a:endCxn id="8" idx="3"/>
              </p:cNvCxnSpPr>
              <p:nvPr/>
            </p:nvCxnSpPr>
            <p:spPr>
              <a:xfrm flipV="1">
                <a:off x="6183660" y="3151658"/>
                <a:ext cx="160654" cy="214365"/>
              </a:xfrm>
              <a:prstGeom prst="line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15" name="Connecteur droit 14"/>
              <p:cNvCxnSpPr>
                <a:stCxn id="7" idx="5"/>
                <a:endCxn id="11" idx="0"/>
              </p:cNvCxnSpPr>
              <p:nvPr/>
            </p:nvCxnSpPr>
            <p:spPr>
              <a:xfrm>
                <a:off x="6183660" y="3654211"/>
                <a:ext cx="163770" cy="417736"/>
              </a:xfrm>
              <a:prstGeom prst="line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16" name="Connecteur droit 15"/>
              <p:cNvCxnSpPr>
                <a:stCxn id="7" idx="3"/>
                <a:endCxn id="10" idx="0"/>
              </p:cNvCxnSpPr>
              <p:nvPr/>
            </p:nvCxnSpPr>
            <p:spPr>
              <a:xfrm flipH="1">
                <a:off x="5606871" y="3654211"/>
                <a:ext cx="273940" cy="988925"/>
              </a:xfrm>
              <a:prstGeom prst="line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17" name="Connecteur droit 16"/>
              <p:cNvCxnSpPr>
                <a:stCxn id="10" idx="7"/>
                <a:endCxn id="11" idx="3"/>
              </p:cNvCxnSpPr>
              <p:nvPr/>
            </p:nvCxnSpPr>
            <p:spPr>
              <a:xfrm flipV="1">
                <a:off x="5758295" y="4419820"/>
                <a:ext cx="437710" cy="283001"/>
              </a:xfrm>
              <a:prstGeom prst="line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18" name="Connecteur droit 17"/>
              <p:cNvCxnSpPr>
                <a:stCxn id="11" idx="6"/>
                <a:endCxn id="12" idx="2"/>
              </p:cNvCxnSpPr>
              <p:nvPr/>
            </p:nvCxnSpPr>
            <p:spPr>
              <a:xfrm>
                <a:off x="6561576" y="4275726"/>
                <a:ext cx="661213" cy="294680"/>
              </a:xfrm>
              <a:prstGeom prst="line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19" name="Connecteur droit 18"/>
              <p:cNvCxnSpPr>
                <a:stCxn id="8" idx="2"/>
                <a:endCxn id="9" idx="6"/>
              </p:cNvCxnSpPr>
              <p:nvPr/>
            </p:nvCxnSpPr>
            <p:spPr>
              <a:xfrm flipH="1" flipV="1">
                <a:off x="5498997" y="2766639"/>
                <a:ext cx="782595" cy="240925"/>
              </a:xfrm>
              <a:prstGeom prst="line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</p:cxnSp>
          <p:sp>
            <p:nvSpPr>
              <p:cNvPr id="20" name="Ellipse 19"/>
              <p:cNvSpPr/>
              <p:nvPr/>
            </p:nvSpPr>
            <p:spPr>
              <a:xfrm>
                <a:off x="7914117" y="5050694"/>
                <a:ext cx="428293" cy="407558"/>
              </a:xfrm>
              <a:prstGeom prst="ellipse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lIns="72000" rtlCol="0" anchor="ctr">
                <a:normAutofit fontScale="55000" lnSpcReduction="20000"/>
              </a:bodyPr>
              <a:lstStyle/>
              <a:p>
                <a:pPr algn="ctr"/>
                <a:r>
                  <a:rPr lang="fr-FR">
                    <a:solidFill>
                      <a:schemeClr val="tx1"/>
                    </a:solidFill>
                  </a:rPr>
                  <a:t>G</a:t>
                </a:r>
              </a:p>
            </p:txBody>
          </p:sp>
          <p:cxnSp>
            <p:nvCxnSpPr>
              <p:cNvPr id="21" name="Connecteur droit 20"/>
              <p:cNvCxnSpPr>
                <a:stCxn id="12" idx="5"/>
                <a:endCxn id="20" idx="1"/>
              </p:cNvCxnSpPr>
              <p:nvPr/>
            </p:nvCxnSpPr>
            <p:spPr>
              <a:xfrm>
                <a:off x="7588360" y="4714500"/>
                <a:ext cx="388479" cy="395879"/>
              </a:xfrm>
              <a:prstGeom prst="line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</p:cxnSp>
        </p:grpSp>
        <p:sp>
          <p:nvSpPr>
            <p:cNvPr id="62" name="Ellipse 61"/>
            <p:cNvSpPr/>
            <p:nvPr/>
          </p:nvSpPr>
          <p:spPr>
            <a:xfrm>
              <a:off x="7614188" y="4465861"/>
              <a:ext cx="321220" cy="305669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lIns="72000" rtlCol="0" anchor="ctr">
              <a:normAutofit fontScale="55000" lnSpcReduction="20000"/>
            </a:bodyPr>
            <a:lstStyle/>
            <a:p>
              <a:pPr algn="ctr"/>
              <a:r>
                <a:rPr lang="fr-FR">
                  <a:solidFill>
                    <a:schemeClr val="tx1"/>
                  </a:solidFill>
                </a:rPr>
                <a:t>H</a:t>
              </a:r>
            </a:p>
          </p:txBody>
        </p:sp>
        <p:cxnSp>
          <p:nvCxnSpPr>
            <p:cNvPr id="63" name="Connecteur droit 62"/>
            <p:cNvCxnSpPr>
              <a:stCxn id="12" idx="7"/>
              <a:endCxn id="62" idx="3"/>
            </p:cNvCxnSpPr>
            <p:nvPr/>
          </p:nvCxnSpPr>
          <p:spPr>
            <a:xfrm flipV="1">
              <a:off x="7428443" y="4726766"/>
              <a:ext cx="232787" cy="157703"/>
            </a:xfrm>
            <a:prstGeom prst="line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</p:cxnSp>
        <p:sp>
          <p:nvSpPr>
            <p:cNvPr id="67" name="Ellipse 66"/>
            <p:cNvSpPr/>
            <p:nvPr/>
          </p:nvSpPr>
          <p:spPr>
            <a:xfrm>
              <a:off x="7062851" y="3361905"/>
              <a:ext cx="321220" cy="305669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lIns="72000" rtlCol="0" anchor="ctr">
              <a:normAutofit fontScale="55000" lnSpcReduction="20000"/>
            </a:bodyPr>
            <a:lstStyle/>
            <a:p>
              <a:pPr algn="ctr"/>
              <a:r>
                <a:rPr lang="fr-FR">
                  <a:solidFill>
                    <a:schemeClr val="tx1"/>
                  </a:solidFill>
                </a:rPr>
                <a:t>I</a:t>
              </a:r>
            </a:p>
          </p:txBody>
        </p:sp>
        <p:cxnSp>
          <p:nvCxnSpPr>
            <p:cNvPr id="68" name="Connecteur droit 67"/>
            <p:cNvCxnSpPr>
              <a:stCxn id="8" idx="6"/>
              <a:endCxn id="67" idx="3"/>
            </p:cNvCxnSpPr>
            <p:nvPr/>
          </p:nvCxnSpPr>
          <p:spPr>
            <a:xfrm flipV="1">
              <a:off x="6769587" y="3622810"/>
              <a:ext cx="340306" cy="197599"/>
            </a:xfrm>
            <a:prstGeom prst="line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</p:cxn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Modèle énergétique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371600" lvl="3" indent="0">
              <a:lnSpc>
                <a:spcPct val="60000"/>
              </a:lnSpc>
              <a:buNone/>
            </a:pPr>
            <a:r>
              <a:rPr lang="fr-FR" sz="3200"/>
              <a:t>	</a:t>
            </a:r>
            <a:r>
              <a:rPr lang="fi-FI" sz="3200"/>
              <a:t>r</a:t>
            </a:r>
            <a:r>
              <a:rPr lang="fi-FI" sz="3200" baseline="30000"/>
              <a:t>α</a:t>
            </a:r>
            <a:r>
              <a:rPr lang="fi-FI" sz="3200"/>
              <a:t>+c	si i ≠ j </a:t>
            </a:r>
            <a:endParaRPr lang="fr-FR" sz="3200"/>
          </a:p>
          <a:p>
            <a:pPr>
              <a:lnSpc>
                <a:spcPct val="60000"/>
              </a:lnSpc>
            </a:pPr>
            <a:r>
              <a:rPr lang="fr-FR"/>
              <a:t>E(r) = 	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fr-FR"/>
              <a:t>				0		sinon</a:t>
            </a:r>
          </a:p>
          <a:p>
            <a:endParaRPr lang="fr-FR"/>
          </a:p>
          <a:p>
            <a:r>
              <a:rPr lang="fr-FR"/>
              <a:t>Durée de vie du réseau</a:t>
            </a:r>
          </a:p>
          <a:p>
            <a:pPr lvl="1"/>
            <a:r>
              <a:rPr lang="fr-FR"/>
              <a:t>Time To First Fall</a:t>
            </a:r>
          </a:p>
          <a:p>
            <a:pPr lvl="1"/>
            <a:r>
              <a:rPr lang="fr-FR"/>
              <a:t>Loose Connectivity</a:t>
            </a:r>
          </a:p>
          <a:p>
            <a:pPr lvl="1"/>
            <a:r>
              <a:rPr lang="fr-FR"/>
              <a:t>Per Cent Node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13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/>
              <a:t>état de l’art</a:t>
            </a:r>
          </a:p>
        </p:txBody>
      </p:sp>
      <p:sp>
        <p:nvSpPr>
          <p:cNvPr id="6" name="Accolade ouvrante 5"/>
          <p:cNvSpPr/>
          <p:nvPr/>
        </p:nvSpPr>
        <p:spPr>
          <a:xfrm>
            <a:off x="1948122" y="1484784"/>
            <a:ext cx="319621" cy="1312086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fr-FR"/>
          </a:p>
        </p:txBody>
      </p:sp>
      <p:sp>
        <p:nvSpPr>
          <p:cNvPr id="55" name="Multiplication 54"/>
          <p:cNvSpPr>
            <a:spLocks noChangeAspect="1"/>
          </p:cNvSpPr>
          <p:nvPr/>
        </p:nvSpPr>
        <p:spPr>
          <a:xfrm>
            <a:off x="6030447" y="3966339"/>
            <a:ext cx="469463" cy="488957"/>
          </a:xfrm>
          <a:prstGeom prst="mathMultiply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Multiplication 58"/>
          <p:cNvSpPr>
            <a:spLocks noChangeAspect="1"/>
          </p:cNvSpPr>
          <p:nvPr/>
        </p:nvSpPr>
        <p:spPr>
          <a:xfrm>
            <a:off x="6263014" y="4527051"/>
            <a:ext cx="469463" cy="488957"/>
          </a:xfrm>
          <a:prstGeom prst="mathMultiply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Multiplication 59"/>
          <p:cNvSpPr>
            <a:spLocks noChangeAspect="1"/>
          </p:cNvSpPr>
          <p:nvPr/>
        </p:nvSpPr>
        <p:spPr>
          <a:xfrm>
            <a:off x="6374918" y="3575930"/>
            <a:ext cx="469463" cy="488957"/>
          </a:xfrm>
          <a:prstGeom prst="mathMultiply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4" name="Multiplication 73"/>
          <p:cNvSpPr>
            <a:spLocks noChangeAspect="1"/>
          </p:cNvSpPr>
          <p:nvPr/>
        </p:nvSpPr>
        <p:spPr>
          <a:xfrm>
            <a:off x="5703333" y="4982989"/>
            <a:ext cx="452844" cy="471648"/>
          </a:xfrm>
          <a:prstGeom prst="mathMultiply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023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5" grpId="0" animBg="1"/>
      <p:bldP spid="55" grpId="1" animBg="1"/>
      <p:bldP spid="59" grpId="1" animBg="1"/>
      <p:bldP spid="59" grpId="2" animBg="1"/>
      <p:bldP spid="60" grpId="0" animBg="1"/>
      <p:bldP spid="7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Catégories d’algorithmes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fr-FR"/>
              <a:t>broadcast / single-cast</a:t>
            </a:r>
          </a:p>
          <a:p>
            <a:pPr>
              <a:lnSpc>
                <a:spcPct val="130000"/>
              </a:lnSpc>
            </a:pPr>
            <a:r>
              <a:rPr lang="fr-FR"/>
              <a:t>rayon d’émission fixe / variable</a:t>
            </a:r>
          </a:p>
          <a:p>
            <a:pPr>
              <a:lnSpc>
                <a:spcPct val="130000"/>
              </a:lnSpc>
            </a:pPr>
            <a:r>
              <a:rPr lang="fr-FR"/>
              <a:t>portée locale / globale</a:t>
            </a:r>
          </a:p>
          <a:p>
            <a:pPr>
              <a:lnSpc>
                <a:spcPct val="130000"/>
              </a:lnSpc>
            </a:pPr>
            <a:r>
              <a:rPr lang="fr-FR"/>
              <a:t>avec balisage / beaconless</a:t>
            </a:r>
          </a:p>
          <a:p>
            <a:pPr>
              <a:lnSpc>
                <a:spcPct val="130000"/>
              </a:lnSpc>
            </a:pPr>
            <a:r>
              <a:rPr lang="fr-FR"/>
              <a:t>déterministe / probabiliste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14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/>
              <a:t>état de l’art</a:t>
            </a:r>
          </a:p>
        </p:txBody>
      </p:sp>
    </p:spTree>
    <p:extLst>
      <p:ext uri="{BB962C8B-B14F-4D97-AF65-F5344CB8AC3E}">
        <p14:creationId xmlns:p14="http://schemas.microsoft.com/office/powerpoint/2010/main" val="3539596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Algorithmes étudiés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15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/>
              <a:t>état de l’art</a:t>
            </a:r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/>
              <a:t>single-cast</a:t>
            </a:r>
          </a:p>
          <a:p>
            <a:pPr lvl="1"/>
            <a:r>
              <a:rPr lang="fr-FR"/>
              <a:t>FA, FR</a:t>
            </a:r>
          </a:p>
          <a:p>
            <a:pPr lvl="1"/>
            <a:r>
              <a:rPr lang="fr-FR"/>
              <a:t>EAR</a:t>
            </a:r>
          </a:p>
          <a:p>
            <a:r>
              <a:rPr lang="fr-FR"/>
              <a:t>broadcast</a:t>
            </a:r>
          </a:p>
          <a:p>
            <a:pPr lvl="1"/>
            <a:r>
              <a:rPr lang="fr-FR"/>
              <a:t>blind flooding, probabilistic flooding</a:t>
            </a:r>
          </a:p>
          <a:p>
            <a:pPr lvl="1"/>
            <a:r>
              <a:rPr lang="fr-FR"/>
              <a:t>ABBA</a:t>
            </a:r>
          </a:p>
          <a:p>
            <a:pPr lvl="1"/>
            <a:r>
              <a:rPr lang="fr-FR"/>
              <a:t>BIP, LBIP, DLBIP</a:t>
            </a:r>
          </a:p>
          <a:p>
            <a:pPr lvl="1"/>
            <a:r>
              <a:rPr lang="fr-FR"/>
              <a:t>LBOP, RBOP, TR-LBOP</a:t>
            </a:r>
          </a:p>
        </p:txBody>
      </p:sp>
    </p:spTree>
    <p:extLst>
      <p:ext uri="{BB962C8B-B14F-4D97-AF65-F5344CB8AC3E}">
        <p14:creationId xmlns:p14="http://schemas.microsoft.com/office/powerpoint/2010/main" val="1404107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Blind flooding</a:t>
            </a:r>
          </a:p>
        </p:txBody>
      </p:sp>
      <p:sp>
        <p:nvSpPr>
          <p:cNvPr id="45" name="Ellipse 44"/>
          <p:cNvSpPr/>
          <p:nvPr/>
        </p:nvSpPr>
        <p:spPr>
          <a:xfrm>
            <a:off x="4621114" y="2055722"/>
            <a:ext cx="2880321" cy="2880321"/>
          </a:xfrm>
          <a:prstGeom prst="ellipse">
            <a:avLst/>
          </a:prstGeom>
          <a:gradFill flip="none" rotWithShape="1">
            <a:gsLst>
              <a:gs pos="0">
                <a:schemeClr val="accent5">
                  <a:tint val="50000"/>
                  <a:satMod val="300000"/>
                  <a:alpha val="66000"/>
                </a:schemeClr>
              </a:gs>
              <a:gs pos="35000">
                <a:schemeClr val="accent5">
                  <a:tint val="37000"/>
                  <a:satMod val="300000"/>
                  <a:alpha val="66000"/>
                </a:schemeClr>
              </a:gs>
              <a:gs pos="100000">
                <a:schemeClr val="accent5">
                  <a:tint val="15000"/>
                  <a:satMod val="350000"/>
                  <a:alpha val="66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7" name="Ellipse 86"/>
          <p:cNvSpPr/>
          <p:nvPr/>
        </p:nvSpPr>
        <p:spPr>
          <a:xfrm>
            <a:off x="5070704" y="1538642"/>
            <a:ext cx="2880321" cy="2880321"/>
          </a:xfrm>
          <a:prstGeom prst="ellipse">
            <a:avLst/>
          </a:prstGeom>
          <a:gradFill flip="none" rotWithShape="1">
            <a:gsLst>
              <a:gs pos="0">
                <a:schemeClr val="accent5">
                  <a:tint val="50000"/>
                  <a:satMod val="300000"/>
                  <a:alpha val="51000"/>
                </a:schemeClr>
              </a:gs>
              <a:gs pos="35000">
                <a:schemeClr val="accent5">
                  <a:tint val="37000"/>
                  <a:satMod val="300000"/>
                  <a:alpha val="51000"/>
                </a:schemeClr>
              </a:gs>
              <a:gs pos="100000">
                <a:schemeClr val="accent5">
                  <a:tint val="15000"/>
                  <a:satMod val="350000"/>
                  <a:alpha val="51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8" name="Ellipse 87"/>
          <p:cNvSpPr/>
          <p:nvPr/>
        </p:nvSpPr>
        <p:spPr>
          <a:xfrm>
            <a:off x="3829564" y="1259595"/>
            <a:ext cx="2880321" cy="2880321"/>
          </a:xfrm>
          <a:prstGeom prst="ellipse">
            <a:avLst/>
          </a:prstGeom>
          <a:gradFill flip="none" rotWithShape="1">
            <a:gsLst>
              <a:gs pos="0">
                <a:schemeClr val="accent5">
                  <a:tint val="50000"/>
                  <a:satMod val="300000"/>
                  <a:alpha val="51000"/>
                </a:schemeClr>
              </a:gs>
              <a:gs pos="35000">
                <a:schemeClr val="accent5">
                  <a:tint val="37000"/>
                  <a:satMod val="300000"/>
                  <a:alpha val="51000"/>
                </a:schemeClr>
              </a:gs>
              <a:gs pos="100000">
                <a:schemeClr val="accent5">
                  <a:tint val="15000"/>
                  <a:satMod val="350000"/>
                  <a:alpha val="51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9" name="Ellipse 88"/>
          <p:cNvSpPr/>
          <p:nvPr/>
        </p:nvSpPr>
        <p:spPr>
          <a:xfrm>
            <a:off x="4875936" y="2839459"/>
            <a:ext cx="2880321" cy="2880321"/>
          </a:xfrm>
          <a:prstGeom prst="ellipse">
            <a:avLst/>
          </a:prstGeom>
          <a:gradFill flip="none" rotWithShape="1">
            <a:gsLst>
              <a:gs pos="0">
                <a:schemeClr val="accent5">
                  <a:tint val="50000"/>
                  <a:satMod val="300000"/>
                  <a:alpha val="48000"/>
                </a:schemeClr>
              </a:gs>
              <a:gs pos="35000">
                <a:schemeClr val="accent5">
                  <a:tint val="37000"/>
                  <a:satMod val="300000"/>
                  <a:alpha val="48000"/>
                </a:schemeClr>
              </a:gs>
              <a:gs pos="100000">
                <a:schemeClr val="accent5">
                  <a:tint val="15000"/>
                  <a:satMod val="350000"/>
                  <a:alpha val="48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6" name="Ellipse 85"/>
          <p:cNvSpPr/>
          <p:nvPr/>
        </p:nvSpPr>
        <p:spPr>
          <a:xfrm>
            <a:off x="4166710" y="3386360"/>
            <a:ext cx="2880321" cy="2880321"/>
          </a:xfrm>
          <a:prstGeom prst="ellipse">
            <a:avLst/>
          </a:prstGeom>
          <a:gradFill flip="none" rotWithShape="1">
            <a:gsLst>
              <a:gs pos="0">
                <a:schemeClr val="accent5">
                  <a:tint val="50000"/>
                  <a:satMod val="300000"/>
                  <a:alpha val="48000"/>
                </a:schemeClr>
              </a:gs>
              <a:gs pos="35000">
                <a:schemeClr val="accent5">
                  <a:tint val="37000"/>
                  <a:satMod val="300000"/>
                  <a:alpha val="48000"/>
                </a:schemeClr>
              </a:gs>
              <a:gs pos="100000">
                <a:schemeClr val="accent5">
                  <a:tint val="15000"/>
                  <a:satMod val="350000"/>
                  <a:alpha val="48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0" name="Ellipse 89"/>
          <p:cNvSpPr/>
          <p:nvPr/>
        </p:nvSpPr>
        <p:spPr>
          <a:xfrm>
            <a:off x="6061274" y="3151658"/>
            <a:ext cx="2880321" cy="2880321"/>
          </a:xfrm>
          <a:prstGeom prst="ellipse">
            <a:avLst/>
          </a:prstGeom>
          <a:gradFill flip="none" rotWithShape="1">
            <a:gsLst>
              <a:gs pos="0">
                <a:schemeClr val="accent5">
                  <a:tint val="50000"/>
                  <a:satMod val="300000"/>
                  <a:alpha val="24000"/>
                </a:schemeClr>
              </a:gs>
              <a:gs pos="35000">
                <a:schemeClr val="accent5">
                  <a:tint val="37000"/>
                  <a:satMod val="300000"/>
                  <a:alpha val="24000"/>
                </a:schemeClr>
              </a:gs>
              <a:gs pos="100000">
                <a:schemeClr val="accent5">
                  <a:tint val="15000"/>
                  <a:satMod val="350000"/>
                  <a:alpha val="24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16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/>
              <a:t>état de l’art</a:t>
            </a:r>
          </a:p>
        </p:txBody>
      </p:sp>
      <p:sp>
        <p:nvSpPr>
          <p:cNvPr id="7" name="Ellipse 6"/>
          <p:cNvSpPr/>
          <p:nvPr/>
        </p:nvSpPr>
        <p:spPr>
          <a:xfrm>
            <a:off x="5818089" y="3306338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A</a:t>
            </a:r>
          </a:p>
        </p:txBody>
      </p:sp>
      <p:sp>
        <p:nvSpPr>
          <p:cNvPr id="8" name="Ellipse 7"/>
          <p:cNvSpPr/>
          <p:nvPr/>
        </p:nvSpPr>
        <p:spPr>
          <a:xfrm>
            <a:off x="6281592" y="2803785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B</a:t>
            </a:r>
          </a:p>
        </p:txBody>
      </p:sp>
      <p:sp>
        <p:nvSpPr>
          <p:cNvPr id="10" name="Ellipse 9"/>
          <p:cNvSpPr/>
          <p:nvPr/>
        </p:nvSpPr>
        <p:spPr>
          <a:xfrm>
            <a:off x="5070704" y="2562860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C</a:t>
            </a:r>
          </a:p>
        </p:txBody>
      </p:sp>
      <p:sp>
        <p:nvSpPr>
          <p:cNvPr id="11" name="Ellipse 10"/>
          <p:cNvSpPr/>
          <p:nvPr/>
        </p:nvSpPr>
        <p:spPr>
          <a:xfrm>
            <a:off x="5392724" y="4643136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D</a:t>
            </a:r>
          </a:p>
        </p:txBody>
      </p:sp>
      <p:sp>
        <p:nvSpPr>
          <p:cNvPr id="12" name="Ellipse 11"/>
          <p:cNvSpPr/>
          <p:nvPr/>
        </p:nvSpPr>
        <p:spPr>
          <a:xfrm>
            <a:off x="6133283" y="4071947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E</a:t>
            </a:r>
          </a:p>
        </p:txBody>
      </p:sp>
      <p:sp>
        <p:nvSpPr>
          <p:cNvPr id="13" name="Ellipse 12"/>
          <p:cNvSpPr/>
          <p:nvPr/>
        </p:nvSpPr>
        <p:spPr>
          <a:xfrm>
            <a:off x="7222789" y="4366627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F</a:t>
            </a:r>
          </a:p>
        </p:txBody>
      </p:sp>
      <p:cxnSp>
        <p:nvCxnSpPr>
          <p:cNvPr id="15" name="Connecteur droit 14"/>
          <p:cNvCxnSpPr>
            <a:stCxn id="10" idx="5"/>
            <a:endCxn id="7" idx="1"/>
          </p:cNvCxnSpPr>
          <p:nvPr/>
        </p:nvCxnSpPr>
        <p:spPr>
          <a:xfrm>
            <a:off x="5436275" y="2910733"/>
            <a:ext cx="444536" cy="455290"/>
          </a:xfrm>
          <a:prstGeom prst="line">
            <a:avLst/>
          </a:prstGeom>
          <a:ln>
            <a:solidFill>
              <a:srgbClr val="800A0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>
            <a:stCxn id="7" idx="7"/>
            <a:endCxn id="8" idx="3"/>
          </p:cNvCxnSpPr>
          <p:nvPr/>
        </p:nvCxnSpPr>
        <p:spPr>
          <a:xfrm flipV="1">
            <a:off x="6183660" y="3151658"/>
            <a:ext cx="160654" cy="21436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>
            <a:stCxn id="7" idx="5"/>
            <a:endCxn id="12" idx="0"/>
          </p:cNvCxnSpPr>
          <p:nvPr/>
        </p:nvCxnSpPr>
        <p:spPr>
          <a:xfrm>
            <a:off x="6183660" y="3654211"/>
            <a:ext cx="163770" cy="4177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/>
          <p:cNvCxnSpPr>
            <a:stCxn id="7" idx="3"/>
            <a:endCxn id="11" idx="0"/>
          </p:cNvCxnSpPr>
          <p:nvPr/>
        </p:nvCxnSpPr>
        <p:spPr>
          <a:xfrm flipH="1">
            <a:off x="5606871" y="3654211"/>
            <a:ext cx="273940" cy="9889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>
            <a:stCxn id="11" idx="7"/>
            <a:endCxn id="12" idx="3"/>
          </p:cNvCxnSpPr>
          <p:nvPr/>
        </p:nvCxnSpPr>
        <p:spPr>
          <a:xfrm flipV="1">
            <a:off x="5758295" y="4419820"/>
            <a:ext cx="437710" cy="28300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>
            <a:stCxn id="12" idx="6"/>
            <a:endCxn id="13" idx="2"/>
          </p:cNvCxnSpPr>
          <p:nvPr/>
        </p:nvCxnSpPr>
        <p:spPr>
          <a:xfrm>
            <a:off x="6561576" y="4275726"/>
            <a:ext cx="661213" cy="2946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/>
          <p:cNvCxnSpPr>
            <a:stCxn id="8" idx="2"/>
            <a:endCxn id="10" idx="6"/>
          </p:cNvCxnSpPr>
          <p:nvPr/>
        </p:nvCxnSpPr>
        <p:spPr>
          <a:xfrm flipH="1" flipV="1">
            <a:off x="5498997" y="2766639"/>
            <a:ext cx="782595" cy="2409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Espace réservé du contenu 6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525963"/>
          </a:xfrm>
        </p:spPr>
        <p:txBody>
          <a:bodyPr>
            <a:normAutofit/>
          </a:bodyPr>
          <a:lstStyle/>
          <a:p>
            <a:r>
              <a:rPr lang="fr-FR"/>
              <a:t>4 transmissions </a:t>
            </a:r>
          </a:p>
          <a:p>
            <a:pPr marL="0" indent="0">
              <a:buNone/>
            </a:pPr>
            <a:r>
              <a:rPr lang="fr-FR"/>
              <a:t>superflues</a:t>
            </a:r>
          </a:p>
          <a:p>
            <a:endParaRPr lang="fr-FR"/>
          </a:p>
          <a:p>
            <a:r>
              <a:rPr lang="fr-FR"/>
              <a:t>Tous les nœuds</a:t>
            </a:r>
          </a:p>
          <a:p>
            <a:pPr marL="0" indent="0">
              <a:buNone/>
            </a:pPr>
            <a:r>
              <a:rPr lang="fr-FR"/>
              <a:t>couverts</a:t>
            </a:r>
          </a:p>
        </p:txBody>
      </p:sp>
      <p:sp>
        <p:nvSpPr>
          <p:cNvPr id="25" name="Ellipse 24"/>
          <p:cNvSpPr/>
          <p:nvPr/>
        </p:nvSpPr>
        <p:spPr>
          <a:xfrm>
            <a:off x="7914117" y="5050694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G</a:t>
            </a:r>
          </a:p>
        </p:txBody>
      </p:sp>
      <p:cxnSp>
        <p:nvCxnSpPr>
          <p:cNvPr id="26" name="Connecteur droit 25"/>
          <p:cNvCxnSpPr>
            <a:stCxn id="13" idx="5"/>
            <a:endCxn id="25" idx="1"/>
          </p:cNvCxnSpPr>
          <p:nvPr/>
        </p:nvCxnSpPr>
        <p:spPr>
          <a:xfrm>
            <a:off x="7588360" y="4714500"/>
            <a:ext cx="388479" cy="3958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7996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87" grpId="0" animBg="1"/>
      <p:bldP spid="88" grpId="0" animBg="1"/>
      <p:bldP spid="89" grpId="0" animBg="1"/>
      <p:bldP spid="86" grpId="0" animBg="1"/>
      <p:bldP spid="9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Probabilistic flooding</a:t>
            </a:r>
          </a:p>
        </p:txBody>
      </p:sp>
      <p:sp>
        <p:nvSpPr>
          <p:cNvPr id="45" name="Ellipse 44"/>
          <p:cNvSpPr/>
          <p:nvPr/>
        </p:nvSpPr>
        <p:spPr>
          <a:xfrm>
            <a:off x="4626541" y="2077323"/>
            <a:ext cx="2880321" cy="2880321"/>
          </a:xfrm>
          <a:prstGeom prst="ellipse">
            <a:avLst/>
          </a:prstGeom>
          <a:gradFill flip="none" rotWithShape="1">
            <a:gsLst>
              <a:gs pos="0">
                <a:schemeClr val="accent5">
                  <a:tint val="50000"/>
                  <a:satMod val="300000"/>
                  <a:alpha val="66000"/>
                </a:schemeClr>
              </a:gs>
              <a:gs pos="35000">
                <a:schemeClr val="accent5">
                  <a:tint val="37000"/>
                  <a:satMod val="300000"/>
                  <a:alpha val="66000"/>
                </a:schemeClr>
              </a:gs>
              <a:gs pos="100000">
                <a:schemeClr val="accent5">
                  <a:tint val="15000"/>
                  <a:satMod val="350000"/>
                  <a:alpha val="66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7" name="Ellipse 86"/>
          <p:cNvSpPr/>
          <p:nvPr/>
        </p:nvSpPr>
        <p:spPr>
          <a:xfrm>
            <a:off x="5076131" y="1560243"/>
            <a:ext cx="2880321" cy="2880321"/>
          </a:xfrm>
          <a:prstGeom prst="ellipse">
            <a:avLst/>
          </a:prstGeom>
          <a:gradFill flip="none" rotWithShape="1">
            <a:gsLst>
              <a:gs pos="0">
                <a:schemeClr val="accent5">
                  <a:tint val="50000"/>
                  <a:satMod val="300000"/>
                  <a:alpha val="51000"/>
                </a:schemeClr>
              </a:gs>
              <a:gs pos="35000">
                <a:schemeClr val="accent5">
                  <a:tint val="37000"/>
                  <a:satMod val="300000"/>
                  <a:alpha val="51000"/>
                </a:schemeClr>
              </a:gs>
              <a:gs pos="100000">
                <a:schemeClr val="accent5">
                  <a:tint val="15000"/>
                  <a:satMod val="350000"/>
                  <a:alpha val="51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6" name="Ellipse 85"/>
          <p:cNvSpPr/>
          <p:nvPr/>
        </p:nvSpPr>
        <p:spPr>
          <a:xfrm>
            <a:off x="4172137" y="3407961"/>
            <a:ext cx="2880321" cy="2880321"/>
          </a:xfrm>
          <a:prstGeom prst="ellipse">
            <a:avLst/>
          </a:prstGeom>
          <a:gradFill flip="none" rotWithShape="1">
            <a:gsLst>
              <a:gs pos="0">
                <a:schemeClr val="accent5">
                  <a:tint val="50000"/>
                  <a:satMod val="300000"/>
                  <a:alpha val="48000"/>
                </a:schemeClr>
              </a:gs>
              <a:gs pos="35000">
                <a:schemeClr val="accent5">
                  <a:tint val="37000"/>
                  <a:satMod val="300000"/>
                  <a:alpha val="48000"/>
                </a:schemeClr>
              </a:gs>
              <a:gs pos="100000">
                <a:schemeClr val="accent5">
                  <a:tint val="15000"/>
                  <a:satMod val="350000"/>
                  <a:alpha val="48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17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/>
              <a:t>état de l’art</a:t>
            </a:r>
          </a:p>
        </p:txBody>
      </p:sp>
      <p:sp>
        <p:nvSpPr>
          <p:cNvPr id="7" name="Ellipse 6"/>
          <p:cNvSpPr/>
          <p:nvPr/>
        </p:nvSpPr>
        <p:spPr>
          <a:xfrm>
            <a:off x="5823516" y="3327939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A</a:t>
            </a:r>
          </a:p>
        </p:txBody>
      </p:sp>
      <p:sp>
        <p:nvSpPr>
          <p:cNvPr id="8" name="Ellipse 7"/>
          <p:cNvSpPr/>
          <p:nvPr/>
        </p:nvSpPr>
        <p:spPr>
          <a:xfrm>
            <a:off x="6287019" y="2825386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B</a:t>
            </a:r>
          </a:p>
        </p:txBody>
      </p:sp>
      <p:sp>
        <p:nvSpPr>
          <p:cNvPr id="10" name="Ellipse 9"/>
          <p:cNvSpPr/>
          <p:nvPr/>
        </p:nvSpPr>
        <p:spPr>
          <a:xfrm>
            <a:off x="5076131" y="2584461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C</a:t>
            </a:r>
          </a:p>
        </p:txBody>
      </p:sp>
      <p:sp>
        <p:nvSpPr>
          <p:cNvPr id="11" name="Ellipse 10"/>
          <p:cNvSpPr/>
          <p:nvPr/>
        </p:nvSpPr>
        <p:spPr>
          <a:xfrm>
            <a:off x="5398151" y="4664737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D</a:t>
            </a:r>
          </a:p>
        </p:txBody>
      </p:sp>
      <p:sp>
        <p:nvSpPr>
          <p:cNvPr id="12" name="Ellipse 11"/>
          <p:cNvSpPr/>
          <p:nvPr/>
        </p:nvSpPr>
        <p:spPr>
          <a:xfrm>
            <a:off x="6138710" y="4093548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E</a:t>
            </a:r>
          </a:p>
        </p:txBody>
      </p:sp>
      <p:sp>
        <p:nvSpPr>
          <p:cNvPr id="13" name="Ellipse 12"/>
          <p:cNvSpPr/>
          <p:nvPr/>
        </p:nvSpPr>
        <p:spPr>
          <a:xfrm>
            <a:off x="7218830" y="4400774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F</a:t>
            </a:r>
          </a:p>
        </p:txBody>
      </p:sp>
      <p:sp>
        <p:nvSpPr>
          <p:cNvPr id="22" name="Ellipse 21"/>
          <p:cNvSpPr/>
          <p:nvPr/>
        </p:nvSpPr>
        <p:spPr>
          <a:xfrm>
            <a:off x="7919544" y="5072295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G</a:t>
            </a:r>
          </a:p>
        </p:txBody>
      </p:sp>
      <p:cxnSp>
        <p:nvCxnSpPr>
          <p:cNvPr id="15" name="Connecteur droit 14"/>
          <p:cNvCxnSpPr>
            <a:stCxn id="10" idx="5"/>
            <a:endCxn id="7" idx="1"/>
          </p:cNvCxnSpPr>
          <p:nvPr/>
        </p:nvCxnSpPr>
        <p:spPr>
          <a:xfrm>
            <a:off x="5441702" y="2932334"/>
            <a:ext cx="444536" cy="455290"/>
          </a:xfrm>
          <a:prstGeom prst="line">
            <a:avLst/>
          </a:prstGeom>
          <a:ln>
            <a:solidFill>
              <a:srgbClr val="800A0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>
            <a:stCxn id="7" idx="7"/>
            <a:endCxn id="8" idx="3"/>
          </p:cNvCxnSpPr>
          <p:nvPr/>
        </p:nvCxnSpPr>
        <p:spPr>
          <a:xfrm flipV="1">
            <a:off x="6189087" y="3173259"/>
            <a:ext cx="160654" cy="21436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>
            <a:stCxn id="7" idx="5"/>
            <a:endCxn id="12" idx="0"/>
          </p:cNvCxnSpPr>
          <p:nvPr/>
        </p:nvCxnSpPr>
        <p:spPr>
          <a:xfrm>
            <a:off x="6189087" y="3675812"/>
            <a:ext cx="163770" cy="4177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/>
          <p:cNvCxnSpPr>
            <a:stCxn id="7" idx="3"/>
            <a:endCxn id="11" idx="0"/>
          </p:cNvCxnSpPr>
          <p:nvPr/>
        </p:nvCxnSpPr>
        <p:spPr>
          <a:xfrm flipH="1">
            <a:off x="5612298" y="3675812"/>
            <a:ext cx="273940" cy="9889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>
            <a:stCxn id="11" idx="7"/>
            <a:endCxn id="12" idx="3"/>
          </p:cNvCxnSpPr>
          <p:nvPr/>
        </p:nvCxnSpPr>
        <p:spPr>
          <a:xfrm flipV="1">
            <a:off x="5763722" y="4441421"/>
            <a:ext cx="437710" cy="28300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>
            <a:stCxn id="12" idx="6"/>
            <a:endCxn id="13" idx="2"/>
          </p:cNvCxnSpPr>
          <p:nvPr/>
        </p:nvCxnSpPr>
        <p:spPr>
          <a:xfrm>
            <a:off x="6567003" y="4297327"/>
            <a:ext cx="651827" cy="30722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/>
          <p:cNvCxnSpPr>
            <a:stCxn id="8" idx="2"/>
            <a:endCxn id="10" idx="6"/>
          </p:cNvCxnSpPr>
          <p:nvPr/>
        </p:nvCxnSpPr>
        <p:spPr>
          <a:xfrm flipH="1" flipV="1">
            <a:off x="5504424" y="2788240"/>
            <a:ext cx="782595" cy="2409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>
            <a:endCxn id="22" idx="1"/>
          </p:cNvCxnSpPr>
          <p:nvPr/>
        </p:nvCxnSpPr>
        <p:spPr>
          <a:xfrm>
            <a:off x="7593787" y="4736101"/>
            <a:ext cx="388479" cy="3958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Espace réservé du contenu 6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525963"/>
          </a:xfrm>
        </p:spPr>
        <p:txBody>
          <a:bodyPr>
            <a:normAutofit/>
          </a:bodyPr>
          <a:lstStyle/>
          <a:p>
            <a:r>
              <a:rPr lang="fr-FR"/>
              <a:t>exemple : P = 0.5</a:t>
            </a:r>
          </a:p>
          <a:p>
            <a:endParaRPr lang="fr-FR"/>
          </a:p>
          <a:p>
            <a:r>
              <a:rPr lang="fr-FR"/>
              <a:t>2 transmissions </a:t>
            </a:r>
          </a:p>
          <a:p>
            <a:pPr marL="0" indent="0">
              <a:buNone/>
            </a:pPr>
            <a:r>
              <a:rPr lang="fr-FR"/>
              <a:t>superflues</a:t>
            </a:r>
          </a:p>
          <a:p>
            <a:endParaRPr lang="fr-FR"/>
          </a:p>
          <a:p>
            <a:r>
              <a:rPr lang="fr-FR"/>
              <a:t>2 nœuds non </a:t>
            </a:r>
          </a:p>
          <a:p>
            <a:pPr marL="0" indent="0">
              <a:buNone/>
            </a:pPr>
            <a:r>
              <a:rPr lang="fr-FR"/>
              <a:t>couverts</a:t>
            </a:r>
          </a:p>
        </p:txBody>
      </p:sp>
    </p:spTree>
    <p:extLst>
      <p:ext uri="{BB962C8B-B14F-4D97-AF65-F5344CB8AC3E}">
        <p14:creationId xmlns:p14="http://schemas.microsoft.com/office/powerpoint/2010/main" val="471546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87" grpId="0" animBg="1"/>
      <p:bldP spid="8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/>
              <a:t>état de l’art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Broadcast Incremental-power Protocol</a:t>
            </a:r>
          </a:p>
        </p:txBody>
      </p:sp>
      <p:sp>
        <p:nvSpPr>
          <p:cNvPr id="45" name="Ellipse 44"/>
          <p:cNvSpPr/>
          <p:nvPr/>
        </p:nvSpPr>
        <p:spPr>
          <a:xfrm>
            <a:off x="4939970" y="2478740"/>
            <a:ext cx="2108001" cy="2101470"/>
          </a:xfrm>
          <a:prstGeom prst="ellipse">
            <a:avLst/>
          </a:prstGeom>
          <a:gradFill flip="none" rotWithShape="1">
            <a:gsLst>
              <a:gs pos="0">
                <a:schemeClr val="accent5">
                  <a:tint val="50000"/>
                  <a:satMod val="300000"/>
                  <a:alpha val="66000"/>
                </a:schemeClr>
              </a:gs>
              <a:gs pos="35000">
                <a:schemeClr val="accent5">
                  <a:tint val="37000"/>
                  <a:satMod val="300000"/>
                  <a:alpha val="66000"/>
                </a:schemeClr>
              </a:gs>
              <a:gs pos="100000">
                <a:schemeClr val="accent5">
                  <a:tint val="15000"/>
                  <a:satMod val="350000"/>
                  <a:alpha val="66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7" name="Ellipse 86"/>
          <p:cNvSpPr/>
          <p:nvPr/>
        </p:nvSpPr>
        <p:spPr>
          <a:xfrm>
            <a:off x="5236581" y="3209088"/>
            <a:ext cx="2202764" cy="2210944"/>
          </a:xfrm>
          <a:prstGeom prst="ellipse">
            <a:avLst/>
          </a:prstGeom>
          <a:gradFill flip="none" rotWithShape="1">
            <a:gsLst>
              <a:gs pos="0">
                <a:schemeClr val="accent5">
                  <a:tint val="50000"/>
                  <a:satMod val="300000"/>
                  <a:alpha val="51000"/>
                </a:schemeClr>
              </a:gs>
              <a:gs pos="35000">
                <a:schemeClr val="accent5">
                  <a:tint val="37000"/>
                  <a:satMod val="300000"/>
                  <a:alpha val="51000"/>
                </a:schemeClr>
              </a:gs>
              <a:gs pos="100000">
                <a:schemeClr val="accent5">
                  <a:tint val="15000"/>
                  <a:satMod val="350000"/>
                  <a:alpha val="51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Ellipse 24"/>
          <p:cNvSpPr/>
          <p:nvPr/>
        </p:nvSpPr>
        <p:spPr>
          <a:xfrm>
            <a:off x="6500183" y="3658418"/>
            <a:ext cx="1878323" cy="1878161"/>
          </a:xfrm>
          <a:prstGeom prst="ellipse">
            <a:avLst/>
          </a:prstGeom>
          <a:gradFill flip="none" rotWithShape="1">
            <a:gsLst>
              <a:gs pos="0">
                <a:schemeClr val="accent5">
                  <a:tint val="50000"/>
                  <a:satMod val="300000"/>
                  <a:alpha val="22000"/>
                </a:schemeClr>
              </a:gs>
              <a:gs pos="35000">
                <a:schemeClr val="accent5">
                  <a:tint val="37000"/>
                  <a:satMod val="300000"/>
                  <a:alpha val="22000"/>
                </a:schemeClr>
              </a:gs>
              <a:gs pos="100000">
                <a:schemeClr val="accent5">
                  <a:tint val="15000"/>
                  <a:satMod val="350000"/>
                  <a:alpha val="22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18</a:t>
            </a:fld>
            <a:endParaRPr lang="fr-FR"/>
          </a:p>
        </p:txBody>
      </p:sp>
      <p:sp>
        <p:nvSpPr>
          <p:cNvPr id="7" name="Ellipse 6"/>
          <p:cNvSpPr/>
          <p:nvPr/>
        </p:nvSpPr>
        <p:spPr>
          <a:xfrm>
            <a:off x="5796673" y="3310545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A</a:t>
            </a:r>
          </a:p>
        </p:txBody>
      </p:sp>
      <p:sp>
        <p:nvSpPr>
          <p:cNvPr id="8" name="Ellipse 7"/>
          <p:cNvSpPr/>
          <p:nvPr/>
        </p:nvSpPr>
        <p:spPr>
          <a:xfrm>
            <a:off x="6260176" y="2807992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B</a:t>
            </a:r>
          </a:p>
        </p:txBody>
      </p:sp>
      <p:sp>
        <p:nvSpPr>
          <p:cNvPr id="10" name="Ellipse 9"/>
          <p:cNvSpPr/>
          <p:nvPr/>
        </p:nvSpPr>
        <p:spPr>
          <a:xfrm>
            <a:off x="5049288" y="2567067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C</a:t>
            </a:r>
          </a:p>
        </p:txBody>
      </p:sp>
      <p:sp>
        <p:nvSpPr>
          <p:cNvPr id="11" name="Ellipse 10"/>
          <p:cNvSpPr/>
          <p:nvPr/>
        </p:nvSpPr>
        <p:spPr>
          <a:xfrm>
            <a:off x="5371308" y="4647343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D</a:t>
            </a:r>
          </a:p>
        </p:txBody>
      </p:sp>
      <p:sp>
        <p:nvSpPr>
          <p:cNvPr id="12" name="Ellipse 11"/>
          <p:cNvSpPr/>
          <p:nvPr/>
        </p:nvSpPr>
        <p:spPr>
          <a:xfrm>
            <a:off x="6108751" y="4070031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E</a:t>
            </a:r>
          </a:p>
        </p:txBody>
      </p:sp>
      <p:sp>
        <p:nvSpPr>
          <p:cNvPr id="13" name="Ellipse 12"/>
          <p:cNvSpPr/>
          <p:nvPr/>
        </p:nvSpPr>
        <p:spPr>
          <a:xfrm>
            <a:off x="7201373" y="4376431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F</a:t>
            </a:r>
          </a:p>
        </p:txBody>
      </p:sp>
      <p:sp>
        <p:nvSpPr>
          <p:cNvPr id="22" name="Ellipse 21"/>
          <p:cNvSpPr/>
          <p:nvPr/>
        </p:nvSpPr>
        <p:spPr>
          <a:xfrm>
            <a:off x="7892701" y="5054901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G</a:t>
            </a:r>
          </a:p>
        </p:txBody>
      </p:sp>
      <p:cxnSp>
        <p:nvCxnSpPr>
          <p:cNvPr id="15" name="Connecteur droit 14"/>
          <p:cNvCxnSpPr>
            <a:stCxn id="10" idx="5"/>
            <a:endCxn id="7" idx="1"/>
          </p:cNvCxnSpPr>
          <p:nvPr/>
        </p:nvCxnSpPr>
        <p:spPr>
          <a:xfrm>
            <a:off x="5414859" y="2914940"/>
            <a:ext cx="444536" cy="455290"/>
          </a:xfrm>
          <a:prstGeom prst="line">
            <a:avLst/>
          </a:prstGeom>
          <a:ln>
            <a:solidFill>
              <a:srgbClr val="800A0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>
            <a:stCxn id="7" idx="7"/>
            <a:endCxn id="8" idx="3"/>
          </p:cNvCxnSpPr>
          <p:nvPr/>
        </p:nvCxnSpPr>
        <p:spPr>
          <a:xfrm flipV="1">
            <a:off x="6162244" y="3155865"/>
            <a:ext cx="160654" cy="21436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>
            <a:stCxn id="7" idx="5"/>
            <a:endCxn id="12" idx="0"/>
          </p:cNvCxnSpPr>
          <p:nvPr/>
        </p:nvCxnSpPr>
        <p:spPr>
          <a:xfrm>
            <a:off x="6162244" y="3658418"/>
            <a:ext cx="160654" cy="41161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/>
          <p:cNvCxnSpPr>
            <a:stCxn id="7" idx="3"/>
            <a:endCxn id="11" idx="0"/>
          </p:cNvCxnSpPr>
          <p:nvPr/>
        </p:nvCxnSpPr>
        <p:spPr>
          <a:xfrm flipH="1">
            <a:off x="5585455" y="3658418"/>
            <a:ext cx="273940" cy="9889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>
            <a:stCxn id="11" idx="7"/>
            <a:endCxn id="12" idx="3"/>
          </p:cNvCxnSpPr>
          <p:nvPr/>
        </p:nvCxnSpPr>
        <p:spPr>
          <a:xfrm flipV="1">
            <a:off x="5736879" y="4417904"/>
            <a:ext cx="434594" cy="2891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>
            <a:stCxn id="12" idx="6"/>
            <a:endCxn id="13" idx="2"/>
          </p:cNvCxnSpPr>
          <p:nvPr/>
        </p:nvCxnSpPr>
        <p:spPr>
          <a:xfrm>
            <a:off x="6537044" y="4273810"/>
            <a:ext cx="664329" cy="306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/>
          <p:cNvCxnSpPr>
            <a:stCxn id="8" idx="2"/>
            <a:endCxn id="10" idx="6"/>
          </p:cNvCxnSpPr>
          <p:nvPr/>
        </p:nvCxnSpPr>
        <p:spPr>
          <a:xfrm flipH="1" flipV="1">
            <a:off x="5477581" y="2770846"/>
            <a:ext cx="782595" cy="2409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>
            <a:endCxn id="22" idx="1"/>
          </p:cNvCxnSpPr>
          <p:nvPr/>
        </p:nvCxnSpPr>
        <p:spPr>
          <a:xfrm>
            <a:off x="7566944" y="4718707"/>
            <a:ext cx="388479" cy="3958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Espace réservé du contenu 6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fr-FR"/>
              <a:t>Basé sur l’algorithme</a:t>
            </a:r>
          </a:p>
          <a:p>
            <a:pPr marL="0" indent="0">
              <a:buNone/>
            </a:pPr>
            <a:r>
              <a:rPr lang="fr-FR"/>
              <a:t>de Prim</a:t>
            </a:r>
          </a:p>
          <a:p>
            <a:r>
              <a:rPr lang="fr-FR"/>
              <a:t>Coût d’une arête : </a:t>
            </a:r>
          </a:p>
          <a:p>
            <a:pPr marL="0" indent="0">
              <a:buNone/>
            </a:pPr>
            <a:r>
              <a:rPr lang="fr-FR"/>
              <a:t>coût énergétique</a:t>
            </a:r>
          </a:p>
          <a:p>
            <a:r>
              <a:rPr lang="fr-FR"/>
              <a:t>Pas de transmission </a:t>
            </a:r>
          </a:p>
          <a:p>
            <a:pPr marL="0" indent="0">
              <a:buNone/>
            </a:pPr>
            <a:r>
              <a:rPr lang="fr-FR"/>
              <a:t>superflue</a:t>
            </a:r>
          </a:p>
          <a:p>
            <a:r>
              <a:rPr lang="fr-FR"/>
              <a:t>Tous les nœuds </a:t>
            </a:r>
          </a:p>
          <a:p>
            <a:pPr marL="0" indent="0">
              <a:buNone/>
            </a:pPr>
            <a:r>
              <a:rPr lang="fr-FR"/>
              <a:t>couverts</a:t>
            </a:r>
          </a:p>
        </p:txBody>
      </p:sp>
    </p:spTree>
    <p:extLst>
      <p:ext uri="{BB962C8B-B14F-4D97-AF65-F5344CB8AC3E}">
        <p14:creationId xmlns:p14="http://schemas.microsoft.com/office/powerpoint/2010/main" val="973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4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87" grpId="0" animBg="1"/>
      <p:bldP spid="2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/>
              <a:t>état de l’art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Localised BIP</a:t>
            </a:r>
          </a:p>
        </p:txBody>
      </p:sp>
      <p:sp>
        <p:nvSpPr>
          <p:cNvPr id="45" name="Ellipse 44"/>
          <p:cNvSpPr/>
          <p:nvPr/>
        </p:nvSpPr>
        <p:spPr>
          <a:xfrm>
            <a:off x="4950100" y="2483365"/>
            <a:ext cx="2108001" cy="2101470"/>
          </a:xfrm>
          <a:prstGeom prst="ellipse">
            <a:avLst/>
          </a:prstGeom>
          <a:gradFill flip="none" rotWithShape="1">
            <a:gsLst>
              <a:gs pos="0">
                <a:schemeClr val="accent5">
                  <a:tint val="50000"/>
                  <a:satMod val="300000"/>
                  <a:alpha val="66000"/>
                </a:schemeClr>
              </a:gs>
              <a:gs pos="35000">
                <a:schemeClr val="accent5">
                  <a:tint val="37000"/>
                  <a:satMod val="300000"/>
                  <a:alpha val="66000"/>
                </a:schemeClr>
              </a:gs>
              <a:gs pos="100000">
                <a:schemeClr val="accent5">
                  <a:tint val="15000"/>
                  <a:satMod val="350000"/>
                  <a:alpha val="66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7" name="Ellipse 86"/>
          <p:cNvSpPr/>
          <p:nvPr/>
        </p:nvSpPr>
        <p:spPr>
          <a:xfrm>
            <a:off x="5246711" y="3213713"/>
            <a:ext cx="2202764" cy="2210944"/>
          </a:xfrm>
          <a:prstGeom prst="ellipse">
            <a:avLst/>
          </a:prstGeom>
          <a:gradFill flip="none" rotWithShape="1">
            <a:gsLst>
              <a:gs pos="0">
                <a:schemeClr val="accent5">
                  <a:tint val="50000"/>
                  <a:satMod val="300000"/>
                  <a:alpha val="51000"/>
                </a:schemeClr>
              </a:gs>
              <a:gs pos="35000">
                <a:schemeClr val="accent5">
                  <a:tint val="37000"/>
                  <a:satMod val="300000"/>
                  <a:alpha val="51000"/>
                </a:schemeClr>
              </a:gs>
              <a:gs pos="100000">
                <a:schemeClr val="accent5">
                  <a:tint val="15000"/>
                  <a:satMod val="350000"/>
                  <a:alpha val="51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Ellipse 24"/>
          <p:cNvSpPr/>
          <p:nvPr/>
        </p:nvSpPr>
        <p:spPr>
          <a:xfrm>
            <a:off x="6510313" y="3663043"/>
            <a:ext cx="1878323" cy="1878161"/>
          </a:xfrm>
          <a:prstGeom prst="ellipse">
            <a:avLst/>
          </a:prstGeom>
          <a:gradFill flip="none" rotWithShape="1">
            <a:gsLst>
              <a:gs pos="0">
                <a:schemeClr val="accent5">
                  <a:tint val="50000"/>
                  <a:satMod val="300000"/>
                  <a:alpha val="22000"/>
                </a:schemeClr>
              </a:gs>
              <a:gs pos="35000">
                <a:schemeClr val="accent5">
                  <a:tint val="37000"/>
                  <a:satMod val="300000"/>
                  <a:alpha val="22000"/>
                </a:schemeClr>
              </a:gs>
              <a:gs pos="100000">
                <a:schemeClr val="accent5">
                  <a:tint val="15000"/>
                  <a:satMod val="350000"/>
                  <a:alpha val="22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19</a:t>
            </a:fld>
            <a:endParaRPr lang="fr-FR"/>
          </a:p>
        </p:txBody>
      </p:sp>
      <p:sp>
        <p:nvSpPr>
          <p:cNvPr id="7" name="Ellipse 6"/>
          <p:cNvSpPr/>
          <p:nvPr/>
        </p:nvSpPr>
        <p:spPr>
          <a:xfrm>
            <a:off x="5806803" y="3315170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A</a:t>
            </a:r>
          </a:p>
        </p:txBody>
      </p:sp>
      <p:sp>
        <p:nvSpPr>
          <p:cNvPr id="8" name="Ellipse 7"/>
          <p:cNvSpPr/>
          <p:nvPr/>
        </p:nvSpPr>
        <p:spPr>
          <a:xfrm>
            <a:off x="6270306" y="2812617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B</a:t>
            </a:r>
          </a:p>
        </p:txBody>
      </p:sp>
      <p:sp>
        <p:nvSpPr>
          <p:cNvPr id="10" name="Ellipse 9"/>
          <p:cNvSpPr/>
          <p:nvPr/>
        </p:nvSpPr>
        <p:spPr>
          <a:xfrm>
            <a:off x="5059418" y="2571692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C</a:t>
            </a:r>
          </a:p>
        </p:txBody>
      </p:sp>
      <p:sp>
        <p:nvSpPr>
          <p:cNvPr id="11" name="Ellipse 10"/>
          <p:cNvSpPr/>
          <p:nvPr/>
        </p:nvSpPr>
        <p:spPr>
          <a:xfrm>
            <a:off x="5381438" y="4651968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D</a:t>
            </a:r>
          </a:p>
        </p:txBody>
      </p:sp>
      <p:sp>
        <p:nvSpPr>
          <p:cNvPr id="12" name="Ellipse 11"/>
          <p:cNvSpPr/>
          <p:nvPr/>
        </p:nvSpPr>
        <p:spPr>
          <a:xfrm>
            <a:off x="6118881" y="4074656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E</a:t>
            </a:r>
          </a:p>
        </p:txBody>
      </p:sp>
      <p:sp>
        <p:nvSpPr>
          <p:cNvPr id="13" name="Ellipse 12"/>
          <p:cNvSpPr/>
          <p:nvPr/>
        </p:nvSpPr>
        <p:spPr>
          <a:xfrm>
            <a:off x="7211503" y="4381056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F</a:t>
            </a:r>
          </a:p>
        </p:txBody>
      </p:sp>
      <p:sp>
        <p:nvSpPr>
          <p:cNvPr id="22" name="Ellipse 21"/>
          <p:cNvSpPr/>
          <p:nvPr/>
        </p:nvSpPr>
        <p:spPr>
          <a:xfrm>
            <a:off x="7902831" y="5059526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G</a:t>
            </a:r>
          </a:p>
        </p:txBody>
      </p:sp>
      <p:cxnSp>
        <p:nvCxnSpPr>
          <p:cNvPr id="15" name="Connecteur droit 14"/>
          <p:cNvCxnSpPr>
            <a:stCxn id="10" idx="5"/>
            <a:endCxn id="7" idx="1"/>
          </p:cNvCxnSpPr>
          <p:nvPr/>
        </p:nvCxnSpPr>
        <p:spPr>
          <a:xfrm>
            <a:off x="5424989" y="2919565"/>
            <a:ext cx="444536" cy="455290"/>
          </a:xfrm>
          <a:prstGeom prst="line">
            <a:avLst/>
          </a:prstGeom>
          <a:ln>
            <a:solidFill>
              <a:srgbClr val="800A0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>
            <a:stCxn id="7" idx="7"/>
            <a:endCxn id="8" idx="3"/>
          </p:cNvCxnSpPr>
          <p:nvPr/>
        </p:nvCxnSpPr>
        <p:spPr>
          <a:xfrm flipV="1">
            <a:off x="6172374" y="3160490"/>
            <a:ext cx="160654" cy="21436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>
            <a:stCxn id="7" idx="5"/>
            <a:endCxn id="12" idx="0"/>
          </p:cNvCxnSpPr>
          <p:nvPr/>
        </p:nvCxnSpPr>
        <p:spPr>
          <a:xfrm>
            <a:off x="6172374" y="3663043"/>
            <a:ext cx="160654" cy="41161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/>
          <p:cNvCxnSpPr>
            <a:stCxn id="7" idx="3"/>
            <a:endCxn id="11" idx="0"/>
          </p:cNvCxnSpPr>
          <p:nvPr/>
        </p:nvCxnSpPr>
        <p:spPr>
          <a:xfrm flipH="1">
            <a:off x="5595585" y="3663043"/>
            <a:ext cx="273940" cy="9889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>
            <a:stCxn id="11" idx="7"/>
            <a:endCxn id="12" idx="3"/>
          </p:cNvCxnSpPr>
          <p:nvPr/>
        </p:nvCxnSpPr>
        <p:spPr>
          <a:xfrm flipV="1">
            <a:off x="5747009" y="4422529"/>
            <a:ext cx="434594" cy="2891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>
            <a:stCxn id="12" idx="6"/>
            <a:endCxn id="13" idx="2"/>
          </p:cNvCxnSpPr>
          <p:nvPr/>
        </p:nvCxnSpPr>
        <p:spPr>
          <a:xfrm>
            <a:off x="6547174" y="4278435"/>
            <a:ext cx="664329" cy="306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/>
          <p:cNvCxnSpPr>
            <a:stCxn id="8" idx="2"/>
            <a:endCxn id="10" idx="6"/>
          </p:cNvCxnSpPr>
          <p:nvPr/>
        </p:nvCxnSpPr>
        <p:spPr>
          <a:xfrm flipH="1" flipV="1">
            <a:off x="5487711" y="2775471"/>
            <a:ext cx="782595" cy="2409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>
            <a:endCxn id="22" idx="1"/>
          </p:cNvCxnSpPr>
          <p:nvPr/>
        </p:nvCxnSpPr>
        <p:spPr>
          <a:xfrm>
            <a:off x="7577074" y="4723332"/>
            <a:ext cx="388479" cy="3958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Espace réservé du contenu 6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525963"/>
          </a:xfrm>
        </p:spPr>
        <p:txBody>
          <a:bodyPr>
            <a:normAutofit/>
          </a:bodyPr>
          <a:lstStyle/>
          <a:p>
            <a:r>
              <a:rPr lang="fr-FR"/>
              <a:t>Similaire à BIP</a:t>
            </a:r>
          </a:p>
          <a:p>
            <a:r>
              <a:rPr lang="fr-FR"/>
              <a:t>Connaissance locale</a:t>
            </a:r>
          </a:p>
          <a:p>
            <a:r>
              <a:rPr lang="fr-FR"/>
              <a:t>Ajout de données</a:t>
            </a:r>
          </a:p>
          <a:p>
            <a:pPr marL="0" indent="0">
              <a:buNone/>
            </a:pPr>
            <a:r>
              <a:rPr lang="fr-FR"/>
              <a:t>minimales dans</a:t>
            </a:r>
          </a:p>
          <a:p>
            <a:pPr marL="0" indent="0">
              <a:buNone/>
            </a:pPr>
            <a:r>
              <a:rPr lang="fr-FR"/>
              <a:t>le paquet </a:t>
            </a:r>
          </a:p>
          <a:p>
            <a:r>
              <a:rPr lang="fr-FR"/>
              <a:t>Tous les nœuds </a:t>
            </a:r>
          </a:p>
          <a:p>
            <a:pPr marL="0" indent="0">
              <a:buNone/>
            </a:pPr>
            <a:r>
              <a:rPr lang="fr-FR"/>
              <a:t>couverts</a:t>
            </a:r>
          </a:p>
        </p:txBody>
      </p:sp>
    </p:spTree>
    <p:extLst>
      <p:ext uri="{BB962C8B-B14F-4D97-AF65-F5344CB8AC3E}">
        <p14:creationId xmlns:p14="http://schemas.microsoft.com/office/powerpoint/2010/main" val="2538464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4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4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4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5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6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6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87" grpId="0" animBg="1"/>
      <p:bldP spid="2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us-titr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/>
              <a:t>Étudiants</a:t>
            </a: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u="sng"/>
              <a:t>Analyse et conception d’algorithmes économes en énergie dans les réseaux de capteurs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fr-FR"/>
              <a:t>Chloé Desdouits</a:t>
            </a:r>
          </a:p>
          <a:p>
            <a:r>
              <a:rPr lang="fr-FR"/>
              <a:t>Sofiane Zahir Kali</a:t>
            </a:r>
          </a:p>
          <a:p>
            <a:r>
              <a:rPr lang="fr-FR"/>
              <a:t>Rabah Laouadi</a:t>
            </a:r>
          </a:p>
          <a:p>
            <a:r>
              <a:rPr lang="fr-FR"/>
              <a:t>Samuel Rouquie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fr-FR"/>
              <a:t>Anne-Élisabeth Baert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2"/>
          </p:nvPr>
        </p:nvSpPr>
        <p:spPr>
          <a:xfrm>
            <a:off x="457199" y="2021268"/>
            <a:ext cx="3951490" cy="1096157"/>
          </a:xfrm>
        </p:spPr>
        <p:txBody>
          <a:bodyPr/>
          <a:lstStyle/>
          <a:p>
            <a:r>
              <a:rPr lang="fr-FR"/>
              <a:t>UM2 – M1 Informatique</a:t>
            </a:r>
          </a:p>
          <a:p>
            <a:r>
              <a:rPr lang="fr-FR"/>
              <a:t>LIRMM</a:t>
            </a:r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/>
              <a:t>Encadrante</a:t>
            </a:r>
          </a:p>
        </p:txBody>
      </p:sp>
      <p:sp>
        <p:nvSpPr>
          <p:cNvPr id="9" name="Espace réservé du contenu 5"/>
          <p:cNvSpPr txBox="1">
            <a:spLocks/>
          </p:cNvSpPr>
          <p:nvPr/>
        </p:nvSpPr>
        <p:spPr>
          <a:xfrm>
            <a:off x="4764294" y="2017913"/>
            <a:ext cx="3951490" cy="109615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Tx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fr-FR"/>
              <a:t>AIGLE, IMAGINA, MOCA</a:t>
            </a:r>
          </a:p>
          <a:p>
            <a:pPr algn="r"/>
            <a:r>
              <a:rPr lang="fr-FR"/>
              <a:t>équipe APR </a:t>
            </a:r>
          </a:p>
        </p:txBody>
      </p:sp>
    </p:spTree>
    <p:extLst>
      <p:ext uri="{BB962C8B-B14F-4D97-AF65-F5344CB8AC3E}">
        <p14:creationId xmlns:p14="http://schemas.microsoft.com/office/powerpoint/2010/main" val="339915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xmlns:p14="http://schemas.microsoft.com/office/powerpoint/2010/main" spd="slow">
        <p:split orient="vert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  <p:bldP spid="6" grpId="0" uiExpand="1" build="p"/>
      <p:bldP spid="7" grpId="0"/>
      <p:bldP spid="9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Ellipse 318"/>
          <p:cNvSpPr/>
          <p:nvPr/>
        </p:nvSpPr>
        <p:spPr>
          <a:xfrm>
            <a:off x="4280374" y="4215727"/>
            <a:ext cx="1854990" cy="1859027"/>
          </a:xfrm>
          <a:prstGeom prst="ellipse">
            <a:avLst/>
          </a:prstGeom>
          <a:gradFill flip="none" rotWithShape="1">
            <a:gsLst>
              <a:gs pos="0">
                <a:schemeClr val="accent5">
                  <a:tint val="50000"/>
                  <a:satMod val="300000"/>
                  <a:alpha val="66000"/>
                </a:schemeClr>
              </a:gs>
              <a:gs pos="35000">
                <a:schemeClr val="accent5">
                  <a:tint val="37000"/>
                  <a:satMod val="300000"/>
                  <a:alpha val="66000"/>
                </a:schemeClr>
              </a:gs>
              <a:gs pos="100000">
                <a:schemeClr val="accent5">
                  <a:tint val="15000"/>
                  <a:satMod val="350000"/>
                  <a:alpha val="66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0" name="Ellipse 319"/>
          <p:cNvSpPr/>
          <p:nvPr/>
        </p:nvSpPr>
        <p:spPr>
          <a:xfrm>
            <a:off x="4894089" y="3645024"/>
            <a:ext cx="1848412" cy="1868947"/>
          </a:xfrm>
          <a:prstGeom prst="ellipse">
            <a:avLst/>
          </a:prstGeom>
          <a:gradFill flip="none" rotWithShape="1">
            <a:gsLst>
              <a:gs pos="0">
                <a:schemeClr val="accent5">
                  <a:tint val="50000"/>
                  <a:satMod val="300000"/>
                  <a:alpha val="49000"/>
                </a:schemeClr>
              </a:gs>
              <a:gs pos="35000">
                <a:schemeClr val="accent5">
                  <a:tint val="37000"/>
                  <a:satMod val="300000"/>
                  <a:alpha val="49000"/>
                </a:schemeClr>
              </a:gs>
              <a:gs pos="100000">
                <a:schemeClr val="accent5">
                  <a:tint val="15000"/>
                  <a:satMod val="350000"/>
                  <a:alpha val="49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1" name="Ellipse 320"/>
          <p:cNvSpPr/>
          <p:nvPr/>
        </p:nvSpPr>
        <p:spPr>
          <a:xfrm>
            <a:off x="5953442" y="4161515"/>
            <a:ext cx="1451642" cy="1454522"/>
          </a:xfrm>
          <a:prstGeom prst="ellipse">
            <a:avLst/>
          </a:prstGeom>
          <a:gradFill flip="none" rotWithShape="1">
            <a:gsLst>
              <a:gs pos="0">
                <a:schemeClr val="accent5">
                  <a:tint val="50000"/>
                  <a:satMod val="300000"/>
                  <a:alpha val="32000"/>
                </a:schemeClr>
              </a:gs>
              <a:gs pos="35000">
                <a:schemeClr val="accent5">
                  <a:tint val="37000"/>
                  <a:satMod val="300000"/>
                  <a:alpha val="32000"/>
                </a:schemeClr>
              </a:gs>
              <a:gs pos="100000">
                <a:schemeClr val="accent5">
                  <a:tint val="15000"/>
                  <a:satMod val="350000"/>
                  <a:alpha val="32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2" name="Ellipse 321"/>
          <p:cNvSpPr/>
          <p:nvPr/>
        </p:nvSpPr>
        <p:spPr>
          <a:xfrm>
            <a:off x="6438842" y="3562890"/>
            <a:ext cx="1733558" cy="1738318"/>
          </a:xfrm>
          <a:prstGeom prst="ellipse">
            <a:avLst/>
          </a:prstGeom>
          <a:gradFill flip="none" rotWithShape="1">
            <a:gsLst>
              <a:gs pos="0">
                <a:schemeClr val="accent5">
                  <a:tint val="50000"/>
                  <a:satMod val="300000"/>
                  <a:alpha val="7000"/>
                </a:schemeClr>
              </a:gs>
              <a:gs pos="35000">
                <a:schemeClr val="accent5">
                  <a:tint val="37000"/>
                  <a:satMod val="300000"/>
                  <a:alpha val="7000"/>
                </a:schemeClr>
              </a:gs>
              <a:gs pos="100000">
                <a:schemeClr val="accent5">
                  <a:tint val="15000"/>
                  <a:satMod val="350000"/>
                  <a:alpha val="7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/>
              <a:t>état de l’art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Dynamic Localised BIP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20</a:t>
            </a:fld>
            <a:endParaRPr lang="fr-FR"/>
          </a:p>
        </p:txBody>
      </p:sp>
      <p:sp>
        <p:nvSpPr>
          <p:cNvPr id="24" name="Espace réservé du contenu 6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525963"/>
          </a:xfrm>
        </p:spPr>
        <p:txBody>
          <a:bodyPr>
            <a:normAutofit/>
          </a:bodyPr>
          <a:lstStyle/>
          <a:p>
            <a:r>
              <a:rPr lang="fr-FR"/>
              <a:t>Similaire à LBIP</a:t>
            </a:r>
          </a:p>
          <a:p>
            <a:endParaRPr lang="fr-FR"/>
          </a:p>
          <a:p>
            <a:r>
              <a:rPr lang="fr-FR"/>
              <a:t>Poids des arcs divisé </a:t>
            </a:r>
          </a:p>
          <a:p>
            <a:pPr marL="0" indent="0">
              <a:buNone/>
            </a:pPr>
            <a:r>
              <a:rPr lang="fr-FR"/>
              <a:t>par l’énergie restante</a:t>
            </a:r>
          </a:p>
          <a:p>
            <a:pPr marL="0" indent="0">
              <a:buNone/>
            </a:pPr>
            <a:endParaRPr lang="fr-FR"/>
          </a:p>
          <a:p>
            <a:r>
              <a:rPr lang="fr-FR"/>
              <a:t>Tous les nœuds </a:t>
            </a:r>
          </a:p>
          <a:p>
            <a:pPr marL="0" indent="0">
              <a:buNone/>
            </a:pPr>
            <a:r>
              <a:rPr lang="fr-FR"/>
              <a:t>couverts</a:t>
            </a:r>
          </a:p>
        </p:txBody>
      </p:sp>
      <p:sp>
        <p:nvSpPr>
          <p:cNvPr id="169" name="Ellipse 168"/>
          <p:cNvSpPr/>
          <p:nvPr/>
        </p:nvSpPr>
        <p:spPr>
          <a:xfrm>
            <a:off x="4229178" y="1641980"/>
            <a:ext cx="1854990" cy="1859027"/>
          </a:xfrm>
          <a:prstGeom prst="ellipse">
            <a:avLst/>
          </a:prstGeom>
          <a:gradFill flip="none" rotWithShape="1">
            <a:gsLst>
              <a:gs pos="0">
                <a:schemeClr val="accent5">
                  <a:tint val="50000"/>
                  <a:satMod val="300000"/>
                  <a:alpha val="66000"/>
                </a:schemeClr>
              </a:gs>
              <a:gs pos="35000">
                <a:schemeClr val="accent5">
                  <a:tint val="37000"/>
                  <a:satMod val="300000"/>
                  <a:alpha val="66000"/>
                </a:schemeClr>
              </a:gs>
              <a:gs pos="100000">
                <a:schemeClr val="accent5">
                  <a:tint val="15000"/>
                  <a:satMod val="350000"/>
                  <a:alpha val="66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0" name="Ellipse 219"/>
          <p:cNvSpPr/>
          <p:nvPr/>
        </p:nvSpPr>
        <p:spPr>
          <a:xfrm>
            <a:off x="5148064" y="2216160"/>
            <a:ext cx="1705259" cy="1716896"/>
          </a:xfrm>
          <a:prstGeom prst="ellipse">
            <a:avLst/>
          </a:prstGeom>
          <a:gradFill flip="none" rotWithShape="1">
            <a:gsLst>
              <a:gs pos="0">
                <a:schemeClr val="accent5">
                  <a:tint val="50000"/>
                  <a:satMod val="300000"/>
                  <a:alpha val="49000"/>
                </a:schemeClr>
              </a:gs>
              <a:gs pos="35000">
                <a:schemeClr val="accent5">
                  <a:tint val="37000"/>
                  <a:satMod val="300000"/>
                  <a:alpha val="49000"/>
                </a:schemeClr>
              </a:gs>
              <a:gs pos="100000">
                <a:schemeClr val="accent5">
                  <a:tint val="15000"/>
                  <a:satMod val="350000"/>
                  <a:alpha val="49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1" name="Ellipse 220"/>
          <p:cNvSpPr/>
          <p:nvPr/>
        </p:nvSpPr>
        <p:spPr>
          <a:xfrm>
            <a:off x="6156176" y="2242006"/>
            <a:ext cx="1313059" cy="1311287"/>
          </a:xfrm>
          <a:prstGeom prst="ellipse">
            <a:avLst/>
          </a:prstGeom>
          <a:gradFill flip="none" rotWithShape="1">
            <a:gsLst>
              <a:gs pos="0">
                <a:schemeClr val="accent5">
                  <a:tint val="50000"/>
                  <a:satMod val="300000"/>
                  <a:alpha val="32000"/>
                </a:schemeClr>
              </a:gs>
              <a:gs pos="35000">
                <a:schemeClr val="accent5">
                  <a:tint val="37000"/>
                  <a:satMod val="300000"/>
                  <a:alpha val="32000"/>
                </a:schemeClr>
              </a:gs>
              <a:gs pos="100000">
                <a:schemeClr val="accent5">
                  <a:tint val="15000"/>
                  <a:satMod val="350000"/>
                  <a:alpha val="32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6" name="Ellipse 235"/>
          <p:cNvSpPr/>
          <p:nvPr/>
        </p:nvSpPr>
        <p:spPr>
          <a:xfrm>
            <a:off x="6484700" y="1581107"/>
            <a:ext cx="1691904" cy="1679304"/>
          </a:xfrm>
          <a:prstGeom prst="ellipse">
            <a:avLst/>
          </a:prstGeom>
          <a:gradFill flip="none" rotWithShape="1">
            <a:gsLst>
              <a:gs pos="0">
                <a:schemeClr val="accent5">
                  <a:tint val="50000"/>
                  <a:satMod val="300000"/>
                  <a:alpha val="7000"/>
                </a:schemeClr>
              </a:gs>
              <a:gs pos="35000">
                <a:schemeClr val="accent5">
                  <a:tint val="37000"/>
                  <a:satMod val="300000"/>
                  <a:alpha val="7000"/>
                </a:schemeClr>
              </a:gs>
              <a:gs pos="100000">
                <a:schemeClr val="accent5">
                  <a:tint val="15000"/>
                  <a:satMod val="350000"/>
                  <a:alpha val="7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/>
          <p:cNvSpPr/>
          <p:nvPr/>
        </p:nvSpPr>
        <p:spPr>
          <a:xfrm>
            <a:off x="4988138" y="2402718"/>
            <a:ext cx="299805" cy="285291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A</a:t>
            </a:r>
          </a:p>
        </p:txBody>
      </p:sp>
      <p:sp>
        <p:nvSpPr>
          <p:cNvPr id="7" name="Ellipse 6"/>
          <p:cNvSpPr/>
          <p:nvPr/>
        </p:nvSpPr>
        <p:spPr>
          <a:xfrm>
            <a:off x="5562395" y="1850474"/>
            <a:ext cx="299805" cy="285291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B</a:t>
            </a:r>
          </a:p>
        </p:txBody>
      </p:sp>
      <p:sp>
        <p:nvSpPr>
          <p:cNvPr id="8" name="Ellipse 7"/>
          <p:cNvSpPr/>
          <p:nvPr/>
        </p:nvSpPr>
        <p:spPr>
          <a:xfrm>
            <a:off x="5818295" y="2889702"/>
            <a:ext cx="299805" cy="285291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C</a:t>
            </a:r>
          </a:p>
        </p:txBody>
      </p:sp>
      <p:sp>
        <p:nvSpPr>
          <p:cNvPr id="9" name="Ellipse 8"/>
          <p:cNvSpPr/>
          <p:nvPr/>
        </p:nvSpPr>
        <p:spPr>
          <a:xfrm>
            <a:off x="6643749" y="2788836"/>
            <a:ext cx="299805" cy="285291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D</a:t>
            </a:r>
          </a:p>
        </p:txBody>
      </p:sp>
      <p:sp>
        <p:nvSpPr>
          <p:cNvPr id="10" name="Ellipse 9"/>
          <p:cNvSpPr/>
          <p:nvPr/>
        </p:nvSpPr>
        <p:spPr>
          <a:xfrm>
            <a:off x="6455236" y="2229928"/>
            <a:ext cx="299805" cy="285291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E</a:t>
            </a:r>
          </a:p>
        </p:txBody>
      </p:sp>
      <p:sp>
        <p:nvSpPr>
          <p:cNvPr id="11" name="Ellipse 10"/>
          <p:cNvSpPr/>
          <p:nvPr/>
        </p:nvSpPr>
        <p:spPr>
          <a:xfrm>
            <a:off x="7155992" y="2315325"/>
            <a:ext cx="299805" cy="285291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F</a:t>
            </a:r>
          </a:p>
        </p:txBody>
      </p:sp>
      <p:sp>
        <p:nvSpPr>
          <p:cNvPr id="12" name="Ellipse 11"/>
          <p:cNvSpPr/>
          <p:nvPr/>
        </p:nvSpPr>
        <p:spPr>
          <a:xfrm>
            <a:off x="7030847" y="1707916"/>
            <a:ext cx="299805" cy="285291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G</a:t>
            </a:r>
          </a:p>
        </p:txBody>
      </p:sp>
      <p:cxnSp>
        <p:nvCxnSpPr>
          <p:cNvPr id="15" name="Connecteur droit 14"/>
          <p:cNvCxnSpPr>
            <a:stCxn id="8" idx="6"/>
            <a:endCxn id="9" idx="2"/>
          </p:cNvCxnSpPr>
          <p:nvPr/>
        </p:nvCxnSpPr>
        <p:spPr>
          <a:xfrm flipV="1">
            <a:off x="6118100" y="2931482"/>
            <a:ext cx="525649" cy="10086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>
            <a:stCxn id="10" idx="4"/>
            <a:endCxn id="9" idx="0"/>
          </p:cNvCxnSpPr>
          <p:nvPr/>
        </p:nvCxnSpPr>
        <p:spPr>
          <a:xfrm>
            <a:off x="6605139" y="2515219"/>
            <a:ext cx="188513" cy="27361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>
            <a:stCxn id="11" idx="3"/>
            <a:endCxn id="9" idx="7"/>
          </p:cNvCxnSpPr>
          <p:nvPr/>
        </p:nvCxnSpPr>
        <p:spPr>
          <a:xfrm flipH="1">
            <a:off x="6899649" y="2558836"/>
            <a:ext cx="300248" cy="2717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80"/>
          <p:cNvCxnSpPr>
            <a:stCxn id="6" idx="7"/>
            <a:endCxn id="7" idx="3"/>
          </p:cNvCxnSpPr>
          <p:nvPr/>
        </p:nvCxnSpPr>
        <p:spPr>
          <a:xfrm flipV="1">
            <a:off x="5244038" y="2093985"/>
            <a:ext cx="362262" cy="35051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 droit 83"/>
          <p:cNvCxnSpPr>
            <a:stCxn id="6" idx="5"/>
            <a:endCxn id="8" idx="1"/>
          </p:cNvCxnSpPr>
          <p:nvPr/>
        </p:nvCxnSpPr>
        <p:spPr>
          <a:xfrm>
            <a:off x="5244038" y="2646229"/>
            <a:ext cx="618162" cy="28525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Connecteur droit 107"/>
          <p:cNvCxnSpPr>
            <a:stCxn id="12" idx="4"/>
            <a:endCxn id="11" idx="0"/>
          </p:cNvCxnSpPr>
          <p:nvPr/>
        </p:nvCxnSpPr>
        <p:spPr>
          <a:xfrm>
            <a:off x="7180750" y="1993207"/>
            <a:ext cx="125145" cy="32211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8" name="Ellipse 117"/>
          <p:cNvSpPr/>
          <p:nvPr/>
        </p:nvSpPr>
        <p:spPr>
          <a:xfrm>
            <a:off x="7641358" y="1543800"/>
            <a:ext cx="299805" cy="285291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H</a:t>
            </a:r>
          </a:p>
        </p:txBody>
      </p:sp>
      <p:sp>
        <p:nvSpPr>
          <p:cNvPr id="119" name="Ellipse 118"/>
          <p:cNvSpPr/>
          <p:nvPr/>
        </p:nvSpPr>
        <p:spPr>
          <a:xfrm>
            <a:off x="7830941" y="2131786"/>
            <a:ext cx="299805" cy="285291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I</a:t>
            </a:r>
          </a:p>
        </p:txBody>
      </p:sp>
      <p:cxnSp>
        <p:nvCxnSpPr>
          <p:cNvPr id="120" name="Connecteur droit 119"/>
          <p:cNvCxnSpPr>
            <a:stCxn id="118" idx="3"/>
            <a:endCxn id="11" idx="7"/>
          </p:cNvCxnSpPr>
          <p:nvPr/>
        </p:nvCxnSpPr>
        <p:spPr>
          <a:xfrm flipH="1">
            <a:off x="7411892" y="1787311"/>
            <a:ext cx="273371" cy="5697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Connecteur droit 122"/>
          <p:cNvCxnSpPr>
            <a:stCxn id="119" idx="2"/>
            <a:endCxn id="11" idx="6"/>
          </p:cNvCxnSpPr>
          <p:nvPr/>
        </p:nvCxnSpPr>
        <p:spPr>
          <a:xfrm flipH="1">
            <a:off x="7455797" y="2274432"/>
            <a:ext cx="375144" cy="18353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Connecteur droit 125"/>
          <p:cNvCxnSpPr>
            <a:stCxn id="7" idx="6"/>
            <a:endCxn id="10" idx="1"/>
          </p:cNvCxnSpPr>
          <p:nvPr/>
        </p:nvCxnSpPr>
        <p:spPr>
          <a:xfrm>
            <a:off x="5862200" y="1993120"/>
            <a:ext cx="636941" cy="278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Connecteur droit 128"/>
          <p:cNvCxnSpPr>
            <a:stCxn id="10" idx="6"/>
            <a:endCxn id="11" idx="2"/>
          </p:cNvCxnSpPr>
          <p:nvPr/>
        </p:nvCxnSpPr>
        <p:spPr>
          <a:xfrm>
            <a:off x="6755041" y="2372574"/>
            <a:ext cx="400951" cy="8539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Connecteur droit 131"/>
          <p:cNvCxnSpPr>
            <a:stCxn id="10" idx="0"/>
            <a:endCxn id="12" idx="3"/>
          </p:cNvCxnSpPr>
          <p:nvPr/>
        </p:nvCxnSpPr>
        <p:spPr>
          <a:xfrm flipV="1">
            <a:off x="6605139" y="1951427"/>
            <a:ext cx="469613" cy="27850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Connecteur droit 135"/>
          <p:cNvCxnSpPr>
            <a:stCxn id="119" idx="1"/>
            <a:endCxn id="12" idx="6"/>
          </p:cNvCxnSpPr>
          <p:nvPr/>
        </p:nvCxnSpPr>
        <p:spPr>
          <a:xfrm flipH="1" flipV="1">
            <a:off x="7330652" y="1850562"/>
            <a:ext cx="544194" cy="32300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Connecteur droit 138"/>
          <p:cNvCxnSpPr>
            <a:stCxn id="118" idx="2"/>
            <a:endCxn id="12" idx="7"/>
          </p:cNvCxnSpPr>
          <p:nvPr/>
        </p:nvCxnSpPr>
        <p:spPr>
          <a:xfrm flipH="1">
            <a:off x="7286747" y="1686446"/>
            <a:ext cx="354611" cy="632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Connecteur droit 142"/>
          <p:cNvCxnSpPr>
            <a:stCxn id="119" idx="0"/>
            <a:endCxn id="118" idx="5"/>
          </p:cNvCxnSpPr>
          <p:nvPr/>
        </p:nvCxnSpPr>
        <p:spPr>
          <a:xfrm flipH="1" flipV="1">
            <a:off x="7897258" y="1787311"/>
            <a:ext cx="83586" cy="3444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5" name="ZoneTexte 264"/>
          <p:cNvSpPr txBox="1"/>
          <p:nvPr/>
        </p:nvSpPr>
        <p:spPr>
          <a:xfrm>
            <a:off x="4468250" y="2420336"/>
            <a:ext cx="5198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/>
              <a:t>100%</a:t>
            </a:r>
          </a:p>
        </p:txBody>
      </p:sp>
      <p:sp>
        <p:nvSpPr>
          <p:cNvPr id="266" name="ZoneTexte 265"/>
          <p:cNvSpPr txBox="1"/>
          <p:nvPr/>
        </p:nvSpPr>
        <p:spPr>
          <a:xfrm>
            <a:off x="5436096" y="1556792"/>
            <a:ext cx="5198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/>
              <a:t>100%</a:t>
            </a:r>
          </a:p>
        </p:txBody>
      </p:sp>
      <p:sp>
        <p:nvSpPr>
          <p:cNvPr id="267" name="ZoneTexte 266"/>
          <p:cNvSpPr txBox="1"/>
          <p:nvPr/>
        </p:nvSpPr>
        <p:spPr>
          <a:xfrm>
            <a:off x="5724128" y="3140968"/>
            <a:ext cx="5198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/>
              <a:t>100%</a:t>
            </a:r>
          </a:p>
        </p:txBody>
      </p:sp>
      <p:sp>
        <p:nvSpPr>
          <p:cNvPr id="268" name="ZoneTexte 267"/>
          <p:cNvSpPr txBox="1"/>
          <p:nvPr/>
        </p:nvSpPr>
        <p:spPr>
          <a:xfrm>
            <a:off x="6293256" y="1941333"/>
            <a:ext cx="5198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/>
              <a:t>100%</a:t>
            </a:r>
          </a:p>
        </p:txBody>
      </p:sp>
      <p:sp>
        <p:nvSpPr>
          <p:cNvPr id="269" name="ZoneTexte 268"/>
          <p:cNvSpPr txBox="1"/>
          <p:nvPr/>
        </p:nvSpPr>
        <p:spPr>
          <a:xfrm>
            <a:off x="6563249" y="3031127"/>
            <a:ext cx="5198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/>
              <a:t>100%</a:t>
            </a:r>
          </a:p>
        </p:txBody>
      </p:sp>
      <p:sp>
        <p:nvSpPr>
          <p:cNvPr id="270" name="ZoneTexte 269"/>
          <p:cNvSpPr txBox="1"/>
          <p:nvPr/>
        </p:nvSpPr>
        <p:spPr>
          <a:xfrm>
            <a:off x="7074752" y="2571790"/>
            <a:ext cx="5198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/>
              <a:t>100%</a:t>
            </a:r>
          </a:p>
        </p:txBody>
      </p:sp>
      <p:sp>
        <p:nvSpPr>
          <p:cNvPr id="271" name="ZoneTexte 270"/>
          <p:cNvSpPr txBox="1"/>
          <p:nvPr/>
        </p:nvSpPr>
        <p:spPr>
          <a:xfrm>
            <a:off x="6949787" y="1431004"/>
            <a:ext cx="5198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/>
              <a:t>100%</a:t>
            </a:r>
          </a:p>
        </p:txBody>
      </p:sp>
      <p:sp>
        <p:nvSpPr>
          <p:cNvPr id="272" name="ZoneTexte 271"/>
          <p:cNvSpPr txBox="1"/>
          <p:nvPr/>
        </p:nvSpPr>
        <p:spPr>
          <a:xfrm>
            <a:off x="7570997" y="1299528"/>
            <a:ext cx="5198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/>
              <a:t>100%</a:t>
            </a:r>
          </a:p>
        </p:txBody>
      </p:sp>
      <p:sp>
        <p:nvSpPr>
          <p:cNvPr id="273" name="ZoneTexte 272"/>
          <p:cNvSpPr txBox="1"/>
          <p:nvPr/>
        </p:nvSpPr>
        <p:spPr>
          <a:xfrm>
            <a:off x="8090885" y="2113764"/>
            <a:ext cx="5198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/>
              <a:t>100%</a:t>
            </a:r>
          </a:p>
        </p:txBody>
      </p:sp>
      <p:sp>
        <p:nvSpPr>
          <p:cNvPr id="275" name="ZoneTexte 274"/>
          <p:cNvSpPr txBox="1"/>
          <p:nvPr/>
        </p:nvSpPr>
        <p:spPr>
          <a:xfrm>
            <a:off x="4468250" y="2413543"/>
            <a:ext cx="5198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/>
              <a:t>90%</a:t>
            </a:r>
          </a:p>
        </p:txBody>
      </p:sp>
      <p:sp>
        <p:nvSpPr>
          <p:cNvPr id="276" name="ZoneTexte 275"/>
          <p:cNvSpPr txBox="1"/>
          <p:nvPr/>
        </p:nvSpPr>
        <p:spPr>
          <a:xfrm>
            <a:off x="5773368" y="3140968"/>
            <a:ext cx="5198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/>
              <a:t>93%</a:t>
            </a:r>
          </a:p>
        </p:txBody>
      </p:sp>
      <p:sp>
        <p:nvSpPr>
          <p:cNvPr id="277" name="ZoneTexte 276"/>
          <p:cNvSpPr txBox="1"/>
          <p:nvPr/>
        </p:nvSpPr>
        <p:spPr>
          <a:xfrm>
            <a:off x="6619713" y="3031127"/>
            <a:ext cx="5198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/>
              <a:t>96%</a:t>
            </a:r>
          </a:p>
        </p:txBody>
      </p:sp>
      <p:sp>
        <p:nvSpPr>
          <p:cNvPr id="278" name="ZoneTexte 277"/>
          <p:cNvSpPr txBox="1"/>
          <p:nvPr/>
        </p:nvSpPr>
        <p:spPr>
          <a:xfrm>
            <a:off x="7151948" y="2571790"/>
            <a:ext cx="5198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/>
              <a:t>91%</a:t>
            </a:r>
          </a:p>
        </p:txBody>
      </p:sp>
      <p:sp>
        <p:nvSpPr>
          <p:cNvPr id="283" name="Ellipse 282"/>
          <p:cNvSpPr/>
          <p:nvPr/>
        </p:nvSpPr>
        <p:spPr>
          <a:xfrm>
            <a:off x="5054819" y="4976169"/>
            <a:ext cx="299805" cy="285291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A</a:t>
            </a:r>
          </a:p>
        </p:txBody>
      </p:sp>
      <p:sp>
        <p:nvSpPr>
          <p:cNvPr id="284" name="Ellipse 283"/>
          <p:cNvSpPr/>
          <p:nvPr/>
        </p:nvSpPr>
        <p:spPr>
          <a:xfrm>
            <a:off x="5629076" y="4423925"/>
            <a:ext cx="299805" cy="285291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B</a:t>
            </a:r>
          </a:p>
        </p:txBody>
      </p:sp>
      <p:sp>
        <p:nvSpPr>
          <p:cNvPr id="285" name="Ellipse 284"/>
          <p:cNvSpPr/>
          <p:nvPr/>
        </p:nvSpPr>
        <p:spPr>
          <a:xfrm>
            <a:off x="5884976" y="5463153"/>
            <a:ext cx="299805" cy="285291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C</a:t>
            </a:r>
          </a:p>
        </p:txBody>
      </p:sp>
      <p:sp>
        <p:nvSpPr>
          <p:cNvPr id="286" name="Ellipse 285"/>
          <p:cNvSpPr/>
          <p:nvPr/>
        </p:nvSpPr>
        <p:spPr>
          <a:xfrm>
            <a:off x="6710430" y="5362287"/>
            <a:ext cx="299805" cy="285291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D</a:t>
            </a:r>
          </a:p>
        </p:txBody>
      </p:sp>
      <p:sp>
        <p:nvSpPr>
          <p:cNvPr id="287" name="Ellipse 286"/>
          <p:cNvSpPr/>
          <p:nvPr/>
        </p:nvSpPr>
        <p:spPr>
          <a:xfrm>
            <a:off x="6521917" y="4803379"/>
            <a:ext cx="299805" cy="285291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E</a:t>
            </a:r>
          </a:p>
        </p:txBody>
      </p:sp>
      <p:sp>
        <p:nvSpPr>
          <p:cNvPr id="288" name="Ellipse 287"/>
          <p:cNvSpPr/>
          <p:nvPr/>
        </p:nvSpPr>
        <p:spPr>
          <a:xfrm>
            <a:off x="7222673" y="4888776"/>
            <a:ext cx="299805" cy="285291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F</a:t>
            </a:r>
          </a:p>
        </p:txBody>
      </p:sp>
      <p:sp>
        <p:nvSpPr>
          <p:cNvPr id="289" name="Ellipse 288"/>
          <p:cNvSpPr/>
          <p:nvPr/>
        </p:nvSpPr>
        <p:spPr>
          <a:xfrm>
            <a:off x="7097528" y="4281367"/>
            <a:ext cx="299805" cy="285291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G</a:t>
            </a:r>
          </a:p>
        </p:txBody>
      </p:sp>
      <p:cxnSp>
        <p:nvCxnSpPr>
          <p:cNvPr id="290" name="Connecteur droit 289"/>
          <p:cNvCxnSpPr>
            <a:stCxn id="285" idx="6"/>
            <a:endCxn id="286" idx="2"/>
          </p:cNvCxnSpPr>
          <p:nvPr/>
        </p:nvCxnSpPr>
        <p:spPr>
          <a:xfrm flipV="1">
            <a:off x="6184781" y="5504933"/>
            <a:ext cx="525649" cy="10086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1" name="Connecteur droit 290"/>
          <p:cNvCxnSpPr>
            <a:stCxn id="287" idx="4"/>
            <a:endCxn id="286" idx="0"/>
          </p:cNvCxnSpPr>
          <p:nvPr/>
        </p:nvCxnSpPr>
        <p:spPr>
          <a:xfrm>
            <a:off x="6671820" y="5088670"/>
            <a:ext cx="188513" cy="27361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2" name="Connecteur droit 291"/>
          <p:cNvCxnSpPr>
            <a:stCxn id="288" idx="3"/>
            <a:endCxn id="286" idx="7"/>
          </p:cNvCxnSpPr>
          <p:nvPr/>
        </p:nvCxnSpPr>
        <p:spPr>
          <a:xfrm flipH="1">
            <a:off x="6966330" y="5132287"/>
            <a:ext cx="300248" cy="2717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3" name="Connecteur droit 292"/>
          <p:cNvCxnSpPr>
            <a:stCxn id="283" idx="7"/>
            <a:endCxn id="284" idx="3"/>
          </p:cNvCxnSpPr>
          <p:nvPr/>
        </p:nvCxnSpPr>
        <p:spPr>
          <a:xfrm flipV="1">
            <a:off x="5310719" y="4667436"/>
            <a:ext cx="362262" cy="35051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4" name="Connecteur droit 293"/>
          <p:cNvCxnSpPr>
            <a:stCxn id="283" idx="5"/>
            <a:endCxn id="285" idx="1"/>
          </p:cNvCxnSpPr>
          <p:nvPr/>
        </p:nvCxnSpPr>
        <p:spPr>
          <a:xfrm>
            <a:off x="5310719" y="5219680"/>
            <a:ext cx="618162" cy="28525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5" name="Connecteur droit 294"/>
          <p:cNvCxnSpPr>
            <a:stCxn id="289" idx="4"/>
            <a:endCxn id="288" idx="0"/>
          </p:cNvCxnSpPr>
          <p:nvPr/>
        </p:nvCxnSpPr>
        <p:spPr>
          <a:xfrm>
            <a:off x="7247431" y="4566658"/>
            <a:ext cx="125145" cy="32211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6" name="Ellipse 295"/>
          <p:cNvSpPr/>
          <p:nvPr/>
        </p:nvSpPr>
        <p:spPr>
          <a:xfrm>
            <a:off x="7708039" y="4117251"/>
            <a:ext cx="299805" cy="285291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H</a:t>
            </a:r>
          </a:p>
        </p:txBody>
      </p:sp>
      <p:sp>
        <p:nvSpPr>
          <p:cNvPr id="297" name="Ellipse 296"/>
          <p:cNvSpPr/>
          <p:nvPr/>
        </p:nvSpPr>
        <p:spPr>
          <a:xfrm>
            <a:off x="7897622" y="4705237"/>
            <a:ext cx="299805" cy="285291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I</a:t>
            </a:r>
          </a:p>
        </p:txBody>
      </p:sp>
      <p:cxnSp>
        <p:nvCxnSpPr>
          <p:cNvPr id="298" name="Connecteur droit 297"/>
          <p:cNvCxnSpPr>
            <a:stCxn id="296" idx="3"/>
            <a:endCxn id="288" idx="7"/>
          </p:cNvCxnSpPr>
          <p:nvPr/>
        </p:nvCxnSpPr>
        <p:spPr>
          <a:xfrm flipH="1">
            <a:off x="7478573" y="4360762"/>
            <a:ext cx="273371" cy="5697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9" name="Connecteur droit 298"/>
          <p:cNvCxnSpPr>
            <a:stCxn id="297" idx="2"/>
            <a:endCxn id="288" idx="6"/>
          </p:cNvCxnSpPr>
          <p:nvPr/>
        </p:nvCxnSpPr>
        <p:spPr>
          <a:xfrm flipH="1">
            <a:off x="7522478" y="4847883"/>
            <a:ext cx="375144" cy="18353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0" name="Connecteur droit 299"/>
          <p:cNvCxnSpPr>
            <a:stCxn id="284" idx="6"/>
            <a:endCxn id="287" idx="1"/>
          </p:cNvCxnSpPr>
          <p:nvPr/>
        </p:nvCxnSpPr>
        <p:spPr>
          <a:xfrm>
            <a:off x="5928881" y="4566571"/>
            <a:ext cx="636941" cy="278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1" name="Connecteur droit 300"/>
          <p:cNvCxnSpPr>
            <a:stCxn id="287" idx="6"/>
            <a:endCxn id="288" idx="2"/>
          </p:cNvCxnSpPr>
          <p:nvPr/>
        </p:nvCxnSpPr>
        <p:spPr>
          <a:xfrm>
            <a:off x="6821722" y="4946025"/>
            <a:ext cx="400951" cy="8539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2" name="Connecteur droit 301"/>
          <p:cNvCxnSpPr>
            <a:stCxn id="287" idx="0"/>
            <a:endCxn id="289" idx="3"/>
          </p:cNvCxnSpPr>
          <p:nvPr/>
        </p:nvCxnSpPr>
        <p:spPr>
          <a:xfrm flipV="1">
            <a:off x="6671820" y="4524878"/>
            <a:ext cx="469613" cy="27850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3" name="Connecteur droit 302"/>
          <p:cNvCxnSpPr>
            <a:stCxn id="297" idx="1"/>
            <a:endCxn id="289" idx="6"/>
          </p:cNvCxnSpPr>
          <p:nvPr/>
        </p:nvCxnSpPr>
        <p:spPr>
          <a:xfrm flipH="1" flipV="1">
            <a:off x="7397333" y="4424013"/>
            <a:ext cx="544194" cy="32300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4" name="Connecteur droit 303"/>
          <p:cNvCxnSpPr>
            <a:stCxn id="296" idx="2"/>
            <a:endCxn id="289" idx="7"/>
          </p:cNvCxnSpPr>
          <p:nvPr/>
        </p:nvCxnSpPr>
        <p:spPr>
          <a:xfrm flipH="1">
            <a:off x="7353428" y="4259897"/>
            <a:ext cx="354611" cy="632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5" name="Connecteur droit 304"/>
          <p:cNvCxnSpPr>
            <a:stCxn id="297" idx="0"/>
            <a:endCxn id="296" idx="5"/>
          </p:cNvCxnSpPr>
          <p:nvPr/>
        </p:nvCxnSpPr>
        <p:spPr>
          <a:xfrm flipH="1" flipV="1">
            <a:off x="7963939" y="4360762"/>
            <a:ext cx="83586" cy="3444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6" name="ZoneTexte 305"/>
          <p:cNvSpPr txBox="1"/>
          <p:nvPr/>
        </p:nvSpPr>
        <p:spPr>
          <a:xfrm>
            <a:off x="4628176" y="4993787"/>
            <a:ext cx="5198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/>
              <a:t>90%</a:t>
            </a:r>
          </a:p>
        </p:txBody>
      </p:sp>
      <p:sp>
        <p:nvSpPr>
          <p:cNvPr id="307" name="ZoneTexte 306"/>
          <p:cNvSpPr txBox="1"/>
          <p:nvPr/>
        </p:nvSpPr>
        <p:spPr>
          <a:xfrm>
            <a:off x="5502777" y="4130243"/>
            <a:ext cx="5198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/>
              <a:t>100%</a:t>
            </a:r>
          </a:p>
        </p:txBody>
      </p:sp>
      <p:sp>
        <p:nvSpPr>
          <p:cNvPr id="308" name="ZoneTexte 307"/>
          <p:cNvSpPr txBox="1"/>
          <p:nvPr/>
        </p:nvSpPr>
        <p:spPr>
          <a:xfrm>
            <a:off x="5790809" y="5714419"/>
            <a:ext cx="5198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/>
              <a:t>93%</a:t>
            </a:r>
          </a:p>
        </p:txBody>
      </p:sp>
      <p:sp>
        <p:nvSpPr>
          <p:cNvPr id="309" name="ZoneTexte 308"/>
          <p:cNvSpPr txBox="1"/>
          <p:nvPr/>
        </p:nvSpPr>
        <p:spPr>
          <a:xfrm>
            <a:off x="6359937" y="4514784"/>
            <a:ext cx="5198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/>
              <a:t>100%</a:t>
            </a:r>
          </a:p>
        </p:txBody>
      </p:sp>
      <p:sp>
        <p:nvSpPr>
          <p:cNvPr id="310" name="ZoneTexte 309"/>
          <p:cNvSpPr txBox="1"/>
          <p:nvPr/>
        </p:nvSpPr>
        <p:spPr>
          <a:xfrm>
            <a:off x="6629930" y="5604578"/>
            <a:ext cx="5198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/>
              <a:t>96%</a:t>
            </a:r>
          </a:p>
        </p:txBody>
      </p:sp>
      <p:sp>
        <p:nvSpPr>
          <p:cNvPr id="311" name="ZoneTexte 310"/>
          <p:cNvSpPr txBox="1"/>
          <p:nvPr/>
        </p:nvSpPr>
        <p:spPr>
          <a:xfrm>
            <a:off x="7141433" y="5145241"/>
            <a:ext cx="5198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/>
              <a:t>91%</a:t>
            </a:r>
          </a:p>
        </p:txBody>
      </p:sp>
      <p:sp>
        <p:nvSpPr>
          <p:cNvPr id="312" name="ZoneTexte 311"/>
          <p:cNvSpPr txBox="1"/>
          <p:nvPr/>
        </p:nvSpPr>
        <p:spPr>
          <a:xfrm>
            <a:off x="7016468" y="4004455"/>
            <a:ext cx="5198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/>
              <a:t>100%</a:t>
            </a:r>
          </a:p>
        </p:txBody>
      </p:sp>
      <p:sp>
        <p:nvSpPr>
          <p:cNvPr id="313" name="ZoneTexte 312"/>
          <p:cNvSpPr txBox="1"/>
          <p:nvPr/>
        </p:nvSpPr>
        <p:spPr>
          <a:xfrm>
            <a:off x="7637678" y="3872979"/>
            <a:ext cx="5198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/>
              <a:t>100%</a:t>
            </a:r>
          </a:p>
        </p:txBody>
      </p:sp>
      <p:sp>
        <p:nvSpPr>
          <p:cNvPr id="314" name="ZoneTexte 313"/>
          <p:cNvSpPr txBox="1"/>
          <p:nvPr/>
        </p:nvSpPr>
        <p:spPr>
          <a:xfrm>
            <a:off x="8157566" y="4687215"/>
            <a:ext cx="5198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/>
              <a:t>100%</a:t>
            </a:r>
          </a:p>
        </p:txBody>
      </p:sp>
      <p:sp>
        <p:nvSpPr>
          <p:cNvPr id="323" name="ZoneTexte 322"/>
          <p:cNvSpPr txBox="1"/>
          <p:nvPr/>
        </p:nvSpPr>
        <p:spPr>
          <a:xfrm>
            <a:off x="4628176" y="4993787"/>
            <a:ext cx="5198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/>
              <a:t>80%</a:t>
            </a:r>
          </a:p>
        </p:txBody>
      </p:sp>
      <p:sp>
        <p:nvSpPr>
          <p:cNvPr id="324" name="ZoneTexte 323"/>
          <p:cNvSpPr txBox="1"/>
          <p:nvPr/>
        </p:nvSpPr>
        <p:spPr>
          <a:xfrm>
            <a:off x="5575677" y="4142867"/>
            <a:ext cx="5198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/>
              <a:t>90%</a:t>
            </a:r>
          </a:p>
        </p:txBody>
      </p:sp>
      <p:sp>
        <p:nvSpPr>
          <p:cNvPr id="325" name="ZoneTexte 324"/>
          <p:cNvSpPr txBox="1"/>
          <p:nvPr/>
        </p:nvSpPr>
        <p:spPr>
          <a:xfrm>
            <a:off x="6438842" y="4528936"/>
            <a:ext cx="5198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/>
              <a:t>96%</a:t>
            </a:r>
          </a:p>
        </p:txBody>
      </p:sp>
      <p:sp>
        <p:nvSpPr>
          <p:cNvPr id="326" name="ZoneTexte 325"/>
          <p:cNvSpPr txBox="1"/>
          <p:nvPr/>
        </p:nvSpPr>
        <p:spPr>
          <a:xfrm>
            <a:off x="7083137" y="4004455"/>
            <a:ext cx="5198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/>
              <a:t>90%</a:t>
            </a:r>
          </a:p>
        </p:txBody>
      </p:sp>
    </p:spTree>
    <p:extLst>
      <p:ext uri="{BB962C8B-B14F-4D97-AF65-F5344CB8AC3E}">
        <p14:creationId xmlns:p14="http://schemas.microsoft.com/office/powerpoint/2010/main" val="22849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1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32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1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42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4" dur="500" fill="hold"/>
                                        <p:tgtEl>
                                          <p:spTgt spid="29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45" dur="500" fill="hold"/>
                                        <p:tgtEl>
                                          <p:spTgt spid="29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9" dur="500" fill="hold"/>
                                        <p:tgtEl>
                                          <p:spTgt spid="29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50" dur="500" fill="hold"/>
                                        <p:tgtEl>
                                          <p:spTgt spid="29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4" dur="500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55" dur="500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9" dur="500" fill="hold"/>
                                        <p:tgtEl>
                                          <p:spTgt spid="29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60" dur="500" fill="hold"/>
                                        <p:tgtEl>
                                          <p:spTgt spid="29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4" dur="500" fill="hold"/>
                                        <p:tgtEl>
                                          <p:spTgt spid="30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65" dur="500" fill="hold"/>
                                        <p:tgtEl>
                                          <p:spTgt spid="30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9" dur="500" fill="hold"/>
                                        <p:tgtEl>
                                          <p:spTgt spid="30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70" dur="500" fill="hold"/>
                                        <p:tgtEl>
                                          <p:spTgt spid="30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4" dur="500" fill="hold"/>
                                        <p:tgtEl>
                                          <p:spTgt spid="30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75" dur="500" fill="hold"/>
                                        <p:tgtEl>
                                          <p:spTgt spid="30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9" dur="500" fill="hold"/>
                                        <p:tgtEl>
                                          <p:spTgt spid="30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80" dur="500" fill="hold"/>
                                        <p:tgtEl>
                                          <p:spTgt spid="30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9" grpId="0" animBg="1"/>
      <p:bldP spid="320" grpId="0" animBg="1"/>
      <p:bldP spid="321" grpId="0" animBg="1"/>
      <p:bldP spid="322" grpId="0" animBg="1"/>
      <p:bldP spid="169" grpId="0" animBg="1"/>
      <p:bldP spid="220" grpId="0" animBg="1"/>
      <p:bldP spid="221" grpId="0" animBg="1"/>
      <p:bldP spid="236" grpId="0" animBg="1"/>
      <p:bldP spid="265" grpId="0"/>
      <p:bldP spid="267" grpId="0"/>
      <p:bldP spid="269" grpId="0"/>
      <p:bldP spid="270" grpId="0"/>
      <p:bldP spid="275" grpId="0"/>
      <p:bldP spid="276" grpId="1"/>
      <p:bldP spid="277" grpId="1"/>
      <p:bldP spid="278" grpId="1"/>
      <p:bldP spid="283" grpId="0" animBg="1"/>
      <p:bldP spid="284" grpId="0" animBg="1"/>
      <p:bldP spid="285" grpId="0" animBg="1"/>
      <p:bldP spid="286" grpId="0" animBg="1"/>
      <p:bldP spid="287" grpId="0" animBg="1"/>
      <p:bldP spid="288" grpId="0" animBg="1"/>
      <p:bldP spid="289" grpId="0" animBg="1"/>
      <p:bldP spid="296" grpId="0" animBg="1"/>
      <p:bldP spid="297" grpId="0" animBg="1"/>
      <p:bldP spid="306" grpId="1"/>
      <p:bldP spid="306" grpId="2"/>
      <p:bldP spid="307" grpId="0"/>
      <p:bldP spid="307" grpId="1"/>
      <p:bldP spid="308" grpId="0"/>
      <p:bldP spid="309" grpId="0"/>
      <p:bldP spid="309" grpId="1"/>
      <p:bldP spid="310" grpId="0"/>
      <p:bldP spid="311" grpId="0"/>
      <p:bldP spid="312" grpId="0"/>
      <p:bldP spid="312" grpId="1"/>
      <p:bldP spid="313" grpId="0"/>
      <p:bldP spid="314" grpId="0"/>
      <p:bldP spid="323" grpId="2"/>
      <p:bldP spid="324" grpId="2"/>
      <p:bldP spid="325" grpId="2"/>
      <p:bldP spid="326" grpId="2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601456" cy="1143000"/>
          </a:xfrm>
        </p:spPr>
        <p:txBody>
          <a:bodyPr>
            <a:normAutofit/>
          </a:bodyPr>
          <a:lstStyle/>
          <a:p>
            <a:r>
              <a:rPr lang="fr-FR" dirty="0" err="1" smtClean="0"/>
              <a:t>LmstBOP</a:t>
            </a:r>
            <a:r>
              <a:rPr lang="fr-FR" dirty="0" smtClean="0"/>
              <a:t> et </a:t>
            </a:r>
            <a:r>
              <a:rPr lang="fr-FR" dirty="0" err="1" smtClean="0"/>
              <a:t>RngBOP</a:t>
            </a:r>
            <a:r>
              <a:rPr lang="fr-FR" dirty="0" smtClean="0"/>
              <a:t> </a:t>
            </a:r>
            <a:r>
              <a:rPr lang="fr-FR" dirty="0"/>
              <a:t>(RBOP</a:t>
            </a:r>
            <a:r>
              <a:rPr lang="fr-FR" dirty="0" smtClean="0"/>
              <a:t>)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21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/>
              <a:t>état de l’art</a:t>
            </a:r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>
          <a:xfrm>
            <a:off x="457200" y="1671453"/>
            <a:ext cx="8229600" cy="679860"/>
          </a:xfrm>
        </p:spPr>
        <p:txBody>
          <a:bodyPr>
            <a:normAutofit/>
          </a:bodyPr>
          <a:lstStyle/>
          <a:p>
            <a:r>
              <a:rPr lang="fr-FR" dirty="0"/>
              <a:t>Similaire à </a:t>
            </a:r>
            <a:r>
              <a:rPr lang="fr-FR" dirty="0" smtClean="0"/>
              <a:t>LBIP</a:t>
            </a:r>
            <a:endParaRPr lang="fr-FR" dirty="0"/>
          </a:p>
        </p:txBody>
      </p:sp>
      <p:sp>
        <p:nvSpPr>
          <p:cNvPr id="8" name="Espace réservé du contenu 6"/>
          <p:cNvSpPr txBox="1">
            <a:spLocks/>
          </p:cNvSpPr>
          <p:nvPr/>
        </p:nvSpPr>
        <p:spPr>
          <a:xfrm>
            <a:off x="360218" y="2380715"/>
            <a:ext cx="8229600" cy="683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Basés sur des algorithmes de sélection de liens</a:t>
            </a:r>
          </a:p>
        </p:txBody>
      </p:sp>
      <p:sp>
        <p:nvSpPr>
          <p:cNvPr id="9" name="Espace réservé du contenu 6"/>
          <p:cNvSpPr txBox="1">
            <a:spLocks/>
          </p:cNvSpPr>
          <p:nvPr/>
        </p:nvSpPr>
        <p:spPr>
          <a:xfrm>
            <a:off x="360218" y="3051959"/>
            <a:ext cx="8229600" cy="7956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Tous les nœuds couverts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590105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8" grpId="0"/>
      <p:bldP spid="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Ellipse 86"/>
          <p:cNvSpPr/>
          <p:nvPr/>
        </p:nvSpPr>
        <p:spPr>
          <a:xfrm>
            <a:off x="4370119" y="2335430"/>
            <a:ext cx="2891863" cy="2665481"/>
          </a:xfrm>
          <a:prstGeom prst="ellipse">
            <a:avLst/>
          </a:prstGeom>
          <a:noFill/>
          <a:ln>
            <a:prstDash val="dash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Ellipse 25"/>
          <p:cNvSpPr/>
          <p:nvPr/>
        </p:nvSpPr>
        <p:spPr>
          <a:xfrm>
            <a:off x="5243597" y="3221146"/>
            <a:ext cx="2501706" cy="2202589"/>
          </a:xfrm>
          <a:prstGeom prst="ellipse">
            <a:avLst/>
          </a:prstGeom>
          <a:noFill/>
          <a:ln>
            <a:prstDash val="dash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Ellipse 26"/>
          <p:cNvSpPr/>
          <p:nvPr/>
        </p:nvSpPr>
        <p:spPr>
          <a:xfrm>
            <a:off x="6494451" y="3604428"/>
            <a:ext cx="2192350" cy="2033437"/>
          </a:xfrm>
          <a:prstGeom prst="ellipse">
            <a:avLst/>
          </a:prstGeom>
          <a:noFill/>
          <a:ln>
            <a:prstDash val="dash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/>
              <a:t>état de l’art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LBOP</a:t>
            </a:r>
          </a:p>
        </p:txBody>
      </p:sp>
      <p:sp>
        <p:nvSpPr>
          <p:cNvPr id="45" name="Ellipse 44"/>
          <p:cNvSpPr/>
          <p:nvPr/>
        </p:nvSpPr>
        <p:spPr>
          <a:xfrm>
            <a:off x="4214250" y="1511808"/>
            <a:ext cx="2589856" cy="2369561"/>
          </a:xfrm>
          <a:prstGeom prst="ellipse">
            <a:avLst/>
          </a:prstGeom>
          <a:noFill/>
          <a:ln>
            <a:prstDash val="dash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22</a:t>
            </a:fld>
            <a:endParaRPr lang="fr-FR"/>
          </a:p>
        </p:txBody>
      </p:sp>
      <p:sp>
        <p:nvSpPr>
          <p:cNvPr id="7" name="Ellipse 6"/>
          <p:cNvSpPr/>
          <p:nvPr/>
        </p:nvSpPr>
        <p:spPr>
          <a:xfrm>
            <a:off x="5912310" y="3256555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A</a:t>
            </a:r>
          </a:p>
        </p:txBody>
      </p:sp>
      <p:sp>
        <p:nvSpPr>
          <p:cNvPr id="8" name="Ellipse 7"/>
          <p:cNvSpPr/>
          <p:nvPr/>
        </p:nvSpPr>
        <p:spPr>
          <a:xfrm>
            <a:off x="6375813" y="2754002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 dirty="0"/>
              <a:t>B</a:t>
            </a:r>
          </a:p>
        </p:txBody>
      </p:sp>
      <p:sp>
        <p:nvSpPr>
          <p:cNvPr id="10" name="Ellipse 9"/>
          <p:cNvSpPr/>
          <p:nvPr/>
        </p:nvSpPr>
        <p:spPr>
          <a:xfrm>
            <a:off x="5164925" y="2513077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C</a:t>
            </a:r>
          </a:p>
        </p:txBody>
      </p:sp>
      <p:sp>
        <p:nvSpPr>
          <p:cNvPr id="11" name="Ellipse 10"/>
          <p:cNvSpPr/>
          <p:nvPr/>
        </p:nvSpPr>
        <p:spPr>
          <a:xfrm>
            <a:off x="5486945" y="4593353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D</a:t>
            </a:r>
          </a:p>
        </p:txBody>
      </p:sp>
      <p:sp>
        <p:nvSpPr>
          <p:cNvPr id="12" name="Ellipse 11"/>
          <p:cNvSpPr/>
          <p:nvPr/>
        </p:nvSpPr>
        <p:spPr>
          <a:xfrm>
            <a:off x="6224388" y="4016041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E</a:t>
            </a:r>
          </a:p>
        </p:txBody>
      </p:sp>
      <p:sp>
        <p:nvSpPr>
          <p:cNvPr id="13" name="Ellipse 12"/>
          <p:cNvSpPr/>
          <p:nvPr/>
        </p:nvSpPr>
        <p:spPr>
          <a:xfrm>
            <a:off x="7317010" y="4322441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F</a:t>
            </a:r>
          </a:p>
        </p:txBody>
      </p:sp>
      <p:sp>
        <p:nvSpPr>
          <p:cNvPr id="22" name="Ellipse 21"/>
          <p:cNvSpPr/>
          <p:nvPr/>
        </p:nvSpPr>
        <p:spPr>
          <a:xfrm>
            <a:off x="8008338" y="5000911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G</a:t>
            </a:r>
          </a:p>
        </p:txBody>
      </p:sp>
      <p:cxnSp>
        <p:nvCxnSpPr>
          <p:cNvPr id="15" name="Connecteur droit 14"/>
          <p:cNvCxnSpPr>
            <a:stCxn id="10" idx="5"/>
            <a:endCxn id="7" idx="1"/>
          </p:cNvCxnSpPr>
          <p:nvPr/>
        </p:nvCxnSpPr>
        <p:spPr>
          <a:xfrm>
            <a:off x="5530496" y="2860950"/>
            <a:ext cx="444536" cy="455290"/>
          </a:xfrm>
          <a:prstGeom prst="line">
            <a:avLst/>
          </a:prstGeom>
          <a:ln>
            <a:solidFill>
              <a:srgbClr val="800A0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>
            <a:stCxn id="7" idx="7"/>
            <a:endCxn id="8" idx="3"/>
          </p:cNvCxnSpPr>
          <p:nvPr/>
        </p:nvCxnSpPr>
        <p:spPr>
          <a:xfrm flipV="1">
            <a:off x="6277881" y="3101875"/>
            <a:ext cx="160654" cy="21436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>
            <a:stCxn id="7" idx="5"/>
            <a:endCxn id="12" idx="0"/>
          </p:cNvCxnSpPr>
          <p:nvPr/>
        </p:nvCxnSpPr>
        <p:spPr>
          <a:xfrm>
            <a:off x="6277881" y="3604428"/>
            <a:ext cx="160654" cy="41161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/>
          <p:cNvCxnSpPr>
            <a:stCxn id="7" idx="3"/>
            <a:endCxn id="11" idx="0"/>
          </p:cNvCxnSpPr>
          <p:nvPr/>
        </p:nvCxnSpPr>
        <p:spPr>
          <a:xfrm flipH="1">
            <a:off x="5701092" y="3604428"/>
            <a:ext cx="273940" cy="9889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>
            <a:stCxn id="11" idx="7"/>
            <a:endCxn id="12" idx="3"/>
          </p:cNvCxnSpPr>
          <p:nvPr/>
        </p:nvCxnSpPr>
        <p:spPr>
          <a:xfrm flipV="1">
            <a:off x="5852516" y="4363914"/>
            <a:ext cx="434594" cy="2891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>
            <a:stCxn id="12" idx="6"/>
            <a:endCxn id="13" idx="2"/>
          </p:cNvCxnSpPr>
          <p:nvPr/>
        </p:nvCxnSpPr>
        <p:spPr>
          <a:xfrm>
            <a:off x="6652681" y="4219820"/>
            <a:ext cx="664329" cy="306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/>
          <p:cNvCxnSpPr>
            <a:stCxn id="8" idx="2"/>
            <a:endCxn id="10" idx="6"/>
          </p:cNvCxnSpPr>
          <p:nvPr/>
        </p:nvCxnSpPr>
        <p:spPr>
          <a:xfrm flipH="1" flipV="1">
            <a:off x="5593218" y="2716856"/>
            <a:ext cx="782595" cy="2409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>
            <a:endCxn id="22" idx="1"/>
          </p:cNvCxnSpPr>
          <p:nvPr/>
        </p:nvCxnSpPr>
        <p:spPr>
          <a:xfrm>
            <a:off x="7682581" y="4664717"/>
            <a:ext cx="388479" cy="3958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Espace réservé du contenu 6"/>
          <p:cNvSpPr>
            <a:spLocks noGrp="1"/>
          </p:cNvSpPr>
          <p:nvPr>
            <p:ph idx="1"/>
          </p:nvPr>
        </p:nvSpPr>
        <p:spPr>
          <a:xfrm>
            <a:off x="457200" y="1600202"/>
            <a:ext cx="4492900" cy="1320434"/>
          </a:xfrm>
        </p:spPr>
        <p:txBody>
          <a:bodyPr>
            <a:normAutofit/>
          </a:bodyPr>
          <a:lstStyle/>
          <a:p>
            <a:r>
              <a:rPr lang="fr-FR" dirty="0" smtClean="0"/>
              <a:t>Etape d’initialisation:</a:t>
            </a:r>
          </a:p>
          <a:p>
            <a:pPr marL="0" indent="0">
              <a:buNone/>
            </a:pPr>
            <a:r>
              <a:rPr lang="fr-FR" dirty="0" smtClean="0"/>
              <a:t>Graphe LMST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4178294" y="2124780"/>
            <a:ext cx="1574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MST local de C</a:t>
            </a:r>
            <a:endParaRPr lang="fr-FR" dirty="0"/>
          </a:p>
        </p:txBody>
      </p:sp>
      <p:sp>
        <p:nvSpPr>
          <p:cNvPr id="36" name="ZoneTexte 35"/>
          <p:cNvSpPr txBox="1"/>
          <p:nvPr/>
        </p:nvSpPr>
        <p:spPr>
          <a:xfrm>
            <a:off x="6865367" y="2591686"/>
            <a:ext cx="1585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MST local de A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14895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1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1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21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3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1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21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5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5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5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5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21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6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6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6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 animBg="1"/>
      <p:bldP spid="26" grpId="0" animBg="1"/>
      <p:bldP spid="27" grpId="0" animBg="1"/>
      <p:bldP spid="45" grpId="0" animBg="1"/>
      <p:bldP spid="3" grpId="0"/>
      <p:bldP spid="3" grpId="1"/>
      <p:bldP spid="36" grpId="0"/>
      <p:bldP spid="36" grpId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/>
              <a:t>état de l’art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LBOP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23</a:t>
            </a:fld>
            <a:endParaRPr lang="fr-FR"/>
          </a:p>
        </p:txBody>
      </p:sp>
      <p:sp>
        <p:nvSpPr>
          <p:cNvPr id="7" name="Ellipse 6"/>
          <p:cNvSpPr/>
          <p:nvPr/>
        </p:nvSpPr>
        <p:spPr>
          <a:xfrm>
            <a:off x="5912310" y="3256555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 dirty="0"/>
              <a:t>A</a:t>
            </a:r>
          </a:p>
        </p:txBody>
      </p:sp>
      <p:sp>
        <p:nvSpPr>
          <p:cNvPr id="8" name="Ellipse 7"/>
          <p:cNvSpPr/>
          <p:nvPr/>
        </p:nvSpPr>
        <p:spPr>
          <a:xfrm>
            <a:off x="6375813" y="2754002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 dirty="0"/>
              <a:t>B</a:t>
            </a:r>
          </a:p>
        </p:txBody>
      </p:sp>
      <p:sp>
        <p:nvSpPr>
          <p:cNvPr id="10" name="Ellipse 9"/>
          <p:cNvSpPr/>
          <p:nvPr/>
        </p:nvSpPr>
        <p:spPr>
          <a:xfrm>
            <a:off x="5164925" y="2513077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C</a:t>
            </a:r>
          </a:p>
        </p:txBody>
      </p:sp>
      <p:sp>
        <p:nvSpPr>
          <p:cNvPr id="11" name="Ellipse 10"/>
          <p:cNvSpPr/>
          <p:nvPr/>
        </p:nvSpPr>
        <p:spPr>
          <a:xfrm>
            <a:off x="5486945" y="4593353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D</a:t>
            </a:r>
          </a:p>
        </p:txBody>
      </p:sp>
      <p:sp>
        <p:nvSpPr>
          <p:cNvPr id="12" name="Ellipse 11"/>
          <p:cNvSpPr/>
          <p:nvPr/>
        </p:nvSpPr>
        <p:spPr>
          <a:xfrm>
            <a:off x="6224388" y="4016041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E</a:t>
            </a:r>
          </a:p>
        </p:txBody>
      </p:sp>
      <p:sp>
        <p:nvSpPr>
          <p:cNvPr id="13" name="Ellipse 12"/>
          <p:cNvSpPr/>
          <p:nvPr/>
        </p:nvSpPr>
        <p:spPr>
          <a:xfrm>
            <a:off x="7317010" y="4322441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F</a:t>
            </a:r>
          </a:p>
        </p:txBody>
      </p:sp>
      <p:sp>
        <p:nvSpPr>
          <p:cNvPr id="22" name="Ellipse 21"/>
          <p:cNvSpPr/>
          <p:nvPr/>
        </p:nvSpPr>
        <p:spPr>
          <a:xfrm>
            <a:off x="8008338" y="5000911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G</a:t>
            </a:r>
          </a:p>
        </p:txBody>
      </p:sp>
      <p:cxnSp>
        <p:nvCxnSpPr>
          <p:cNvPr id="15" name="Connecteur droit 14"/>
          <p:cNvCxnSpPr>
            <a:stCxn id="10" idx="5"/>
            <a:endCxn id="7" idx="1"/>
          </p:cNvCxnSpPr>
          <p:nvPr/>
        </p:nvCxnSpPr>
        <p:spPr>
          <a:xfrm>
            <a:off x="5530496" y="2860950"/>
            <a:ext cx="444536" cy="455290"/>
          </a:xfrm>
          <a:prstGeom prst="line">
            <a:avLst/>
          </a:prstGeom>
          <a:ln>
            <a:solidFill>
              <a:srgbClr val="800A0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>
            <a:stCxn id="7" idx="7"/>
            <a:endCxn id="8" idx="3"/>
          </p:cNvCxnSpPr>
          <p:nvPr/>
        </p:nvCxnSpPr>
        <p:spPr>
          <a:xfrm flipV="1">
            <a:off x="6277881" y="3101875"/>
            <a:ext cx="160654" cy="21436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>
            <a:stCxn id="7" idx="5"/>
            <a:endCxn id="12" idx="0"/>
          </p:cNvCxnSpPr>
          <p:nvPr/>
        </p:nvCxnSpPr>
        <p:spPr>
          <a:xfrm>
            <a:off x="6277881" y="3604428"/>
            <a:ext cx="160654" cy="41161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>
            <a:stCxn id="11" idx="7"/>
            <a:endCxn id="12" idx="3"/>
          </p:cNvCxnSpPr>
          <p:nvPr/>
        </p:nvCxnSpPr>
        <p:spPr>
          <a:xfrm flipV="1">
            <a:off x="5852516" y="4363914"/>
            <a:ext cx="434594" cy="2891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>
            <a:stCxn id="12" idx="6"/>
            <a:endCxn id="13" idx="2"/>
          </p:cNvCxnSpPr>
          <p:nvPr/>
        </p:nvCxnSpPr>
        <p:spPr>
          <a:xfrm>
            <a:off x="6652681" y="4219820"/>
            <a:ext cx="664329" cy="306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>
            <a:endCxn id="22" idx="1"/>
          </p:cNvCxnSpPr>
          <p:nvPr/>
        </p:nvCxnSpPr>
        <p:spPr>
          <a:xfrm>
            <a:off x="7682581" y="4664717"/>
            <a:ext cx="388479" cy="3958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Espace réservé du contenu 6"/>
          <p:cNvSpPr>
            <a:spLocks noGrp="1"/>
          </p:cNvSpPr>
          <p:nvPr>
            <p:ph idx="1"/>
          </p:nvPr>
        </p:nvSpPr>
        <p:spPr>
          <a:xfrm>
            <a:off x="362197" y="3236067"/>
            <a:ext cx="4492900" cy="620485"/>
          </a:xfrm>
        </p:spPr>
        <p:txBody>
          <a:bodyPr>
            <a:normAutofit/>
          </a:bodyPr>
          <a:lstStyle/>
          <a:p>
            <a:r>
              <a:rPr lang="fr-FR" dirty="0" smtClean="0"/>
              <a:t>Broadcaster &lt;</a:t>
            </a:r>
            <a:r>
              <a:rPr lang="fr-FR" dirty="0" err="1" smtClean="0"/>
              <a:t>M,c</a:t>
            </a:r>
            <a:r>
              <a:rPr lang="fr-FR" dirty="0" smtClean="0"/>
              <a:t>&gt;</a:t>
            </a: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1026" name="Picture 2" descr="H:\mail-icone-5735-3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3745" y="2595902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" descr="H:\mail-icone-5735-3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0572" y="3381344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" descr="H:\mail-icone-5735-3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3611" y="3388123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 descr="H:\mail-icone-5735-3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5992" y="3383361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ZoneTexte 8"/>
          <p:cNvSpPr txBox="1"/>
          <p:nvPr/>
        </p:nvSpPr>
        <p:spPr>
          <a:xfrm>
            <a:off x="4334904" y="2124780"/>
            <a:ext cx="2469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Message déjà reçu, ignoré</a:t>
            </a:r>
            <a:endParaRPr lang="fr-FR" dirty="0"/>
          </a:p>
        </p:txBody>
      </p:sp>
      <p:pic>
        <p:nvPicPr>
          <p:cNvPr id="42" name="Picture 2" descr="H:\mail-icone-5735-3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9852" y="2598589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2" descr="H:\mail-icone-5735-3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8341" y="4140777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2" descr="H:\mail-icone-5735-3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4938" y="4138214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ZoneTexte 45"/>
          <p:cNvSpPr txBox="1"/>
          <p:nvPr/>
        </p:nvSpPr>
        <p:spPr>
          <a:xfrm>
            <a:off x="6373986" y="3223683"/>
            <a:ext cx="2469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Message déjà reçu, ignoré</a:t>
            </a:r>
            <a:endParaRPr lang="fr-FR" dirty="0"/>
          </a:p>
        </p:txBody>
      </p:sp>
      <p:pic>
        <p:nvPicPr>
          <p:cNvPr id="47" name="Picture 2" descr="H:\mail-icone-5735-3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540" y="4133816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2" descr="H:\mail-icone-5735-3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2978" y="4452536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" descr="H:\mail-icone-5735-3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0779" y="4448138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ZoneTexte 49"/>
          <p:cNvSpPr txBox="1"/>
          <p:nvPr/>
        </p:nvSpPr>
        <p:spPr>
          <a:xfrm>
            <a:off x="6526386" y="3880172"/>
            <a:ext cx="2469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Message déjà reçu, ignoré</a:t>
            </a:r>
            <a:endParaRPr lang="fr-FR" dirty="0"/>
          </a:p>
        </p:txBody>
      </p:sp>
      <p:sp>
        <p:nvSpPr>
          <p:cNvPr id="33" name="ZoneTexte 32"/>
          <p:cNvSpPr txBox="1"/>
          <p:nvPr/>
        </p:nvSpPr>
        <p:spPr>
          <a:xfrm>
            <a:off x="5000463" y="2976894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source</a:t>
            </a:r>
            <a:endParaRPr lang="fr-FR" dirty="0"/>
          </a:p>
        </p:txBody>
      </p:sp>
      <p:sp>
        <p:nvSpPr>
          <p:cNvPr id="35" name="Espace réservé du contenu 6"/>
          <p:cNvSpPr txBox="1">
            <a:spLocks/>
          </p:cNvSpPr>
          <p:nvPr/>
        </p:nvSpPr>
        <p:spPr>
          <a:xfrm>
            <a:off x="457200" y="1600202"/>
            <a:ext cx="4492900" cy="13204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Etape d’initialisation:</a:t>
            </a:r>
          </a:p>
          <a:p>
            <a:pPr marL="0" indent="0">
              <a:buFont typeface="Arial"/>
              <a:buNone/>
            </a:pPr>
            <a:r>
              <a:rPr lang="fr-FR" dirty="0" smtClean="0"/>
              <a:t>	Graphe LMST</a:t>
            </a:r>
          </a:p>
          <a:p>
            <a:pPr marL="0" indent="0">
              <a:buFont typeface="Arial"/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27331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1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1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1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1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1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87 -0.00023 L 0.08038 0.10764 " pathEditMode="relative" ptsTypes="AA">
                                      <p:cBhvr>
                                        <p:cTn id="42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87 -0.00694 L 0.04184 0.10093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49" y="5394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09 -0.01042 L 0.04427 -0.09074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01" y="-4028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09 -0.01042 L -0.07621 -0.12847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24" y="-5903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4.81481E-6 L -0.07829 0.08379 " pathEditMode="relative" rAng="0" ptsTypes="AA">
                                      <p:cBhvr>
                                        <p:cTn id="74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24" y="4190"/>
                                    </p:animMotion>
                                  </p:childTnLst>
                                </p:cTn>
                              </p:par>
                              <p:par>
                                <p:cTn id="7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3.7037E-6 L -0.03646 -0.11805 " pathEditMode="relative" rAng="0" ptsTypes="AA">
                                      <p:cBhvr>
                                        <p:cTn id="76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23" y="-5903"/>
                                    </p:animMotion>
                                  </p:childTnLst>
                                </p:cTn>
                              </p:par>
                              <p:par>
                                <p:cTn id="7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4.81481E-6 L 0.11285 0.05649 " pathEditMode="relative" rAng="0" ptsTypes="AA">
                                      <p:cBhvr>
                                        <p:cTn id="78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42" y="28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1.48148E-6 L 0.06928 0.1007 " pathEditMode="relative" rAng="0" ptsTypes="AA">
                                      <p:cBhvr>
                                        <p:cTn id="94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55" y="5023"/>
                                    </p:animMotion>
                                  </p:childTnLst>
                                </p:cTn>
                              </p:par>
                              <p:par>
                                <p:cTn id="9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7.40741E-7 L -0.11545 -0.04421 " pathEditMode="relative" rAng="0" ptsTypes="AA">
                                      <p:cBhvr>
                                        <p:cTn id="96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781" y="-22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  <p:bldP spid="46" grpId="0"/>
      <p:bldP spid="46" grpId="1"/>
      <p:bldP spid="50" grpId="0"/>
      <p:bldP spid="50" grpId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Ellipse 44"/>
          <p:cNvSpPr/>
          <p:nvPr/>
        </p:nvSpPr>
        <p:spPr>
          <a:xfrm>
            <a:off x="4316819" y="1760977"/>
            <a:ext cx="2225141" cy="2109272"/>
          </a:xfrm>
          <a:prstGeom prst="ellipse">
            <a:avLst/>
          </a:prstGeom>
          <a:noFill/>
          <a:ln>
            <a:prstDash val="dash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Ellipse 40"/>
          <p:cNvSpPr/>
          <p:nvPr/>
        </p:nvSpPr>
        <p:spPr>
          <a:xfrm>
            <a:off x="4469220" y="1913377"/>
            <a:ext cx="1906594" cy="1747206"/>
          </a:xfrm>
          <a:prstGeom prst="ellipse">
            <a:avLst/>
          </a:prstGeom>
          <a:noFill/>
          <a:ln>
            <a:prstDash val="dash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Ellipse 39"/>
          <p:cNvSpPr/>
          <p:nvPr/>
        </p:nvSpPr>
        <p:spPr>
          <a:xfrm>
            <a:off x="4925609" y="2419697"/>
            <a:ext cx="2387567" cy="2161998"/>
          </a:xfrm>
          <a:prstGeom prst="ellipse">
            <a:avLst/>
          </a:prstGeom>
          <a:noFill/>
          <a:ln>
            <a:prstDash val="dash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8" name="Ellipse 27"/>
          <p:cNvSpPr/>
          <p:nvPr/>
        </p:nvSpPr>
        <p:spPr>
          <a:xfrm>
            <a:off x="5348178" y="1892595"/>
            <a:ext cx="2387567" cy="2161998"/>
          </a:xfrm>
          <a:prstGeom prst="ellipse">
            <a:avLst/>
          </a:prstGeom>
          <a:noFill/>
          <a:ln>
            <a:prstDash val="dash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/>
              <a:t>état de l’art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RBOP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24</a:t>
            </a:fld>
            <a:endParaRPr lang="fr-FR"/>
          </a:p>
        </p:txBody>
      </p:sp>
      <p:sp>
        <p:nvSpPr>
          <p:cNvPr id="7" name="Ellipse 6"/>
          <p:cNvSpPr/>
          <p:nvPr/>
        </p:nvSpPr>
        <p:spPr>
          <a:xfrm>
            <a:off x="5820896" y="3253025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 dirty="0"/>
              <a:t>A</a:t>
            </a:r>
          </a:p>
        </p:txBody>
      </p:sp>
      <p:sp>
        <p:nvSpPr>
          <p:cNvPr id="8" name="Ellipse 7"/>
          <p:cNvSpPr/>
          <p:nvPr/>
        </p:nvSpPr>
        <p:spPr>
          <a:xfrm>
            <a:off x="6375813" y="2754002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 dirty="0"/>
              <a:t>B</a:t>
            </a:r>
          </a:p>
        </p:txBody>
      </p:sp>
      <p:sp>
        <p:nvSpPr>
          <p:cNvPr id="10" name="Ellipse 9"/>
          <p:cNvSpPr/>
          <p:nvPr/>
        </p:nvSpPr>
        <p:spPr>
          <a:xfrm>
            <a:off x="5164925" y="2513077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C</a:t>
            </a:r>
          </a:p>
        </p:txBody>
      </p:sp>
      <p:sp>
        <p:nvSpPr>
          <p:cNvPr id="11" name="Ellipse 10"/>
          <p:cNvSpPr/>
          <p:nvPr/>
        </p:nvSpPr>
        <p:spPr>
          <a:xfrm>
            <a:off x="5486945" y="4593353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D</a:t>
            </a:r>
          </a:p>
        </p:txBody>
      </p:sp>
      <p:sp>
        <p:nvSpPr>
          <p:cNvPr id="12" name="Ellipse 11"/>
          <p:cNvSpPr/>
          <p:nvPr/>
        </p:nvSpPr>
        <p:spPr>
          <a:xfrm>
            <a:off x="6224388" y="4016041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E</a:t>
            </a:r>
          </a:p>
        </p:txBody>
      </p:sp>
      <p:sp>
        <p:nvSpPr>
          <p:cNvPr id="13" name="Ellipse 12"/>
          <p:cNvSpPr/>
          <p:nvPr/>
        </p:nvSpPr>
        <p:spPr>
          <a:xfrm>
            <a:off x="7317010" y="4322441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F</a:t>
            </a:r>
          </a:p>
        </p:txBody>
      </p:sp>
      <p:sp>
        <p:nvSpPr>
          <p:cNvPr id="22" name="Ellipse 21"/>
          <p:cNvSpPr/>
          <p:nvPr/>
        </p:nvSpPr>
        <p:spPr>
          <a:xfrm>
            <a:off x="8008338" y="5000911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G</a:t>
            </a:r>
          </a:p>
        </p:txBody>
      </p:sp>
      <p:cxnSp>
        <p:nvCxnSpPr>
          <p:cNvPr id="15" name="Connecteur droit 14"/>
          <p:cNvCxnSpPr>
            <a:stCxn id="10" idx="5"/>
            <a:endCxn id="7" idx="1"/>
          </p:cNvCxnSpPr>
          <p:nvPr/>
        </p:nvCxnSpPr>
        <p:spPr>
          <a:xfrm>
            <a:off x="5530496" y="2860950"/>
            <a:ext cx="353122" cy="451760"/>
          </a:xfrm>
          <a:prstGeom prst="line">
            <a:avLst/>
          </a:prstGeom>
          <a:ln>
            <a:solidFill>
              <a:srgbClr val="800A0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>
            <a:stCxn id="7" idx="7"/>
            <a:endCxn id="8" idx="3"/>
          </p:cNvCxnSpPr>
          <p:nvPr/>
        </p:nvCxnSpPr>
        <p:spPr>
          <a:xfrm flipV="1">
            <a:off x="6186467" y="3101875"/>
            <a:ext cx="252068" cy="21083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>
            <a:stCxn id="7" idx="5"/>
            <a:endCxn id="12" idx="0"/>
          </p:cNvCxnSpPr>
          <p:nvPr/>
        </p:nvCxnSpPr>
        <p:spPr>
          <a:xfrm>
            <a:off x="6186467" y="3600898"/>
            <a:ext cx="252068" cy="41514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/>
          <p:cNvCxnSpPr>
            <a:stCxn id="7" idx="3"/>
            <a:endCxn id="11" idx="0"/>
          </p:cNvCxnSpPr>
          <p:nvPr/>
        </p:nvCxnSpPr>
        <p:spPr>
          <a:xfrm flipH="1">
            <a:off x="5701092" y="3600898"/>
            <a:ext cx="182526" cy="9924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>
            <a:stCxn id="11" idx="7"/>
            <a:endCxn id="12" idx="3"/>
          </p:cNvCxnSpPr>
          <p:nvPr/>
        </p:nvCxnSpPr>
        <p:spPr>
          <a:xfrm flipV="1">
            <a:off x="5852516" y="4363914"/>
            <a:ext cx="434594" cy="2891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>
            <a:stCxn id="12" idx="6"/>
            <a:endCxn id="13" idx="2"/>
          </p:cNvCxnSpPr>
          <p:nvPr/>
        </p:nvCxnSpPr>
        <p:spPr>
          <a:xfrm>
            <a:off x="6652681" y="4219820"/>
            <a:ext cx="664329" cy="306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/>
          <p:cNvCxnSpPr>
            <a:stCxn id="8" idx="2"/>
            <a:endCxn id="10" idx="6"/>
          </p:cNvCxnSpPr>
          <p:nvPr/>
        </p:nvCxnSpPr>
        <p:spPr>
          <a:xfrm flipH="1" flipV="1">
            <a:off x="5593218" y="2716856"/>
            <a:ext cx="782595" cy="2409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>
            <a:endCxn id="22" idx="1"/>
          </p:cNvCxnSpPr>
          <p:nvPr/>
        </p:nvCxnSpPr>
        <p:spPr>
          <a:xfrm>
            <a:off x="7682581" y="4664717"/>
            <a:ext cx="388479" cy="3958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Espace réservé du contenu 6"/>
          <p:cNvSpPr>
            <a:spLocks noGrp="1"/>
          </p:cNvSpPr>
          <p:nvPr>
            <p:ph idx="1"/>
          </p:nvPr>
        </p:nvSpPr>
        <p:spPr>
          <a:xfrm>
            <a:off x="152400" y="1600201"/>
            <a:ext cx="4492900" cy="1037733"/>
          </a:xfrm>
          <a:noFill/>
          <a:ln>
            <a:noFill/>
            <a:prstDash val="dash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ctr"/>
            <a:r>
              <a:rPr lang="fr-FR" sz="1800" dirty="0">
                <a:solidFill>
                  <a:schemeClr val="dk1"/>
                </a:solidFill>
              </a:rPr>
              <a:t>Etape d’initialisation:</a:t>
            </a:r>
          </a:p>
          <a:p>
            <a:pPr marL="0" indent="0" algn="ctr">
              <a:buNone/>
            </a:pPr>
            <a:r>
              <a:rPr lang="fr-FR" sz="1800" dirty="0">
                <a:solidFill>
                  <a:schemeClr val="dk1"/>
                </a:solidFill>
              </a:rPr>
              <a:t>Graphe RNG</a:t>
            </a:r>
          </a:p>
          <a:p>
            <a:pPr marL="0" algn="ctr"/>
            <a:endParaRPr lang="fr-FR" sz="1800" dirty="0">
              <a:solidFill>
                <a:schemeClr val="dk1"/>
              </a:solidFill>
            </a:endParaRPr>
          </a:p>
        </p:txBody>
      </p:sp>
      <p:sp>
        <p:nvSpPr>
          <p:cNvPr id="29" name="ZoneTexte 28"/>
          <p:cNvSpPr txBox="1"/>
          <p:nvPr/>
        </p:nvSpPr>
        <p:spPr>
          <a:xfrm>
            <a:off x="6263587" y="3192919"/>
            <a:ext cx="6527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d(A,B)</a:t>
            </a:r>
            <a:endParaRPr lang="fr-FR" sz="1400" dirty="0"/>
          </a:p>
        </p:txBody>
      </p:sp>
      <p:sp>
        <p:nvSpPr>
          <p:cNvPr id="37" name="ZoneTexte 36"/>
          <p:cNvSpPr txBox="1"/>
          <p:nvPr/>
        </p:nvSpPr>
        <p:spPr>
          <a:xfrm>
            <a:off x="5203825" y="3090127"/>
            <a:ext cx="6402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d(</a:t>
            </a:r>
            <a:r>
              <a:rPr lang="fr-FR" sz="1400" dirty="0"/>
              <a:t>C</a:t>
            </a:r>
            <a:r>
              <a:rPr lang="fr-FR" sz="1400" dirty="0" smtClean="0"/>
              <a:t>,B)</a:t>
            </a:r>
            <a:endParaRPr lang="fr-FR" sz="1400" dirty="0"/>
          </a:p>
        </p:txBody>
      </p:sp>
      <p:sp>
        <p:nvSpPr>
          <p:cNvPr id="39" name="ZoneTexte 38"/>
          <p:cNvSpPr txBox="1"/>
          <p:nvPr/>
        </p:nvSpPr>
        <p:spPr>
          <a:xfrm>
            <a:off x="5799273" y="2484046"/>
            <a:ext cx="6402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d(</a:t>
            </a:r>
            <a:r>
              <a:rPr lang="fr-FR" sz="1400" dirty="0"/>
              <a:t>C</a:t>
            </a:r>
            <a:r>
              <a:rPr lang="fr-FR" sz="1400" dirty="0" smtClean="0"/>
              <a:t>,B)</a:t>
            </a:r>
            <a:endParaRPr lang="fr-FR" sz="1400" dirty="0"/>
          </a:p>
        </p:txBody>
      </p:sp>
      <p:sp>
        <p:nvSpPr>
          <p:cNvPr id="31" name="ZoneTexte 30"/>
          <p:cNvSpPr txBox="1"/>
          <p:nvPr/>
        </p:nvSpPr>
        <p:spPr>
          <a:xfrm>
            <a:off x="5211702" y="5726054"/>
            <a:ext cx="35317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smtClean="0"/>
              <a:t>d(A,B)&lt;d(C,B) et d(C,A)&lt;</a:t>
            </a:r>
            <a:r>
              <a:rPr lang="fr-FR" sz="2000" dirty="0"/>
              <a:t>d(C,B)</a:t>
            </a:r>
            <a:r>
              <a:rPr lang="fr-FR" sz="2000" dirty="0" smtClean="0"/>
              <a:t> 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365000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1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4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1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5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5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5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6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21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6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6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6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21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6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6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7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21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7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7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21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7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8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5" grpId="1" animBg="1"/>
      <p:bldP spid="41" grpId="0" animBg="1"/>
      <p:bldP spid="41" grpId="1" animBg="1"/>
      <p:bldP spid="40" grpId="0" animBg="1"/>
      <p:bldP spid="40" grpId="1" animBg="1"/>
      <p:bldP spid="28" grpId="0" animBg="1"/>
      <p:bldP spid="28" grpId="1" animBg="1"/>
      <p:bldP spid="31" grpId="0"/>
      <p:bldP spid="31" grpId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/>
              <a:t>état de l’art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RBOP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25</a:t>
            </a:fld>
            <a:endParaRPr lang="fr-FR"/>
          </a:p>
        </p:txBody>
      </p:sp>
      <p:sp>
        <p:nvSpPr>
          <p:cNvPr id="7" name="Ellipse 6"/>
          <p:cNvSpPr/>
          <p:nvPr/>
        </p:nvSpPr>
        <p:spPr>
          <a:xfrm>
            <a:off x="5912310" y="3256555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 dirty="0"/>
              <a:t>A</a:t>
            </a:r>
          </a:p>
        </p:txBody>
      </p:sp>
      <p:sp>
        <p:nvSpPr>
          <p:cNvPr id="8" name="Ellipse 7"/>
          <p:cNvSpPr/>
          <p:nvPr/>
        </p:nvSpPr>
        <p:spPr>
          <a:xfrm>
            <a:off x="6375813" y="2754002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 dirty="0"/>
              <a:t>B</a:t>
            </a:r>
          </a:p>
        </p:txBody>
      </p:sp>
      <p:sp>
        <p:nvSpPr>
          <p:cNvPr id="10" name="Ellipse 9"/>
          <p:cNvSpPr/>
          <p:nvPr/>
        </p:nvSpPr>
        <p:spPr>
          <a:xfrm>
            <a:off x="5164925" y="2513077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C</a:t>
            </a:r>
          </a:p>
        </p:txBody>
      </p:sp>
      <p:sp>
        <p:nvSpPr>
          <p:cNvPr id="11" name="Ellipse 10"/>
          <p:cNvSpPr/>
          <p:nvPr/>
        </p:nvSpPr>
        <p:spPr>
          <a:xfrm>
            <a:off x="5486945" y="4593353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D</a:t>
            </a:r>
          </a:p>
        </p:txBody>
      </p:sp>
      <p:sp>
        <p:nvSpPr>
          <p:cNvPr id="12" name="Ellipse 11"/>
          <p:cNvSpPr/>
          <p:nvPr/>
        </p:nvSpPr>
        <p:spPr>
          <a:xfrm>
            <a:off x="6224388" y="4016041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E</a:t>
            </a:r>
          </a:p>
        </p:txBody>
      </p:sp>
      <p:sp>
        <p:nvSpPr>
          <p:cNvPr id="13" name="Ellipse 12"/>
          <p:cNvSpPr/>
          <p:nvPr/>
        </p:nvSpPr>
        <p:spPr>
          <a:xfrm>
            <a:off x="7317010" y="4322441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F</a:t>
            </a:r>
          </a:p>
        </p:txBody>
      </p:sp>
      <p:sp>
        <p:nvSpPr>
          <p:cNvPr id="22" name="Ellipse 21"/>
          <p:cNvSpPr/>
          <p:nvPr/>
        </p:nvSpPr>
        <p:spPr>
          <a:xfrm>
            <a:off x="8008338" y="5000911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G</a:t>
            </a:r>
          </a:p>
        </p:txBody>
      </p:sp>
      <p:cxnSp>
        <p:nvCxnSpPr>
          <p:cNvPr id="15" name="Connecteur droit 14"/>
          <p:cNvCxnSpPr>
            <a:stCxn id="10" idx="5"/>
            <a:endCxn id="7" idx="1"/>
          </p:cNvCxnSpPr>
          <p:nvPr/>
        </p:nvCxnSpPr>
        <p:spPr>
          <a:xfrm>
            <a:off x="5530496" y="2860950"/>
            <a:ext cx="444536" cy="455290"/>
          </a:xfrm>
          <a:prstGeom prst="line">
            <a:avLst/>
          </a:prstGeom>
          <a:ln>
            <a:solidFill>
              <a:srgbClr val="800A0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>
            <a:stCxn id="7" idx="7"/>
            <a:endCxn id="8" idx="3"/>
          </p:cNvCxnSpPr>
          <p:nvPr/>
        </p:nvCxnSpPr>
        <p:spPr>
          <a:xfrm flipV="1">
            <a:off x="6277881" y="3101875"/>
            <a:ext cx="160654" cy="21436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>
            <a:stCxn id="7" idx="5"/>
            <a:endCxn id="12" idx="0"/>
          </p:cNvCxnSpPr>
          <p:nvPr/>
        </p:nvCxnSpPr>
        <p:spPr>
          <a:xfrm>
            <a:off x="6277881" y="3604428"/>
            <a:ext cx="160654" cy="41161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>
            <a:stCxn id="11" idx="7"/>
            <a:endCxn id="12" idx="3"/>
          </p:cNvCxnSpPr>
          <p:nvPr/>
        </p:nvCxnSpPr>
        <p:spPr>
          <a:xfrm flipV="1">
            <a:off x="5852516" y="4363914"/>
            <a:ext cx="434594" cy="2891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>
            <a:stCxn id="12" idx="6"/>
            <a:endCxn id="13" idx="2"/>
          </p:cNvCxnSpPr>
          <p:nvPr/>
        </p:nvCxnSpPr>
        <p:spPr>
          <a:xfrm>
            <a:off x="6652681" y="4219820"/>
            <a:ext cx="664329" cy="306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>
            <a:endCxn id="22" idx="1"/>
          </p:cNvCxnSpPr>
          <p:nvPr/>
        </p:nvCxnSpPr>
        <p:spPr>
          <a:xfrm>
            <a:off x="7682581" y="4664717"/>
            <a:ext cx="388479" cy="3958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Espace réservé du contenu 6"/>
          <p:cNvSpPr>
            <a:spLocks noGrp="1"/>
          </p:cNvSpPr>
          <p:nvPr>
            <p:ph idx="1"/>
          </p:nvPr>
        </p:nvSpPr>
        <p:spPr>
          <a:xfrm>
            <a:off x="457200" y="3217426"/>
            <a:ext cx="4492900" cy="798615"/>
          </a:xfrm>
        </p:spPr>
        <p:txBody>
          <a:bodyPr>
            <a:normAutofit/>
          </a:bodyPr>
          <a:lstStyle/>
          <a:p>
            <a:r>
              <a:rPr lang="fr-FR" dirty="0" smtClean="0"/>
              <a:t>Broadcaster &lt;</a:t>
            </a:r>
            <a:r>
              <a:rPr lang="fr-FR" dirty="0" err="1" smtClean="0"/>
              <a:t>M,c</a:t>
            </a:r>
            <a:r>
              <a:rPr lang="fr-FR" dirty="0" smtClean="0"/>
              <a:t>&gt;</a:t>
            </a: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1026" name="Picture 2" descr="H:\mail-icone-5735-3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3745" y="2595902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" descr="H:\mail-icone-5735-3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0572" y="3381344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" descr="H:\mail-icone-5735-3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3611" y="3383361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 descr="H:\mail-icone-5735-3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8373" y="3383361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ZoneTexte 8"/>
          <p:cNvSpPr txBox="1"/>
          <p:nvPr/>
        </p:nvSpPr>
        <p:spPr>
          <a:xfrm>
            <a:off x="4334904" y="2124780"/>
            <a:ext cx="2469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Message déjà reçu, ignoré</a:t>
            </a:r>
            <a:endParaRPr lang="fr-FR" dirty="0"/>
          </a:p>
        </p:txBody>
      </p:sp>
      <p:pic>
        <p:nvPicPr>
          <p:cNvPr id="42" name="Picture 2" descr="H:\mail-icone-5735-3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2233" y="2598589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2" descr="H:\mail-icone-5735-3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722" y="4140777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2" descr="H:\mail-icone-5735-3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9700" y="4140595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ZoneTexte 45"/>
          <p:cNvSpPr txBox="1"/>
          <p:nvPr/>
        </p:nvSpPr>
        <p:spPr>
          <a:xfrm>
            <a:off x="6373986" y="3223683"/>
            <a:ext cx="2469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Message déjà reçu, ignoré</a:t>
            </a:r>
            <a:endParaRPr lang="fr-FR" dirty="0"/>
          </a:p>
        </p:txBody>
      </p:sp>
      <p:pic>
        <p:nvPicPr>
          <p:cNvPr id="47" name="Picture 2" descr="H:\mail-icone-5735-3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5302" y="4136197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2" descr="H:\mail-icone-5735-3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2978" y="4447774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" descr="H:\mail-icone-5735-3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0779" y="4443376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ZoneTexte 49"/>
          <p:cNvSpPr txBox="1"/>
          <p:nvPr/>
        </p:nvSpPr>
        <p:spPr>
          <a:xfrm>
            <a:off x="6526386" y="3880172"/>
            <a:ext cx="2469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Message déjà reçu, ignoré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4898863" y="2891376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source</a:t>
            </a:r>
            <a:endParaRPr lang="fr-FR" dirty="0"/>
          </a:p>
        </p:txBody>
      </p:sp>
      <p:sp>
        <p:nvSpPr>
          <p:cNvPr id="33" name="Espace réservé du contenu 6"/>
          <p:cNvSpPr txBox="1">
            <a:spLocks/>
          </p:cNvSpPr>
          <p:nvPr/>
        </p:nvSpPr>
        <p:spPr>
          <a:xfrm>
            <a:off x="457200" y="1600202"/>
            <a:ext cx="4492900" cy="13204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Etape d’initialisation:</a:t>
            </a:r>
          </a:p>
          <a:p>
            <a:pPr marL="0" indent="0">
              <a:buFont typeface="Arial"/>
              <a:buNone/>
            </a:pPr>
            <a:r>
              <a:rPr lang="fr-FR" dirty="0" smtClean="0"/>
              <a:t>	Graphe RNG</a:t>
            </a:r>
          </a:p>
          <a:p>
            <a:pPr marL="0" indent="0">
              <a:buFont typeface="Arial"/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13044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1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1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1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1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1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87 -0.00023 L 0.08038 0.10764 " pathEditMode="relative" ptsTypes="AA">
                                      <p:cBhvr>
                                        <p:cTn id="42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87 -0.00694 L 0.04184 0.10093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49" y="5394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09 -0.01042 L 0.04427 -0.09074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01" y="-4028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09 -0.01042 L -0.07621 -0.12847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24" y="-5903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4.81481E-6 L -0.07829 0.08379 " pathEditMode="relative" rAng="0" ptsTypes="AA">
                                      <p:cBhvr>
                                        <p:cTn id="74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24" y="4190"/>
                                    </p:animMotion>
                                  </p:childTnLst>
                                </p:cTn>
                              </p:par>
                              <p:par>
                                <p:cTn id="7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3.7037E-6 L -0.03646 -0.11805 " pathEditMode="relative" rAng="0" ptsTypes="AA">
                                      <p:cBhvr>
                                        <p:cTn id="76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23" y="-5903"/>
                                    </p:animMotion>
                                  </p:childTnLst>
                                </p:cTn>
                              </p:par>
                              <p:par>
                                <p:cTn id="7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4.81481E-6 L 0.11285 0.05649 " pathEditMode="relative" rAng="0" ptsTypes="AA">
                                      <p:cBhvr>
                                        <p:cTn id="78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42" y="28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1.48148E-6 L 0.06928 0.1007 " pathEditMode="relative" rAng="0" ptsTypes="AA">
                                      <p:cBhvr>
                                        <p:cTn id="94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55" y="5023"/>
                                    </p:animMotion>
                                  </p:childTnLst>
                                </p:cTn>
                              </p:par>
                              <p:par>
                                <p:cTn id="9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7.40741E-7 L -0.11545 -0.04421 " pathEditMode="relative" rAng="0" ptsTypes="AA">
                                      <p:cBhvr>
                                        <p:cTn id="96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781" y="-22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  <p:bldP spid="46" grpId="0"/>
      <p:bldP spid="46" grpId="1"/>
      <p:bldP spid="50" grpId="0"/>
      <p:bldP spid="50" grpId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Target Radius-LBOP (TR-LBOP)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26</a:t>
            </a:fld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/>
              <a:t>état de l’art</a:t>
            </a:r>
          </a:p>
        </p:txBody>
      </p:sp>
      <p:sp>
        <p:nvSpPr>
          <p:cNvPr id="6" name="Espace réservé du contenu 6"/>
          <p:cNvSpPr>
            <a:spLocks noGrp="1"/>
          </p:cNvSpPr>
          <p:nvPr>
            <p:ph idx="1"/>
          </p:nvPr>
        </p:nvSpPr>
        <p:spPr>
          <a:xfrm>
            <a:off x="457200" y="1600201"/>
            <a:ext cx="8382000" cy="4525963"/>
          </a:xfrm>
        </p:spPr>
        <p:txBody>
          <a:bodyPr>
            <a:normAutofit/>
          </a:bodyPr>
          <a:lstStyle/>
          <a:p>
            <a:r>
              <a:rPr lang="fr-FR" dirty="0" smtClean="0"/>
              <a:t>Amélioration de LBOP</a:t>
            </a:r>
          </a:p>
          <a:p>
            <a:r>
              <a:rPr lang="fr-FR" dirty="0" smtClean="0"/>
              <a:t>Différence dans la rayon de transmission</a:t>
            </a:r>
          </a:p>
          <a:p>
            <a:endParaRPr lang="fr-FR" dirty="0" smtClean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499573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llipse 6"/>
          <p:cNvSpPr/>
          <p:nvPr/>
        </p:nvSpPr>
        <p:spPr>
          <a:xfrm>
            <a:off x="4102653" y="1521197"/>
            <a:ext cx="4460750" cy="4222124"/>
          </a:xfrm>
          <a:prstGeom prst="ellipse">
            <a:avLst/>
          </a:prstGeom>
          <a:noFill/>
          <a:ln>
            <a:prstDash val="dash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Target Radius-LBOP (TR-LBOP)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27</a:t>
            </a:fld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état de l’art</a:t>
            </a:r>
          </a:p>
        </p:txBody>
      </p:sp>
      <p:sp>
        <p:nvSpPr>
          <p:cNvPr id="10" name="Ellipse 9"/>
          <p:cNvSpPr/>
          <p:nvPr/>
        </p:nvSpPr>
        <p:spPr>
          <a:xfrm>
            <a:off x="5806803" y="2668994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A</a:t>
            </a:r>
          </a:p>
        </p:txBody>
      </p:sp>
      <p:sp>
        <p:nvSpPr>
          <p:cNvPr id="11" name="Ellipse 10"/>
          <p:cNvSpPr/>
          <p:nvPr/>
        </p:nvSpPr>
        <p:spPr>
          <a:xfrm>
            <a:off x="6270306" y="2166441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B</a:t>
            </a:r>
          </a:p>
        </p:txBody>
      </p:sp>
      <p:sp>
        <p:nvSpPr>
          <p:cNvPr id="12" name="Ellipse 11"/>
          <p:cNvSpPr/>
          <p:nvPr/>
        </p:nvSpPr>
        <p:spPr>
          <a:xfrm>
            <a:off x="5059418" y="1925516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C</a:t>
            </a:r>
          </a:p>
        </p:txBody>
      </p:sp>
      <p:sp>
        <p:nvSpPr>
          <p:cNvPr id="13" name="Ellipse 12"/>
          <p:cNvSpPr/>
          <p:nvPr/>
        </p:nvSpPr>
        <p:spPr>
          <a:xfrm>
            <a:off x="5381438" y="4005792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D</a:t>
            </a:r>
          </a:p>
        </p:txBody>
      </p:sp>
      <p:sp>
        <p:nvSpPr>
          <p:cNvPr id="14" name="Ellipse 13"/>
          <p:cNvSpPr/>
          <p:nvPr/>
        </p:nvSpPr>
        <p:spPr>
          <a:xfrm>
            <a:off x="6118881" y="3428480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E</a:t>
            </a:r>
          </a:p>
        </p:txBody>
      </p:sp>
      <p:sp>
        <p:nvSpPr>
          <p:cNvPr id="15" name="Ellipse 14"/>
          <p:cNvSpPr/>
          <p:nvPr/>
        </p:nvSpPr>
        <p:spPr>
          <a:xfrm>
            <a:off x="7211503" y="3734880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F</a:t>
            </a:r>
          </a:p>
        </p:txBody>
      </p:sp>
      <p:sp>
        <p:nvSpPr>
          <p:cNvPr id="16" name="Ellipse 15"/>
          <p:cNvSpPr/>
          <p:nvPr/>
        </p:nvSpPr>
        <p:spPr>
          <a:xfrm>
            <a:off x="7902831" y="4413350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G</a:t>
            </a:r>
          </a:p>
        </p:txBody>
      </p:sp>
      <p:cxnSp>
        <p:nvCxnSpPr>
          <p:cNvPr id="17" name="Connecteur droit 16"/>
          <p:cNvCxnSpPr>
            <a:stCxn id="12" idx="5"/>
            <a:endCxn id="10" idx="1"/>
          </p:cNvCxnSpPr>
          <p:nvPr/>
        </p:nvCxnSpPr>
        <p:spPr>
          <a:xfrm>
            <a:off x="5424989" y="2273389"/>
            <a:ext cx="444536" cy="455290"/>
          </a:xfrm>
          <a:prstGeom prst="line">
            <a:avLst/>
          </a:prstGeom>
          <a:ln>
            <a:solidFill>
              <a:srgbClr val="800A0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>
            <a:stCxn id="10" idx="7"/>
            <a:endCxn id="11" idx="3"/>
          </p:cNvCxnSpPr>
          <p:nvPr/>
        </p:nvCxnSpPr>
        <p:spPr>
          <a:xfrm flipV="1">
            <a:off x="6172374" y="2514314"/>
            <a:ext cx="160654" cy="21436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>
            <a:stCxn id="10" idx="5"/>
            <a:endCxn id="14" idx="0"/>
          </p:cNvCxnSpPr>
          <p:nvPr/>
        </p:nvCxnSpPr>
        <p:spPr>
          <a:xfrm>
            <a:off x="6172374" y="3016867"/>
            <a:ext cx="160654" cy="41161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>
            <a:stCxn id="10" idx="3"/>
            <a:endCxn id="13" idx="0"/>
          </p:cNvCxnSpPr>
          <p:nvPr/>
        </p:nvCxnSpPr>
        <p:spPr>
          <a:xfrm flipH="1">
            <a:off x="5595585" y="3016867"/>
            <a:ext cx="273940" cy="9889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>
            <a:stCxn id="13" idx="7"/>
            <a:endCxn id="14" idx="3"/>
          </p:cNvCxnSpPr>
          <p:nvPr/>
        </p:nvCxnSpPr>
        <p:spPr>
          <a:xfrm flipV="1">
            <a:off x="5747009" y="3776353"/>
            <a:ext cx="434594" cy="2891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/>
          <p:cNvCxnSpPr>
            <a:stCxn id="14" idx="6"/>
            <a:endCxn id="15" idx="2"/>
          </p:cNvCxnSpPr>
          <p:nvPr/>
        </p:nvCxnSpPr>
        <p:spPr>
          <a:xfrm>
            <a:off x="6547174" y="3632259"/>
            <a:ext cx="664329" cy="306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>
            <a:stCxn id="11" idx="2"/>
            <a:endCxn id="12" idx="6"/>
          </p:cNvCxnSpPr>
          <p:nvPr/>
        </p:nvCxnSpPr>
        <p:spPr>
          <a:xfrm flipH="1" flipV="1">
            <a:off x="5487711" y="2129295"/>
            <a:ext cx="782595" cy="2409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/>
          <p:cNvCxnSpPr>
            <a:endCxn id="16" idx="1"/>
          </p:cNvCxnSpPr>
          <p:nvPr/>
        </p:nvCxnSpPr>
        <p:spPr>
          <a:xfrm>
            <a:off x="7577074" y="4077156"/>
            <a:ext cx="388479" cy="3958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Espace réservé du contenu 6"/>
          <p:cNvSpPr>
            <a:spLocks noGrp="1"/>
          </p:cNvSpPr>
          <p:nvPr>
            <p:ph idx="1"/>
          </p:nvPr>
        </p:nvSpPr>
        <p:spPr>
          <a:xfrm>
            <a:off x="152400" y="1816951"/>
            <a:ext cx="4492900" cy="4539401"/>
          </a:xfrm>
        </p:spPr>
        <p:txBody>
          <a:bodyPr>
            <a:normAutofit/>
          </a:bodyPr>
          <a:lstStyle/>
          <a:p>
            <a:r>
              <a:rPr lang="fr-FR" dirty="0" smtClean="0"/>
              <a:t>Rayon de transmission:</a:t>
            </a:r>
            <a:endParaRPr lang="fr-FR" dirty="0"/>
          </a:p>
          <a:p>
            <a:pPr lvl="1"/>
            <a:r>
              <a:rPr lang="fr-FR" sz="2400" dirty="0"/>
              <a:t>R</a:t>
            </a:r>
            <a:r>
              <a:rPr lang="fr-FR" sz="2400" baseline="-25000" dirty="0"/>
              <a:t>opt</a:t>
            </a:r>
            <a:r>
              <a:rPr lang="fr-FR" sz="2400" dirty="0"/>
              <a:t> = (2c / (α-2))</a:t>
            </a:r>
            <a:r>
              <a:rPr lang="fr-FR" sz="2400" baseline="30000" dirty="0"/>
              <a:t>(1/α)</a:t>
            </a:r>
            <a:endParaRPr lang="fr-FR" sz="2400" baseline="30000" dirty="0"/>
          </a:p>
        </p:txBody>
      </p:sp>
    </p:spTree>
    <p:extLst>
      <p:ext uri="{BB962C8B-B14F-4D97-AF65-F5344CB8AC3E}">
        <p14:creationId xmlns:p14="http://schemas.microsoft.com/office/powerpoint/2010/main" val="31757650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9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/>
              <a:t>état de l’art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Target Radius-LBOP (TR-LBOP)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28</a:t>
            </a:fld>
            <a:endParaRPr lang="fr-FR"/>
          </a:p>
        </p:txBody>
      </p:sp>
      <p:sp>
        <p:nvSpPr>
          <p:cNvPr id="7" name="Ellipse 6"/>
          <p:cNvSpPr/>
          <p:nvPr/>
        </p:nvSpPr>
        <p:spPr>
          <a:xfrm>
            <a:off x="5912310" y="3256555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 dirty="0"/>
              <a:t>A</a:t>
            </a:r>
          </a:p>
        </p:txBody>
      </p:sp>
      <p:sp>
        <p:nvSpPr>
          <p:cNvPr id="8" name="Ellipse 7"/>
          <p:cNvSpPr/>
          <p:nvPr/>
        </p:nvSpPr>
        <p:spPr>
          <a:xfrm>
            <a:off x="6375813" y="2754002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 dirty="0"/>
              <a:t>B</a:t>
            </a:r>
          </a:p>
        </p:txBody>
      </p:sp>
      <p:sp>
        <p:nvSpPr>
          <p:cNvPr id="10" name="Ellipse 9"/>
          <p:cNvSpPr/>
          <p:nvPr/>
        </p:nvSpPr>
        <p:spPr>
          <a:xfrm>
            <a:off x="5164925" y="2513077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C</a:t>
            </a:r>
          </a:p>
        </p:txBody>
      </p:sp>
      <p:sp>
        <p:nvSpPr>
          <p:cNvPr id="11" name="Ellipse 10"/>
          <p:cNvSpPr/>
          <p:nvPr/>
        </p:nvSpPr>
        <p:spPr>
          <a:xfrm>
            <a:off x="5486945" y="4593353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D</a:t>
            </a:r>
          </a:p>
        </p:txBody>
      </p:sp>
      <p:sp>
        <p:nvSpPr>
          <p:cNvPr id="12" name="Ellipse 11"/>
          <p:cNvSpPr/>
          <p:nvPr/>
        </p:nvSpPr>
        <p:spPr>
          <a:xfrm>
            <a:off x="6224388" y="4016041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E</a:t>
            </a:r>
          </a:p>
        </p:txBody>
      </p:sp>
      <p:sp>
        <p:nvSpPr>
          <p:cNvPr id="13" name="Ellipse 12"/>
          <p:cNvSpPr/>
          <p:nvPr/>
        </p:nvSpPr>
        <p:spPr>
          <a:xfrm>
            <a:off x="7317010" y="4322441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F</a:t>
            </a:r>
          </a:p>
        </p:txBody>
      </p:sp>
      <p:sp>
        <p:nvSpPr>
          <p:cNvPr id="22" name="Ellipse 21"/>
          <p:cNvSpPr/>
          <p:nvPr/>
        </p:nvSpPr>
        <p:spPr>
          <a:xfrm>
            <a:off x="8008338" y="5000911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G</a:t>
            </a:r>
          </a:p>
        </p:txBody>
      </p:sp>
      <p:cxnSp>
        <p:nvCxnSpPr>
          <p:cNvPr id="15" name="Connecteur droit 14"/>
          <p:cNvCxnSpPr>
            <a:stCxn id="10" idx="5"/>
            <a:endCxn id="7" idx="1"/>
          </p:cNvCxnSpPr>
          <p:nvPr/>
        </p:nvCxnSpPr>
        <p:spPr>
          <a:xfrm>
            <a:off x="5530496" y="2860950"/>
            <a:ext cx="444536" cy="455290"/>
          </a:xfrm>
          <a:prstGeom prst="line">
            <a:avLst/>
          </a:prstGeom>
          <a:ln>
            <a:solidFill>
              <a:srgbClr val="800A0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>
            <a:stCxn id="7" idx="7"/>
            <a:endCxn id="8" idx="3"/>
          </p:cNvCxnSpPr>
          <p:nvPr/>
        </p:nvCxnSpPr>
        <p:spPr>
          <a:xfrm flipV="1">
            <a:off x="6277881" y="3101875"/>
            <a:ext cx="160654" cy="21436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>
            <a:stCxn id="7" idx="5"/>
            <a:endCxn id="12" idx="0"/>
          </p:cNvCxnSpPr>
          <p:nvPr/>
        </p:nvCxnSpPr>
        <p:spPr>
          <a:xfrm>
            <a:off x="6277881" y="3604428"/>
            <a:ext cx="160654" cy="41161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>
            <a:stCxn id="11" idx="7"/>
            <a:endCxn id="12" idx="3"/>
          </p:cNvCxnSpPr>
          <p:nvPr/>
        </p:nvCxnSpPr>
        <p:spPr>
          <a:xfrm flipV="1">
            <a:off x="5852516" y="4363914"/>
            <a:ext cx="434594" cy="2891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>
            <a:stCxn id="12" idx="6"/>
            <a:endCxn id="13" idx="2"/>
          </p:cNvCxnSpPr>
          <p:nvPr/>
        </p:nvCxnSpPr>
        <p:spPr>
          <a:xfrm>
            <a:off x="6652681" y="4219820"/>
            <a:ext cx="664329" cy="306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>
            <a:endCxn id="22" idx="1"/>
          </p:cNvCxnSpPr>
          <p:nvPr/>
        </p:nvCxnSpPr>
        <p:spPr>
          <a:xfrm>
            <a:off x="7682581" y="4664717"/>
            <a:ext cx="388479" cy="3958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3" name="Picture 2" descr="H:\mail-icone-5735-3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8817" y="4133634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ZoneTexte 49"/>
          <p:cNvSpPr txBox="1"/>
          <p:nvPr/>
        </p:nvSpPr>
        <p:spPr>
          <a:xfrm>
            <a:off x="6526386" y="3880172"/>
            <a:ext cx="2469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Message déjà reçu, ignoré</a:t>
            </a:r>
            <a:endParaRPr lang="fr-FR" dirty="0"/>
          </a:p>
        </p:txBody>
      </p:sp>
      <p:pic>
        <p:nvPicPr>
          <p:cNvPr id="33" name="Picture 2" descr="H:\mail-icone-5735-3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7032" y="4144882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 descr="H:\mail-icone-5735-3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5985" y="4139073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H:\mail-icone-5735-3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4465" y="4136405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H:\mail-icone-5735-3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5926" y="4447200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H:\mail-icone-5735-3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8594" y="4446913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2" descr="H:\mail-icone-5735-3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4137" y="3336059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2" descr="H:\mail-icone-5735-3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6518" y="3331632"/>
            <a:ext cx="197104" cy="197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2" descr="H:\mail-icone-5735-3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0422" y="3331711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ZoneTexte 30"/>
          <p:cNvSpPr txBox="1"/>
          <p:nvPr/>
        </p:nvSpPr>
        <p:spPr>
          <a:xfrm>
            <a:off x="6140224" y="4379561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source</a:t>
            </a:r>
            <a:endParaRPr lang="fr-FR" dirty="0"/>
          </a:p>
        </p:txBody>
      </p:sp>
      <p:sp>
        <p:nvSpPr>
          <p:cNvPr id="40" name="Espace réservé du contenu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Rayon de transmission:</a:t>
            </a:r>
            <a:endParaRPr lang="fr-FR" dirty="0"/>
          </a:p>
          <a:p>
            <a:pPr lvl="1"/>
            <a:r>
              <a:rPr lang="fr-FR" sz="2400" dirty="0"/>
              <a:t>R</a:t>
            </a:r>
            <a:r>
              <a:rPr lang="fr-FR" sz="2400" baseline="-25000" dirty="0"/>
              <a:t>opt</a:t>
            </a:r>
            <a:r>
              <a:rPr lang="fr-FR" sz="2400" dirty="0"/>
              <a:t> = (2c / (α-2))</a:t>
            </a:r>
            <a:r>
              <a:rPr lang="fr-FR" sz="2400" baseline="30000" dirty="0"/>
              <a:t>(1/α)</a:t>
            </a:r>
          </a:p>
          <a:p>
            <a:pPr lvl="1"/>
            <a:endParaRPr lang="fr-FR" sz="2400" baseline="30000" dirty="0"/>
          </a:p>
          <a:p>
            <a:r>
              <a:rPr lang="fr-FR" dirty="0"/>
              <a:t>Broadcaster &lt;</a:t>
            </a:r>
            <a:r>
              <a:rPr lang="fr-FR" dirty="0" err="1"/>
              <a:t>M,c</a:t>
            </a:r>
            <a:r>
              <a:rPr lang="fr-FR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933999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2.77521E-7 L -0.03194 -0.11194 " pathEditMode="relative" ptsTypes="AA">
                                      <p:cBhvr>
                                        <p:cTn id="6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1.12858E-6 L -0.07726 0.06753 " pathEditMode="relative" ptsTypes="AA">
                                      <p:cBhvr>
                                        <p:cTn id="8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E-6 1.12858E-6 L 0.10539 0.0444 " pathEditMode="relative" ptsTypes="AA">
                                      <p:cBhvr>
                                        <p:cTn id="10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1.3876E-7 L 0.03611 0.11008 " pathEditMode="relative" ptsTypes="AA">
                                      <p:cBhvr>
                                        <p:cTn id="24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4 0.00786 L 0.03299 -0.06776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01" y="-3793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4 0.00555 L -0.08177 -0.10268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45" y="-5412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6 1.3876E-7 L -0.10678 -0.04787 " pathEditMode="relative" ptsTypes="AA">
                                      <p:cBhvr>
                                        <p:cTn id="30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1.12858E-6 L 0.07326 0.09413 " pathEditMode="relative" ptsTypes="AA">
                                      <p:cBhvr>
                                        <p:cTn id="32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0" grpId="1"/>
      <p:bldP spid="40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Récapitulatif</a:t>
            </a:r>
          </a:p>
        </p:txBody>
      </p:sp>
      <p:graphicFrame>
        <p:nvGraphicFramePr>
          <p:cNvPr id="6" name="Espace réservé du contenu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33151585"/>
              </p:ext>
            </p:extLst>
          </p:nvPr>
        </p:nvGraphicFramePr>
        <p:xfrm>
          <a:off x="457200" y="1417635"/>
          <a:ext cx="8229595" cy="460947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48145"/>
                <a:gridCol w="748145"/>
                <a:gridCol w="748145"/>
                <a:gridCol w="748145"/>
                <a:gridCol w="748145"/>
                <a:gridCol w="748145"/>
                <a:gridCol w="748145"/>
                <a:gridCol w="748145"/>
                <a:gridCol w="748145"/>
                <a:gridCol w="748145"/>
                <a:gridCol w="748145"/>
              </a:tblGrid>
              <a:tr h="329248">
                <a:tc>
                  <a:txBody>
                    <a:bodyPr/>
                    <a:lstStyle/>
                    <a:p>
                      <a:pPr algn="ctr"/>
                      <a:endParaRPr lang="fr-FR" sz="1400"/>
                    </a:p>
                  </a:txBody>
                  <a:tcPr marL="0" marR="0" marT="0" marB="0"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sz="1400"/>
                        <a:t>mode d’émission</a:t>
                      </a: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sz="1400"/>
                        <a:t>connaissance</a:t>
                      </a: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sz="1400"/>
                        <a:t>rayon d’émission</a:t>
                      </a: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sz="1400"/>
                        <a:t>balisage</a:t>
                      </a: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fr-FR" sz="1400"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sz="1400"/>
                        <a:t>décision</a:t>
                      </a: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fr-FR" sz="1400"/>
                    </a:p>
                  </a:txBody>
                  <a:tcPr marL="0" marR="0" marT="0" marB="0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</a:rPr>
                        <a:t>algorithme</a:t>
                      </a:r>
                    </a:p>
                  </a:txBody>
                  <a:tcPr marL="0" marR="0" marT="0" marB="0" anchor="ctr">
                    <a:solidFill>
                      <a:srgbClr val="800A0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</a:rPr>
                        <a:t>broadcast</a:t>
                      </a:r>
                    </a:p>
                  </a:txBody>
                  <a:tcPr marL="0" marR="0" marT="0" marB="0" anchor="ctr">
                    <a:solidFill>
                      <a:srgbClr val="800A0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</a:rPr>
                        <a:t>single-cast</a:t>
                      </a:r>
                    </a:p>
                  </a:txBody>
                  <a:tcPr marL="0" marR="0" marT="0" marB="0" anchor="ctr">
                    <a:solidFill>
                      <a:srgbClr val="800A0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</a:rPr>
                        <a:t>globale</a:t>
                      </a:r>
                    </a:p>
                  </a:txBody>
                  <a:tcPr marL="0" marR="0" marT="0" marB="0" anchor="ctr">
                    <a:solidFill>
                      <a:srgbClr val="800A0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</a:rPr>
                        <a:t>locale</a:t>
                      </a:r>
                    </a:p>
                  </a:txBody>
                  <a:tcPr marL="0" marR="0" marT="0" marB="0" anchor="ctr">
                    <a:solidFill>
                      <a:srgbClr val="800A0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</a:rPr>
                        <a:t>fixe</a:t>
                      </a:r>
                    </a:p>
                  </a:txBody>
                  <a:tcPr marL="0" marR="0" marT="0" marB="0" anchor="ctr">
                    <a:solidFill>
                      <a:srgbClr val="800A0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</a:rPr>
                        <a:t>variable</a:t>
                      </a:r>
                    </a:p>
                  </a:txBody>
                  <a:tcPr marL="0" marR="0" marT="0" marB="0" anchor="ctr">
                    <a:solidFill>
                      <a:srgbClr val="800A0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</a:rPr>
                        <a:t>avec</a:t>
                      </a:r>
                    </a:p>
                  </a:txBody>
                  <a:tcPr marL="0" marR="0" marT="0" marB="0" anchor="ctr">
                    <a:solidFill>
                      <a:srgbClr val="800A0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</a:rPr>
                        <a:t>sans</a:t>
                      </a:r>
                    </a:p>
                  </a:txBody>
                  <a:tcPr marL="0" marR="0" marT="0" marB="0" anchor="ctr">
                    <a:solidFill>
                      <a:srgbClr val="800A0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</a:rPr>
                        <a:t>déterministe</a:t>
                      </a:r>
                    </a:p>
                  </a:txBody>
                  <a:tcPr marL="0" marR="0" marT="0" marB="0" anchor="ctr">
                    <a:solidFill>
                      <a:srgbClr val="800A0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</a:rPr>
                        <a:t>probabiliste</a:t>
                      </a:r>
                    </a:p>
                  </a:txBody>
                  <a:tcPr marL="0" marR="0" marT="0" marB="0" anchor="ctr">
                    <a:solidFill>
                      <a:srgbClr val="800A07"/>
                    </a:solidFill>
                  </a:tcPr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200"/>
                        <a:t>FA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accent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chemeClr val="accent2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chemeClr val="tx2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chemeClr val="tx2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/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200"/>
                        <a:t>FR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>
                          <a:solidFill>
                            <a:schemeClr val="accent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chemeClr val="accent2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chemeClr val="tx2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chemeClr val="tx2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/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200"/>
                        <a:t>EAR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>
                          <a:solidFill>
                            <a:schemeClr val="accent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chemeClr val="accent2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chemeClr val="tx2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/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200"/>
                        <a:t>BF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4A8B37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4A8B37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C0504D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/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200"/>
                        <a:t>PF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4A8B37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4A8B37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C0504D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/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200"/>
                        <a:t>ABBA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4A8B37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4A8B37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C0504D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accent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chemeClr val="accent2"/>
                        </a:solidFill>
                      </a:endParaRPr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200"/>
                        <a:t>BIP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4A8B37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4A8B37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C0504D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/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200"/>
                        <a:t>LBIP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4A8B37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4A8B37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C0504D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/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200"/>
                        <a:t>DLBIP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4A8B37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4A8B37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C0504D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/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200"/>
                        <a:t>LBOP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4A8B37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4A8B37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C0504D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C0504D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>
                          <a:solidFill>
                            <a:srgbClr val="4A8B37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4A8B37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4A8B37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4A8B37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4A8B37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/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200"/>
                        <a:t>RBOP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4A8B37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4A8B37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C0504D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C0504D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>
                          <a:solidFill>
                            <a:srgbClr val="4A8B37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4A8B37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4A8B37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4A8B37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4A8B37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/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200"/>
                        <a:t>TR-LBOP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4A8B37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4A8B37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C0504D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C0504D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4A8B37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4A8B37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4A8B37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4A8B37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/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29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/>
              <a:t>état de l’art</a:t>
            </a:r>
          </a:p>
        </p:txBody>
      </p:sp>
    </p:spTree>
    <p:extLst>
      <p:ext uri="{BB962C8B-B14F-4D97-AF65-F5344CB8AC3E}">
        <p14:creationId xmlns:p14="http://schemas.microsoft.com/office/powerpoint/2010/main" val="26831069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Plan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Introduction aux réseaux de capteurs</a:t>
            </a:r>
          </a:p>
          <a:p>
            <a:r>
              <a:rPr lang="fr-FR"/>
              <a:t>État de l’art</a:t>
            </a:r>
          </a:p>
          <a:p>
            <a:r>
              <a:rPr lang="fr-FR"/>
              <a:t>Simulations et résultats</a:t>
            </a:r>
          </a:p>
          <a:p>
            <a:r>
              <a:rPr lang="fr-FR"/>
              <a:t>Conclusion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72253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simulation et résulats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30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7179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Choix des outils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fr-FR"/>
              <a:t>Langages : C / C++</a:t>
            </a:r>
          </a:p>
          <a:p>
            <a:pPr>
              <a:lnSpc>
                <a:spcPct val="150000"/>
              </a:lnSpc>
            </a:pPr>
            <a:r>
              <a:rPr lang="fr-FR"/>
              <a:t>Simulateur de réseau : WSNET</a:t>
            </a:r>
          </a:p>
          <a:p>
            <a:pPr>
              <a:lnSpc>
                <a:spcPct val="150000"/>
              </a:lnSpc>
            </a:pPr>
            <a:r>
              <a:rPr lang="fr-FR"/>
              <a:t>Outils collaboratifs : git / github</a:t>
            </a:r>
          </a:p>
          <a:p>
            <a:pPr>
              <a:lnSpc>
                <a:spcPct val="150000"/>
              </a:lnSpc>
            </a:pPr>
            <a:r>
              <a:rPr lang="fr-FR"/>
              <a:t>Outil de visualisation : Qt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31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/>
              <a:t>simulation et résulats</a:t>
            </a:r>
          </a:p>
        </p:txBody>
      </p:sp>
    </p:spTree>
    <p:extLst>
      <p:ext uri="{BB962C8B-B14F-4D97-AF65-F5344CB8AC3E}">
        <p14:creationId xmlns:p14="http://schemas.microsoft.com/office/powerpoint/2010/main" val="35402354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Paramètres de simulations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fr-FR"/>
              <a:t>Durée : 10 000s</a:t>
            </a:r>
          </a:p>
          <a:p>
            <a:pPr>
              <a:lnSpc>
                <a:spcPct val="150000"/>
              </a:lnSpc>
            </a:pPr>
            <a:r>
              <a:rPr lang="fr-FR"/>
              <a:t>Topologie : pseudo-uniforme</a:t>
            </a:r>
          </a:p>
          <a:p>
            <a:pPr>
              <a:lnSpc>
                <a:spcPct val="150000"/>
              </a:lnSpc>
            </a:pPr>
            <a:r>
              <a:rPr lang="fr-FR"/>
              <a:t>Surface : 200 x 200 m</a:t>
            </a:r>
            <a:r>
              <a:rPr lang="fr-FR" baseline="30000"/>
              <a:t>2</a:t>
            </a:r>
          </a:p>
          <a:p>
            <a:pPr>
              <a:lnSpc>
                <a:spcPct val="150000"/>
              </a:lnSpc>
            </a:pPr>
            <a:r>
              <a:rPr lang="fr-FR"/>
              <a:t>Rayon de transmission : 30 m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32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/>
              <a:t>simulation et résulats</a:t>
            </a:r>
          </a:p>
        </p:txBody>
      </p:sp>
    </p:spTree>
    <p:extLst>
      <p:ext uri="{BB962C8B-B14F-4D97-AF65-F5344CB8AC3E}">
        <p14:creationId xmlns:p14="http://schemas.microsoft.com/office/powerpoint/2010/main" val="14150761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33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/>
              <a:t>simulation et résulats</a:t>
            </a:r>
          </a:p>
        </p:txBody>
      </p:sp>
      <p:graphicFrame>
        <p:nvGraphicFramePr>
          <p:cNvPr id="8" name="Espace réservé du contenu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52062541"/>
              </p:ext>
            </p:extLst>
          </p:nvPr>
        </p:nvGraphicFramePr>
        <p:xfrm>
          <a:off x="457199" y="541868"/>
          <a:ext cx="8348133" cy="55842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467021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34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/>
              <a:t>simulation et résulats</a:t>
            </a:r>
          </a:p>
        </p:txBody>
      </p:sp>
      <p:graphicFrame>
        <p:nvGraphicFramePr>
          <p:cNvPr id="6" name="Espace réservé du contenu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8076600"/>
              </p:ext>
            </p:extLst>
          </p:nvPr>
        </p:nvGraphicFramePr>
        <p:xfrm>
          <a:off x="457199" y="592668"/>
          <a:ext cx="8365067" cy="55334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118849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conclusion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35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88875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Problèmes rencontrés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fr-FR"/>
              <a:t>Utilisation de LaTeX et de Git</a:t>
            </a:r>
            <a:endParaRPr lang="fr-FR"/>
          </a:p>
          <a:p>
            <a:pPr>
              <a:lnSpc>
                <a:spcPct val="150000"/>
              </a:lnSpc>
            </a:pPr>
            <a:r>
              <a:rPr lang="fr-FR"/>
              <a:t>Prise en main de WSNET</a:t>
            </a:r>
            <a:endParaRPr lang="fr-FR"/>
          </a:p>
          <a:p>
            <a:pPr>
              <a:lnSpc>
                <a:spcPct val="150000"/>
              </a:lnSpc>
            </a:pPr>
            <a:r>
              <a:rPr lang="fr-FR"/>
              <a:t>Très vaste domaine de recherche</a:t>
            </a:r>
          </a:p>
          <a:p>
            <a:pPr>
              <a:lnSpc>
                <a:spcPct val="150000"/>
              </a:lnSpc>
            </a:pPr>
            <a:r>
              <a:rPr lang="fr-FR"/>
              <a:t>Disparité des modèles entre les articles</a:t>
            </a:r>
          </a:p>
          <a:p>
            <a:pPr>
              <a:lnSpc>
                <a:spcPct val="150000"/>
              </a:lnSpc>
            </a:pPr>
            <a:r>
              <a:rPr lang="fr-FR"/>
              <a:t>Manque de réalisme du modèle théorique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36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42773104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770561"/>
          </a:xfrm>
        </p:spPr>
        <p:txBody>
          <a:bodyPr/>
          <a:lstStyle/>
          <a:p>
            <a:r>
              <a:rPr lang="fr-FR"/>
              <a:t>Merci de votre attention !</a:t>
            </a:r>
            <a:br>
              <a:rPr lang="fr-FR"/>
            </a:br>
            <a:r>
              <a:rPr lang="fr-FR"/>
              <a:t/>
            </a:r>
            <a:br>
              <a:rPr lang="fr-FR"/>
            </a:br>
            <a:r>
              <a:rPr lang="fr-FR"/>
              <a:t>Avez-vous des questions ?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37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384916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/>
              <a:t>Introduction aux réseaux de capteurs</a:t>
            </a:r>
            <a:br>
              <a:rPr lang="fr-FR"/>
            </a:b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5652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Capteurs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756151"/>
          </a:xfrm>
        </p:spPr>
        <p:txBody>
          <a:bodyPr>
            <a:normAutofit/>
          </a:bodyPr>
          <a:lstStyle/>
          <a:p>
            <a:r>
              <a:rPr lang="fr-FR"/>
              <a:t>Petites entités électroniques</a:t>
            </a:r>
          </a:p>
          <a:p>
            <a:endParaRPr lang="fr-FR"/>
          </a:p>
          <a:p>
            <a:endParaRPr lang="fr-FR"/>
          </a:p>
          <a:p>
            <a:endParaRPr lang="fr-FR"/>
          </a:p>
          <a:p>
            <a:endParaRPr lang="fr-FR"/>
          </a:p>
          <a:p>
            <a:endParaRPr lang="fr-FR"/>
          </a:p>
          <a:p>
            <a:endParaRPr lang="fr-FR"/>
          </a:p>
          <a:p>
            <a:r>
              <a:rPr lang="fr-FR"/>
              <a:t>Sans fil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5</a:t>
            </a:fld>
            <a:endParaRPr lang="fr-FR"/>
          </a:p>
        </p:txBody>
      </p:sp>
      <p:pic>
        <p:nvPicPr>
          <p:cNvPr id="6" name="Image 5" descr="capteu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8082" y="1600201"/>
            <a:ext cx="5080000" cy="4521200"/>
          </a:xfrm>
          <a:prstGeom prst="rect">
            <a:avLst/>
          </a:prstGeom>
        </p:spPr>
      </p:pic>
      <p:sp>
        <p:nvSpPr>
          <p:cNvPr id="7" name="Espace réservé du texte 4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9144000" cy="274638"/>
          </a:xfrm>
        </p:spPr>
        <p:txBody>
          <a:bodyPr/>
          <a:lstStyle/>
          <a:p>
            <a:r>
              <a:rPr lang="fr-FR"/>
              <a:t>Introduction aux réseaux de capteurs</a:t>
            </a:r>
          </a:p>
        </p:txBody>
      </p:sp>
    </p:spTree>
    <p:extLst>
      <p:ext uri="{BB962C8B-B14F-4D97-AF65-F5344CB8AC3E}">
        <p14:creationId xmlns:p14="http://schemas.microsoft.com/office/powerpoint/2010/main" val="26956632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Architecture</a:t>
            </a:r>
          </a:p>
        </p:txBody>
      </p:sp>
      <p:pic>
        <p:nvPicPr>
          <p:cNvPr id="6" name="Espace réservé du contenu 5" descr="archiCapteur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5308" b="-25308"/>
          <a:stretch>
            <a:fillRect/>
          </a:stretch>
        </p:blipFill>
        <p:spPr/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6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/>
              <a:t>Introduction aux réseaux de capteurs</a:t>
            </a:r>
          </a:p>
        </p:txBody>
      </p:sp>
    </p:spTree>
    <p:extLst>
      <p:ext uri="{BB962C8B-B14F-4D97-AF65-F5344CB8AC3E}">
        <p14:creationId xmlns:p14="http://schemas.microsoft.com/office/powerpoint/2010/main" val="25058437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Capacités</a:t>
            </a:r>
          </a:p>
        </p:txBody>
      </p:sp>
      <p:pic>
        <p:nvPicPr>
          <p:cNvPr id="6" name="Espace réservé du contenu 5" descr="range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176" r="-714"/>
          <a:stretch/>
        </p:blipFill>
        <p:spPr>
          <a:xfrm>
            <a:off x="4669889" y="1736265"/>
            <a:ext cx="4016911" cy="3677013"/>
          </a:xfr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7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/>
              <a:t>Introduction aux réseaux de capteurs</a:t>
            </a:r>
          </a:p>
        </p:txBody>
      </p:sp>
      <p:sp>
        <p:nvSpPr>
          <p:cNvPr id="8" name="Espace réservé du contenu 2"/>
          <p:cNvSpPr txBox="1">
            <a:spLocks/>
          </p:cNvSpPr>
          <p:nvPr/>
        </p:nvSpPr>
        <p:spPr>
          <a:xfrm>
            <a:off x="457200" y="1600201"/>
            <a:ext cx="8229600" cy="47561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fr-FR"/>
              <a:t>Faible puissance de calcul</a:t>
            </a:r>
          </a:p>
          <a:p>
            <a:pPr>
              <a:lnSpc>
                <a:spcPct val="200000"/>
              </a:lnSpc>
            </a:pPr>
            <a:r>
              <a:rPr lang="fr-FR"/>
              <a:t>Mémoire limitée</a:t>
            </a:r>
          </a:p>
          <a:p>
            <a:pPr>
              <a:lnSpc>
                <a:spcPct val="200000"/>
              </a:lnSpc>
            </a:pPr>
            <a:r>
              <a:rPr lang="fr-FR"/>
              <a:t>Réserve d’énergie réduite</a:t>
            </a:r>
          </a:p>
          <a:p>
            <a:pPr>
              <a:lnSpc>
                <a:spcPct val="200000"/>
              </a:lnSpc>
            </a:pPr>
            <a:r>
              <a:rPr lang="fr-FR"/>
              <a:t>Rayon de transmission maximum</a:t>
            </a:r>
          </a:p>
        </p:txBody>
      </p:sp>
    </p:spTree>
    <p:extLst>
      <p:ext uri="{BB962C8B-B14F-4D97-AF65-F5344CB8AC3E}">
        <p14:creationId xmlns:p14="http://schemas.microsoft.com/office/powerpoint/2010/main" val="35221120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Réseaux</a:t>
            </a:r>
          </a:p>
        </p:txBody>
      </p:sp>
      <p:pic>
        <p:nvPicPr>
          <p:cNvPr id="6" name="Espace réservé du contenu 5" descr="reseau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7" r="1447"/>
          <a:stretch>
            <a:fillRect/>
          </a:stretch>
        </p:blipFill>
        <p:spPr/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8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/>
              <a:t>Introduction aux réseaux de capteurs</a:t>
            </a:r>
          </a:p>
        </p:txBody>
      </p:sp>
    </p:spTree>
    <p:extLst>
      <p:ext uri="{BB962C8B-B14F-4D97-AF65-F5344CB8AC3E}">
        <p14:creationId xmlns:p14="http://schemas.microsoft.com/office/powerpoint/2010/main" val="20191392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Problématiques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9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/>
              <a:t>Introduction aux réseaux de capteurs</a:t>
            </a:r>
          </a:p>
        </p:txBody>
      </p:sp>
      <p:graphicFrame>
        <p:nvGraphicFramePr>
          <p:cNvPr id="6" name="Diagramme 5"/>
          <p:cNvGraphicFramePr/>
          <p:nvPr>
            <p:extLst>
              <p:ext uri="{D42A27DB-BD31-4B8C-83A1-F6EECF244321}">
                <p14:modId xmlns:p14="http://schemas.microsoft.com/office/powerpoint/2010/main" val="387939997"/>
              </p:ext>
            </p:extLst>
          </p:nvPr>
        </p:nvGraphicFramePr>
        <p:xfrm>
          <a:off x="457200" y="1397000"/>
          <a:ext cx="8229600" cy="46805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079300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Personnalisée 5">
      <a:dk1>
        <a:srgbClr val="800A07"/>
      </a:dk1>
      <a:lt1>
        <a:srgbClr val="E0CDA9"/>
      </a:lt1>
      <a:dk2>
        <a:srgbClr val="4A8B37"/>
      </a:dk2>
      <a:lt2>
        <a:srgbClr val="CBE898"/>
      </a:lt2>
      <a:accent1>
        <a:srgbClr val="800A07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lackTie">
      <a:maj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1011</TotalTime>
  <Words>1110</Words>
  <Application>Microsoft Macintosh PowerPoint</Application>
  <PresentationFormat>Présentation à l'écran (4:3)</PresentationFormat>
  <Paragraphs>536</Paragraphs>
  <Slides>37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37</vt:i4>
      </vt:variant>
    </vt:vector>
  </HeadingPairs>
  <TitlesOfParts>
    <vt:vector size="38" baseType="lpstr">
      <vt:lpstr>Thème Office</vt:lpstr>
      <vt:lpstr>Analyse et conception d’algorithmes économes en énergie dans les réseaux de capteurs</vt:lpstr>
      <vt:lpstr>Analyse et conception d’algorithmes économes en énergie dans les réseaux de capteurs</vt:lpstr>
      <vt:lpstr>Plan</vt:lpstr>
      <vt:lpstr>Introduction aux réseaux de capteurs </vt:lpstr>
      <vt:lpstr>Capteurs</vt:lpstr>
      <vt:lpstr>Architecture</vt:lpstr>
      <vt:lpstr>Capacités</vt:lpstr>
      <vt:lpstr>Réseaux</vt:lpstr>
      <vt:lpstr>Problématiques</vt:lpstr>
      <vt:lpstr>état de l’art</vt:lpstr>
      <vt:lpstr>Modélisation d’un capteur</vt:lpstr>
      <vt:lpstr>Modélisation d’un réseau</vt:lpstr>
      <vt:lpstr>Modèle énergétique</vt:lpstr>
      <vt:lpstr>Catégories d’algorithmes</vt:lpstr>
      <vt:lpstr>Algorithmes étudiés</vt:lpstr>
      <vt:lpstr>Blind flooding</vt:lpstr>
      <vt:lpstr>Probabilistic flooding</vt:lpstr>
      <vt:lpstr>Broadcast Incremental-power Protocol</vt:lpstr>
      <vt:lpstr>Localised BIP</vt:lpstr>
      <vt:lpstr>Dynamic Localised BIP</vt:lpstr>
      <vt:lpstr>LmstBOP et RngBOP (RBOP)</vt:lpstr>
      <vt:lpstr>LBOP</vt:lpstr>
      <vt:lpstr>LBOP</vt:lpstr>
      <vt:lpstr>RBOP</vt:lpstr>
      <vt:lpstr>RBOP</vt:lpstr>
      <vt:lpstr>Target Radius-LBOP (TR-LBOP)</vt:lpstr>
      <vt:lpstr>Target Radius-LBOP (TR-LBOP)</vt:lpstr>
      <vt:lpstr>Target Radius-LBOP (TR-LBOP)</vt:lpstr>
      <vt:lpstr>Récapitulatif</vt:lpstr>
      <vt:lpstr>simulation et résulats</vt:lpstr>
      <vt:lpstr>Choix des outils</vt:lpstr>
      <vt:lpstr>Paramètres de simulations</vt:lpstr>
      <vt:lpstr>Présentation PowerPoint</vt:lpstr>
      <vt:lpstr>Présentation PowerPoint</vt:lpstr>
      <vt:lpstr>conclusion</vt:lpstr>
      <vt:lpstr>Problèmes rencontrés</vt:lpstr>
      <vt:lpstr>Merci de votre attention !  Avez-vous des questions 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Moi</dc:creator>
  <cp:lastModifiedBy>Moi</cp:lastModifiedBy>
  <cp:revision>152</cp:revision>
  <dcterms:created xsi:type="dcterms:W3CDTF">2012-04-21T08:43:37Z</dcterms:created>
  <dcterms:modified xsi:type="dcterms:W3CDTF">2012-04-24T08:30:32Z</dcterms:modified>
</cp:coreProperties>
</file>