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notesSlides/notesSlide11.xml" ContentType="application/vnd.openxmlformats-officedocument.presentationml.notesSl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notesSlides/notesSlide12.xml" ContentType="application/vnd.openxmlformats-officedocument.presentationml.notesSlide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charts/chart1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2" r:id="rId1"/>
  </p:sldMasterIdLst>
  <p:notesMasterIdLst>
    <p:notesMasterId r:id="rId44"/>
  </p:notesMasterIdLst>
  <p:handoutMasterIdLst>
    <p:handoutMasterId r:id="rId45"/>
  </p:handoutMasterIdLst>
  <p:sldIdLst>
    <p:sldId id="307" r:id="rId2"/>
    <p:sldId id="262" r:id="rId3"/>
    <p:sldId id="263" r:id="rId4"/>
    <p:sldId id="264" r:id="rId5"/>
    <p:sldId id="265" r:id="rId6"/>
    <p:sldId id="308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5" r:id="rId15"/>
    <p:sldId id="276" r:id="rId16"/>
    <p:sldId id="277" r:id="rId17"/>
    <p:sldId id="278" r:id="rId18"/>
    <p:sldId id="279" r:id="rId19"/>
    <p:sldId id="309" r:id="rId20"/>
    <p:sldId id="310" r:id="rId21"/>
    <p:sldId id="311" r:id="rId22"/>
    <p:sldId id="312" r:id="rId23"/>
    <p:sldId id="314" r:id="rId24"/>
    <p:sldId id="283" r:id="rId25"/>
    <p:sldId id="288" r:id="rId26"/>
    <p:sldId id="289" r:id="rId27"/>
    <p:sldId id="324" r:id="rId28"/>
    <p:sldId id="331" r:id="rId29"/>
    <p:sldId id="316" r:id="rId30"/>
    <p:sldId id="329" r:id="rId31"/>
    <p:sldId id="317" r:id="rId32"/>
    <p:sldId id="333" r:id="rId33"/>
    <p:sldId id="332" r:id="rId34"/>
    <p:sldId id="334" r:id="rId35"/>
    <p:sldId id="318" r:id="rId36"/>
    <p:sldId id="335" r:id="rId37"/>
    <p:sldId id="336" r:id="rId38"/>
    <p:sldId id="326" r:id="rId39"/>
    <p:sldId id="337" r:id="rId40"/>
    <p:sldId id="327" r:id="rId41"/>
    <p:sldId id="338" r:id="rId42"/>
    <p:sldId id="328" r:id="rId4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" id="{867B4D26-3E5F-A243-B9E2-7E527F915022}">
          <p14:sldIdLst>
            <p14:sldId id="307"/>
          </p14:sldIdLst>
        </p14:section>
        <p14:section name="Plan" id="{36A3DED9-A230-7941-A10D-07258F8EC76F}">
          <p14:sldIdLst>
            <p14:sldId id="262"/>
          </p14:sldIdLst>
        </p14:section>
        <p14:section name="Intro" id="{DB3D6C37-9138-2445-9103-A46EAF6DBF02}">
          <p14:sldIdLst>
            <p14:sldId id="263"/>
            <p14:sldId id="264"/>
            <p14:sldId id="265"/>
            <p14:sldId id="308"/>
            <p14:sldId id="267"/>
            <p14:sldId id="268"/>
          </p14:sldIdLst>
        </p14:section>
        <p14:section name="Etat de l'art" id="{02E022AA-8586-2D4C-8853-081989767335}">
          <p14:sldIdLst>
            <p14:sldId id="269"/>
            <p14:sldId id="270"/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  <p14:sldId id="309"/>
            <p14:sldId id="310"/>
            <p14:sldId id="311"/>
            <p14:sldId id="312"/>
            <p14:sldId id="314"/>
            <p14:sldId id="283"/>
          </p14:sldIdLst>
        </p14:section>
        <p14:section name="Simulations et résulats" id="{5ED65119-467B-6644-94FB-05D508124816}">
          <p14:sldIdLst>
            <p14:sldId id="288"/>
            <p14:sldId id="289"/>
            <p14:sldId id="324"/>
            <p14:sldId id="331"/>
            <p14:sldId id="316"/>
            <p14:sldId id="329"/>
            <p14:sldId id="317"/>
            <p14:sldId id="333"/>
            <p14:sldId id="332"/>
            <p14:sldId id="334"/>
            <p14:sldId id="318"/>
            <p14:sldId id="335"/>
            <p14:sldId id="336"/>
            <p14:sldId id="326"/>
            <p14:sldId id="337"/>
            <p14:sldId id="327"/>
            <p14:sldId id="338"/>
            <p14:sldId id="32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A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0" autoAdjust="0"/>
    <p:restoredTop sz="88136" autoAdjust="0"/>
  </p:normalViewPr>
  <p:slideViewPr>
    <p:cSldViewPr snapToGrid="0" snapToObjects="1">
      <p:cViewPr>
        <p:scale>
          <a:sx n="81" d="100"/>
          <a:sy n="81" d="100"/>
        </p:scale>
        <p:origin x="-140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0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1.xml"/><Relationship Id="rId2" Type="http://schemas.openxmlformats.org/officeDocument/2006/relationships/oleObject" Target="file:///C:\Users\BIBOUH\Desktop\donnees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2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BOUH\Desktop\donne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file:///C:\Users\BIBOUH\Desktop\donne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oleObject" Target="file:///C:\Users\BIBOUH\Desktop\donnee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oleObject" Target="file:///C:\Users\BIBOUH\Desktop\donnee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9.xml"/><Relationship Id="rId2" Type="http://schemas.openxmlformats.org/officeDocument/2006/relationships/oleObject" Target="file:///C:\Users\BIBOUH\Desktop\donne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TTFF_alea!$B$1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TTFF_alea!$B$3:$B$12</c:f>
              <c:numCache>
                <c:formatCode>General</c:formatCode>
                <c:ptCount val="10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  <c:pt idx="8">
                  <c:v>447.0</c:v>
                </c:pt>
                <c:pt idx="9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TTFF_alea!$C$1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TTFF_alea!$C$3:$C$12</c:f>
              <c:numCache>
                <c:formatCode>General</c:formatCode>
                <c:ptCount val="10"/>
                <c:pt idx="0">
                  <c:v>465.0</c:v>
                </c:pt>
                <c:pt idx="1">
                  <c:v>466.771</c:v>
                </c:pt>
                <c:pt idx="2">
                  <c:v>468.353</c:v>
                </c:pt>
                <c:pt idx="3">
                  <c:v>469.557</c:v>
                </c:pt>
                <c:pt idx="4">
                  <c:v>474.656</c:v>
                </c:pt>
                <c:pt idx="5">
                  <c:v>484.768</c:v>
                </c:pt>
                <c:pt idx="6">
                  <c:v>481.092</c:v>
                </c:pt>
                <c:pt idx="7">
                  <c:v>486.939</c:v>
                </c:pt>
                <c:pt idx="8">
                  <c:v>492.733</c:v>
                </c:pt>
                <c:pt idx="9">
                  <c:v>509.718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TTFF_alea!$D$1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TTFF_alea!$D$3:$D$12</c:f>
              <c:numCache>
                <c:formatCode>General</c:formatCode>
                <c:ptCount val="10"/>
                <c:pt idx="0">
                  <c:v>464.481</c:v>
                </c:pt>
                <c:pt idx="1">
                  <c:v>465.514</c:v>
                </c:pt>
                <c:pt idx="2">
                  <c:v>468.118</c:v>
                </c:pt>
                <c:pt idx="3">
                  <c:v>467.969</c:v>
                </c:pt>
                <c:pt idx="4">
                  <c:v>474.656</c:v>
                </c:pt>
                <c:pt idx="5">
                  <c:v>485.348</c:v>
                </c:pt>
                <c:pt idx="6">
                  <c:v>483.092</c:v>
                </c:pt>
                <c:pt idx="7">
                  <c:v>490.636</c:v>
                </c:pt>
                <c:pt idx="8">
                  <c:v>498.2</c:v>
                </c:pt>
                <c:pt idx="9">
                  <c:v>511.667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TTFF_alea!$E$1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TTFF_alea!$E$3:$E$12</c:f>
              <c:numCache>
                <c:formatCode>General</c:formatCode>
                <c:ptCount val="10"/>
                <c:pt idx="0">
                  <c:v>476.481</c:v>
                </c:pt>
                <c:pt idx="1">
                  <c:v>480.029</c:v>
                </c:pt>
                <c:pt idx="2">
                  <c:v>485.706</c:v>
                </c:pt>
                <c:pt idx="3">
                  <c:v>489.454</c:v>
                </c:pt>
                <c:pt idx="4">
                  <c:v>497.656</c:v>
                </c:pt>
                <c:pt idx="5">
                  <c:v>500.449</c:v>
                </c:pt>
                <c:pt idx="6">
                  <c:v>505.646</c:v>
                </c:pt>
                <c:pt idx="7">
                  <c:v>510.576</c:v>
                </c:pt>
                <c:pt idx="8">
                  <c:v>518.956</c:v>
                </c:pt>
                <c:pt idx="9">
                  <c:v>541.0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TTFF_alea!$F$1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TTFF_alea!$F$3:$F$12</c:f>
              <c:numCache>
                <c:formatCode>General</c:formatCode>
                <c:ptCount val="10"/>
                <c:pt idx="0">
                  <c:v>476.259</c:v>
                </c:pt>
                <c:pt idx="1">
                  <c:v>475.571</c:v>
                </c:pt>
                <c:pt idx="2">
                  <c:v>475.196</c:v>
                </c:pt>
                <c:pt idx="3">
                  <c:v>474.856</c:v>
                </c:pt>
                <c:pt idx="4">
                  <c:v>481.594</c:v>
                </c:pt>
                <c:pt idx="5">
                  <c:v>482.507</c:v>
                </c:pt>
                <c:pt idx="6">
                  <c:v>481.369</c:v>
                </c:pt>
                <c:pt idx="7">
                  <c:v>484.758</c:v>
                </c:pt>
                <c:pt idx="8">
                  <c:v>491.178</c:v>
                </c:pt>
                <c:pt idx="9">
                  <c:v>498.128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TTFF_alea!$G$1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TTFF_alea!$G$3:$G$12</c:f>
              <c:numCache>
                <c:formatCode>General</c:formatCode>
                <c:ptCount val="10"/>
                <c:pt idx="0">
                  <c:v>476.926</c:v>
                </c:pt>
                <c:pt idx="1">
                  <c:v>477.171</c:v>
                </c:pt>
                <c:pt idx="2">
                  <c:v>476.706</c:v>
                </c:pt>
                <c:pt idx="3">
                  <c:v>476.237</c:v>
                </c:pt>
                <c:pt idx="4">
                  <c:v>483.344</c:v>
                </c:pt>
                <c:pt idx="5">
                  <c:v>484.768</c:v>
                </c:pt>
                <c:pt idx="6">
                  <c:v>484.046</c:v>
                </c:pt>
                <c:pt idx="7">
                  <c:v>486.333</c:v>
                </c:pt>
                <c:pt idx="8">
                  <c:v>493.578</c:v>
                </c:pt>
                <c:pt idx="9">
                  <c:v>499.359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5788856"/>
        <c:axId val="2095511112"/>
      </c:lineChart>
      <c:catAx>
        <c:axId val="20957888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5511112"/>
        <c:crosses val="autoZero"/>
        <c:auto val="1"/>
        <c:lblAlgn val="ctr"/>
        <c:lblOffset val="100"/>
        <c:noMultiLvlLbl val="0"/>
      </c:catAx>
      <c:valAx>
        <c:axId val="2095511112"/>
        <c:scaling>
          <c:orientation val="minMax"/>
          <c:min val="44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Time</a:t>
                </a:r>
                <a:r>
                  <a:rPr lang="fr-FR" baseline="0"/>
                  <a:t> To First Fall</a:t>
                </a:r>
                <a:endParaRPr lang="fr-FR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57888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PCN_alea_real!$B$3:$B$14</c:f>
              <c:numCache>
                <c:formatCode>General</c:formatCode>
                <c:ptCount val="12"/>
                <c:pt idx="0">
                  <c:v>555.0</c:v>
                </c:pt>
                <c:pt idx="1">
                  <c:v>555.0</c:v>
                </c:pt>
                <c:pt idx="2">
                  <c:v>555.0</c:v>
                </c:pt>
                <c:pt idx="3">
                  <c:v>555.0</c:v>
                </c:pt>
                <c:pt idx="4">
                  <c:v>555.0</c:v>
                </c:pt>
                <c:pt idx="5">
                  <c:v>555.0</c:v>
                </c:pt>
                <c:pt idx="6">
                  <c:v>555.0</c:v>
                </c:pt>
                <c:pt idx="7">
                  <c:v>555.0</c:v>
                </c:pt>
                <c:pt idx="8">
                  <c:v>555.0</c:v>
                </c:pt>
                <c:pt idx="9">
                  <c:v>555.0</c:v>
                </c:pt>
                <c:pt idx="10">
                  <c:v>555.0</c:v>
                </c:pt>
                <c:pt idx="11">
                  <c:v>555.0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PCN_alea_real!$C$3:$C$14</c:f>
              <c:numCache>
                <c:formatCode>General</c:formatCode>
                <c:ptCount val="12"/>
                <c:pt idx="0">
                  <c:v>890.143</c:v>
                </c:pt>
                <c:pt idx="1">
                  <c:v>908.111</c:v>
                </c:pt>
                <c:pt idx="2">
                  <c:v>995.667</c:v>
                </c:pt>
                <c:pt idx="3">
                  <c:v>904.429</c:v>
                </c:pt>
                <c:pt idx="4">
                  <c:v>918.714</c:v>
                </c:pt>
                <c:pt idx="5">
                  <c:v>926.429</c:v>
                </c:pt>
                <c:pt idx="6">
                  <c:v>920.273</c:v>
                </c:pt>
                <c:pt idx="7">
                  <c:v>962.158</c:v>
                </c:pt>
                <c:pt idx="8">
                  <c:v>949.0</c:v>
                </c:pt>
                <c:pt idx="9">
                  <c:v>907.364</c:v>
                </c:pt>
                <c:pt idx="10">
                  <c:v>893.4</c:v>
                </c:pt>
                <c:pt idx="11">
                  <c:v>1019.0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PCN_alea_real!$D$3:$D$14</c:f>
              <c:numCache>
                <c:formatCode>General</c:formatCode>
                <c:ptCount val="12"/>
                <c:pt idx="0">
                  <c:v>945.714</c:v>
                </c:pt>
                <c:pt idx="1">
                  <c:v>1027.22</c:v>
                </c:pt>
                <c:pt idx="2">
                  <c:v>995.222</c:v>
                </c:pt>
                <c:pt idx="3">
                  <c:v>1111.0</c:v>
                </c:pt>
                <c:pt idx="4">
                  <c:v>1001.0</c:v>
                </c:pt>
                <c:pt idx="5">
                  <c:v>1013.0</c:v>
                </c:pt>
                <c:pt idx="6">
                  <c:v>988.818</c:v>
                </c:pt>
                <c:pt idx="7">
                  <c:v>1021.63</c:v>
                </c:pt>
                <c:pt idx="8">
                  <c:v>1019.33</c:v>
                </c:pt>
                <c:pt idx="9">
                  <c:v>1012.09</c:v>
                </c:pt>
                <c:pt idx="10">
                  <c:v>1014.6</c:v>
                </c:pt>
                <c:pt idx="11">
                  <c:v>961.0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PCN_alea_real!$E$3:$E$14</c:f>
              <c:numCache>
                <c:formatCode>General</c:formatCode>
                <c:ptCount val="12"/>
                <c:pt idx="0">
                  <c:v>3224.71</c:v>
                </c:pt>
                <c:pt idx="1">
                  <c:v>3079.11</c:v>
                </c:pt>
                <c:pt idx="2">
                  <c:v>2843.67</c:v>
                </c:pt>
                <c:pt idx="3">
                  <c:v>3271.0</c:v>
                </c:pt>
                <c:pt idx="4">
                  <c:v>3351.57</c:v>
                </c:pt>
                <c:pt idx="5">
                  <c:v>3632.86</c:v>
                </c:pt>
                <c:pt idx="6">
                  <c:v>3397.91</c:v>
                </c:pt>
                <c:pt idx="7">
                  <c:v>3748.79</c:v>
                </c:pt>
                <c:pt idx="8">
                  <c:v>3708.83</c:v>
                </c:pt>
                <c:pt idx="9">
                  <c:v>3688.82</c:v>
                </c:pt>
                <c:pt idx="10">
                  <c:v>4088.0</c:v>
                </c:pt>
                <c:pt idx="11">
                  <c:v>3601.0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PCN_alea_real!$F$3:$F$14</c:f>
              <c:numCache>
                <c:formatCode>General</c:formatCode>
                <c:ptCount val="12"/>
                <c:pt idx="0">
                  <c:v>1439.0</c:v>
                </c:pt>
                <c:pt idx="1">
                  <c:v>1427.56</c:v>
                </c:pt>
                <c:pt idx="2">
                  <c:v>1260.78</c:v>
                </c:pt>
                <c:pt idx="3">
                  <c:v>1394.14</c:v>
                </c:pt>
                <c:pt idx="4">
                  <c:v>1232.43</c:v>
                </c:pt>
                <c:pt idx="5">
                  <c:v>1333.43</c:v>
                </c:pt>
                <c:pt idx="6">
                  <c:v>1250.45</c:v>
                </c:pt>
                <c:pt idx="7">
                  <c:v>1370.16</c:v>
                </c:pt>
                <c:pt idx="8">
                  <c:v>1434.0</c:v>
                </c:pt>
                <c:pt idx="9">
                  <c:v>1457.73</c:v>
                </c:pt>
                <c:pt idx="10">
                  <c:v>1594.2</c:v>
                </c:pt>
                <c:pt idx="11">
                  <c:v>1431.0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PCN_alea_real!$G$3:$G$14</c:f>
              <c:numCache>
                <c:formatCode>General</c:formatCode>
                <c:ptCount val="12"/>
                <c:pt idx="0">
                  <c:v>1638.0</c:v>
                </c:pt>
                <c:pt idx="1">
                  <c:v>1651.11</c:v>
                </c:pt>
                <c:pt idx="2">
                  <c:v>1458.11</c:v>
                </c:pt>
                <c:pt idx="3">
                  <c:v>1649.0</c:v>
                </c:pt>
                <c:pt idx="4">
                  <c:v>1331.29</c:v>
                </c:pt>
                <c:pt idx="5">
                  <c:v>1423.0</c:v>
                </c:pt>
                <c:pt idx="6">
                  <c:v>1425.36</c:v>
                </c:pt>
                <c:pt idx="7">
                  <c:v>1498.16</c:v>
                </c:pt>
                <c:pt idx="8">
                  <c:v>1503.5</c:v>
                </c:pt>
                <c:pt idx="9">
                  <c:v>1648.45</c:v>
                </c:pt>
                <c:pt idx="10">
                  <c:v>1801.8</c:v>
                </c:pt>
                <c:pt idx="11">
                  <c:v>1624.0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4330168"/>
        <c:axId val="2131596440"/>
      </c:lineChart>
      <c:catAx>
        <c:axId val="21343301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1596440"/>
        <c:crosses val="autoZero"/>
        <c:auto val="1"/>
        <c:lblAlgn val="ctr"/>
        <c:lblOffset val="100"/>
        <c:noMultiLvlLbl val="0"/>
      </c:catAx>
      <c:valAx>
        <c:axId val="2131596440"/>
        <c:scaling>
          <c:orientation val="minMax"/>
          <c:min val="5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PCN : time to 25% fall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43301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PCN_alea_real!$B$3:$B$13</c:f>
              <c:numCache>
                <c:formatCode>General</c:formatCode>
                <c:ptCount val="11"/>
                <c:pt idx="0">
                  <c:v>555.0</c:v>
                </c:pt>
                <c:pt idx="1">
                  <c:v>555.0</c:v>
                </c:pt>
                <c:pt idx="2">
                  <c:v>555.0</c:v>
                </c:pt>
                <c:pt idx="3">
                  <c:v>555.0</c:v>
                </c:pt>
                <c:pt idx="4">
                  <c:v>555.0</c:v>
                </c:pt>
                <c:pt idx="5">
                  <c:v>555.0</c:v>
                </c:pt>
                <c:pt idx="6">
                  <c:v>555.0</c:v>
                </c:pt>
                <c:pt idx="7">
                  <c:v>555.0</c:v>
                </c:pt>
                <c:pt idx="8">
                  <c:v>555.0</c:v>
                </c:pt>
                <c:pt idx="9">
                  <c:v>555.0</c:v>
                </c:pt>
                <c:pt idx="10">
                  <c:v>555.0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PCN_alea_real!$C$3:$C$13</c:f>
              <c:numCache>
                <c:formatCode>General</c:formatCode>
                <c:ptCount val="11"/>
                <c:pt idx="0">
                  <c:v>890.143</c:v>
                </c:pt>
                <c:pt idx="1">
                  <c:v>908.111</c:v>
                </c:pt>
                <c:pt idx="2">
                  <c:v>995.6669999999999</c:v>
                </c:pt>
                <c:pt idx="3">
                  <c:v>904.429</c:v>
                </c:pt>
                <c:pt idx="4">
                  <c:v>918.7140000000001</c:v>
                </c:pt>
                <c:pt idx="5">
                  <c:v>926.429</c:v>
                </c:pt>
                <c:pt idx="6">
                  <c:v>920.273</c:v>
                </c:pt>
                <c:pt idx="7">
                  <c:v>962.158</c:v>
                </c:pt>
                <c:pt idx="8">
                  <c:v>949.0</c:v>
                </c:pt>
                <c:pt idx="9">
                  <c:v>907.3639999999999</c:v>
                </c:pt>
                <c:pt idx="10">
                  <c:v>893.4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PCN_alea_real!$D$3:$D$13</c:f>
              <c:numCache>
                <c:formatCode>General</c:formatCode>
                <c:ptCount val="11"/>
                <c:pt idx="0">
                  <c:v>945.7140000000001</c:v>
                </c:pt>
                <c:pt idx="1">
                  <c:v>1027.22</c:v>
                </c:pt>
                <c:pt idx="2">
                  <c:v>995.222</c:v>
                </c:pt>
                <c:pt idx="3">
                  <c:v>1111.0</c:v>
                </c:pt>
                <c:pt idx="4">
                  <c:v>1001.0</c:v>
                </c:pt>
                <c:pt idx="5">
                  <c:v>1013.0</c:v>
                </c:pt>
                <c:pt idx="6">
                  <c:v>988.8179999999999</c:v>
                </c:pt>
                <c:pt idx="7">
                  <c:v>1021.63</c:v>
                </c:pt>
                <c:pt idx="8">
                  <c:v>1019.33</c:v>
                </c:pt>
                <c:pt idx="9">
                  <c:v>1012.09</c:v>
                </c:pt>
                <c:pt idx="10">
                  <c:v>1014.6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PCN_alea_real!$E$3:$E$13</c:f>
              <c:numCache>
                <c:formatCode>General</c:formatCode>
                <c:ptCount val="11"/>
                <c:pt idx="0">
                  <c:v>3224.71</c:v>
                </c:pt>
                <c:pt idx="1">
                  <c:v>3079.11</c:v>
                </c:pt>
                <c:pt idx="2">
                  <c:v>2843.67</c:v>
                </c:pt>
                <c:pt idx="3">
                  <c:v>3271.0</c:v>
                </c:pt>
                <c:pt idx="4">
                  <c:v>3351.57</c:v>
                </c:pt>
                <c:pt idx="5">
                  <c:v>3632.86</c:v>
                </c:pt>
                <c:pt idx="6">
                  <c:v>3397.91</c:v>
                </c:pt>
                <c:pt idx="7">
                  <c:v>3748.79</c:v>
                </c:pt>
                <c:pt idx="8">
                  <c:v>3708.83</c:v>
                </c:pt>
                <c:pt idx="9">
                  <c:v>3688.82</c:v>
                </c:pt>
                <c:pt idx="10">
                  <c:v>4088.0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PCN_alea_real!$F$3:$F$13</c:f>
              <c:numCache>
                <c:formatCode>General</c:formatCode>
                <c:ptCount val="11"/>
                <c:pt idx="0">
                  <c:v>1439.0</c:v>
                </c:pt>
                <c:pt idx="1">
                  <c:v>1427.56</c:v>
                </c:pt>
                <c:pt idx="2">
                  <c:v>1260.78</c:v>
                </c:pt>
                <c:pt idx="3">
                  <c:v>1394.14</c:v>
                </c:pt>
                <c:pt idx="4">
                  <c:v>1232.43</c:v>
                </c:pt>
                <c:pt idx="5">
                  <c:v>1333.43</c:v>
                </c:pt>
                <c:pt idx="6">
                  <c:v>1250.45</c:v>
                </c:pt>
                <c:pt idx="7">
                  <c:v>1370.16</c:v>
                </c:pt>
                <c:pt idx="8">
                  <c:v>1434.0</c:v>
                </c:pt>
                <c:pt idx="9">
                  <c:v>1457.73</c:v>
                </c:pt>
                <c:pt idx="10">
                  <c:v>1594.2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PCN_alea_real!$G$3:$G$13</c:f>
              <c:numCache>
                <c:formatCode>General</c:formatCode>
                <c:ptCount val="11"/>
                <c:pt idx="0">
                  <c:v>1638.0</c:v>
                </c:pt>
                <c:pt idx="1">
                  <c:v>1651.11</c:v>
                </c:pt>
                <c:pt idx="2">
                  <c:v>1458.11</c:v>
                </c:pt>
                <c:pt idx="3">
                  <c:v>1649.0</c:v>
                </c:pt>
                <c:pt idx="4">
                  <c:v>1331.29</c:v>
                </c:pt>
                <c:pt idx="5">
                  <c:v>1423.0</c:v>
                </c:pt>
                <c:pt idx="6">
                  <c:v>1425.36</c:v>
                </c:pt>
                <c:pt idx="7">
                  <c:v>1498.16</c:v>
                </c:pt>
                <c:pt idx="8">
                  <c:v>1503.5</c:v>
                </c:pt>
                <c:pt idx="9">
                  <c:v>1648.45</c:v>
                </c:pt>
                <c:pt idx="10">
                  <c:v>1801.8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2486072"/>
        <c:axId val="2082480168"/>
      </c:lineChart>
      <c:catAx>
        <c:axId val="20824860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82480168"/>
        <c:crosses val="autoZero"/>
        <c:auto val="1"/>
        <c:lblAlgn val="ctr"/>
        <c:lblOffset val="100"/>
        <c:noMultiLvlLbl val="0"/>
      </c:catAx>
      <c:valAx>
        <c:axId val="20824801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Temps pour 75% nœuds vivants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824860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LC_alea_real!$B$1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LC_alea_real!$B$2:$B$16</c:f>
              <c:numCache>
                <c:formatCode>General</c:formatCode>
                <c:ptCount val="15"/>
                <c:pt idx="0">
                  <c:v>555.0</c:v>
                </c:pt>
                <c:pt idx="1">
                  <c:v>555.0</c:v>
                </c:pt>
                <c:pt idx="2">
                  <c:v>555.0</c:v>
                </c:pt>
                <c:pt idx="3">
                  <c:v>555.0</c:v>
                </c:pt>
                <c:pt idx="4">
                  <c:v>555.0</c:v>
                </c:pt>
                <c:pt idx="5">
                  <c:v>555.0</c:v>
                </c:pt>
                <c:pt idx="6">
                  <c:v>555.0</c:v>
                </c:pt>
                <c:pt idx="7">
                  <c:v>555.0</c:v>
                </c:pt>
                <c:pt idx="8">
                  <c:v>555.0</c:v>
                </c:pt>
                <c:pt idx="9">
                  <c:v>555.0</c:v>
                </c:pt>
                <c:pt idx="10">
                  <c:v>555.0</c:v>
                </c:pt>
                <c:pt idx="11">
                  <c:v>555.0</c:v>
                </c:pt>
                <c:pt idx="12">
                  <c:v>555.0</c:v>
                </c:pt>
                <c:pt idx="13">
                  <c:v>555.0</c:v>
                </c:pt>
                <c:pt idx="14">
                  <c:v>555.0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LC_alea_real!$C$1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LC_alea_real!$C$2:$C$16</c:f>
              <c:numCache>
                <c:formatCode>General</c:formatCode>
                <c:ptCount val="15"/>
                <c:pt idx="0">
                  <c:v>625.0</c:v>
                </c:pt>
                <c:pt idx="1">
                  <c:v>607.857</c:v>
                </c:pt>
                <c:pt idx="2">
                  <c:v>633.768</c:v>
                </c:pt>
                <c:pt idx="3">
                  <c:v>620.709</c:v>
                </c:pt>
                <c:pt idx="4">
                  <c:v>599.215</c:v>
                </c:pt>
                <c:pt idx="5">
                  <c:v>606.644</c:v>
                </c:pt>
                <c:pt idx="6">
                  <c:v>626.506</c:v>
                </c:pt>
                <c:pt idx="7">
                  <c:v>609.606</c:v>
                </c:pt>
                <c:pt idx="8">
                  <c:v>611.029</c:v>
                </c:pt>
                <c:pt idx="9">
                  <c:v>641.444</c:v>
                </c:pt>
                <c:pt idx="10">
                  <c:v>597.917</c:v>
                </c:pt>
                <c:pt idx="11">
                  <c:v>609.957</c:v>
                </c:pt>
                <c:pt idx="12">
                  <c:v>605.571</c:v>
                </c:pt>
                <c:pt idx="13">
                  <c:v>597.0</c:v>
                </c:pt>
                <c:pt idx="14">
                  <c:v>635.0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LC_alea_real!$D$1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LC_alea_real!$D$2:$D$16</c:f>
              <c:numCache>
                <c:formatCode>General</c:formatCode>
                <c:ptCount val="15"/>
                <c:pt idx="0">
                  <c:v>577.4</c:v>
                </c:pt>
                <c:pt idx="1">
                  <c:v>579.343</c:v>
                </c:pt>
                <c:pt idx="2">
                  <c:v>585.589</c:v>
                </c:pt>
                <c:pt idx="3">
                  <c:v>596.9640000000001</c:v>
                </c:pt>
                <c:pt idx="4">
                  <c:v>600.978</c:v>
                </c:pt>
                <c:pt idx="5">
                  <c:v>603.311</c:v>
                </c:pt>
                <c:pt idx="6">
                  <c:v>621.519</c:v>
                </c:pt>
                <c:pt idx="7">
                  <c:v>623.212</c:v>
                </c:pt>
                <c:pt idx="8">
                  <c:v>629.4640000000001</c:v>
                </c:pt>
                <c:pt idx="9">
                  <c:v>635.489</c:v>
                </c:pt>
                <c:pt idx="10">
                  <c:v>632.5</c:v>
                </c:pt>
                <c:pt idx="11">
                  <c:v>670.739</c:v>
                </c:pt>
                <c:pt idx="12">
                  <c:v>645.571</c:v>
                </c:pt>
                <c:pt idx="13">
                  <c:v>614.333</c:v>
                </c:pt>
                <c:pt idx="14">
                  <c:v>599.0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LC_alea_real!$E$1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LC_alea_real!$E$2:$E$16</c:f>
              <c:numCache>
                <c:formatCode>General</c:formatCode>
                <c:ptCount val="15"/>
                <c:pt idx="0">
                  <c:v>590.6</c:v>
                </c:pt>
                <c:pt idx="1">
                  <c:v>575.943</c:v>
                </c:pt>
                <c:pt idx="2">
                  <c:v>582.804</c:v>
                </c:pt>
                <c:pt idx="3">
                  <c:v>594.018</c:v>
                </c:pt>
                <c:pt idx="4">
                  <c:v>592.527</c:v>
                </c:pt>
                <c:pt idx="5">
                  <c:v>657.8440000000001</c:v>
                </c:pt>
                <c:pt idx="6">
                  <c:v>635.84</c:v>
                </c:pt>
                <c:pt idx="7">
                  <c:v>739.576</c:v>
                </c:pt>
                <c:pt idx="8">
                  <c:v>737.812</c:v>
                </c:pt>
                <c:pt idx="9">
                  <c:v>689.178</c:v>
                </c:pt>
                <c:pt idx="10">
                  <c:v>638.583</c:v>
                </c:pt>
                <c:pt idx="11">
                  <c:v>1046.3</c:v>
                </c:pt>
                <c:pt idx="12">
                  <c:v>627.286</c:v>
                </c:pt>
                <c:pt idx="13">
                  <c:v>884.333</c:v>
                </c:pt>
                <c:pt idx="14">
                  <c:v>635.0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LC_alea_real!$F$1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LC_alea_real!$F$2:$F$16</c:f>
              <c:numCache>
                <c:formatCode>General</c:formatCode>
                <c:ptCount val="15"/>
                <c:pt idx="0">
                  <c:v>597.8</c:v>
                </c:pt>
                <c:pt idx="1">
                  <c:v>572.457</c:v>
                </c:pt>
                <c:pt idx="2">
                  <c:v>577.214</c:v>
                </c:pt>
                <c:pt idx="3">
                  <c:v>586.182</c:v>
                </c:pt>
                <c:pt idx="4">
                  <c:v>587.28</c:v>
                </c:pt>
                <c:pt idx="5">
                  <c:v>591.9109999999999</c:v>
                </c:pt>
                <c:pt idx="6">
                  <c:v>601.272</c:v>
                </c:pt>
                <c:pt idx="7">
                  <c:v>621.303</c:v>
                </c:pt>
                <c:pt idx="8">
                  <c:v>622.159</c:v>
                </c:pt>
                <c:pt idx="9">
                  <c:v>614.956</c:v>
                </c:pt>
                <c:pt idx="10">
                  <c:v>635.333</c:v>
                </c:pt>
                <c:pt idx="11">
                  <c:v>670.478</c:v>
                </c:pt>
                <c:pt idx="12">
                  <c:v>624.714</c:v>
                </c:pt>
                <c:pt idx="13">
                  <c:v>602.333</c:v>
                </c:pt>
                <c:pt idx="14">
                  <c:v>633.0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LC_alea_real!$G$1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LC_alea_real!$G$2:$G$16</c:f>
              <c:numCache>
                <c:formatCode>General</c:formatCode>
                <c:ptCount val="15"/>
                <c:pt idx="0">
                  <c:v>590.6</c:v>
                </c:pt>
                <c:pt idx="1">
                  <c:v>572.886</c:v>
                </c:pt>
                <c:pt idx="2">
                  <c:v>578.0</c:v>
                </c:pt>
                <c:pt idx="3">
                  <c:v>585.855</c:v>
                </c:pt>
                <c:pt idx="4">
                  <c:v>586.742</c:v>
                </c:pt>
                <c:pt idx="5">
                  <c:v>593.022</c:v>
                </c:pt>
                <c:pt idx="6">
                  <c:v>602.852</c:v>
                </c:pt>
                <c:pt idx="7">
                  <c:v>615.485</c:v>
                </c:pt>
                <c:pt idx="8">
                  <c:v>621.609</c:v>
                </c:pt>
                <c:pt idx="9">
                  <c:v>614.378</c:v>
                </c:pt>
                <c:pt idx="10">
                  <c:v>628.417</c:v>
                </c:pt>
                <c:pt idx="11">
                  <c:v>684.826</c:v>
                </c:pt>
                <c:pt idx="12">
                  <c:v>624.714</c:v>
                </c:pt>
                <c:pt idx="13">
                  <c:v>602.333</c:v>
                </c:pt>
                <c:pt idx="14">
                  <c:v>629.0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4652488"/>
        <c:axId val="-2144646872"/>
      </c:lineChart>
      <c:catAx>
        <c:axId val="-21446524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44646872"/>
        <c:crosses val="autoZero"/>
        <c:auto val="1"/>
        <c:lblAlgn val="ctr"/>
        <c:lblOffset val="100"/>
        <c:noMultiLvlLbl val="0"/>
      </c:catAx>
      <c:valAx>
        <c:axId val="-2144646872"/>
        <c:scaling>
          <c:orientation val="minMax"/>
          <c:max val="1050.0"/>
          <c:min val="55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LC : time to connectivity loss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446524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LC_alea_real!$B$1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LC_alea_real!$B$2:$B$16</c:f>
              <c:numCache>
                <c:formatCode>General</c:formatCode>
                <c:ptCount val="15"/>
                <c:pt idx="0">
                  <c:v>555.0</c:v>
                </c:pt>
                <c:pt idx="1">
                  <c:v>555.0</c:v>
                </c:pt>
                <c:pt idx="2">
                  <c:v>555.0</c:v>
                </c:pt>
                <c:pt idx="3">
                  <c:v>555.0</c:v>
                </c:pt>
                <c:pt idx="4">
                  <c:v>555.0</c:v>
                </c:pt>
                <c:pt idx="5">
                  <c:v>555.0</c:v>
                </c:pt>
                <c:pt idx="6">
                  <c:v>555.0</c:v>
                </c:pt>
                <c:pt idx="7">
                  <c:v>555.0</c:v>
                </c:pt>
                <c:pt idx="8">
                  <c:v>555.0</c:v>
                </c:pt>
                <c:pt idx="9">
                  <c:v>555.0</c:v>
                </c:pt>
                <c:pt idx="10">
                  <c:v>555.0</c:v>
                </c:pt>
                <c:pt idx="11">
                  <c:v>555.0</c:v>
                </c:pt>
                <c:pt idx="12">
                  <c:v>555.0</c:v>
                </c:pt>
                <c:pt idx="13">
                  <c:v>555.0</c:v>
                </c:pt>
                <c:pt idx="14">
                  <c:v>555.0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LC_alea_real!$C$1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LC_alea_real!$C$2:$C$16</c:f>
              <c:numCache>
                <c:formatCode>General</c:formatCode>
                <c:ptCount val="15"/>
                <c:pt idx="0">
                  <c:v>625.0</c:v>
                </c:pt>
                <c:pt idx="1">
                  <c:v>607.8569999999999</c:v>
                </c:pt>
                <c:pt idx="2">
                  <c:v>633.768</c:v>
                </c:pt>
                <c:pt idx="3">
                  <c:v>620.709</c:v>
                </c:pt>
                <c:pt idx="4">
                  <c:v>599.215</c:v>
                </c:pt>
                <c:pt idx="5">
                  <c:v>606.644</c:v>
                </c:pt>
                <c:pt idx="6">
                  <c:v>626.506</c:v>
                </c:pt>
                <c:pt idx="7">
                  <c:v>609.606</c:v>
                </c:pt>
                <c:pt idx="8">
                  <c:v>611.029</c:v>
                </c:pt>
                <c:pt idx="9">
                  <c:v>641.444</c:v>
                </c:pt>
                <c:pt idx="10">
                  <c:v>597.9169999999999</c:v>
                </c:pt>
                <c:pt idx="11">
                  <c:v>609.9569999999999</c:v>
                </c:pt>
                <c:pt idx="12">
                  <c:v>605.571</c:v>
                </c:pt>
                <c:pt idx="13">
                  <c:v>597.0</c:v>
                </c:pt>
                <c:pt idx="14">
                  <c:v>635.0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LC_alea_real!$D$1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LC_alea_real!$D$2:$D$16</c:f>
              <c:numCache>
                <c:formatCode>General</c:formatCode>
                <c:ptCount val="15"/>
                <c:pt idx="0">
                  <c:v>577.4</c:v>
                </c:pt>
                <c:pt idx="1">
                  <c:v>579.3429999999998</c:v>
                </c:pt>
                <c:pt idx="2">
                  <c:v>585.5890000000001</c:v>
                </c:pt>
                <c:pt idx="3">
                  <c:v>596.9640000000001</c:v>
                </c:pt>
                <c:pt idx="4">
                  <c:v>600.9779999999998</c:v>
                </c:pt>
                <c:pt idx="5">
                  <c:v>603.3109999999999</c:v>
                </c:pt>
                <c:pt idx="6">
                  <c:v>621.519</c:v>
                </c:pt>
                <c:pt idx="7">
                  <c:v>623.212</c:v>
                </c:pt>
                <c:pt idx="8">
                  <c:v>629.4640000000001</c:v>
                </c:pt>
                <c:pt idx="9">
                  <c:v>635.489</c:v>
                </c:pt>
                <c:pt idx="10">
                  <c:v>632.5</c:v>
                </c:pt>
                <c:pt idx="11">
                  <c:v>670.739</c:v>
                </c:pt>
                <c:pt idx="12">
                  <c:v>645.571</c:v>
                </c:pt>
                <c:pt idx="13">
                  <c:v>614.3329999999999</c:v>
                </c:pt>
                <c:pt idx="14">
                  <c:v>599.0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LC_alea_real!$E$1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LC_alea_real!$E$2:$E$16</c:f>
              <c:numCache>
                <c:formatCode>General</c:formatCode>
                <c:ptCount val="15"/>
                <c:pt idx="0">
                  <c:v>590.6</c:v>
                </c:pt>
                <c:pt idx="1">
                  <c:v>575.9429999999999</c:v>
                </c:pt>
                <c:pt idx="2">
                  <c:v>582.804</c:v>
                </c:pt>
                <c:pt idx="3">
                  <c:v>594.018</c:v>
                </c:pt>
                <c:pt idx="4">
                  <c:v>592.5269999999999</c:v>
                </c:pt>
                <c:pt idx="5">
                  <c:v>657.8439999999999</c:v>
                </c:pt>
                <c:pt idx="6">
                  <c:v>635.8399999999999</c:v>
                </c:pt>
                <c:pt idx="7">
                  <c:v>739.576</c:v>
                </c:pt>
                <c:pt idx="8">
                  <c:v>737.8119999999999</c:v>
                </c:pt>
                <c:pt idx="9">
                  <c:v>689.178</c:v>
                </c:pt>
                <c:pt idx="10">
                  <c:v>638.583</c:v>
                </c:pt>
                <c:pt idx="11">
                  <c:v>1046.3</c:v>
                </c:pt>
                <c:pt idx="12">
                  <c:v>627.286</c:v>
                </c:pt>
                <c:pt idx="13">
                  <c:v>884.3329999999999</c:v>
                </c:pt>
                <c:pt idx="14">
                  <c:v>635.0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LC_alea_real!$F$1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LC_alea_real!$F$2:$F$16</c:f>
              <c:numCache>
                <c:formatCode>General</c:formatCode>
                <c:ptCount val="15"/>
                <c:pt idx="0">
                  <c:v>597.8</c:v>
                </c:pt>
                <c:pt idx="1">
                  <c:v>572.4569999999999</c:v>
                </c:pt>
                <c:pt idx="2">
                  <c:v>577.2140000000001</c:v>
                </c:pt>
                <c:pt idx="3">
                  <c:v>586.182</c:v>
                </c:pt>
                <c:pt idx="4">
                  <c:v>587.28</c:v>
                </c:pt>
                <c:pt idx="5">
                  <c:v>591.9109999999998</c:v>
                </c:pt>
                <c:pt idx="6">
                  <c:v>601.272</c:v>
                </c:pt>
                <c:pt idx="7">
                  <c:v>621.303</c:v>
                </c:pt>
                <c:pt idx="8">
                  <c:v>622.159</c:v>
                </c:pt>
                <c:pt idx="9">
                  <c:v>614.9559999999999</c:v>
                </c:pt>
                <c:pt idx="10">
                  <c:v>635.3329999999999</c:v>
                </c:pt>
                <c:pt idx="11">
                  <c:v>670.4779999999998</c:v>
                </c:pt>
                <c:pt idx="12">
                  <c:v>624.7140000000001</c:v>
                </c:pt>
                <c:pt idx="13">
                  <c:v>602.3329999999999</c:v>
                </c:pt>
                <c:pt idx="14">
                  <c:v>633.0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LC_alea_real!$G$1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LC_alea_real!$G$2:$G$16</c:f>
              <c:numCache>
                <c:formatCode>General</c:formatCode>
                <c:ptCount val="15"/>
                <c:pt idx="0">
                  <c:v>590.6</c:v>
                </c:pt>
                <c:pt idx="1">
                  <c:v>572.886</c:v>
                </c:pt>
                <c:pt idx="2">
                  <c:v>578.0</c:v>
                </c:pt>
                <c:pt idx="3">
                  <c:v>585.8549999999999</c:v>
                </c:pt>
                <c:pt idx="4">
                  <c:v>586.742</c:v>
                </c:pt>
                <c:pt idx="5">
                  <c:v>593.0219999999999</c:v>
                </c:pt>
                <c:pt idx="6">
                  <c:v>602.8519999999999</c:v>
                </c:pt>
                <c:pt idx="7">
                  <c:v>615.485</c:v>
                </c:pt>
                <c:pt idx="8">
                  <c:v>621.609</c:v>
                </c:pt>
                <c:pt idx="9">
                  <c:v>614.378</c:v>
                </c:pt>
                <c:pt idx="10">
                  <c:v>628.4169999999999</c:v>
                </c:pt>
                <c:pt idx="11">
                  <c:v>684.8259999999999</c:v>
                </c:pt>
                <c:pt idx="12">
                  <c:v>624.7140000000001</c:v>
                </c:pt>
                <c:pt idx="13">
                  <c:v>602.3329999999999</c:v>
                </c:pt>
                <c:pt idx="14">
                  <c:v>629.0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3856040"/>
        <c:axId val="2083861912"/>
      </c:lineChart>
      <c:catAx>
        <c:axId val="20838560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83861912"/>
        <c:crosses val="autoZero"/>
        <c:auto val="1"/>
        <c:lblAlgn val="ctr"/>
        <c:lblOffset val="100"/>
        <c:noMultiLvlLbl val="0"/>
      </c:catAx>
      <c:valAx>
        <c:axId val="2083861912"/>
        <c:scaling>
          <c:orientation val="minMax"/>
          <c:min val="5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Temps pour Graph Non connexe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838560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TTFF_alea!$B$1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TTFF_alea!$B$2:$B$11</c:f>
              <c:numCache>
                <c:formatCode>General</c:formatCode>
                <c:ptCount val="10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  <c:pt idx="8">
                  <c:v>447.0</c:v>
                </c:pt>
                <c:pt idx="9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TTFF_alea!$C$1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TTFF_alea!$C$2:$C$11</c:f>
              <c:numCache>
                <c:formatCode>General</c:formatCode>
                <c:ptCount val="10"/>
                <c:pt idx="0">
                  <c:v>466.9</c:v>
                </c:pt>
                <c:pt idx="1">
                  <c:v>468.379</c:v>
                </c:pt>
                <c:pt idx="2">
                  <c:v>468.038</c:v>
                </c:pt>
                <c:pt idx="3">
                  <c:v>469.9089999999994</c:v>
                </c:pt>
                <c:pt idx="4">
                  <c:v>474.6669999999999</c:v>
                </c:pt>
                <c:pt idx="5">
                  <c:v>483.182</c:v>
                </c:pt>
                <c:pt idx="6">
                  <c:v>481.885</c:v>
                </c:pt>
                <c:pt idx="7">
                  <c:v>486.379</c:v>
                </c:pt>
                <c:pt idx="8">
                  <c:v>493.512</c:v>
                </c:pt>
                <c:pt idx="9">
                  <c:v>510.4859999999994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TTFF_alea!$D$1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TTFF_alea!$D$2:$D$11</c:f>
              <c:numCache>
                <c:formatCode>General</c:formatCode>
                <c:ptCount val="10"/>
                <c:pt idx="0">
                  <c:v>466.4</c:v>
                </c:pt>
                <c:pt idx="1">
                  <c:v>467.241</c:v>
                </c:pt>
                <c:pt idx="2">
                  <c:v>467.5059999999999</c:v>
                </c:pt>
                <c:pt idx="3">
                  <c:v>468.4549999999999</c:v>
                </c:pt>
                <c:pt idx="4">
                  <c:v>474.444</c:v>
                </c:pt>
                <c:pt idx="5">
                  <c:v>483.982</c:v>
                </c:pt>
                <c:pt idx="6">
                  <c:v>482.4619999999994</c:v>
                </c:pt>
                <c:pt idx="7">
                  <c:v>490.4479999999999</c:v>
                </c:pt>
                <c:pt idx="8">
                  <c:v>499.326</c:v>
                </c:pt>
                <c:pt idx="9">
                  <c:v>512.9429999999992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TTFF_alea!$E$1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TTFF_alea!$E$2:$E$11</c:f>
              <c:numCache>
                <c:formatCode>General</c:formatCode>
                <c:ptCount val="10"/>
                <c:pt idx="0">
                  <c:v>476.5</c:v>
                </c:pt>
                <c:pt idx="1">
                  <c:v>483.1720000000001</c:v>
                </c:pt>
                <c:pt idx="2">
                  <c:v>485.81</c:v>
                </c:pt>
                <c:pt idx="3">
                  <c:v>490.303</c:v>
                </c:pt>
                <c:pt idx="4">
                  <c:v>497.778</c:v>
                </c:pt>
                <c:pt idx="5">
                  <c:v>497.618</c:v>
                </c:pt>
                <c:pt idx="6">
                  <c:v>508.769</c:v>
                </c:pt>
                <c:pt idx="7">
                  <c:v>510.241</c:v>
                </c:pt>
                <c:pt idx="8">
                  <c:v>518.535</c:v>
                </c:pt>
                <c:pt idx="9">
                  <c:v>541.571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TTFF_alea!$F$1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TTFF_alea!$F$2:$F$11</c:f>
              <c:numCache>
                <c:formatCode>General</c:formatCode>
                <c:ptCount val="10"/>
                <c:pt idx="0">
                  <c:v>473.8</c:v>
                </c:pt>
                <c:pt idx="1">
                  <c:v>476.4479999999999</c:v>
                </c:pt>
                <c:pt idx="2">
                  <c:v>475.4299999999996</c:v>
                </c:pt>
                <c:pt idx="3">
                  <c:v>474.3639999999999</c:v>
                </c:pt>
                <c:pt idx="4">
                  <c:v>484.1669999999999</c:v>
                </c:pt>
                <c:pt idx="5">
                  <c:v>481.3639999999999</c:v>
                </c:pt>
                <c:pt idx="6">
                  <c:v>481.692</c:v>
                </c:pt>
                <c:pt idx="7">
                  <c:v>483.552</c:v>
                </c:pt>
                <c:pt idx="8">
                  <c:v>492.628</c:v>
                </c:pt>
                <c:pt idx="9">
                  <c:v>497.8570000000001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TTFF_alea!$G$1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TTFF_alea!$G$2:$G$11</c:f>
              <c:numCache>
                <c:formatCode>General</c:formatCode>
                <c:ptCount val="10"/>
                <c:pt idx="0">
                  <c:v>475.4</c:v>
                </c:pt>
                <c:pt idx="1">
                  <c:v>478.069</c:v>
                </c:pt>
                <c:pt idx="2">
                  <c:v>476.899</c:v>
                </c:pt>
                <c:pt idx="3">
                  <c:v>476.152</c:v>
                </c:pt>
                <c:pt idx="4">
                  <c:v>486.778</c:v>
                </c:pt>
                <c:pt idx="5">
                  <c:v>483.473</c:v>
                </c:pt>
                <c:pt idx="6">
                  <c:v>484.615</c:v>
                </c:pt>
                <c:pt idx="7">
                  <c:v>485.069</c:v>
                </c:pt>
                <c:pt idx="8">
                  <c:v>495.14</c:v>
                </c:pt>
                <c:pt idx="9">
                  <c:v>499.514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0747064"/>
        <c:axId val="2118413480"/>
      </c:lineChart>
      <c:catAx>
        <c:axId val="21207470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 de Graph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8413480"/>
        <c:crosses val="autoZero"/>
        <c:auto val="1"/>
        <c:lblAlgn val="ctr"/>
        <c:lblOffset val="100"/>
        <c:noMultiLvlLbl val="0"/>
      </c:catAx>
      <c:valAx>
        <c:axId val="2118413480"/>
        <c:scaling>
          <c:orientation val="minMax"/>
          <c:max val="540.0"/>
          <c:min val="44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TTFF(s)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07470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PCN_alea!$B$2:$B$10</c:f>
              <c:numCache>
                <c:formatCode>General</c:formatCode>
                <c:ptCount val="9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  <c:pt idx="8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PCN_alea!$C$2:$C$10</c:f>
              <c:numCache>
                <c:formatCode>General</c:formatCode>
                <c:ptCount val="9"/>
                <c:pt idx="0">
                  <c:v>949.0</c:v>
                </c:pt>
                <c:pt idx="1">
                  <c:v>1063.57</c:v>
                </c:pt>
                <c:pt idx="2">
                  <c:v>1080.86</c:v>
                </c:pt>
                <c:pt idx="3">
                  <c:v>1054.29</c:v>
                </c:pt>
                <c:pt idx="4">
                  <c:v>1013.26</c:v>
                </c:pt>
                <c:pt idx="5">
                  <c:v>1132.76</c:v>
                </c:pt>
                <c:pt idx="6">
                  <c:v>1077.0</c:v>
                </c:pt>
                <c:pt idx="7">
                  <c:v>1061.5</c:v>
                </c:pt>
                <c:pt idx="8">
                  <c:v>965.0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PCN_alea!$D$2:$D$10</c:f>
              <c:numCache>
                <c:formatCode>General</c:formatCode>
                <c:ptCount val="9"/>
                <c:pt idx="0">
                  <c:v>1053.0</c:v>
                </c:pt>
                <c:pt idx="1">
                  <c:v>1072.71</c:v>
                </c:pt>
                <c:pt idx="2">
                  <c:v>1298.71</c:v>
                </c:pt>
                <c:pt idx="3">
                  <c:v>1342.14</c:v>
                </c:pt>
                <c:pt idx="4">
                  <c:v>1456.48</c:v>
                </c:pt>
                <c:pt idx="5">
                  <c:v>1378.53</c:v>
                </c:pt>
                <c:pt idx="6">
                  <c:v>1330.08</c:v>
                </c:pt>
                <c:pt idx="7">
                  <c:v>1558.5</c:v>
                </c:pt>
                <c:pt idx="8">
                  <c:v>1363.0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PCN_alea!$E$2:$E$10</c:f>
              <c:numCache>
                <c:formatCode>General</c:formatCode>
                <c:ptCount val="9"/>
                <c:pt idx="0">
                  <c:v>4385.0</c:v>
                </c:pt>
                <c:pt idx="1">
                  <c:v>4822.14</c:v>
                </c:pt>
                <c:pt idx="2">
                  <c:v>5447.71</c:v>
                </c:pt>
                <c:pt idx="3">
                  <c:v>5604.5</c:v>
                </c:pt>
                <c:pt idx="4">
                  <c:v>6801.26</c:v>
                </c:pt>
                <c:pt idx="5">
                  <c:v>6443.94</c:v>
                </c:pt>
                <c:pt idx="6">
                  <c:v>6788.38</c:v>
                </c:pt>
                <c:pt idx="7">
                  <c:v>8281.0</c:v>
                </c:pt>
                <c:pt idx="8">
                  <c:v>6199.0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PCN_alea!$F$2:$F$10</c:f>
              <c:numCache>
                <c:formatCode>General</c:formatCode>
                <c:ptCount val="9"/>
                <c:pt idx="0">
                  <c:v>1091.0</c:v>
                </c:pt>
                <c:pt idx="1">
                  <c:v>1317.86</c:v>
                </c:pt>
                <c:pt idx="2">
                  <c:v>1474.43</c:v>
                </c:pt>
                <c:pt idx="3">
                  <c:v>1311.0</c:v>
                </c:pt>
                <c:pt idx="4">
                  <c:v>1401.65</c:v>
                </c:pt>
                <c:pt idx="5">
                  <c:v>1340.29</c:v>
                </c:pt>
                <c:pt idx="6">
                  <c:v>1181.15</c:v>
                </c:pt>
                <c:pt idx="7">
                  <c:v>1219.0</c:v>
                </c:pt>
                <c:pt idx="8">
                  <c:v>1410.33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PCN_alea!$G$2:$G$10</c:f>
              <c:numCache>
                <c:formatCode>General</c:formatCode>
                <c:ptCount val="9"/>
                <c:pt idx="0">
                  <c:v>1219.0</c:v>
                </c:pt>
                <c:pt idx="1">
                  <c:v>1561.57</c:v>
                </c:pt>
                <c:pt idx="2">
                  <c:v>1622.0</c:v>
                </c:pt>
                <c:pt idx="3">
                  <c:v>1421.86</c:v>
                </c:pt>
                <c:pt idx="4">
                  <c:v>1579.97</c:v>
                </c:pt>
                <c:pt idx="5">
                  <c:v>1489.12</c:v>
                </c:pt>
                <c:pt idx="6">
                  <c:v>1448.23</c:v>
                </c:pt>
                <c:pt idx="7">
                  <c:v>1323.0</c:v>
                </c:pt>
                <c:pt idx="8">
                  <c:v>1601.67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1011768"/>
        <c:axId val="2093978680"/>
      </c:lineChart>
      <c:catAx>
        <c:axId val="21310117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3978680"/>
        <c:crosses val="autoZero"/>
        <c:auto val="1"/>
        <c:lblAlgn val="ctr"/>
        <c:lblOffset val="100"/>
        <c:noMultiLvlLbl val="0"/>
      </c:catAx>
      <c:valAx>
        <c:axId val="2093978680"/>
        <c:scaling>
          <c:orientation val="minMax"/>
          <c:min val="4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PCN : time to 25% fall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10117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PCN_alea!$B$2:$B$10</c:f>
              <c:numCache>
                <c:formatCode>General</c:formatCode>
                <c:ptCount val="9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  <c:pt idx="8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PCN_alea!$C$2:$C$10</c:f>
              <c:numCache>
                <c:formatCode>General</c:formatCode>
                <c:ptCount val="9"/>
                <c:pt idx="0">
                  <c:v>949.0</c:v>
                </c:pt>
                <c:pt idx="1">
                  <c:v>1063.57</c:v>
                </c:pt>
                <c:pt idx="2">
                  <c:v>1080.86</c:v>
                </c:pt>
                <c:pt idx="3">
                  <c:v>1054.29</c:v>
                </c:pt>
                <c:pt idx="4">
                  <c:v>1013.26</c:v>
                </c:pt>
                <c:pt idx="5">
                  <c:v>1132.76</c:v>
                </c:pt>
                <c:pt idx="6">
                  <c:v>1077.0</c:v>
                </c:pt>
                <c:pt idx="7">
                  <c:v>1061.5</c:v>
                </c:pt>
                <c:pt idx="8">
                  <c:v>965.0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PCN_alea!$D$2:$D$10</c:f>
              <c:numCache>
                <c:formatCode>General</c:formatCode>
                <c:ptCount val="9"/>
                <c:pt idx="0">
                  <c:v>1053.0</c:v>
                </c:pt>
                <c:pt idx="1">
                  <c:v>1072.71</c:v>
                </c:pt>
                <c:pt idx="2">
                  <c:v>1298.71</c:v>
                </c:pt>
                <c:pt idx="3">
                  <c:v>1342.14</c:v>
                </c:pt>
                <c:pt idx="4">
                  <c:v>1456.48</c:v>
                </c:pt>
                <c:pt idx="5">
                  <c:v>1378.53</c:v>
                </c:pt>
                <c:pt idx="6">
                  <c:v>1330.08</c:v>
                </c:pt>
                <c:pt idx="7">
                  <c:v>1558.5</c:v>
                </c:pt>
                <c:pt idx="8">
                  <c:v>1363.0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PCN_alea!$E$2:$E$10</c:f>
              <c:numCache>
                <c:formatCode>General</c:formatCode>
                <c:ptCount val="9"/>
                <c:pt idx="0">
                  <c:v>4385.0</c:v>
                </c:pt>
                <c:pt idx="1">
                  <c:v>4822.14</c:v>
                </c:pt>
                <c:pt idx="2">
                  <c:v>5447.71</c:v>
                </c:pt>
                <c:pt idx="3">
                  <c:v>5604.5</c:v>
                </c:pt>
                <c:pt idx="4">
                  <c:v>6801.26</c:v>
                </c:pt>
                <c:pt idx="5">
                  <c:v>6443.94</c:v>
                </c:pt>
                <c:pt idx="6">
                  <c:v>6788.38</c:v>
                </c:pt>
                <c:pt idx="7">
                  <c:v>8281.0</c:v>
                </c:pt>
                <c:pt idx="8">
                  <c:v>6199.0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PCN_alea!$F$2:$F$10</c:f>
              <c:numCache>
                <c:formatCode>General</c:formatCode>
                <c:ptCount val="9"/>
                <c:pt idx="0">
                  <c:v>1091.0</c:v>
                </c:pt>
                <c:pt idx="1">
                  <c:v>1317.86</c:v>
                </c:pt>
                <c:pt idx="2">
                  <c:v>1474.43</c:v>
                </c:pt>
                <c:pt idx="3">
                  <c:v>1311.0</c:v>
                </c:pt>
                <c:pt idx="4">
                  <c:v>1401.65</c:v>
                </c:pt>
                <c:pt idx="5">
                  <c:v>1340.29</c:v>
                </c:pt>
                <c:pt idx="6">
                  <c:v>1181.15</c:v>
                </c:pt>
                <c:pt idx="7">
                  <c:v>1219.0</c:v>
                </c:pt>
                <c:pt idx="8">
                  <c:v>1410.33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PCN_alea!$G$2:$G$10</c:f>
              <c:numCache>
                <c:formatCode>General</c:formatCode>
                <c:ptCount val="9"/>
                <c:pt idx="0">
                  <c:v>1219.0</c:v>
                </c:pt>
                <c:pt idx="1">
                  <c:v>1561.57</c:v>
                </c:pt>
                <c:pt idx="2">
                  <c:v>1622.0</c:v>
                </c:pt>
                <c:pt idx="3">
                  <c:v>1421.86</c:v>
                </c:pt>
                <c:pt idx="4">
                  <c:v>1579.97</c:v>
                </c:pt>
                <c:pt idx="5">
                  <c:v>1489.12</c:v>
                </c:pt>
                <c:pt idx="6">
                  <c:v>1448.23</c:v>
                </c:pt>
                <c:pt idx="7">
                  <c:v>1323.0</c:v>
                </c:pt>
                <c:pt idx="8">
                  <c:v>1601.67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1389288"/>
        <c:axId val="2117255464"/>
      </c:lineChart>
      <c:catAx>
        <c:axId val="21313892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7255464"/>
        <c:crosses val="autoZero"/>
        <c:auto val="1"/>
        <c:lblAlgn val="ctr"/>
        <c:lblOffset val="100"/>
        <c:noMultiLvlLbl val="0"/>
      </c:catAx>
      <c:valAx>
        <c:axId val="2117255464"/>
        <c:scaling>
          <c:orientation val="minMax"/>
          <c:max val="1800.0"/>
          <c:min val="4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PCN : time to 25% fall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13892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PCN_alea!$B$2:$B$9</c:f>
              <c:numCache>
                <c:formatCode>General</c:formatCode>
                <c:ptCount val="8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PCN_alea!$C$2:$C$9</c:f>
              <c:numCache>
                <c:formatCode>General</c:formatCode>
                <c:ptCount val="8"/>
                <c:pt idx="0">
                  <c:v>949.0</c:v>
                </c:pt>
                <c:pt idx="1">
                  <c:v>1108.0</c:v>
                </c:pt>
                <c:pt idx="2">
                  <c:v>1085.33</c:v>
                </c:pt>
                <c:pt idx="3">
                  <c:v>1063.18</c:v>
                </c:pt>
                <c:pt idx="4">
                  <c:v>1033.86</c:v>
                </c:pt>
                <c:pt idx="5">
                  <c:v>1152.54</c:v>
                </c:pt>
                <c:pt idx="6">
                  <c:v>1103.6</c:v>
                </c:pt>
                <c:pt idx="7">
                  <c:v>1203.0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PCN_alea!$D$2:$D$9</c:f>
              <c:numCache>
                <c:formatCode>General</c:formatCode>
                <c:ptCount val="8"/>
                <c:pt idx="0">
                  <c:v>1053.0</c:v>
                </c:pt>
                <c:pt idx="1">
                  <c:v>1109.0</c:v>
                </c:pt>
                <c:pt idx="2">
                  <c:v>1244.0</c:v>
                </c:pt>
                <c:pt idx="3">
                  <c:v>1325.45</c:v>
                </c:pt>
                <c:pt idx="4">
                  <c:v>1534.81</c:v>
                </c:pt>
                <c:pt idx="5">
                  <c:v>1301.0</c:v>
                </c:pt>
                <c:pt idx="6">
                  <c:v>1288.4</c:v>
                </c:pt>
                <c:pt idx="7">
                  <c:v>1839.0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PCN_alea!$E$2:$E$9</c:f>
              <c:numCache>
                <c:formatCode>General</c:formatCode>
                <c:ptCount val="8"/>
                <c:pt idx="0">
                  <c:v>4385.0</c:v>
                </c:pt>
                <c:pt idx="1">
                  <c:v>4905.33</c:v>
                </c:pt>
                <c:pt idx="2">
                  <c:v>5448.83</c:v>
                </c:pt>
                <c:pt idx="3">
                  <c:v>5559.45</c:v>
                </c:pt>
                <c:pt idx="4">
                  <c:v>6630.33</c:v>
                </c:pt>
                <c:pt idx="5">
                  <c:v>6235.0</c:v>
                </c:pt>
                <c:pt idx="6">
                  <c:v>6672.6</c:v>
                </c:pt>
                <c:pt idx="7">
                  <c:v>9254.0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PCN_alea!$F$2:$F$9</c:f>
              <c:numCache>
                <c:formatCode>General</c:formatCode>
                <c:ptCount val="8"/>
                <c:pt idx="0">
                  <c:v>1091.0</c:v>
                </c:pt>
                <c:pt idx="1">
                  <c:v>1222.33</c:v>
                </c:pt>
                <c:pt idx="2">
                  <c:v>1470.33</c:v>
                </c:pt>
                <c:pt idx="3">
                  <c:v>1294.0</c:v>
                </c:pt>
                <c:pt idx="4">
                  <c:v>1411.57</c:v>
                </c:pt>
                <c:pt idx="5">
                  <c:v>1285.46</c:v>
                </c:pt>
                <c:pt idx="6">
                  <c:v>1157.8</c:v>
                </c:pt>
                <c:pt idx="7">
                  <c:v>1304.0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PCN_alea!$G$2:$G$9</c:f>
              <c:numCache>
                <c:formatCode>General</c:formatCode>
                <c:ptCount val="8"/>
                <c:pt idx="0">
                  <c:v>1219.0</c:v>
                </c:pt>
                <c:pt idx="1">
                  <c:v>1433.0</c:v>
                </c:pt>
                <c:pt idx="2">
                  <c:v>1619.17</c:v>
                </c:pt>
                <c:pt idx="3">
                  <c:v>1417.27</c:v>
                </c:pt>
                <c:pt idx="4">
                  <c:v>1661.19</c:v>
                </c:pt>
                <c:pt idx="5">
                  <c:v>1382.85</c:v>
                </c:pt>
                <c:pt idx="6">
                  <c:v>1508.6</c:v>
                </c:pt>
                <c:pt idx="7">
                  <c:v>1525.0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7135464"/>
        <c:axId val="2092630728"/>
      </c:lineChart>
      <c:catAx>
        <c:axId val="21171354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2630728"/>
        <c:crosses val="autoZero"/>
        <c:auto val="1"/>
        <c:lblAlgn val="ctr"/>
        <c:lblOffset val="100"/>
        <c:noMultiLvlLbl val="0"/>
      </c:catAx>
      <c:valAx>
        <c:axId val="20926307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Temps</a:t>
                </a:r>
                <a:r>
                  <a:rPr lang="fr-FR" baseline="0" dirty="0" smtClean="0"/>
                  <a:t> pour 75% nœuds vivants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71354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LC_alea!$B$1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LC_alea!$B$3:$B$14</c:f>
              <c:numCache>
                <c:formatCode>General</c:formatCode>
                <c:ptCount val="12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  <c:pt idx="8">
                  <c:v>447.0</c:v>
                </c:pt>
                <c:pt idx="9">
                  <c:v>447.0</c:v>
                </c:pt>
                <c:pt idx="10">
                  <c:v>447.0</c:v>
                </c:pt>
                <c:pt idx="11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LC_alea!$C$1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LC_alea!$C$3:$C$14</c:f>
              <c:numCache>
                <c:formatCode>General</c:formatCode>
                <c:ptCount val="12"/>
                <c:pt idx="0">
                  <c:v>485.174</c:v>
                </c:pt>
                <c:pt idx="1">
                  <c:v>502.938</c:v>
                </c:pt>
                <c:pt idx="2">
                  <c:v>537.925</c:v>
                </c:pt>
                <c:pt idx="3">
                  <c:v>550.366</c:v>
                </c:pt>
                <c:pt idx="4">
                  <c:v>528.6</c:v>
                </c:pt>
                <c:pt idx="5">
                  <c:v>570.188</c:v>
                </c:pt>
                <c:pt idx="6">
                  <c:v>543.34</c:v>
                </c:pt>
                <c:pt idx="7">
                  <c:v>506.778</c:v>
                </c:pt>
                <c:pt idx="8">
                  <c:v>540.568</c:v>
                </c:pt>
                <c:pt idx="9">
                  <c:v>719.3869999999999</c:v>
                </c:pt>
                <c:pt idx="10">
                  <c:v>562.545</c:v>
                </c:pt>
                <c:pt idx="11">
                  <c:v>590.636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LC_alea!$D$1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LC_alea!$D$3:$D$14</c:f>
              <c:numCache>
                <c:formatCode>General</c:formatCode>
                <c:ptCount val="12"/>
                <c:pt idx="0">
                  <c:v>471.957</c:v>
                </c:pt>
                <c:pt idx="1">
                  <c:v>478.015</c:v>
                </c:pt>
                <c:pt idx="2">
                  <c:v>491.473</c:v>
                </c:pt>
                <c:pt idx="3">
                  <c:v>488.927</c:v>
                </c:pt>
                <c:pt idx="4">
                  <c:v>492.382</c:v>
                </c:pt>
                <c:pt idx="5">
                  <c:v>519.9059999999999</c:v>
                </c:pt>
                <c:pt idx="6">
                  <c:v>539.528</c:v>
                </c:pt>
                <c:pt idx="7">
                  <c:v>520.704</c:v>
                </c:pt>
                <c:pt idx="8">
                  <c:v>549.432</c:v>
                </c:pt>
                <c:pt idx="9">
                  <c:v>555.645</c:v>
                </c:pt>
                <c:pt idx="10">
                  <c:v>552.364</c:v>
                </c:pt>
                <c:pt idx="11">
                  <c:v>510.273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LC_alea!$E$1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LC_alea!$E$3:$E$14</c:f>
              <c:numCache>
                <c:formatCode>General</c:formatCode>
                <c:ptCount val="12"/>
                <c:pt idx="0">
                  <c:v>473.348</c:v>
                </c:pt>
                <c:pt idx="1">
                  <c:v>529.985</c:v>
                </c:pt>
                <c:pt idx="2">
                  <c:v>508.677</c:v>
                </c:pt>
                <c:pt idx="3">
                  <c:v>527.195</c:v>
                </c:pt>
                <c:pt idx="4">
                  <c:v>600.855</c:v>
                </c:pt>
                <c:pt idx="5">
                  <c:v>658.4690000000001</c:v>
                </c:pt>
                <c:pt idx="6">
                  <c:v>878.585</c:v>
                </c:pt>
                <c:pt idx="7">
                  <c:v>627.0</c:v>
                </c:pt>
                <c:pt idx="8">
                  <c:v>530.405</c:v>
                </c:pt>
                <c:pt idx="9">
                  <c:v>592.355</c:v>
                </c:pt>
                <c:pt idx="10">
                  <c:v>798.545</c:v>
                </c:pt>
                <c:pt idx="11">
                  <c:v>1093.0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LC_alea!$F$1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LC_alea!$F$3:$F$14</c:f>
              <c:numCache>
                <c:formatCode>General</c:formatCode>
                <c:ptCount val="12"/>
                <c:pt idx="0">
                  <c:v>481.435</c:v>
                </c:pt>
                <c:pt idx="1">
                  <c:v>491.154</c:v>
                </c:pt>
                <c:pt idx="2">
                  <c:v>493.28</c:v>
                </c:pt>
                <c:pt idx="3">
                  <c:v>509.146</c:v>
                </c:pt>
                <c:pt idx="4">
                  <c:v>504.6</c:v>
                </c:pt>
                <c:pt idx="5">
                  <c:v>517.0</c:v>
                </c:pt>
                <c:pt idx="6">
                  <c:v>507.755</c:v>
                </c:pt>
                <c:pt idx="7">
                  <c:v>541.074</c:v>
                </c:pt>
                <c:pt idx="8">
                  <c:v>532.784</c:v>
                </c:pt>
                <c:pt idx="9">
                  <c:v>541.8390000000001</c:v>
                </c:pt>
                <c:pt idx="10">
                  <c:v>601.364</c:v>
                </c:pt>
                <c:pt idx="11">
                  <c:v>586.818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LC_alea!$G$1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LC_alea!$G$3:$G$14</c:f>
              <c:numCache>
                <c:formatCode>General</c:formatCode>
                <c:ptCount val="12"/>
                <c:pt idx="0">
                  <c:v>481.522</c:v>
                </c:pt>
                <c:pt idx="1">
                  <c:v>491.338</c:v>
                </c:pt>
                <c:pt idx="2">
                  <c:v>493.323</c:v>
                </c:pt>
                <c:pt idx="3">
                  <c:v>507.0</c:v>
                </c:pt>
                <c:pt idx="4">
                  <c:v>506.055</c:v>
                </c:pt>
                <c:pt idx="5">
                  <c:v>521.75</c:v>
                </c:pt>
                <c:pt idx="6">
                  <c:v>511.679</c:v>
                </c:pt>
                <c:pt idx="7">
                  <c:v>540.926</c:v>
                </c:pt>
                <c:pt idx="8">
                  <c:v>533.27</c:v>
                </c:pt>
                <c:pt idx="9">
                  <c:v>540.613</c:v>
                </c:pt>
                <c:pt idx="10">
                  <c:v>589.364</c:v>
                </c:pt>
                <c:pt idx="11">
                  <c:v>547.0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1559320"/>
        <c:axId val="2083236712"/>
      </c:lineChart>
      <c:catAx>
        <c:axId val="21315593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83236712"/>
        <c:crosses val="autoZero"/>
        <c:auto val="1"/>
        <c:lblAlgn val="ctr"/>
        <c:lblOffset val="100"/>
        <c:noMultiLvlLbl val="0"/>
      </c:catAx>
      <c:valAx>
        <c:axId val="2083236712"/>
        <c:scaling>
          <c:orientation val="minMax"/>
          <c:min val="43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LC</a:t>
                </a:r>
                <a:r>
                  <a:rPr lang="fr-FR" baseline="0"/>
                  <a:t> : t</a:t>
                </a:r>
                <a:r>
                  <a:rPr lang="fr-FR"/>
                  <a:t>ime to connectivity loss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15593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LC_alea!$B$1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</c:numCache>
            </c:numRef>
          </c:cat>
          <c:val>
            <c:numRef>
              <c:f>LC_alea!$B$2:$B$9</c:f>
              <c:numCache>
                <c:formatCode>General</c:formatCode>
                <c:ptCount val="8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LC_alea!$C$1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</c:numCache>
            </c:numRef>
          </c:cat>
          <c:val>
            <c:numRef>
              <c:f>LC_alea!$C$2:$C$9</c:f>
              <c:numCache>
                <c:formatCode>General</c:formatCode>
                <c:ptCount val="8"/>
                <c:pt idx="0">
                  <c:v>483.444</c:v>
                </c:pt>
                <c:pt idx="1">
                  <c:v>504.074</c:v>
                </c:pt>
                <c:pt idx="2">
                  <c:v>529.9169999999995</c:v>
                </c:pt>
                <c:pt idx="3">
                  <c:v>496.815</c:v>
                </c:pt>
                <c:pt idx="4">
                  <c:v>495.0</c:v>
                </c:pt>
                <c:pt idx="5">
                  <c:v>491.8419999999999</c:v>
                </c:pt>
                <c:pt idx="6">
                  <c:v>550.4</c:v>
                </c:pt>
                <c:pt idx="7">
                  <c:v>486.579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LC_alea!$D$1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</c:numCache>
            </c:numRef>
          </c:cat>
          <c:val>
            <c:numRef>
              <c:f>LC_alea!$D$2:$D$9</c:f>
              <c:numCache>
                <c:formatCode>General</c:formatCode>
                <c:ptCount val="8"/>
                <c:pt idx="0">
                  <c:v>474.0</c:v>
                </c:pt>
                <c:pt idx="1">
                  <c:v>482.2959999999995</c:v>
                </c:pt>
                <c:pt idx="2">
                  <c:v>492.5</c:v>
                </c:pt>
                <c:pt idx="3">
                  <c:v>488.333</c:v>
                </c:pt>
                <c:pt idx="4">
                  <c:v>493.875</c:v>
                </c:pt>
                <c:pt idx="5">
                  <c:v>492.0</c:v>
                </c:pt>
                <c:pt idx="6">
                  <c:v>543.8</c:v>
                </c:pt>
                <c:pt idx="7">
                  <c:v>523.9469999999993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LC_alea!$E$1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</c:numCache>
            </c:numRef>
          </c:cat>
          <c:val>
            <c:numRef>
              <c:f>LC_alea!$E$2:$E$9</c:f>
              <c:numCache>
                <c:formatCode>General</c:formatCode>
                <c:ptCount val="8"/>
                <c:pt idx="0">
                  <c:v>474.778</c:v>
                </c:pt>
                <c:pt idx="1">
                  <c:v>543.8149999999995</c:v>
                </c:pt>
                <c:pt idx="2">
                  <c:v>507.2219999999995</c:v>
                </c:pt>
                <c:pt idx="3">
                  <c:v>518.63</c:v>
                </c:pt>
                <c:pt idx="4">
                  <c:v>541.0619999999994</c:v>
                </c:pt>
                <c:pt idx="5">
                  <c:v>547.737</c:v>
                </c:pt>
                <c:pt idx="6">
                  <c:v>573.4</c:v>
                </c:pt>
                <c:pt idx="7">
                  <c:v>655.737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LC_alea!$F$1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</c:numCache>
            </c:numRef>
          </c:cat>
          <c:val>
            <c:numRef>
              <c:f>LC_alea!$F$2:$F$9</c:f>
              <c:numCache>
                <c:formatCode>General</c:formatCode>
                <c:ptCount val="8"/>
                <c:pt idx="0">
                  <c:v>477.889</c:v>
                </c:pt>
                <c:pt idx="1">
                  <c:v>494.2959999999995</c:v>
                </c:pt>
                <c:pt idx="2">
                  <c:v>490.6669999999999</c:v>
                </c:pt>
                <c:pt idx="3">
                  <c:v>503.704</c:v>
                </c:pt>
                <c:pt idx="4">
                  <c:v>508.9379999999995</c:v>
                </c:pt>
                <c:pt idx="5">
                  <c:v>513.789</c:v>
                </c:pt>
                <c:pt idx="6">
                  <c:v>502.533</c:v>
                </c:pt>
                <c:pt idx="7">
                  <c:v>557.9469999999993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LC_alea!$G$1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</c:numCache>
            </c:numRef>
          </c:cat>
          <c:val>
            <c:numRef>
              <c:f>LC_alea!$G$2:$G$9</c:f>
              <c:numCache>
                <c:formatCode>General</c:formatCode>
                <c:ptCount val="8"/>
                <c:pt idx="0">
                  <c:v>479.778</c:v>
                </c:pt>
                <c:pt idx="1">
                  <c:v>494.4809999999995</c:v>
                </c:pt>
                <c:pt idx="2">
                  <c:v>490.9719999999995</c:v>
                </c:pt>
                <c:pt idx="3">
                  <c:v>504.444</c:v>
                </c:pt>
                <c:pt idx="4">
                  <c:v>510.5</c:v>
                </c:pt>
                <c:pt idx="5">
                  <c:v>518.895</c:v>
                </c:pt>
                <c:pt idx="6">
                  <c:v>504.9329999999995</c:v>
                </c:pt>
                <c:pt idx="7">
                  <c:v>557.737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3452760"/>
        <c:axId val="2083458648"/>
      </c:lineChart>
      <c:catAx>
        <c:axId val="20834527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83458648"/>
        <c:crosses val="autoZero"/>
        <c:auto val="1"/>
        <c:lblAlgn val="ctr"/>
        <c:lblOffset val="100"/>
        <c:noMultiLvlLbl val="0"/>
      </c:catAx>
      <c:valAx>
        <c:axId val="2083458648"/>
        <c:scaling>
          <c:orientation val="minMax"/>
          <c:max val="650.0"/>
          <c:min val="43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Temps</a:t>
                </a:r>
                <a:r>
                  <a:rPr lang="fr-FR" baseline="0" dirty="0" smtClean="0"/>
                  <a:t> pour Graph Non connexe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834527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TTFF_alea_real!$B$1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TTFF_alea_real!$A$3:$A$14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TTFF_alea_real!$B$3:$B$14</c:f>
              <c:numCache>
                <c:formatCode>General</c:formatCode>
                <c:ptCount val="12"/>
                <c:pt idx="0">
                  <c:v>555.0</c:v>
                </c:pt>
                <c:pt idx="1">
                  <c:v>555.0</c:v>
                </c:pt>
                <c:pt idx="2">
                  <c:v>555.0</c:v>
                </c:pt>
                <c:pt idx="3">
                  <c:v>555.0</c:v>
                </c:pt>
                <c:pt idx="4">
                  <c:v>555.0</c:v>
                </c:pt>
                <c:pt idx="5">
                  <c:v>555.0</c:v>
                </c:pt>
                <c:pt idx="6">
                  <c:v>555.0</c:v>
                </c:pt>
                <c:pt idx="7">
                  <c:v>555.0</c:v>
                </c:pt>
                <c:pt idx="8">
                  <c:v>555.0</c:v>
                </c:pt>
                <c:pt idx="9">
                  <c:v>555.0</c:v>
                </c:pt>
                <c:pt idx="10">
                  <c:v>555.0</c:v>
                </c:pt>
                <c:pt idx="11">
                  <c:v>555.0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TTFF_alea_real!$C$1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TTFF_alea_real!$A$3:$A$14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TTFF_alea_real!$C$3:$C$14</c:f>
              <c:numCache>
                <c:formatCode>General</c:formatCode>
                <c:ptCount val="12"/>
                <c:pt idx="0">
                  <c:v>570.89</c:v>
                </c:pt>
                <c:pt idx="1">
                  <c:v>573.756</c:v>
                </c:pt>
                <c:pt idx="2">
                  <c:v>574.288</c:v>
                </c:pt>
                <c:pt idx="3">
                  <c:v>582.456</c:v>
                </c:pt>
                <c:pt idx="4">
                  <c:v>583.625</c:v>
                </c:pt>
                <c:pt idx="5">
                  <c:v>591.271</c:v>
                </c:pt>
                <c:pt idx="6">
                  <c:v>593.633</c:v>
                </c:pt>
                <c:pt idx="7">
                  <c:v>597.763</c:v>
                </c:pt>
                <c:pt idx="8">
                  <c:v>592.17</c:v>
                </c:pt>
                <c:pt idx="9">
                  <c:v>590.375</c:v>
                </c:pt>
                <c:pt idx="10">
                  <c:v>610.862</c:v>
                </c:pt>
                <c:pt idx="11">
                  <c:v>618.167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TTFF_alea_real!$D$1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TTFF_alea_real!$A$3:$A$14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TTFF_alea_real!$D$3:$D$14</c:f>
              <c:numCache>
                <c:formatCode>General</c:formatCode>
                <c:ptCount val="12"/>
                <c:pt idx="0">
                  <c:v>568.836</c:v>
                </c:pt>
                <c:pt idx="1">
                  <c:v>572.849</c:v>
                </c:pt>
                <c:pt idx="2">
                  <c:v>573.119</c:v>
                </c:pt>
                <c:pt idx="3">
                  <c:v>582.592</c:v>
                </c:pt>
                <c:pt idx="4">
                  <c:v>581.688</c:v>
                </c:pt>
                <c:pt idx="5">
                  <c:v>593.625</c:v>
                </c:pt>
                <c:pt idx="6">
                  <c:v>596.468</c:v>
                </c:pt>
                <c:pt idx="7">
                  <c:v>601.026</c:v>
                </c:pt>
                <c:pt idx="8">
                  <c:v>597.038</c:v>
                </c:pt>
                <c:pt idx="9">
                  <c:v>596.438</c:v>
                </c:pt>
                <c:pt idx="10">
                  <c:v>613.069</c:v>
                </c:pt>
                <c:pt idx="11">
                  <c:v>627.667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TTFF_alea_real!$E$1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TTFF_alea_real!$A$3:$A$14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TTFF_alea_real!$E$3:$E$14</c:f>
              <c:numCache>
                <c:formatCode>General</c:formatCode>
                <c:ptCount val="12"/>
                <c:pt idx="0">
                  <c:v>573.247</c:v>
                </c:pt>
                <c:pt idx="1">
                  <c:v>575.487</c:v>
                </c:pt>
                <c:pt idx="2">
                  <c:v>578.525</c:v>
                </c:pt>
                <c:pt idx="3">
                  <c:v>586.126</c:v>
                </c:pt>
                <c:pt idx="4">
                  <c:v>588.396</c:v>
                </c:pt>
                <c:pt idx="5">
                  <c:v>595.854</c:v>
                </c:pt>
                <c:pt idx="6">
                  <c:v>592.975</c:v>
                </c:pt>
                <c:pt idx="7">
                  <c:v>605.737</c:v>
                </c:pt>
                <c:pt idx="8">
                  <c:v>598.434</c:v>
                </c:pt>
                <c:pt idx="9">
                  <c:v>614.562</c:v>
                </c:pt>
                <c:pt idx="10">
                  <c:v>631.414</c:v>
                </c:pt>
                <c:pt idx="11">
                  <c:v>623.833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TTFF_alea_real!$F$1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TTFF_alea_real!$A$3:$A$14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TTFF_alea_real!$F$3:$F$14</c:f>
              <c:numCache>
                <c:formatCode>General</c:formatCode>
                <c:ptCount val="12"/>
                <c:pt idx="0">
                  <c:v>564.5069999999999</c:v>
                </c:pt>
                <c:pt idx="1">
                  <c:v>567.084</c:v>
                </c:pt>
                <c:pt idx="2">
                  <c:v>567.576</c:v>
                </c:pt>
                <c:pt idx="3">
                  <c:v>571.2329999999999</c:v>
                </c:pt>
                <c:pt idx="4">
                  <c:v>572.021</c:v>
                </c:pt>
                <c:pt idx="5">
                  <c:v>574.667</c:v>
                </c:pt>
                <c:pt idx="6">
                  <c:v>575.886</c:v>
                </c:pt>
                <c:pt idx="7">
                  <c:v>577.5</c:v>
                </c:pt>
                <c:pt idx="8">
                  <c:v>578.66</c:v>
                </c:pt>
                <c:pt idx="9">
                  <c:v>576.875</c:v>
                </c:pt>
                <c:pt idx="10">
                  <c:v>588.241</c:v>
                </c:pt>
                <c:pt idx="11">
                  <c:v>604.167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TTFF_alea_real!$G$1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TTFF_alea_real!$A$3:$A$14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TTFF_alea_real!$G$3:$G$14</c:f>
              <c:numCache>
                <c:formatCode>General</c:formatCode>
                <c:ptCount val="12"/>
                <c:pt idx="0">
                  <c:v>565.575</c:v>
                </c:pt>
                <c:pt idx="1">
                  <c:v>568.328</c:v>
                </c:pt>
                <c:pt idx="2">
                  <c:v>568.542</c:v>
                </c:pt>
                <c:pt idx="3">
                  <c:v>571.854</c:v>
                </c:pt>
                <c:pt idx="4">
                  <c:v>573.104</c:v>
                </c:pt>
                <c:pt idx="5">
                  <c:v>576.25</c:v>
                </c:pt>
                <c:pt idx="6">
                  <c:v>578.848</c:v>
                </c:pt>
                <c:pt idx="7">
                  <c:v>578.789</c:v>
                </c:pt>
                <c:pt idx="8">
                  <c:v>581.113</c:v>
                </c:pt>
                <c:pt idx="9">
                  <c:v>576.938</c:v>
                </c:pt>
                <c:pt idx="10">
                  <c:v>591.4829999999999</c:v>
                </c:pt>
                <c:pt idx="11">
                  <c:v>600.0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4779336"/>
        <c:axId val="2137248648"/>
      </c:lineChart>
      <c:catAx>
        <c:axId val="21347793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7248648"/>
        <c:crosses val="autoZero"/>
        <c:auto val="1"/>
        <c:lblAlgn val="ctr"/>
        <c:lblOffset val="100"/>
        <c:noMultiLvlLbl val="0"/>
      </c:catAx>
      <c:valAx>
        <c:axId val="2137248648"/>
        <c:scaling>
          <c:orientation val="minMax"/>
          <c:min val="55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Time</a:t>
                </a:r>
                <a:r>
                  <a:rPr lang="fr-FR" baseline="0"/>
                  <a:t> To First Fall</a:t>
                </a:r>
                <a:endParaRPr lang="fr-FR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47793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[donnees.xlsx]TTFF_alea_real!$B$1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[donnees.xlsx]TTFF_alea_real!$B$3:$B$13</c:f>
              <c:numCache>
                <c:formatCode>General</c:formatCode>
                <c:ptCount val="11"/>
                <c:pt idx="0">
                  <c:v>555.0</c:v>
                </c:pt>
                <c:pt idx="1">
                  <c:v>555.0</c:v>
                </c:pt>
                <c:pt idx="2">
                  <c:v>555.0</c:v>
                </c:pt>
                <c:pt idx="3">
                  <c:v>555.0</c:v>
                </c:pt>
                <c:pt idx="4">
                  <c:v>555.0</c:v>
                </c:pt>
                <c:pt idx="5">
                  <c:v>555.0</c:v>
                </c:pt>
                <c:pt idx="6">
                  <c:v>555.0</c:v>
                </c:pt>
                <c:pt idx="7">
                  <c:v>555.0</c:v>
                </c:pt>
                <c:pt idx="8">
                  <c:v>555.0</c:v>
                </c:pt>
                <c:pt idx="9">
                  <c:v>555.0</c:v>
                </c:pt>
                <c:pt idx="10">
                  <c:v>555.0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[donnees.xlsx]TTFF_alea_real!$C$1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[donnees.xlsx]TTFF_alea_real!$C$3:$C$13</c:f>
              <c:numCache>
                <c:formatCode>General</c:formatCode>
                <c:ptCount val="11"/>
                <c:pt idx="0">
                  <c:v>570.89</c:v>
                </c:pt>
                <c:pt idx="1">
                  <c:v>573.756</c:v>
                </c:pt>
                <c:pt idx="2">
                  <c:v>574.288</c:v>
                </c:pt>
                <c:pt idx="3">
                  <c:v>582.4559999999999</c:v>
                </c:pt>
                <c:pt idx="4">
                  <c:v>583.625</c:v>
                </c:pt>
                <c:pt idx="5">
                  <c:v>591.271</c:v>
                </c:pt>
                <c:pt idx="6">
                  <c:v>593.633</c:v>
                </c:pt>
                <c:pt idx="7">
                  <c:v>597.763</c:v>
                </c:pt>
                <c:pt idx="8">
                  <c:v>592.17</c:v>
                </c:pt>
                <c:pt idx="9">
                  <c:v>590.375</c:v>
                </c:pt>
                <c:pt idx="10">
                  <c:v>610.8619999999999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[donnees.xlsx]TTFF_alea_real!$D$1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[donnees.xlsx]TTFF_alea_real!$D$3:$D$13</c:f>
              <c:numCache>
                <c:formatCode>General</c:formatCode>
                <c:ptCount val="11"/>
                <c:pt idx="0">
                  <c:v>568.8359999999999</c:v>
                </c:pt>
                <c:pt idx="1">
                  <c:v>572.8489999999999</c:v>
                </c:pt>
                <c:pt idx="2">
                  <c:v>573.119</c:v>
                </c:pt>
                <c:pt idx="3">
                  <c:v>582.592</c:v>
                </c:pt>
                <c:pt idx="4">
                  <c:v>581.688</c:v>
                </c:pt>
                <c:pt idx="5">
                  <c:v>593.625</c:v>
                </c:pt>
                <c:pt idx="6">
                  <c:v>596.4679999999998</c:v>
                </c:pt>
                <c:pt idx="7">
                  <c:v>601.0259999999998</c:v>
                </c:pt>
                <c:pt idx="8">
                  <c:v>597.038</c:v>
                </c:pt>
                <c:pt idx="9">
                  <c:v>596.4379999999999</c:v>
                </c:pt>
                <c:pt idx="10">
                  <c:v>613.069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[donnees.xlsx]TTFF_alea_real!$E$1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[donnees.xlsx]TTFF_alea_real!$E$3:$E$13</c:f>
              <c:numCache>
                <c:formatCode>General</c:formatCode>
                <c:ptCount val="11"/>
                <c:pt idx="0">
                  <c:v>573.247</c:v>
                </c:pt>
                <c:pt idx="1">
                  <c:v>575.487</c:v>
                </c:pt>
                <c:pt idx="2">
                  <c:v>578.525</c:v>
                </c:pt>
                <c:pt idx="3">
                  <c:v>586.126</c:v>
                </c:pt>
                <c:pt idx="4">
                  <c:v>588.396</c:v>
                </c:pt>
                <c:pt idx="5">
                  <c:v>595.8539999999999</c:v>
                </c:pt>
                <c:pt idx="6">
                  <c:v>592.975</c:v>
                </c:pt>
                <c:pt idx="7">
                  <c:v>605.737</c:v>
                </c:pt>
                <c:pt idx="8">
                  <c:v>598.434</c:v>
                </c:pt>
                <c:pt idx="9">
                  <c:v>614.5619999999999</c:v>
                </c:pt>
                <c:pt idx="10">
                  <c:v>631.414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[donnees.xlsx]TTFF_alea_real!$F$1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[donnees.xlsx]TTFF_alea_real!$F$3:$F$13</c:f>
              <c:numCache>
                <c:formatCode>General</c:formatCode>
                <c:ptCount val="11"/>
                <c:pt idx="0">
                  <c:v>564.5069999999998</c:v>
                </c:pt>
                <c:pt idx="1">
                  <c:v>567.084</c:v>
                </c:pt>
                <c:pt idx="2">
                  <c:v>567.576</c:v>
                </c:pt>
                <c:pt idx="3">
                  <c:v>571.2329999999998</c:v>
                </c:pt>
                <c:pt idx="4">
                  <c:v>572.021</c:v>
                </c:pt>
                <c:pt idx="5">
                  <c:v>574.6669999999999</c:v>
                </c:pt>
                <c:pt idx="6">
                  <c:v>575.886</c:v>
                </c:pt>
                <c:pt idx="7">
                  <c:v>577.5</c:v>
                </c:pt>
                <c:pt idx="8">
                  <c:v>578.66</c:v>
                </c:pt>
                <c:pt idx="9">
                  <c:v>576.875</c:v>
                </c:pt>
                <c:pt idx="10">
                  <c:v>588.241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[donnees.xlsx]TTFF_alea_real!$G$1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[donnees.xlsx]TTFF_alea_real!$G$3:$G$13</c:f>
              <c:numCache>
                <c:formatCode>General</c:formatCode>
                <c:ptCount val="11"/>
                <c:pt idx="0">
                  <c:v>565.575</c:v>
                </c:pt>
                <c:pt idx="1">
                  <c:v>568.3279999999999</c:v>
                </c:pt>
                <c:pt idx="2">
                  <c:v>568.5419999999999</c:v>
                </c:pt>
                <c:pt idx="3">
                  <c:v>571.8539999999999</c:v>
                </c:pt>
                <c:pt idx="4">
                  <c:v>573.104</c:v>
                </c:pt>
                <c:pt idx="5">
                  <c:v>576.25</c:v>
                </c:pt>
                <c:pt idx="6">
                  <c:v>578.8479999999998</c:v>
                </c:pt>
                <c:pt idx="7">
                  <c:v>578.789</c:v>
                </c:pt>
                <c:pt idx="8">
                  <c:v>581.1130000000001</c:v>
                </c:pt>
                <c:pt idx="9">
                  <c:v>576.9379999999999</c:v>
                </c:pt>
                <c:pt idx="10">
                  <c:v>591.4829999999998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2603080"/>
        <c:axId val="2082597336"/>
      </c:lineChart>
      <c:catAx>
        <c:axId val="20826030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82597336"/>
        <c:crosses val="autoZero"/>
        <c:auto val="1"/>
        <c:lblAlgn val="ctr"/>
        <c:lblOffset val="100"/>
        <c:noMultiLvlLbl val="0"/>
      </c:catAx>
      <c:valAx>
        <c:axId val="2082597336"/>
        <c:scaling>
          <c:orientation val="minMax"/>
          <c:min val="55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TTFF</a:t>
                </a:r>
                <a:r>
                  <a:rPr lang="fr-FR" baseline="0" dirty="0" smtClean="0"/>
                  <a:t> (s)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826030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D84DF-2E4A-914D-8008-A16D5583089F}" type="doc">
      <dgm:prSet loTypeId="urn:microsoft.com/office/officeart/2005/8/layout/radial5" loCatId="" qsTypeId="urn:microsoft.com/office/officeart/2005/8/quickstyle/3D4" qsCatId="3D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B7BB0103-7E47-DD47-A685-FB155C9A07EE}">
      <dgm:prSet phldrT="[Texte]"/>
      <dgm:spPr/>
      <dgm:t>
        <a:bodyPr/>
        <a:lstStyle/>
        <a:p>
          <a:r>
            <a:rPr lang="fr-FR"/>
            <a:t>Économie</a:t>
          </a:r>
        </a:p>
        <a:p>
          <a:r>
            <a:rPr lang="fr-FR"/>
            <a:t>d’énergie</a:t>
          </a:r>
        </a:p>
      </dgm:t>
    </dgm:pt>
    <dgm:pt modelId="{187E3820-FDBD-A14B-8D53-13DEEA190D85}" type="parTrans" cxnId="{1F426276-401F-6548-A04B-6E549D314F44}">
      <dgm:prSet/>
      <dgm:spPr/>
      <dgm:t>
        <a:bodyPr/>
        <a:lstStyle/>
        <a:p>
          <a:endParaRPr lang="fr-FR"/>
        </a:p>
      </dgm:t>
    </dgm:pt>
    <dgm:pt modelId="{07DE391C-36DC-2347-ACDE-6F70ECD1194A}" type="sibTrans" cxnId="{1F426276-401F-6548-A04B-6E549D314F44}">
      <dgm:prSet/>
      <dgm:spPr/>
      <dgm:t>
        <a:bodyPr/>
        <a:lstStyle/>
        <a:p>
          <a:endParaRPr lang="fr-FR"/>
        </a:p>
      </dgm:t>
    </dgm:pt>
    <dgm:pt modelId="{1A6F2230-7FF1-784D-8943-FAFBB5BD867E}">
      <dgm:prSet phldrT="[Texte]"/>
      <dgm:spPr/>
      <dgm:t>
        <a:bodyPr/>
        <a:lstStyle/>
        <a:p>
          <a:r>
            <a:rPr lang="fr-FR"/>
            <a:t>Routage</a:t>
          </a:r>
        </a:p>
      </dgm:t>
    </dgm:pt>
    <dgm:pt modelId="{5304632D-3534-014E-A773-191A91505663}" type="parTrans" cxnId="{41055DA1-11F4-F44D-8A2D-65078C273C86}">
      <dgm:prSet/>
      <dgm:spPr/>
      <dgm:t>
        <a:bodyPr/>
        <a:lstStyle/>
        <a:p>
          <a:endParaRPr lang="fr-FR"/>
        </a:p>
      </dgm:t>
    </dgm:pt>
    <dgm:pt modelId="{18929EFA-1674-8D49-BFC2-4A2E5D4308B5}" type="sibTrans" cxnId="{41055DA1-11F4-F44D-8A2D-65078C273C86}">
      <dgm:prSet/>
      <dgm:spPr/>
      <dgm:t>
        <a:bodyPr/>
        <a:lstStyle/>
        <a:p>
          <a:endParaRPr lang="fr-FR"/>
        </a:p>
      </dgm:t>
    </dgm:pt>
    <dgm:pt modelId="{7DA216F7-B61A-644F-9E41-4844BDF2E1EB}">
      <dgm:prSet phldrT="[Texte]"/>
      <dgm:spPr/>
      <dgm:t>
        <a:bodyPr/>
        <a:lstStyle/>
        <a:p>
          <a:r>
            <a:rPr lang="fr-FR"/>
            <a:t>Redondance des données</a:t>
          </a:r>
        </a:p>
      </dgm:t>
    </dgm:pt>
    <dgm:pt modelId="{EE98EBD2-B01C-AC47-87D6-306A993857F7}" type="parTrans" cxnId="{DA6D3E26-D7CA-AD40-9EAA-FB53CCDC295A}">
      <dgm:prSet/>
      <dgm:spPr/>
      <dgm:t>
        <a:bodyPr/>
        <a:lstStyle/>
        <a:p>
          <a:endParaRPr lang="fr-FR"/>
        </a:p>
      </dgm:t>
    </dgm:pt>
    <dgm:pt modelId="{40828377-F63C-7147-AD5C-8E259A94515F}" type="sibTrans" cxnId="{DA6D3E26-D7CA-AD40-9EAA-FB53CCDC295A}">
      <dgm:prSet/>
      <dgm:spPr/>
      <dgm:t>
        <a:bodyPr/>
        <a:lstStyle/>
        <a:p>
          <a:endParaRPr lang="fr-FR"/>
        </a:p>
      </dgm:t>
    </dgm:pt>
    <dgm:pt modelId="{80CDC2A9-E114-4E4E-97DA-E5A6E9106C0D}">
      <dgm:prSet phldrT="[Texte]"/>
      <dgm:spPr/>
      <dgm:t>
        <a:bodyPr/>
        <a:lstStyle/>
        <a:p>
          <a:r>
            <a:rPr lang="fr-FR"/>
            <a:t>Coûts de transmission physique</a:t>
          </a:r>
        </a:p>
      </dgm:t>
    </dgm:pt>
    <dgm:pt modelId="{EBD4001C-B961-5540-8C87-277869C67930}" type="parTrans" cxnId="{182F8A36-DF71-514D-A4DB-02C0E52C9E27}">
      <dgm:prSet/>
      <dgm:spPr/>
      <dgm:t>
        <a:bodyPr/>
        <a:lstStyle/>
        <a:p>
          <a:endParaRPr lang="fr-FR"/>
        </a:p>
      </dgm:t>
    </dgm:pt>
    <dgm:pt modelId="{23331D01-66FE-2F4E-9D58-79CD274B6161}" type="sibTrans" cxnId="{182F8A36-DF71-514D-A4DB-02C0E52C9E27}">
      <dgm:prSet/>
      <dgm:spPr/>
      <dgm:t>
        <a:bodyPr/>
        <a:lstStyle/>
        <a:p>
          <a:endParaRPr lang="fr-FR"/>
        </a:p>
      </dgm:t>
    </dgm:pt>
    <dgm:pt modelId="{2D39C667-17DD-D243-BBEF-E694A5E11B6F}" type="pres">
      <dgm:prSet presAssocID="{EC3D84DF-2E4A-914D-8008-A16D5583089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DD8E76F-190F-AE4D-8F4D-4BB2AADB5179}" type="pres">
      <dgm:prSet presAssocID="{B7BB0103-7E47-DD47-A685-FB155C9A07EE}" presName="centerShape" presStyleLbl="node0" presStyleIdx="0" presStyleCnt="1"/>
      <dgm:spPr/>
      <dgm:t>
        <a:bodyPr/>
        <a:lstStyle/>
        <a:p>
          <a:endParaRPr lang="fr-FR"/>
        </a:p>
      </dgm:t>
    </dgm:pt>
    <dgm:pt modelId="{28E9526E-7B0C-9143-A850-585B8E0E2207}" type="pres">
      <dgm:prSet presAssocID="{5304632D-3534-014E-A773-191A91505663}" presName="parTrans" presStyleLbl="sibTrans2D1" presStyleIdx="0" presStyleCnt="3"/>
      <dgm:spPr/>
      <dgm:t>
        <a:bodyPr/>
        <a:lstStyle/>
        <a:p>
          <a:endParaRPr lang="fr-FR"/>
        </a:p>
      </dgm:t>
    </dgm:pt>
    <dgm:pt modelId="{F6EB97ED-B6B4-4241-B774-3B7059FCFB8A}" type="pres">
      <dgm:prSet presAssocID="{5304632D-3534-014E-A773-191A91505663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EFF2F8AC-1F1B-6D4D-8C29-AE41441F26F7}" type="pres">
      <dgm:prSet presAssocID="{1A6F2230-7FF1-784D-8943-FAFBB5BD867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DC7B13-44EC-FF49-A46D-55A02B76FE87}" type="pres">
      <dgm:prSet presAssocID="{EE98EBD2-B01C-AC47-87D6-306A993857F7}" presName="parTrans" presStyleLbl="sibTrans2D1" presStyleIdx="1" presStyleCnt="3"/>
      <dgm:spPr/>
      <dgm:t>
        <a:bodyPr/>
        <a:lstStyle/>
        <a:p>
          <a:endParaRPr lang="fr-FR"/>
        </a:p>
      </dgm:t>
    </dgm:pt>
    <dgm:pt modelId="{F9C9631B-0A4E-8840-BB52-87B441B80EB5}" type="pres">
      <dgm:prSet presAssocID="{EE98EBD2-B01C-AC47-87D6-306A993857F7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9AF44D55-8614-3B46-93BF-F278C02874B0}" type="pres">
      <dgm:prSet presAssocID="{7DA216F7-B61A-644F-9E41-4844BDF2E1E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43AD5A5-74EA-D84C-A21D-7D9663E3D147}" type="pres">
      <dgm:prSet presAssocID="{EBD4001C-B961-5540-8C87-277869C67930}" presName="parTrans" presStyleLbl="sibTrans2D1" presStyleIdx="2" presStyleCnt="3"/>
      <dgm:spPr/>
      <dgm:t>
        <a:bodyPr/>
        <a:lstStyle/>
        <a:p>
          <a:endParaRPr lang="fr-FR"/>
        </a:p>
      </dgm:t>
    </dgm:pt>
    <dgm:pt modelId="{D2B7ABDE-DC5D-CC43-A304-27801E8F3934}" type="pres">
      <dgm:prSet presAssocID="{EBD4001C-B961-5540-8C87-277869C67930}" presName="connectorText" presStyleLbl="sibTrans2D1" presStyleIdx="2" presStyleCnt="3"/>
      <dgm:spPr/>
      <dgm:t>
        <a:bodyPr/>
        <a:lstStyle/>
        <a:p>
          <a:endParaRPr lang="fr-FR"/>
        </a:p>
      </dgm:t>
    </dgm:pt>
    <dgm:pt modelId="{E6336081-3369-9448-A37D-3542AC02AA41}" type="pres">
      <dgm:prSet presAssocID="{80CDC2A9-E114-4E4E-97DA-E5A6E9106C0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D289E23-9AEB-1545-8121-FFED29DF8A76}" type="presOf" srcId="{EBD4001C-B961-5540-8C87-277869C67930}" destId="{D2B7ABDE-DC5D-CC43-A304-27801E8F3934}" srcOrd="1" destOrd="0" presId="urn:microsoft.com/office/officeart/2005/8/layout/radial5"/>
    <dgm:cxn modelId="{5EF9709A-DAC0-EE4B-8557-4C53B4B56380}" type="presOf" srcId="{7DA216F7-B61A-644F-9E41-4844BDF2E1EB}" destId="{9AF44D55-8614-3B46-93BF-F278C02874B0}" srcOrd="0" destOrd="0" presId="urn:microsoft.com/office/officeart/2005/8/layout/radial5"/>
    <dgm:cxn modelId="{20D7BF27-E99E-774C-A330-14F0528895CF}" type="presOf" srcId="{EC3D84DF-2E4A-914D-8008-A16D5583089F}" destId="{2D39C667-17DD-D243-BBEF-E694A5E11B6F}" srcOrd="0" destOrd="0" presId="urn:microsoft.com/office/officeart/2005/8/layout/radial5"/>
    <dgm:cxn modelId="{3CF9BB7A-5A06-2847-8A99-D91FA18D9AFA}" type="presOf" srcId="{5304632D-3534-014E-A773-191A91505663}" destId="{28E9526E-7B0C-9143-A850-585B8E0E2207}" srcOrd="0" destOrd="0" presId="urn:microsoft.com/office/officeart/2005/8/layout/radial5"/>
    <dgm:cxn modelId="{981409B1-430A-F64D-A631-F9C5F731F273}" type="presOf" srcId="{EBD4001C-B961-5540-8C87-277869C67930}" destId="{443AD5A5-74EA-D84C-A21D-7D9663E3D147}" srcOrd="0" destOrd="0" presId="urn:microsoft.com/office/officeart/2005/8/layout/radial5"/>
    <dgm:cxn modelId="{88714B9B-4491-1648-BFA5-9908FC612FF9}" type="presOf" srcId="{1A6F2230-7FF1-784D-8943-FAFBB5BD867E}" destId="{EFF2F8AC-1F1B-6D4D-8C29-AE41441F26F7}" srcOrd="0" destOrd="0" presId="urn:microsoft.com/office/officeart/2005/8/layout/radial5"/>
    <dgm:cxn modelId="{1F426276-401F-6548-A04B-6E549D314F44}" srcId="{EC3D84DF-2E4A-914D-8008-A16D5583089F}" destId="{B7BB0103-7E47-DD47-A685-FB155C9A07EE}" srcOrd="0" destOrd="0" parTransId="{187E3820-FDBD-A14B-8D53-13DEEA190D85}" sibTransId="{07DE391C-36DC-2347-ACDE-6F70ECD1194A}"/>
    <dgm:cxn modelId="{DA6D3E26-D7CA-AD40-9EAA-FB53CCDC295A}" srcId="{B7BB0103-7E47-DD47-A685-FB155C9A07EE}" destId="{7DA216F7-B61A-644F-9E41-4844BDF2E1EB}" srcOrd="1" destOrd="0" parTransId="{EE98EBD2-B01C-AC47-87D6-306A993857F7}" sibTransId="{40828377-F63C-7147-AD5C-8E259A94515F}"/>
    <dgm:cxn modelId="{D1A37C89-99F7-8646-9954-2A9040E91DE6}" type="presOf" srcId="{B7BB0103-7E47-DD47-A685-FB155C9A07EE}" destId="{5DD8E76F-190F-AE4D-8F4D-4BB2AADB5179}" srcOrd="0" destOrd="0" presId="urn:microsoft.com/office/officeart/2005/8/layout/radial5"/>
    <dgm:cxn modelId="{182F8A36-DF71-514D-A4DB-02C0E52C9E27}" srcId="{B7BB0103-7E47-DD47-A685-FB155C9A07EE}" destId="{80CDC2A9-E114-4E4E-97DA-E5A6E9106C0D}" srcOrd="2" destOrd="0" parTransId="{EBD4001C-B961-5540-8C87-277869C67930}" sibTransId="{23331D01-66FE-2F4E-9D58-79CD274B6161}"/>
    <dgm:cxn modelId="{06BD377A-1813-9A43-8E47-E01E784BE70D}" type="presOf" srcId="{80CDC2A9-E114-4E4E-97DA-E5A6E9106C0D}" destId="{E6336081-3369-9448-A37D-3542AC02AA41}" srcOrd="0" destOrd="0" presId="urn:microsoft.com/office/officeart/2005/8/layout/radial5"/>
    <dgm:cxn modelId="{41055DA1-11F4-F44D-8A2D-65078C273C86}" srcId="{B7BB0103-7E47-DD47-A685-FB155C9A07EE}" destId="{1A6F2230-7FF1-784D-8943-FAFBB5BD867E}" srcOrd="0" destOrd="0" parTransId="{5304632D-3534-014E-A773-191A91505663}" sibTransId="{18929EFA-1674-8D49-BFC2-4A2E5D4308B5}"/>
    <dgm:cxn modelId="{21A54FB8-9CA2-2343-945D-5B2902E5F5E8}" type="presOf" srcId="{5304632D-3534-014E-A773-191A91505663}" destId="{F6EB97ED-B6B4-4241-B774-3B7059FCFB8A}" srcOrd="1" destOrd="0" presId="urn:microsoft.com/office/officeart/2005/8/layout/radial5"/>
    <dgm:cxn modelId="{B42444B2-648E-4449-96AD-FC3B788CF0E4}" type="presOf" srcId="{EE98EBD2-B01C-AC47-87D6-306A993857F7}" destId="{54DC7B13-44EC-FF49-A46D-55A02B76FE87}" srcOrd="0" destOrd="0" presId="urn:microsoft.com/office/officeart/2005/8/layout/radial5"/>
    <dgm:cxn modelId="{7ED21C30-811C-3644-A272-51AA029DED4E}" type="presOf" srcId="{EE98EBD2-B01C-AC47-87D6-306A993857F7}" destId="{F9C9631B-0A4E-8840-BB52-87B441B80EB5}" srcOrd="1" destOrd="0" presId="urn:microsoft.com/office/officeart/2005/8/layout/radial5"/>
    <dgm:cxn modelId="{D454D5EA-D415-0940-841D-9AF66E1C32C1}" type="presParOf" srcId="{2D39C667-17DD-D243-BBEF-E694A5E11B6F}" destId="{5DD8E76F-190F-AE4D-8F4D-4BB2AADB5179}" srcOrd="0" destOrd="0" presId="urn:microsoft.com/office/officeart/2005/8/layout/radial5"/>
    <dgm:cxn modelId="{758DD4F6-D5C5-1B47-AEAA-8A9B5ED271C1}" type="presParOf" srcId="{2D39C667-17DD-D243-BBEF-E694A5E11B6F}" destId="{28E9526E-7B0C-9143-A850-585B8E0E2207}" srcOrd="1" destOrd="0" presId="urn:microsoft.com/office/officeart/2005/8/layout/radial5"/>
    <dgm:cxn modelId="{0E9F40F2-2A10-F442-B672-458B50589287}" type="presParOf" srcId="{28E9526E-7B0C-9143-A850-585B8E0E2207}" destId="{F6EB97ED-B6B4-4241-B774-3B7059FCFB8A}" srcOrd="0" destOrd="0" presId="urn:microsoft.com/office/officeart/2005/8/layout/radial5"/>
    <dgm:cxn modelId="{DE86E935-98C2-874F-BF91-5E43E6984FCA}" type="presParOf" srcId="{2D39C667-17DD-D243-BBEF-E694A5E11B6F}" destId="{EFF2F8AC-1F1B-6D4D-8C29-AE41441F26F7}" srcOrd="2" destOrd="0" presId="urn:microsoft.com/office/officeart/2005/8/layout/radial5"/>
    <dgm:cxn modelId="{5E8B33F7-8FE9-1449-954A-A83B6789D13D}" type="presParOf" srcId="{2D39C667-17DD-D243-BBEF-E694A5E11B6F}" destId="{54DC7B13-44EC-FF49-A46D-55A02B76FE87}" srcOrd="3" destOrd="0" presId="urn:microsoft.com/office/officeart/2005/8/layout/radial5"/>
    <dgm:cxn modelId="{26069768-79B1-9041-A570-DD1571F14B27}" type="presParOf" srcId="{54DC7B13-44EC-FF49-A46D-55A02B76FE87}" destId="{F9C9631B-0A4E-8840-BB52-87B441B80EB5}" srcOrd="0" destOrd="0" presId="urn:microsoft.com/office/officeart/2005/8/layout/radial5"/>
    <dgm:cxn modelId="{53BE0928-AAF7-B247-AC2A-4BAA46C00A4B}" type="presParOf" srcId="{2D39C667-17DD-D243-BBEF-E694A5E11B6F}" destId="{9AF44D55-8614-3B46-93BF-F278C02874B0}" srcOrd="4" destOrd="0" presId="urn:microsoft.com/office/officeart/2005/8/layout/radial5"/>
    <dgm:cxn modelId="{41B7C026-047A-CE41-A91F-EBA01FDEDF0E}" type="presParOf" srcId="{2D39C667-17DD-D243-BBEF-E694A5E11B6F}" destId="{443AD5A5-74EA-D84C-A21D-7D9663E3D147}" srcOrd="5" destOrd="0" presId="urn:microsoft.com/office/officeart/2005/8/layout/radial5"/>
    <dgm:cxn modelId="{F38FEE78-0BC7-944B-9062-DCB032788DDB}" type="presParOf" srcId="{443AD5A5-74EA-D84C-A21D-7D9663E3D147}" destId="{D2B7ABDE-DC5D-CC43-A304-27801E8F3934}" srcOrd="0" destOrd="0" presId="urn:microsoft.com/office/officeart/2005/8/layout/radial5"/>
    <dgm:cxn modelId="{F93AE5DA-F21B-7245-8390-BD28E80B5332}" type="presParOf" srcId="{2D39C667-17DD-D243-BBEF-E694A5E11B6F}" destId="{E6336081-3369-9448-A37D-3542AC02AA41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8E76F-190F-AE4D-8F4D-4BB2AADB5179}">
      <dsp:nvSpPr>
        <dsp:cNvPr id="0" name=""/>
        <dsp:cNvSpPr/>
      </dsp:nvSpPr>
      <dsp:spPr>
        <a:xfrm>
          <a:off x="3256565" y="2114429"/>
          <a:ext cx="1507850" cy="15078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/>
            <a:t>Économie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/>
            <a:t>d’énergie</a:t>
          </a:r>
        </a:p>
      </dsp:txBody>
      <dsp:txXfrm>
        <a:off x="3477385" y="2335249"/>
        <a:ext cx="1066210" cy="1066210"/>
      </dsp:txXfrm>
    </dsp:sp>
    <dsp:sp modelId="{28E9526E-7B0C-9143-A850-585B8E0E2207}">
      <dsp:nvSpPr>
        <dsp:cNvPr id="0" name=""/>
        <dsp:cNvSpPr/>
      </dsp:nvSpPr>
      <dsp:spPr>
        <a:xfrm rot="16200000">
          <a:off x="3850291" y="1564900"/>
          <a:ext cx="320398" cy="512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3898351" y="1715494"/>
        <a:ext cx="224279" cy="307601"/>
      </dsp:txXfrm>
    </dsp:sp>
    <dsp:sp modelId="{EFF2F8AC-1F1B-6D4D-8C29-AE41441F26F7}">
      <dsp:nvSpPr>
        <dsp:cNvPr id="0" name=""/>
        <dsp:cNvSpPr/>
      </dsp:nvSpPr>
      <dsp:spPr>
        <a:xfrm>
          <a:off x="3256565" y="2054"/>
          <a:ext cx="1507850" cy="15078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Routage</a:t>
          </a:r>
        </a:p>
      </dsp:txBody>
      <dsp:txXfrm>
        <a:off x="3477385" y="222874"/>
        <a:ext cx="1066210" cy="1066210"/>
      </dsp:txXfrm>
    </dsp:sp>
    <dsp:sp modelId="{54DC7B13-44EC-FF49-A46D-55A02B76FE87}">
      <dsp:nvSpPr>
        <dsp:cNvPr id="0" name=""/>
        <dsp:cNvSpPr/>
      </dsp:nvSpPr>
      <dsp:spPr>
        <a:xfrm rot="1800000">
          <a:off x="4757124" y="3135580"/>
          <a:ext cx="320398" cy="512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8193842"/>
            <a:satOff val="-17832"/>
            <a:lumOff val="293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4763563" y="3214084"/>
        <a:ext cx="224279" cy="307601"/>
      </dsp:txXfrm>
    </dsp:sp>
    <dsp:sp modelId="{9AF44D55-8614-3B46-93BF-F278C02874B0}">
      <dsp:nvSpPr>
        <dsp:cNvPr id="0" name=""/>
        <dsp:cNvSpPr/>
      </dsp:nvSpPr>
      <dsp:spPr>
        <a:xfrm>
          <a:off x="5085936" y="3170617"/>
          <a:ext cx="1507850" cy="1507850"/>
        </a:xfrm>
        <a:prstGeom prst="ellipse">
          <a:avLst/>
        </a:prstGeom>
        <a:solidFill>
          <a:schemeClr val="accent3">
            <a:hueOff val="-8193842"/>
            <a:satOff val="-17832"/>
            <a:lumOff val="293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Redondance des données</a:t>
          </a:r>
        </a:p>
      </dsp:txBody>
      <dsp:txXfrm>
        <a:off x="5306756" y="3391437"/>
        <a:ext cx="1066210" cy="1066210"/>
      </dsp:txXfrm>
    </dsp:sp>
    <dsp:sp modelId="{443AD5A5-74EA-D84C-A21D-7D9663E3D147}">
      <dsp:nvSpPr>
        <dsp:cNvPr id="0" name=""/>
        <dsp:cNvSpPr/>
      </dsp:nvSpPr>
      <dsp:spPr>
        <a:xfrm rot="9000000">
          <a:off x="2943459" y="3135580"/>
          <a:ext cx="320398" cy="512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6387683"/>
            <a:satOff val="-35664"/>
            <a:lumOff val="587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 rot="10800000">
        <a:off x="3033139" y="3214084"/>
        <a:ext cx="224279" cy="307601"/>
      </dsp:txXfrm>
    </dsp:sp>
    <dsp:sp modelId="{E6336081-3369-9448-A37D-3542AC02AA41}">
      <dsp:nvSpPr>
        <dsp:cNvPr id="0" name=""/>
        <dsp:cNvSpPr/>
      </dsp:nvSpPr>
      <dsp:spPr>
        <a:xfrm>
          <a:off x="1427194" y="3170617"/>
          <a:ext cx="1507850" cy="1507850"/>
        </a:xfrm>
        <a:prstGeom prst="ellipse">
          <a:avLst/>
        </a:prstGeom>
        <a:solidFill>
          <a:schemeClr val="accent3">
            <a:hueOff val="-16387683"/>
            <a:satOff val="-35664"/>
            <a:lumOff val="587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Coûts de transmission physique</a:t>
          </a:r>
        </a:p>
      </dsp:txBody>
      <dsp:txXfrm>
        <a:off x="1648014" y="3391437"/>
        <a:ext cx="1066210" cy="1066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3C439-8792-4E48-B980-226A62E380FA}" type="datetime1">
              <a:t>02/05/12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E6A14-A071-5B40-9B47-653EA3ADC03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6678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FB3A3-AF10-6843-BF9B-8AA1F700EDAB}" type="datetime1">
              <a:t>02/05/12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BC5B5-AE7D-274E-B391-A57A0B9B14ED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736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496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</a:t>
            </a:r>
            <a:r>
              <a:rPr lang="fr-FR" baseline="0" dirty="0" smtClean="0"/>
              <a:t> remarque que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le BIP des bon </a:t>
            </a:r>
            <a:r>
              <a:rPr lang="fr-FR" baseline="0" dirty="0" err="1" smtClean="0"/>
              <a:t>resultat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apar</a:t>
            </a:r>
            <a:r>
              <a:rPr lang="fr-FR" baseline="0" dirty="0" smtClean="0"/>
              <a:t> a la densité 0,3 ou il est </a:t>
            </a:r>
            <a:r>
              <a:rPr lang="fr-FR" baseline="0" dirty="0" err="1" smtClean="0"/>
              <a:t>depassé</a:t>
            </a:r>
            <a:r>
              <a:rPr lang="fr-FR" baseline="0" dirty="0" smtClean="0"/>
              <a:t> par LBOP</a:t>
            </a:r>
          </a:p>
          <a:p>
            <a:r>
              <a:rPr lang="fr-FR" baseline="0" dirty="0" smtClean="0"/>
              <a:t>Et LBIP, DLBIP donne presque le </a:t>
            </a:r>
            <a:r>
              <a:rPr lang="fr-FR" baseline="0" dirty="0" err="1" smtClean="0"/>
              <a:t>meme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Resultat</a:t>
            </a:r>
            <a:r>
              <a:rPr lang="fr-FR" baseline="0" dirty="0" smtClean="0"/>
              <a:t> sauf que c’est vraiment stable (</a:t>
            </a:r>
            <a:r>
              <a:rPr lang="fr-FR" baseline="0" dirty="0" err="1" smtClean="0"/>
              <a:t>decente</a:t>
            </a:r>
            <a:r>
              <a:rPr lang="fr-FR" baseline="0" dirty="0" smtClean="0"/>
              <a:t> 0,3 -  0,5)</a:t>
            </a:r>
          </a:p>
          <a:p>
            <a:r>
              <a:rPr lang="fr-FR" baseline="0" dirty="0" smtClean="0"/>
              <a:t>Pour RBOP et LBOP on peu rien </a:t>
            </a:r>
            <a:r>
              <a:rPr lang="fr-FR" baseline="0" dirty="0" err="1" smtClean="0"/>
              <a:t>dir</a:t>
            </a:r>
            <a:r>
              <a:rPr lang="fr-FR" baseline="0" smtClean="0"/>
              <a:t>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393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18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0:</a:t>
            </a:r>
            <a:r>
              <a:rPr lang="fr-FR" dirty="0" smtClean="0"/>
              <a:t>  Bip</a:t>
            </a:r>
            <a:r>
              <a:rPr lang="fr-FR" baseline="0" dirty="0" smtClean="0"/>
              <a:t> le Meilleur , FLOOD le pire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1:LBOP est meilleur que RBOP (rayon choisi =&gt; graph initial)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2: DLBIP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meilleur que LBIP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3: DLBIP est Meilleur que LBOP dans la majorité des simulations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65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496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18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18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fr-FR" dirty="0" smtClean="0"/>
              <a:t>0 :  Bip</a:t>
            </a:r>
            <a:r>
              <a:rPr lang="fr-FR" baseline="0" dirty="0" smtClean="0"/>
              <a:t> le Meilleur , FLOOD le pire</a:t>
            </a:r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1 :  au </a:t>
            </a:r>
            <a:r>
              <a:rPr lang="fr-FR" baseline="0" dirty="0" err="1" smtClean="0"/>
              <a:t>debut</a:t>
            </a:r>
            <a:r>
              <a:rPr lang="fr-FR" baseline="0" dirty="0" smtClean="0"/>
              <a:t> RBOP a cause de l’</a:t>
            </a:r>
            <a:r>
              <a:rPr lang="fr-FR" baseline="0" dirty="0" err="1" smtClean="0"/>
              <a:t>etape</a:t>
            </a:r>
            <a:r>
              <a:rPr lang="fr-FR" baseline="0" dirty="0" smtClean="0"/>
              <a:t> d’</a:t>
            </a:r>
            <a:r>
              <a:rPr lang="fr-FR" baseline="0" dirty="0" err="1" smtClean="0"/>
              <a:t>intialisation</a:t>
            </a:r>
            <a:r>
              <a:rPr lang="fr-FR" baseline="0" dirty="0" smtClean="0"/>
              <a:t> LMST et presque le </a:t>
            </a:r>
            <a:r>
              <a:rPr lang="fr-FR" baseline="0" dirty="0" err="1" smtClean="0"/>
              <a:t>meme</a:t>
            </a:r>
            <a:r>
              <a:rPr lang="fr-FR" baseline="0" dirty="0" smtClean="0"/>
              <a:t> graph (graph peu dense)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L’amélioration de LBOP dans les graph a grand densité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dirty="0" smtClean="0"/>
              <a:t>2: DLBIP qui</a:t>
            </a:r>
            <a:r>
              <a:rPr lang="fr-FR" baseline="0" dirty="0" smtClean="0"/>
              <a:t> est une version de LBIP amélioré tjrs meilleur</a:t>
            </a:r>
          </a:p>
          <a:p>
            <a:pPr marL="171450" indent="-171450">
              <a:buFont typeface="Arial" charset="0"/>
              <a:buChar char="•"/>
            </a:pP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4: DLBIP est meilleur que LBOP parce (petit densité) l’</a:t>
            </a:r>
            <a:r>
              <a:rPr lang="fr-FR" baseline="0" dirty="0" err="1" smtClean="0"/>
              <a:t>algo</a:t>
            </a:r>
            <a:r>
              <a:rPr lang="fr-FR" baseline="0" dirty="0" smtClean="0"/>
              <a:t> de Bip</a:t>
            </a:r>
          </a:p>
          <a:p>
            <a:pPr marL="628650" lvl="1" indent="-171450">
              <a:buFont typeface="Arial" charset="0"/>
              <a:buChar char="•"/>
            </a:pPr>
            <a:r>
              <a:rPr lang="fr-FR" baseline="0" dirty="0" smtClean="0"/>
              <a:t>A chaque fois qu’on augmente la densité, le rayon de transmission </a:t>
            </a:r>
            <a:r>
              <a:rPr lang="fr-FR" baseline="0" dirty="0" err="1" smtClean="0"/>
              <a:t>devien</a:t>
            </a:r>
            <a:r>
              <a:rPr lang="fr-FR" baseline="0" dirty="0" smtClean="0"/>
              <a:t> plus petit dans LBOP et pour cela que LBOP est meilleur que BIP.  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453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fr-FR" dirty="0" smtClean="0"/>
              <a:t>0 :  Bip</a:t>
            </a:r>
            <a:r>
              <a:rPr lang="fr-FR" baseline="0" dirty="0" smtClean="0"/>
              <a:t> le Meilleur , FLOOD le pire</a:t>
            </a:r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1 :  au </a:t>
            </a:r>
            <a:r>
              <a:rPr lang="fr-FR" baseline="0" dirty="0" err="1" smtClean="0"/>
              <a:t>debut</a:t>
            </a:r>
            <a:r>
              <a:rPr lang="fr-FR" baseline="0" dirty="0" smtClean="0"/>
              <a:t> RBOP a cause de l’</a:t>
            </a:r>
            <a:r>
              <a:rPr lang="fr-FR" baseline="0" dirty="0" err="1" smtClean="0"/>
              <a:t>etape</a:t>
            </a:r>
            <a:r>
              <a:rPr lang="fr-FR" baseline="0" dirty="0" smtClean="0"/>
              <a:t> d’</a:t>
            </a:r>
            <a:r>
              <a:rPr lang="fr-FR" baseline="0" dirty="0" err="1" smtClean="0"/>
              <a:t>intialisation</a:t>
            </a:r>
            <a:r>
              <a:rPr lang="fr-FR" baseline="0" dirty="0" smtClean="0"/>
              <a:t> LMST et presque le </a:t>
            </a:r>
            <a:r>
              <a:rPr lang="fr-FR" baseline="0" dirty="0" err="1" smtClean="0"/>
              <a:t>meme</a:t>
            </a:r>
            <a:r>
              <a:rPr lang="fr-FR" baseline="0" dirty="0" smtClean="0"/>
              <a:t> graph (graph peu dense)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L’amélioration de LBOP dans les graph a grand densité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dirty="0" smtClean="0"/>
              <a:t>2: DLBIP qui</a:t>
            </a:r>
            <a:r>
              <a:rPr lang="fr-FR" baseline="0" dirty="0" smtClean="0"/>
              <a:t> est une version de LBIP amélioré tjrs meilleur</a:t>
            </a:r>
          </a:p>
          <a:p>
            <a:pPr marL="171450" indent="-171450">
              <a:buFont typeface="Arial" charset="0"/>
              <a:buChar char="•"/>
            </a:pP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4: DLBIP est meilleur que LBOP parce (petit densité) l’</a:t>
            </a:r>
            <a:r>
              <a:rPr lang="fr-FR" baseline="0" dirty="0" err="1" smtClean="0"/>
              <a:t>algo</a:t>
            </a:r>
            <a:r>
              <a:rPr lang="fr-FR" baseline="0" dirty="0" smtClean="0"/>
              <a:t> de Bip</a:t>
            </a:r>
          </a:p>
          <a:p>
            <a:pPr marL="628650" lvl="1" indent="-171450">
              <a:buFont typeface="Arial" charset="0"/>
              <a:buChar char="•"/>
            </a:pPr>
            <a:r>
              <a:rPr lang="fr-FR" baseline="0" dirty="0" smtClean="0"/>
              <a:t>A chaque fois qu’on augmente la densité, le rayon de transmission </a:t>
            </a:r>
            <a:r>
              <a:rPr lang="fr-FR" baseline="0" dirty="0" err="1" smtClean="0"/>
              <a:t>devien</a:t>
            </a:r>
            <a:r>
              <a:rPr lang="fr-FR" baseline="0" dirty="0" smtClean="0"/>
              <a:t> plus petit dans LBOP et pour cela que LBOP est meilleur que BIP.  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453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0:</a:t>
            </a:r>
            <a:r>
              <a:rPr lang="fr-FR" dirty="0" smtClean="0"/>
              <a:t>  Bip</a:t>
            </a:r>
            <a:r>
              <a:rPr lang="fr-FR" baseline="0" dirty="0" smtClean="0"/>
              <a:t> le Meilleur , FLOOD le pire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1:LBOP est meilleur que RBOP (rayon choisi =&gt; graph initial)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2: DLBIP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meilleur que LBIP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3: DLBIP est Meilleur que LBOP dans la majorité des simulations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65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0:</a:t>
            </a:r>
            <a:r>
              <a:rPr lang="fr-FR" dirty="0" smtClean="0"/>
              <a:t>  Bip</a:t>
            </a:r>
            <a:r>
              <a:rPr lang="fr-FR" baseline="0" dirty="0" smtClean="0"/>
              <a:t> le Meilleur , FLOOD le pire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1:LBOP est meilleur que RBOP (rayon choisi =&gt; graph initial)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2: DLBIP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meilleur que LBIP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3: DLBIP est Meilleur que LBOP dans la majorité des simulations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65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0:</a:t>
            </a:r>
            <a:r>
              <a:rPr lang="fr-FR" dirty="0" smtClean="0"/>
              <a:t>  Bip</a:t>
            </a:r>
            <a:r>
              <a:rPr lang="fr-FR" baseline="0" dirty="0" smtClean="0"/>
              <a:t> le Meilleur , FLOOD le pire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1:LBOP est meilleur que RBOP (rayon choisi =&gt; graph initial)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2: DLBIP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meilleur que LBIP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3: DLBIP est Meilleur que LBOP dans la majorité des simulations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65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134533" y="1533755"/>
            <a:ext cx="7704667" cy="1472184"/>
          </a:xfrm>
        </p:spPr>
        <p:txBody>
          <a:bodyPr anchor="b"/>
          <a:lstStyle>
            <a:lvl1pPr algn="ctr"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134533" y="4051397"/>
            <a:ext cx="3539067" cy="1752600"/>
          </a:xfrm>
        </p:spPr>
        <p:txBody>
          <a:bodyPr tIns="0"/>
          <a:lstStyle>
            <a:lvl1pPr marL="27432" indent="0" algn="l">
              <a:buNone/>
              <a:defRPr sz="24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8C0998-76DA-8C4F-9FDA-79133D0416D7}" type="datetime1">
              <a:t>02/05/12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1134533" y="169863"/>
            <a:ext cx="3396827" cy="981075"/>
          </a:xfrm>
        </p:spPr>
        <p:txBody>
          <a:bodyPr vert="horz"/>
          <a:lstStyle>
            <a:lvl1pPr marL="82296" indent="0">
              <a:buNone/>
              <a:defRPr sz="2400"/>
            </a:lvl1pPr>
          </a:lstStyle>
          <a:p>
            <a:pPr lvl="0"/>
            <a:r>
              <a:rPr lang="fr-FR"/>
              <a:t>um2</a:t>
            </a:r>
          </a:p>
          <a:p>
            <a:pPr lvl="0"/>
            <a:endParaRPr lang="fr-FR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sz="quarter" idx="14" hasCustomPrompt="1"/>
          </p:nvPr>
        </p:nvSpPr>
        <p:spPr>
          <a:xfrm>
            <a:off x="4699000" y="169863"/>
            <a:ext cx="4140200" cy="981075"/>
          </a:xfrm>
        </p:spPr>
        <p:txBody>
          <a:bodyPr vert="horz"/>
          <a:lstStyle>
            <a:lvl1pPr marL="82296" indent="0" algn="r">
              <a:buNone/>
              <a:defRPr sz="2400"/>
            </a:lvl1pPr>
          </a:lstStyle>
          <a:p>
            <a:pPr lvl="0"/>
            <a:r>
              <a:rPr lang="fr-FR"/>
              <a:t>spec</a:t>
            </a:r>
          </a:p>
          <a:p>
            <a:pPr lvl="0"/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 hasCustomPrompt="1"/>
          </p:nvPr>
        </p:nvSpPr>
        <p:spPr>
          <a:xfrm>
            <a:off x="4899025" y="4051300"/>
            <a:ext cx="3940175" cy="1752600"/>
          </a:xfrm>
        </p:spPr>
        <p:txBody>
          <a:bodyPr vert="horz">
            <a:normAutofit/>
          </a:bodyPr>
          <a:lstStyle>
            <a:lvl1pPr marL="82296" indent="0" algn="r">
              <a:buNone/>
              <a:defRPr sz="2400"/>
            </a:lvl1pPr>
          </a:lstStyle>
          <a:p>
            <a:pPr lvl="0"/>
            <a:r>
              <a:rPr lang="fr-FR"/>
              <a:t> Cliquez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173415-8B69-D644-81EF-9AA14665364A}" type="datetime1">
              <a:t>02/05/12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dirty="0"/>
              <a:t>Faire glisser l'image vers l'espace réservé ou cliquer sur l'icône pour l'ajouter</a:t>
            </a:r>
            <a:endParaRPr kumimoji="0" lang="en-US" dirty="0"/>
          </a:p>
        </p:txBody>
      </p:sp>
      <p:sp>
        <p:nvSpPr>
          <p:cNvPr id="9" name="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C52038-5853-D54B-AC8A-070A99C53AF3}" type="datetime1">
              <a:t>02/05/12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50B06D-5924-8B47-8FF0-F4BAD055176B}" type="datetime1">
              <a:t>02/05/12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02/05/12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662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02/05/12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985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02/05/12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600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02/05/12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757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E0D6-536B-4788-A4F6-A86CAC4F10A0}" type="datetimeFigureOut">
              <a:rPr lang="fr-FR" smtClean="0"/>
              <a:t>02/05/12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548A-9045-4A2B-9ABC-F25DEC6D1D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8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40000"/>
              </a:lnSpc>
              <a:defRPr sz="2800"/>
            </a:lvl1pPr>
            <a:lvl2pPr>
              <a:lnSpc>
                <a:spcPct val="140000"/>
              </a:lnSpc>
              <a:defRPr sz="2400"/>
            </a:lvl2pPr>
            <a:lvl3pPr>
              <a:lnSpc>
                <a:spcPct val="140000"/>
              </a:lnSpc>
              <a:defRPr sz="2000"/>
            </a:lvl3pPr>
            <a:lvl4pPr>
              <a:lnSpc>
                <a:spcPct val="140000"/>
              </a:lnSpc>
              <a:defRPr sz="1800"/>
            </a:lvl4pPr>
            <a:lvl5pPr>
              <a:lnSpc>
                <a:spcPct val="140000"/>
              </a:lnSpc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C8786-248B-C149-8246-955515DBEBDD}" type="datetime1">
              <a:t>02/05/12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972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C8786-248B-C149-8246-955515DBEBDD}" type="datetime1">
              <a:t>02/05/12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7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60648"/>
          </a:xfrm>
        </p:spPr>
        <p:txBody>
          <a:bodyPr wrap="square" anchor="ctr" anchorCtr="0">
            <a:normAutofit/>
          </a:bodyPr>
          <a:lstStyle>
            <a:lvl1pPr marL="0" indent="0" algn="r">
              <a:buFontTx/>
              <a:buNone/>
              <a:defRPr sz="1400" cap="sm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1016000" y="260648"/>
            <a:ext cx="8128000" cy="13991"/>
          </a:xfrm>
          <a:prstGeom prst="line">
            <a:avLst/>
          </a:prstGeom>
          <a:ln>
            <a:solidFill>
              <a:schemeClr val="tx2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33611E-02D5-1E42-9CD3-7103A40DBD7D}" type="datetime1">
              <a:t>02/05/12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507201-9C3E-1C41-AF92-70178B388101}" type="datetime1">
              <a:t>02/05/12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05E506-BE40-1E49-8EC3-C296B19C35E6}" type="datetime1">
              <a:t>02/05/12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DA904C-A151-BD4E-9175-216826E86145}" type="datetime1">
              <a:t>02/05/12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7E40E5-B325-EA45-ABA9-AAB7F8BB7007}" type="datetime1">
              <a:t>02/05/12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DF53C9-12FE-8240-AF9B-1694A3AF279D}" type="datetime1">
              <a:t>02/05/12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87FB3CD-6D9B-9844-94D8-647CC140B93D}" type="datetime1">
              <a:t>02/05/12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4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40000"/>
        </a:lnSpc>
        <a:spcBef>
          <a:spcPts val="600"/>
        </a:spcBef>
        <a:buClr>
          <a:schemeClr val="tx2"/>
        </a:buClr>
        <a:buSzPct val="110000"/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40000"/>
        </a:lnSpc>
        <a:spcBef>
          <a:spcPts val="550"/>
        </a:spcBef>
        <a:buClr>
          <a:schemeClr val="tx2"/>
        </a:buClr>
        <a:buSzPct val="110000"/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68399" y="1957080"/>
            <a:ext cx="7704667" cy="1802120"/>
          </a:xfrm>
        </p:spPr>
        <p:txBody>
          <a:bodyPr>
            <a:normAutofit fontScale="90000"/>
          </a:bodyPr>
          <a:lstStyle/>
          <a:p>
            <a:pPr algn="ctr"/>
            <a:r>
              <a:rPr lang="fr-FR"/>
              <a:t>Analyse et conception d’algorithmes économes en énergie dans les réseaux de capteurs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533" y="4237663"/>
            <a:ext cx="3539067" cy="225415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sz="2000"/>
              <a:t>Réalisé par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Chloé Desdouits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Zahir Kali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Rabah Laouadi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Samuel Rouquie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sz="2000"/>
              <a:t>UM2 – M1 Informatique</a:t>
            </a:r>
          </a:p>
          <a:p>
            <a:r>
              <a:rPr lang="fr-FR" sz="2000"/>
              <a:t>LIRMM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fr-FR" sz="2000"/>
              <a:t>AIGLE, IMAGINA, MOCA</a:t>
            </a:r>
          </a:p>
          <a:p>
            <a:pPr algn="r"/>
            <a:r>
              <a:rPr lang="fr-FR" sz="2000"/>
              <a:t>équipe MAORE 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5"/>
          </p:nvPr>
        </p:nvSpPr>
        <p:spPr>
          <a:xfrm>
            <a:off x="4899025" y="4237567"/>
            <a:ext cx="3940175" cy="1752600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</a:pPr>
            <a:r>
              <a:rPr lang="fr-FR" sz="2000"/>
              <a:t>Encadrante</a:t>
            </a:r>
          </a:p>
          <a:p>
            <a:pPr algn="r">
              <a:lnSpc>
                <a:spcPct val="100000"/>
              </a:lnSpc>
            </a:pPr>
            <a:r>
              <a:rPr lang="fr-FR" sz="2000"/>
              <a:t>Anne-Élisabeth Baert</a:t>
            </a:r>
          </a:p>
          <a:p>
            <a:pPr algn="r">
              <a:lnSpc>
                <a:spcPct val="100000"/>
              </a:lnSpc>
            </a:pP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2950345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Modélisation d’un capteur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Nœud d’un graphe</a:t>
            </a:r>
          </a:p>
          <a:p>
            <a:r>
              <a:rPr lang="fr-FR"/>
              <a:t>Identique à ses pairs</a:t>
            </a:r>
          </a:p>
          <a:p>
            <a:r>
              <a:rPr lang="fr-FR"/>
              <a:t>Pas de mobilité</a:t>
            </a:r>
          </a:p>
          <a:p>
            <a:r>
              <a:rPr lang="fr-FR"/>
              <a:t>Pas de perte de message</a:t>
            </a:r>
          </a:p>
          <a:p>
            <a:r>
              <a:rPr lang="fr-FR"/>
              <a:t>Quantité initiale d’énergie fixée</a:t>
            </a:r>
          </a:p>
          <a:p>
            <a:r>
              <a:rPr lang="fr-FR"/>
              <a:t>Localisation connue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0611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708392" cy="48577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/>
              <a:t>Connexité initiale du réseau</a:t>
            </a:r>
          </a:p>
          <a:p>
            <a:pPr>
              <a:lnSpc>
                <a:spcPct val="120000"/>
              </a:lnSpc>
            </a:pPr>
            <a:r>
              <a:rPr lang="fr-FR"/>
              <a:t>Pas d’ajout de capteur</a:t>
            </a:r>
          </a:p>
          <a:p>
            <a:pPr>
              <a:lnSpc>
                <a:spcPct val="120000"/>
              </a:lnSpc>
            </a:pPr>
            <a:r>
              <a:rPr lang="fr-FR"/>
              <a:t>Graphe G = (V, E, </a:t>
            </a:r>
            <a:r>
              <a:rPr lang="el-GR"/>
              <a:t>γ</a:t>
            </a:r>
            <a:r>
              <a:rPr lang="fr-FR"/>
              <a:t>)</a:t>
            </a:r>
          </a:p>
          <a:p>
            <a:pPr lvl="1">
              <a:lnSpc>
                <a:spcPct val="120000"/>
              </a:lnSpc>
            </a:pPr>
            <a:r>
              <a:rPr lang="fr-FR"/>
              <a:t>V : l’ensemble des capteurs (nœuds)</a:t>
            </a:r>
          </a:p>
          <a:p>
            <a:pPr lvl="1">
              <a:lnSpc>
                <a:spcPct val="120000"/>
              </a:lnSpc>
            </a:pPr>
            <a:r>
              <a:rPr lang="el-GR"/>
              <a:t>γ</a:t>
            </a:r>
            <a:r>
              <a:rPr lang="fr-FR"/>
              <a:t> rayon d’émission maximum</a:t>
            </a:r>
          </a:p>
          <a:p>
            <a:pPr lvl="1">
              <a:lnSpc>
                <a:spcPct val="120000"/>
              </a:lnSpc>
            </a:pPr>
            <a:r>
              <a:rPr lang="fr-FR"/>
              <a:t>E </a:t>
            </a:r>
            <a:r>
              <a:rPr lang="el-GR"/>
              <a:t>=</a:t>
            </a:r>
            <a:r>
              <a:rPr lang="fr-FR"/>
              <a:t> </a:t>
            </a:r>
            <a:r>
              <a:rPr lang="el-GR"/>
              <a:t>{(u,v)∈V</a:t>
            </a:r>
            <a:r>
              <a:rPr lang="el-GR" baseline="30000"/>
              <a:t>2</a:t>
            </a:r>
            <a:r>
              <a:rPr lang="el-GR"/>
              <a:t> |d(u,v)≤γ} </a:t>
            </a:r>
            <a:endParaRPr lang="fr-FR"/>
          </a:p>
          <a:p>
            <a:pPr>
              <a:lnSpc>
                <a:spcPct val="120000"/>
              </a:lnSpc>
            </a:pPr>
            <a:endParaRPr lang="fr-FR"/>
          </a:p>
          <a:p>
            <a:pPr marL="82296" indent="0">
              <a:lnSpc>
                <a:spcPct val="120000"/>
              </a:lnSpc>
              <a:buNone/>
            </a:pPr>
            <a:r>
              <a:rPr lang="fr-FR" sz="2400"/>
              <a:t>N</a:t>
            </a:r>
            <a:r>
              <a:rPr lang="fr-FR" sz="2400" baseline="-25000"/>
              <a:t>k</a:t>
            </a:r>
            <a:r>
              <a:rPr lang="fr-FR" sz="2400"/>
              <a:t>(u</a:t>
            </a:r>
            <a:r>
              <a:rPr lang="fr-FR" sz="2400" baseline="-25000"/>
              <a:t>0</a:t>
            </a:r>
            <a:r>
              <a:rPr lang="fr-FR" sz="2400"/>
              <a:t>) = {u</a:t>
            </a:r>
            <a:r>
              <a:rPr lang="fr-FR" sz="2400" baseline="-25000"/>
              <a:t>i</a:t>
            </a:r>
            <a:r>
              <a:rPr lang="fr-FR" sz="2400"/>
              <a:t>∈V |∃c=(u</a:t>
            </a:r>
            <a:r>
              <a:rPr lang="fr-FR" sz="2400" baseline="-25000"/>
              <a:t>0</a:t>
            </a:r>
            <a:r>
              <a:rPr lang="fr-FR" sz="2400"/>
              <a:t>,…,u</a:t>
            </a:r>
            <a:r>
              <a:rPr lang="fr-FR" sz="2400" baseline="-25000"/>
              <a:t>k</a:t>
            </a:r>
            <a:r>
              <a:rPr lang="fr-FR" sz="2400"/>
              <a:t>), (u</a:t>
            </a:r>
            <a:r>
              <a:rPr lang="fr-FR" sz="2400" baseline="-25000"/>
              <a:t>i-1</a:t>
            </a:r>
            <a:r>
              <a:rPr lang="fr-FR" sz="2400"/>
              <a:t>,u</a:t>
            </a:r>
            <a:r>
              <a:rPr lang="fr-FR" sz="2400" baseline="-25000"/>
              <a:t>i</a:t>
            </a:r>
            <a:r>
              <a:rPr lang="fr-FR" sz="2400"/>
              <a:t>) ∈E,∀i∈{1,…,k}}</a:t>
            </a:r>
          </a:p>
        </p:txBody>
      </p:sp>
      <p:sp>
        <p:nvSpPr>
          <p:cNvPr id="22" name="Ellipse 21"/>
          <p:cNvSpPr/>
          <p:nvPr/>
        </p:nvSpPr>
        <p:spPr>
          <a:xfrm>
            <a:off x="5286272" y="1937128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0"/>
                </a:schemeClr>
              </a:gs>
              <a:gs pos="35000">
                <a:schemeClr val="accent5">
                  <a:tint val="37000"/>
                  <a:satMod val="300000"/>
                  <a:alpha val="0"/>
                </a:schemeClr>
              </a:gs>
              <a:gs pos="100000">
                <a:schemeClr val="accent5">
                  <a:tint val="15000"/>
                  <a:satMod val="350000"/>
                  <a:alpha val="0"/>
                </a:schemeClr>
              </a:gs>
            </a:gsLst>
            <a:lin ang="16200000" scaled="1"/>
            <a:tileRect/>
          </a:gradFill>
          <a:ln>
            <a:solidFill>
              <a:schemeClr val="tx2">
                <a:lumMod val="90000"/>
                <a:lumOff val="10000"/>
              </a:schemeClr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Modélisation d’un réseau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6553422" y="315829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7016925" y="2655743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9" name="Ellipse 8"/>
          <p:cNvSpPr/>
          <p:nvPr/>
        </p:nvSpPr>
        <p:spPr>
          <a:xfrm>
            <a:off x="5806037" y="241481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0" name="Ellipse 9"/>
          <p:cNvSpPr/>
          <p:nvPr/>
        </p:nvSpPr>
        <p:spPr>
          <a:xfrm>
            <a:off x="6128057" y="4495094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1" name="Ellipse 10"/>
          <p:cNvSpPr/>
          <p:nvPr/>
        </p:nvSpPr>
        <p:spPr>
          <a:xfrm>
            <a:off x="6868616" y="392390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2" name="Ellipse 11"/>
          <p:cNvSpPr/>
          <p:nvPr/>
        </p:nvSpPr>
        <p:spPr>
          <a:xfrm>
            <a:off x="7958122" y="421858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cxnSp>
        <p:nvCxnSpPr>
          <p:cNvPr id="13" name="Connecteur droit 12"/>
          <p:cNvCxnSpPr>
            <a:stCxn id="9" idx="5"/>
            <a:endCxn id="7" idx="1"/>
          </p:cNvCxnSpPr>
          <p:nvPr/>
        </p:nvCxnSpPr>
        <p:spPr>
          <a:xfrm>
            <a:off x="6171608" y="2762691"/>
            <a:ext cx="444536" cy="45529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7"/>
            <a:endCxn id="8" idx="3"/>
          </p:cNvCxnSpPr>
          <p:nvPr/>
        </p:nvCxnSpPr>
        <p:spPr>
          <a:xfrm flipV="1">
            <a:off x="6918993" y="3003616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5"/>
            <a:endCxn id="11" idx="0"/>
          </p:cNvCxnSpPr>
          <p:nvPr/>
        </p:nvCxnSpPr>
        <p:spPr>
          <a:xfrm>
            <a:off x="6918993" y="3506169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7" idx="3"/>
            <a:endCxn id="10" idx="0"/>
          </p:cNvCxnSpPr>
          <p:nvPr/>
        </p:nvCxnSpPr>
        <p:spPr>
          <a:xfrm flipH="1">
            <a:off x="6342204" y="3506169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0" idx="7"/>
            <a:endCxn id="11" idx="3"/>
          </p:cNvCxnSpPr>
          <p:nvPr/>
        </p:nvCxnSpPr>
        <p:spPr>
          <a:xfrm flipV="1">
            <a:off x="6493628" y="4271778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6"/>
            <a:endCxn id="12" idx="2"/>
          </p:cNvCxnSpPr>
          <p:nvPr/>
        </p:nvCxnSpPr>
        <p:spPr>
          <a:xfrm>
            <a:off x="7296909" y="4127684"/>
            <a:ext cx="661213" cy="294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2"/>
            <a:endCxn id="9" idx="6"/>
          </p:cNvCxnSpPr>
          <p:nvPr/>
        </p:nvCxnSpPr>
        <p:spPr>
          <a:xfrm flipH="1" flipV="1">
            <a:off x="6234330" y="2618597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8649450" y="490265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1" name="Connecteur droit 20"/>
          <p:cNvCxnSpPr>
            <a:stCxn id="12" idx="5"/>
            <a:endCxn id="20" idx="1"/>
          </p:cNvCxnSpPr>
          <p:nvPr/>
        </p:nvCxnSpPr>
        <p:spPr>
          <a:xfrm>
            <a:off x="8323693" y="4566458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22" idx="6"/>
            <a:endCxn id="7" idx="6"/>
          </p:cNvCxnSpPr>
          <p:nvPr/>
        </p:nvCxnSpPr>
        <p:spPr>
          <a:xfrm flipH="1" flipV="1">
            <a:off x="6981715" y="3362075"/>
            <a:ext cx="1184878" cy="15214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472972" y="3336892"/>
            <a:ext cx="28725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l-GR" sz="1600">
                <a:solidFill>
                  <a:schemeClr val="tx2">
                    <a:lumMod val="90000"/>
                    <a:lumOff val="10000"/>
                  </a:schemeClr>
                </a:solidFill>
              </a:rPr>
              <a:t>γ</a:t>
            </a:r>
            <a:endParaRPr lang="fr-FR" sz="160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1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 animBg="1"/>
      <p:bldP spid="22" grpId="1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0" grpId="0" animBg="1"/>
      <p:bldP spid="26" grpId="0"/>
      <p:bldP spid="2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6100740" y="4044489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448367" y="3667574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Ellipse 8"/>
          <p:cNvSpPr/>
          <p:nvPr/>
        </p:nvSpPr>
        <p:spPr>
          <a:xfrm>
            <a:off x="5540201" y="3486880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Ellipse 9"/>
          <p:cNvSpPr/>
          <p:nvPr/>
        </p:nvSpPr>
        <p:spPr>
          <a:xfrm>
            <a:off x="5781716" y="5047087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Ellipse 10"/>
          <p:cNvSpPr/>
          <p:nvPr/>
        </p:nvSpPr>
        <p:spPr>
          <a:xfrm>
            <a:off x="6337135" y="4618695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Ellipse 11"/>
          <p:cNvSpPr/>
          <p:nvPr/>
        </p:nvSpPr>
        <p:spPr>
          <a:xfrm>
            <a:off x="7154265" y="4839705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3" name="Connecteur droit 12"/>
          <p:cNvCxnSpPr>
            <a:stCxn id="9" idx="5"/>
            <a:endCxn id="7" idx="1"/>
          </p:cNvCxnSpPr>
          <p:nvPr/>
        </p:nvCxnSpPr>
        <p:spPr>
          <a:xfrm>
            <a:off x="5814379" y="3747785"/>
            <a:ext cx="333402" cy="341468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7"/>
            <a:endCxn id="8" idx="3"/>
          </p:cNvCxnSpPr>
          <p:nvPr/>
        </p:nvCxnSpPr>
        <p:spPr>
          <a:xfrm flipV="1">
            <a:off x="6374918" y="3928479"/>
            <a:ext cx="120491" cy="16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5"/>
            <a:endCxn id="11" idx="0"/>
          </p:cNvCxnSpPr>
          <p:nvPr/>
        </p:nvCxnSpPr>
        <p:spPr>
          <a:xfrm>
            <a:off x="6374918" y="4305393"/>
            <a:ext cx="122828" cy="31330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7" idx="3"/>
            <a:endCxn id="10" idx="0"/>
          </p:cNvCxnSpPr>
          <p:nvPr/>
        </p:nvCxnSpPr>
        <p:spPr>
          <a:xfrm flipH="1">
            <a:off x="5942326" y="4305393"/>
            <a:ext cx="205455" cy="7416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0" idx="7"/>
            <a:endCxn id="11" idx="3"/>
          </p:cNvCxnSpPr>
          <p:nvPr/>
        </p:nvCxnSpPr>
        <p:spPr>
          <a:xfrm flipV="1">
            <a:off x="6055894" y="4879600"/>
            <a:ext cx="328283" cy="2122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6"/>
            <a:endCxn id="12" idx="2"/>
          </p:cNvCxnSpPr>
          <p:nvPr/>
        </p:nvCxnSpPr>
        <p:spPr>
          <a:xfrm>
            <a:off x="6658355" y="4771530"/>
            <a:ext cx="495910" cy="22101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2"/>
            <a:endCxn id="9" idx="6"/>
          </p:cNvCxnSpPr>
          <p:nvPr/>
        </p:nvCxnSpPr>
        <p:spPr>
          <a:xfrm flipH="1" flipV="1">
            <a:off x="5861421" y="3639714"/>
            <a:ext cx="586946" cy="1806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7672761" y="5352756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21" name="Connecteur droit 20"/>
          <p:cNvCxnSpPr>
            <a:stCxn id="12" idx="5"/>
            <a:endCxn id="20" idx="1"/>
          </p:cNvCxnSpPr>
          <p:nvPr/>
        </p:nvCxnSpPr>
        <p:spPr>
          <a:xfrm>
            <a:off x="7428443" y="5100610"/>
            <a:ext cx="291359" cy="29690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Ellipse 61"/>
          <p:cNvSpPr/>
          <p:nvPr/>
        </p:nvSpPr>
        <p:spPr>
          <a:xfrm>
            <a:off x="7614188" y="4465861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63" name="Connecteur droit 62"/>
          <p:cNvCxnSpPr>
            <a:stCxn id="12" idx="7"/>
            <a:endCxn id="62" idx="3"/>
          </p:cNvCxnSpPr>
          <p:nvPr/>
        </p:nvCxnSpPr>
        <p:spPr>
          <a:xfrm flipV="1">
            <a:off x="7428443" y="4726766"/>
            <a:ext cx="232787" cy="15770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7062851" y="3361905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68" name="Connecteur droit 67"/>
          <p:cNvCxnSpPr>
            <a:stCxn id="8" idx="6"/>
            <a:endCxn id="67" idx="3"/>
          </p:cNvCxnSpPr>
          <p:nvPr/>
        </p:nvCxnSpPr>
        <p:spPr>
          <a:xfrm flipV="1">
            <a:off x="6769587" y="3622810"/>
            <a:ext cx="340306" cy="19759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Modèle énergétique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644189"/>
            <a:ext cx="7498080" cy="4800600"/>
          </a:xfrm>
        </p:spPr>
        <p:txBody>
          <a:bodyPr/>
          <a:lstStyle/>
          <a:p>
            <a:pPr marL="1371600" lvl="3" indent="0">
              <a:lnSpc>
                <a:spcPct val="60000"/>
              </a:lnSpc>
              <a:buNone/>
            </a:pPr>
            <a:r>
              <a:rPr lang="fr-FR" sz="2800"/>
              <a:t>	</a:t>
            </a:r>
            <a:r>
              <a:rPr lang="fi-FI" sz="2800"/>
              <a:t>r</a:t>
            </a:r>
            <a:r>
              <a:rPr lang="fi-FI" sz="2800" baseline="30000"/>
              <a:t>α</a:t>
            </a:r>
            <a:r>
              <a:rPr lang="fi-FI" sz="2800"/>
              <a:t>+c	si i ≠ j </a:t>
            </a:r>
            <a:endParaRPr lang="fr-FR" sz="2800"/>
          </a:p>
          <a:p>
            <a:pPr>
              <a:lnSpc>
                <a:spcPct val="60000"/>
              </a:lnSpc>
            </a:pPr>
            <a:r>
              <a:rPr lang="fr-FR"/>
              <a:t>E(r) = 	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/>
              <a:t>		0	sinon</a:t>
            </a:r>
          </a:p>
          <a:p>
            <a:endParaRPr lang="fr-FR"/>
          </a:p>
          <a:p>
            <a:r>
              <a:rPr lang="fr-FR"/>
              <a:t>Durée de vie du réseau</a:t>
            </a:r>
          </a:p>
          <a:p>
            <a:pPr lvl="1"/>
            <a:r>
              <a:rPr lang="fr-FR"/>
              <a:t>Time To First Fall</a:t>
            </a:r>
          </a:p>
          <a:p>
            <a:pPr lvl="1"/>
            <a:r>
              <a:rPr lang="fr-FR"/>
              <a:t>Loose Connectivity</a:t>
            </a:r>
          </a:p>
          <a:p>
            <a:pPr lvl="1"/>
            <a:r>
              <a:rPr lang="fr-FR"/>
              <a:t>PerCent Node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6" name="Accolade ouvrante 5"/>
          <p:cNvSpPr/>
          <p:nvPr/>
        </p:nvSpPr>
        <p:spPr>
          <a:xfrm>
            <a:off x="3039265" y="1556792"/>
            <a:ext cx="308599" cy="11729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  <p:sp>
        <p:nvSpPr>
          <p:cNvPr id="55" name="Multiplication 54"/>
          <p:cNvSpPr>
            <a:spLocks noChangeAspect="1"/>
          </p:cNvSpPr>
          <p:nvPr/>
        </p:nvSpPr>
        <p:spPr>
          <a:xfrm>
            <a:off x="5468601" y="3400098"/>
            <a:ext cx="469463" cy="488957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Multiplication 58"/>
          <p:cNvSpPr>
            <a:spLocks noChangeAspect="1"/>
          </p:cNvSpPr>
          <p:nvPr/>
        </p:nvSpPr>
        <p:spPr>
          <a:xfrm>
            <a:off x="6263014" y="4527051"/>
            <a:ext cx="469463" cy="488957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Multiplication 59"/>
          <p:cNvSpPr>
            <a:spLocks noChangeAspect="1"/>
          </p:cNvSpPr>
          <p:nvPr/>
        </p:nvSpPr>
        <p:spPr>
          <a:xfrm>
            <a:off x="6374918" y="3575930"/>
            <a:ext cx="469463" cy="488957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Multiplication 73"/>
          <p:cNvSpPr>
            <a:spLocks noChangeAspect="1"/>
          </p:cNvSpPr>
          <p:nvPr/>
        </p:nvSpPr>
        <p:spPr>
          <a:xfrm>
            <a:off x="5703333" y="4982989"/>
            <a:ext cx="452844" cy="471648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2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5" grpId="0" animBg="1"/>
      <p:bldP spid="55" grpId="1" animBg="1"/>
      <p:bldP spid="59" grpId="1" animBg="1"/>
      <p:bldP spid="59" grpId="2" animBg="1"/>
      <p:bldP spid="60" grpId="0" animBg="1"/>
      <p:bldP spid="7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Catégories d’algorithmes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broadcast / single-cast</a:t>
            </a:r>
          </a:p>
          <a:p>
            <a:r>
              <a:rPr lang="fr-FR"/>
              <a:t>rayon d’émission fixe / variable</a:t>
            </a:r>
          </a:p>
          <a:p>
            <a:r>
              <a:rPr lang="fr-FR"/>
              <a:t>portée locale / globale</a:t>
            </a:r>
          </a:p>
          <a:p>
            <a:r>
              <a:rPr lang="fr-FR"/>
              <a:t>avec balisage / beaconless</a:t>
            </a:r>
          </a:p>
          <a:p>
            <a:r>
              <a:rPr lang="fr-FR"/>
              <a:t>déterministe / probabiliste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53959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Ellipse 87"/>
          <p:cNvSpPr/>
          <p:nvPr/>
        </p:nvSpPr>
        <p:spPr>
          <a:xfrm>
            <a:off x="3829564" y="1259595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Blind flooding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4 transmissions </a:t>
            </a:r>
          </a:p>
          <a:p>
            <a:pPr marL="0" indent="0">
              <a:buNone/>
            </a:pPr>
            <a:r>
              <a:rPr lang="fr-FR"/>
              <a:t>superflues</a:t>
            </a:r>
          </a:p>
          <a:p>
            <a:endParaRPr lang="fr-FR"/>
          </a:p>
          <a:p>
            <a:r>
              <a:rPr lang="fr-FR"/>
              <a:t>Tous les nœuds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14</a:t>
            </a:fld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4621114" y="2055722"/>
            <a:ext cx="2880321" cy="2880321"/>
          </a:xfrm>
          <a:prstGeom prst="ellipse">
            <a:avLst/>
          </a:prstGeom>
          <a:solidFill>
            <a:srgbClr val="860609">
              <a:alpha val="22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0704" y="1538642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4875936" y="2839459"/>
            <a:ext cx="2880321" cy="2880321"/>
          </a:xfrm>
          <a:prstGeom prst="ellipse">
            <a:avLst/>
          </a:prstGeom>
          <a:solidFill>
            <a:srgbClr val="860609">
              <a:alpha val="23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66710" y="3386360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6061274" y="3151658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6709885" y="3814418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18089" y="330633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1592" y="280378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0704" y="256286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2724" y="464313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3283" y="407194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22789" y="436662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5" name="Ellipse 24"/>
          <p:cNvSpPr/>
          <p:nvPr/>
        </p:nvSpPr>
        <p:spPr>
          <a:xfrm>
            <a:off x="7914117" y="5050694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36275" y="2910733"/>
            <a:ext cx="444536" cy="45529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3660" y="3151658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3660" y="3654211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06871" y="3654211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58295" y="4419820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1576" y="4275726"/>
            <a:ext cx="661213" cy="294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98997" y="2766639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13" idx="5"/>
            <a:endCxn id="25" idx="1"/>
          </p:cNvCxnSpPr>
          <p:nvPr/>
        </p:nvCxnSpPr>
        <p:spPr>
          <a:xfrm>
            <a:off x="7588360" y="4714500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50799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24" grpId="0" build="p"/>
      <p:bldP spid="45" grpId="0" animBg="1"/>
      <p:bldP spid="87" grpId="0" animBg="1"/>
      <p:bldP spid="89" grpId="0" animBg="1"/>
      <p:bldP spid="86" grpId="0" animBg="1"/>
      <p:bldP spid="90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Probabilistic flooding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exemple : P = 0.5</a:t>
            </a:r>
          </a:p>
          <a:p>
            <a:endParaRPr lang="fr-FR"/>
          </a:p>
          <a:p>
            <a:r>
              <a:rPr lang="fr-FR"/>
              <a:t>2 transmissions </a:t>
            </a:r>
          </a:p>
          <a:p>
            <a:pPr marL="0" indent="0">
              <a:buNone/>
            </a:pPr>
            <a:r>
              <a:rPr lang="fr-FR"/>
              <a:t>superflues</a:t>
            </a:r>
          </a:p>
          <a:p>
            <a:endParaRPr lang="fr-FR"/>
          </a:p>
          <a:p>
            <a:r>
              <a:rPr lang="fr-FR"/>
              <a:t>2 nœuds non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626541" y="2077323"/>
            <a:ext cx="2880321" cy="2880321"/>
          </a:xfrm>
          <a:prstGeom prst="ellipse">
            <a:avLst/>
          </a:prstGeom>
          <a:solidFill>
            <a:srgbClr val="860609">
              <a:alpha val="20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6131" y="1560243"/>
            <a:ext cx="2880321" cy="2880321"/>
          </a:xfrm>
          <a:prstGeom prst="ellipse">
            <a:avLst/>
          </a:prstGeom>
          <a:solidFill>
            <a:srgbClr val="860609">
              <a:alpha val="20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72137" y="3407961"/>
            <a:ext cx="2880321" cy="2880321"/>
          </a:xfrm>
          <a:prstGeom prst="ellipse">
            <a:avLst/>
          </a:prstGeom>
          <a:solidFill>
            <a:srgbClr val="860609">
              <a:alpha val="20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23516" y="3327939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7019" y="282538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6131" y="258446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8151" y="466473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8710" y="409354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8830" y="4400774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19544" y="507229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41702" y="2932334"/>
            <a:ext cx="444536" cy="45529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9087" y="3173259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9087" y="3675812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12298" y="3675812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63722" y="4441421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7003" y="4297327"/>
            <a:ext cx="651827" cy="3072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504424" y="2788240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93787" y="4736101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54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45" grpId="0" animBg="1"/>
      <p:bldP spid="87" grpId="0" animBg="1"/>
      <p:bldP spid="8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Broadcast Incremental-power Protocol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Basé sur l’algorithme</a:t>
            </a:r>
          </a:p>
          <a:p>
            <a:pPr marL="0" indent="0">
              <a:buNone/>
            </a:pPr>
            <a:r>
              <a:rPr lang="fr-FR"/>
              <a:t>de Prim</a:t>
            </a:r>
          </a:p>
          <a:p>
            <a:r>
              <a:rPr lang="fr-FR"/>
              <a:t>Coût d’une arête : </a:t>
            </a:r>
          </a:p>
          <a:p>
            <a:pPr marL="0" indent="0">
              <a:buNone/>
            </a:pPr>
            <a:r>
              <a:rPr lang="fr-FR"/>
              <a:t>coût énergétique</a:t>
            </a:r>
          </a:p>
          <a:p>
            <a:r>
              <a:rPr lang="fr-FR"/>
              <a:t>Pas de transmission </a:t>
            </a:r>
          </a:p>
          <a:p>
            <a:pPr marL="0" indent="0">
              <a:buNone/>
            </a:pPr>
            <a:r>
              <a:rPr lang="fr-FR"/>
              <a:t>superflue</a:t>
            </a:r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939970" y="2478740"/>
            <a:ext cx="2108001" cy="2101470"/>
          </a:xfrm>
          <a:prstGeom prst="ellipse">
            <a:avLst/>
          </a:prstGeom>
          <a:solidFill>
            <a:srgbClr val="860609">
              <a:alpha val="17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36581" y="3209088"/>
            <a:ext cx="2202764" cy="2210944"/>
          </a:xfrm>
          <a:prstGeom prst="ellipse">
            <a:avLst/>
          </a:prstGeom>
          <a:solidFill>
            <a:srgbClr val="860609">
              <a:alpha val="17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00183" y="3658418"/>
            <a:ext cx="1878323" cy="1878161"/>
          </a:xfrm>
          <a:prstGeom prst="ellipse">
            <a:avLst/>
          </a:prstGeom>
          <a:solidFill>
            <a:srgbClr val="860609">
              <a:alpha val="17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796673" y="331054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60176" y="280799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49288" y="256706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71308" y="4647343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08751" y="407003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01373" y="437643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892701" y="505490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14859" y="2914940"/>
            <a:ext cx="444536" cy="45529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62244" y="3155865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62244" y="3658418"/>
            <a:ext cx="160654" cy="4116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85455" y="3658418"/>
            <a:ext cx="273940" cy="988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36879" y="4417904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37044" y="4273810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77581" y="2770846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66944" y="4718707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8E060B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8E060B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6080E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45" grpId="0" animBg="1"/>
      <p:bldP spid="87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Localised BIP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Similaire à BIP</a:t>
            </a:r>
          </a:p>
          <a:p>
            <a:r>
              <a:rPr lang="fr-FR"/>
              <a:t>Connaissance locale</a:t>
            </a:r>
          </a:p>
          <a:p>
            <a:r>
              <a:rPr lang="fr-FR"/>
              <a:t>Ajout de données</a:t>
            </a:r>
          </a:p>
          <a:p>
            <a:pPr marL="0" indent="0">
              <a:buNone/>
            </a:pPr>
            <a:r>
              <a:rPr lang="fr-FR"/>
              <a:t>minimales dans</a:t>
            </a:r>
          </a:p>
          <a:p>
            <a:pPr marL="0" indent="0">
              <a:buNone/>
            </a:pPr>
            <a:r>
              <a:rPr lang="fr-FR"/>
              <a:t>le paquet </a:t>
            </a:r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950100" y="2483365"/>
            <a:ext cx="2108001" cy="2101470"/>
          </a:xfrm>
          <a:prstGeom prst="ellipse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46711" y="3213713"/>
            <a:ext cx="2202764" cy="2210944"/>
          </a:xfrm>
          <a:prstGeom prst="ellipse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10313" y="3663043"/>
            <a:ext cx="1878323" cy="1878161"/>
          </a:xfrm>
          <a:prstGeom prst="ellipse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06803" y="331517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70306" y="281261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59418" y="257169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81438" y="465196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18881" y="407465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1503" y="438105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02831" y="505952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24989" y="2919565"/>
            <a:ext cx="444536" cy="45529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72374" y="3160490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72374" y="3663043"/>
            <a:ext cx="160654" cy="4116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95585" y="3663043"/>
            <a:ext cx="273940" cy="988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47009" y="4422529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47174" y="4278435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87711" y="2775471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77074" y="4723332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46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45" grpId="0" animBg="1"/>
      <p:bldP spid="87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Ellipse 318"/>
          <p:cNvSpPr/>
          <p:nvPr/>
        </p:nvSpPr>
        <p:spPr>
          <a:xfrm>
            <a:off x="4280374" y="4215727"/>
            <a:ext cx="1854990" cy="185902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0" name="Ellipse 319"/>
          <p:cNvSpPr/>
          <p:nvPr/>
        </p:nvSpPr>
        <p:spPr>
          <a:xfrm>
            <a:off x="4894089" y="3645024"/>
            <a:ext cx="1848412" cy="186894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1" name="Ellipse 320"/>
          <p:cNvSpPr/>
          <p:nvPr/>
        </p:nvSpPr>
        <p:spPr>
          <a:xfrm>
            <a:off x="5953442" y="4161515"/>
            <a:ext cx="1451642" cy="1454522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2" name="Ellipse 321"/>
          <p:cNvSpPr/>
          <p:nvPr/>
        </p:nvSpPr>
        <p:spPr>
          <a:xfrm>
            <a:off x="6438842" y="3562890"/>
            <a:ext cx="1733558" cy="1738318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Dynamic Localised BIP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Similaire à LBIP</a:t>
            </a:r>
          </a:p>
          <a:p>
            <a:endParaRPr lang="fr-FR"/>
          </a:p>
          <a:p>
            <a:r>
              <a:rPr lang="fr-FR"/>
              <a:t>Poids des arcs divisé </a:t>
            </a:r>
          </a:p>
          <a:p>
            <a:pPr marL="0" indent="0">
              <a:buNone/>
            </a:pPr>
            <a:r>
              <a:rPr lang="fr-FR"/>
              <a:t>par l’énergie restante</a:t>
            </a:r>
          </a:p>
          <a:p>
            <a:pPr marL="0" indent="0">
              <a:buNone/>
            </a:pPr>
            <a:endParaRPr lang="fr-FR"/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32DADDA-56E0-0F4D-8444-EEC8234C8BEB}" type="slidenum">
              <a:rPr lang="fr-FR"/>
              <a:t>18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169" name="Ellipse 168"/>
          <p:cNvSpPr/>
          <p:nvPr/>
        </p:nvSpPr>
        <p:spPr>
          <a:xfrm>
            <a:off x="4229178" y="1641980"/>
            <a:ext cx="1854990" cy="185902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Ellipse 219"/>
          <p:cNvSpPr/>
          <p:nvPr/>
        </p:nvSpPr>
        <p:spPr>
          <a:xfrm>
            <a:off x="5148064" y="2216160"/>
            <a:ext cx="1705259" cy="1716896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Ellipse 220"/>
          <p:cNvSpPr/>
          <p:nvPr/>
        </p:nvSpPr>
        <p:spPr>
          <a:xfrm>
            <a:off x="6156176" y="2242006"/>
            <a:ext cx="1313059" cy="131128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Ellipse 235"/>
          <p:cNvSpPr/>
          <p:nvPr/>
        </p:nvSpPr>
        <p:spPr>
          <a:xfrm>
            <a:off x="6484700" y="1581107"/>
            <a:ext cx="1691904" cy="1679304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4988138" y="2402718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7" name="Ellipse 6"/>
          <p:cNvSpPr/>
          <p:nvPr/>
        </p:nvSpPr>
        <p:spPr>
          <a:xfrm>
            <a:off x="5562395" y="1850474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" name="Ellipse 7"/>
          <p:cNvSpPr/>
          <p:nvPr/>
        </p:nvSpPr>
        <p:spPr>
          <a:xfrm>
            <a:off x="5818295" y="2889702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9" name="Ellipse 8"/>
          <p:cNvSpPr/>
          <p:nvPr/>
        </p:nvSpPr>
        <p:spPr>
          <a:xfrm>
            <a:off x="6643749" y="2788836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0" name="Ellipse 9"/>
          <p:cNvSpPr/>
          <p:nvPr/>
        </p:nvSpPr>
        <p:spPr>
          <a:xfrm>
            <a:off x="6455236" y="2229928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1" name="Ellipse 10"/>
          <p:cNvSpPr/>
          <p:nvPr/>
        </p:nvSpPr>
        <p:spPr>
          <a:xfrm>
            <a:off x="7155992" y="2315325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12" name="Ellipse 11"/>
          <p:cNvSpPr/>
          <p:nvPr/>
        </p:nvSpPr>
        <p:spPr>
          <a:xfrm>
            <a:off x="7030847" y="1707916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8" idx="6"/>
            <a:endCxn id="9" idx="2"/>
          </p:cNvCxnSpPr>
          <p:nvPr/>
        </p:nvCxnSpPr>
        <p:spPr>
          <a:xfrm flipV="1">
            <a:off x="6118100" y="2931482"/>
            <a:ext cx="525649" cy="10086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10" idx="4"/>
            <a:endCxn id="9" idx="0"/>
          </p:cNvCxnSpPr>
          <p:nvPr/>
        </p:nvCxnSpPr>
        <p:spPr>
          <a:xfrm>
            <a:off x="6605139" y="2515219"/>
            <a:ext cx="188513" cy="2736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3"/>
            <a:endCxn id="9" idx="7"/>
          </p:cNvCxnSpPr>
          <p:nvPr/>
        </p:nvCxnSpPr>
        <p:spPr>
          <a:xfrm flipH="1">
            <a:off x="6899649" y="2558836"/>
            <a:ext cx="300248" cy="27178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6" idx="7"/>
            <a:endCxn id="7" idx="3"/>
          </p:cNvCxnSpPr>
          <p:nvPr/>
        </p:nvCxnSpPr>
        <p:spPr>
          <a:xfrm flipV="1">
            <a:off x="5244038" y="2093985"/>
            <a:ext cx="362262" cy="3505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>
            <a:stCxn id="6" idx="5"/>
            <a:endCxn id="8" idx="1"/>
          </p:cNvCxnSpPr>
          <p:nvPr/>
        </p:nvCxnSpPr>
        <p:spPr>
          <a:xfrm>
            <a:off x="5244038" y="2646229"/>
            <a:ext cx="618162" cy="28525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2" idx="4"/>
            <a:endCxn id="11" idx="0"/>
          </p:cNvCxnSpPr>
          <p:nvPr/>
        </p:nvCxnSpPr>
        <p:spPr>
          <a:xfrm>
            <a:off x="7180750" y="1993207"/>
            <a:ext cx="125145" cy="32211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Ellipse 117"/>
          <p:cNvSpPr/>
          <p:nvPr/>
        </p:nvSpPr>
        <p:spPr>
          <a:xfrm>
            <a:off x="7641358" y="1543800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119" name="Ellipse 118"/>
          <p:cNvSpPr/>
          <p:nvPr/>
        </p:nvSpPr>
        <p:spPr>
          <a:xfrm>
            <a:off x="7830941" y="2131786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120" name="Connecteur droit 119"/>
          <p:cNvCxnSpPr>
            <a:stCxn id="118" idx="3"/>
            <a:endCxn id="11" idx="7"/>
          </p:cNvCxnSpPr>
          <p:nvPr/>
        </p:nvCxnSpPr>
        <p:spPr>
          <a:xfrm flipH="1">
            <a:off x="7411892" y="1787311"/>
            <a:ext cx="273371" cy="5697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>
            <a:stCxn id="119" idx="2"/>
            <a:endCxn id="11" idx="6"/>
          </p:cNvCxnSpPr>
          <p:nvPr/>
        </p:nvCxnSpPr>
        <p:spPr>
          <a:xfrm flipH="1">
            <a:off x="7455797" y="2274432"/>
            <a:ext cx="375144" cy="1835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>
            <a:stCxn id="7" idx="6"/>
            <a:endCxn id="10" idx="1"/>
          </p:cNvCxnSpPr>
          <p:nvPr/>
        </p:nvCxnSpPr>
        <p:spPr>
          <a:xfrm>
            <a:off x="5862200" y="1993120"/>
            <a:ext cx="636941" cy="278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>
            <a:stCxn id="10" idx="6"/>
            <a:endCxn id="11" idx="2"/>
          </p:cNvCxnSpPr>
          <p:nvPr/>
        </p:nvCxnSpPr>
        <p:spPr>
          <a:xfrm>
            <a:off x="6755041" y="2372574"/>
            <a:ext cx="400951" cy="8539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>
            <a:stCxn id="10" idx="0"/>
            <a:endCxn id="12" idx="3"/>
          </p:cNvCxnSpPr>
          <p:nvPr/>
        </p:nvCxnSpPr>
        <p:spPr>
          <a:xfrm flipV="1">
            <a:off x="6605139" y="1951427"/>
            <a:ext cx="469613" cy="2785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stCxn id="119" idx="1"/>
            <a:endCxn id="12" idx="6"/>
          </p:cNvCxnSpPr>
          <p:nvPr/>
        </p:nvCxnSpPr>
        <p:spPr>
          <a:xfrm flipH="1" flipV="1">
            <a:off x="7330652" y="1850562"/>
            <a:ext cx="544194" cy="32300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stCxn id="118" idx="2"/>
            <a:endCxn id="12" idx="7"/>
          </p:cNvCxnSpPr>
          <p:nvPr/>
        </p:nvCxnSpPr>
        <p:spPr>
          <a:xfrm flipH="1">
            <a:off x="7286747" y="1686446"/>
            <a:ext cx="354611" cy="6325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stCxn id="119" idx="0"/>
            <a:endCxn id="118" idx="5"/>
          </p:cNvCxnSpPr>
          <p:nvPr/>
        </p:nvCxnSpPr>
        <p:spPr>
          <a:xfrm flipH="1" flipV="1">
            <a:off x="7897258" y="1787311"/>
            <a:ext cx="83586" cy="34447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ZoneTexte 264"/>
          <p:cNvSpPr txBox="1"/>
          <p:nvPr/>
        </p:nvSpPr>
        <p:spPr>
          <a:xfrm>
            <a:off x="4468250" y="2420336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6" name="ZoneTexte 265"/>
          <p:cNvSpPr txBox="1"/>
          <p:nvPr/>
        </p:nvSpPr>
        <p:spPr>
          <a:xfrm>
            <a:off x="5436096" y="1556792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7" name="ZoneTexte 266"/>
          <p:cNvSpPr txBox="1"/>
          <p:nvPr/>
        </p:nvSpPr>
        <p:spPr>
          <a:xfrm>
            <a:off x="5724128" y="314096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8" name="ZoneTexte 267"/>
          <p:cNvSpPr txBox="1"/>
          <p:nvPr/>
        </p:nvSpPr>
        <p:spPr>
          <a:xfrm>
            <a:off x="6293256" y="1941333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9" name="ZoneTexte 268"/>
          <p:cNvSpPr txBox="1"/>
          <p:nvPr/>
        </p:nvSpPr>
        <p:spPr>
          <a:xfrm>
            <a:off x="6563249" y="303112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0" name="ZoneTexte 269"/>
          <p:cNvSpPr txBox="1"/>
          <p:nvPr/>
        </p:nvSpPr>
        <p:spPr>
          <a:xfrm>
            <a:off x="7074752" y="2571790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1" name="ZoneTexte 270"/>
          <p:cNvSpPr txBox="1"/>
          <p:nvPr/>
        </p:nvSpPr>
        <p:spPr>
          <a:xfrm>
            <a:off x="6949787" y="1431004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2" name="ZoneTexte 271"/>
          <p:cNvSpPr txBox="1"/>
          <p:nvPr/>
        </p:nvSpPr>
        <p:spPr>
          <a:xfrm>
            <a:off x="7570997" y="129952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3" name="ZoneTexte 272"/>
          <p:cNvSpPr txBox="1"/>
          <p:nvPr/>
        </p:nvSpPr>
        <p:spPr>
          <a:xfrm>
            <a:off x="8090885" y="2113764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5" name="ZoneTexte 274"/>
          <p:cNvSpPr txBox="1"/>
          <p:nvPr/>
        </p:nvSpPr>
        <p:spPr>
          <a:xfrm>
            <a:off x="4468250" y="2413543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276" name="ZoneTexte 275"/>
          <p:cNvSpPr txBox="1"/>
          <p:nvPr/>
        </p:nvSpPr>
        <p:spPr>
          <a:xfrm>
            <a:off x="5773368" y="314096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93%</a:t>
            </a:r>
          </a:p>
        </p:txBody>
      </p:sp>
      <p:sp>
        <p:nvSpPr>
          <p:cNvPr id="277" name="ZoneTexte 276"/>
          <p:cNvSpPr txBox="1"/>
          <p:nvPr/>
        </p:nvSpPr>
        <p:spPr>
          <a:xfrm>
            <a:off x="6619713" y="303112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278" name="ZoneTexte 277"/>
          <p:cNvSpPr txBox="1"/>
          <p:nvPr/>
        </p:nvSpPr>
        <p:spPr>
          <a:xfrm>
            <a:off x="7151948" y="2571790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91%</a:t>
            </a:r>
          </a:p>
        </p:txBody>
      </p:sp>
      <p:sp>
        <p:nvSpPr>
          <p:cNvPr id="283" name="Ellipse 282"/>
          <p:cNvSpPr/>
          <p:nvPr/>
        </p:nvSpPr>
        <p:spPr>
          <a:xfrm>
            <a:off x="5054819" y="4976169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84" name="Ellipse 283"/>
          <p:cNvSpPr/>
          <p:nvPr/>
        </p:nvSpPr>
        <p:spPr>
          <a:xfrm>
            <a:off x="5629076" y="4423925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85" name="Ellipse 284"/>
          <p:cNvSpPr/>
          <p:nvPr/>
        </p:nvSpPr>
        <p:spPr>
          <a:xfrm>
            <a:off x="5884976" y="5463153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86" name="Ellipse 285"/>
          <p:cNvSpPr/>
          <p:nvPr/>
        </p:nvSpPr>
        <p:spPr>
          <a:xfrm>
            <a:off x="6710430" y="5362287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87" name="Ellipse 286"/>
          <p:cNvSpPr/>
          <p:nvPr/>
        </p:nvSpPr>
        <p:spPr>
          <a:xfrm>
            <a:off x="6521917" y="4803379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288" name="Ellipse 287"/>
          <p:cNvSpPr/>
          <p:nvPr/>
        </p:nvSpPr>
        <p:spPr>
          <a:xfrm>
            <a:off x="7222673" y="4888776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89" name="Ellipse 288"/>
          <p:cNvSpPr/>
          <p:nvPr/>
        </p:nvSpPr>
        <p:spPr>
          <a:xfrm>
            <a:off x="7097528" y="4281367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90" name="Connecteur droit 289"/>
          <p:cNvCxnSpPr>
            <a:stCxn id="285" idx="6"/>
            <a:endCxn id="286" idx="2"/>
          </p:cNvCxnSpPr>
          <p:nvPr/>
        </p:nvCxnSpPr>
        <p:spPr>
          <a:xfrm flipV="1">
            <a:off x="6184781" y="5504933"/>
            <a:ext cx="525649" cy="10086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Connecteur droit 290"/>
          <p:cNvCxnSpPr>
            <a:stCxn id="287" idx="4"/>
            <a:endCxn id="286" idx="0"/>
          </p:cNvCxnSpPr>
          <p:nvPr/>
        </p:nvCxnSpPr>
        <p:spPr>
          <a:xfrm>
            <a:off x="6671820" y="5088670"/>
            <a:ext cx="188513" cy="2736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Connecteur droit 291"/>
          <p:cNvCxnSpPr>
            <a:stCxn id="288" idx="3"/>
            <a:endCxn id="286" idx="7"/>
          </p:cNvCxnSpPr>
          <p:nvPr/>
        </p:nvCxnSpPr>
        <p:spPr>
          <a:xfrm flipH="1">
            <a:off x="6966330" y="5132287"/>
            <a:ext cx="300248" cy="27178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/>
          <p:cNvCxnSpPr>
            <a:stCxn id="283" idx="7"/>
            <a:endCxn id="284" idx="3"/>
          </p:cNvCxnSpPr>
          <p:nvPr/>
        </p:nvCxnSpPr>
        <p:spPr>
          <a:xfrm flipV="1">
            <a:off x="5310719" y="4667436"/>
            <a:ext cx="362262" cy="3505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/>
          <p:cNvCxnSpPr>
            <a:stCxn id="283" idx="5"/>
            <a:endCxn id="285" idx="1"/>
          </p:cNvCxnSpPr>
          <p:nvPr/>
        </p:nvCxnSpPr>
        <p:spPr>
          <a:xfrm>
            <a:off x="5310719" y="5219680"/>
            <a:ext cx="618162" cy="28525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/>
          <p:cNvCxnSpPr>
            <a:stCxn id="289" idx="4"/>
            <a:endCxn id="288" idx="0"/>
          </p:cNvCxnSpPr>
          <p:nvPr/>
        </p:nvCxnSpPr>
        <p:spPr>
          <a:xfrm>
            <a:off x="7247431" y="4566658"/>
            <a:ext cx="125145" cy="32211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Ellipse 295"/>
          <p:cNvSpPr/>
          <p:nvPr/>
        </p:nvSpPr>
        <p:spPr>
          <a:xfrm>
            <a:off x="7708039" y="4117251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297" name="Ellipse 296"/>
          <p:cNvSpPr/>
          <p:nvPr/>
        </p:nvSpPr>
        <p:spPr>
          <a:xfrm>
            <a:off x="7897622" y="4705237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298" name="Connecteur droit 297"/>
          <p:cNvCxnSpPr>
            <a:stCxn id="296" idx="3"/>
            <a:endCxn id="288" idx="7"/>
          </p:cNvCxnSpPr>
          <p:nvPr/>
        </p:nvCxnSpPr>
        <p:spPr>
          <a:xfrm flipH="1">
            <a:off x="7478573" y="4360762"/>
            <a:ext cx="273371" cy="5697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>
            <a:stCxn id="297" idx="2"/>
            <a:endCxn id="288" idx="6"/>
          </p:cNvCxnSpPr>
          <p:nvPr/>
        </p:nvCxnSpPr>
        <p:spPr>
          <a:xfrm flipH="1">
            <a:off x="7522478" y="4847883"/>
            <a:ext cx="375144" cy="1835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Connecteur droit 299"/>
          <p:cNvCxnSpPr>
            <a:stCxn id="284" idx="6"/>
            <a:endCxn id="287" idx="1"/>
          </p:cNvCxnSpPr>
          <p:nvPr/>
        </p:nvCxnSpPr>
        <p:spPr>
          <a:xfrm>
            <a:off x="5928881" y="4566571"/>
            <a:ext cx="636941" cy="278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Connecteur droit 300"/>
          <p:cNvCxnSpPr>
            <a:stCxn id="287" idx="6"/>
            <a:endCxn id="288" idx="2"/>
          </p:cNvCxnSpPr>
          <p:nvPr/>
        </p:nvCxnSpPr>
        <p:spPr>
          <a:xfrm>
            <a:off x="6821722" y="4946025"/>
            <a:ext cx="400951" cy="8539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/>
          <p:cNvCxnSpPr>
            <a:stCxn id="287" idx="0"/>
            <a:endCxn id="289" idx="3"/>
          </p:cNvCxnSpPr>
          <p:nvPr/>
        </p:nvCxnSpPr>
        <p:spPr>
          <a:xfrm flipV="1">
            <a:off x="6671820" y="4524878"/>
            <a:ext cx="469613" cy="2785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Connecteur droit 302"/>
          <p:cNvCxnSpPr>
            <a:stCxn id="297" idx="1"/>
            <a:endCxn id="289" idx="6"/>
          </p:cNvCxnSpPr>
          <p:nvPr/>
        </p:nvCxnSpPr>
        <p:spPr>
          <a:xfrm flipH="1" flipV="1">
            <a:off x="7397333" y="4424013"/>
            <a:ext cx="544194" cy="32300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/>
          <p:cNvCxnSpPr>
            <a:stCxn id="296" idx="2"/>
            <a:endCxn id="289" idx="7"/>
          </p:cNvCxnSpPr>
          <p:nvPr/>
        </p:nvCxnSpPr>
        <p:spPr>
          <a:xfrm flipH="1">
            <a:off x="7353428" y="4259897"/>
            <a:ext cx="354611" cy="6325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Connecteur droit 304"/>
          <p:cNvCxnSpPr>
            <a:stCxn id="297" idx="0"/>
            <a:endCxn id="296" idx="5"/>
          </p:cNvCxnSpPr>
          <p:nvPr/>
        </p:nvCxnSpPr>
        <p:spPr>
          <a:xfrm flipH="1" flipV="1">
            <a:off x="7963939" y="4360762"/>
            <a:ext cx="83586" cy="34447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ZoneTexte 305"/>
          <p:cNvSpPr txBox="1"/>
          <p:nvPr/>
        </p:nvSpPr>
        <p:spPr>
          <a:xfrm>
            <a:off x="4628176" y="499378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07" name="ZoneTexte 306"/>
          <p:cNvSpPr txBox="1"/>
          <p:nvPr/>
        </p:nvSpPr>
        <p:spPr>
          <a:xfrm>
            <a:off x="5502777" y="4130243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08" name="ZoneTexte 307"/>
          <p:cNvSpPr txBox="1"/>
          <p:nvPr/>
        </p:nvSpPr>
        <p:spPr>
          <a:xfrm>
            <a:off x="5790809" y="5714419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93%</a:t>
            </a:r>
          </a:p>
        </p:txBody>
      </p:sp>
      <p:sp>
        <p:nvSpPr>
          <p:cNvPr id="309" name="ZoneTexte 308"/>
          <p:cNvSpPr txBox="1"/>
          <p:nvPr/>
        </p:nvSpPr>
        <p:spPr>
          <a:xfrm>
            <a:off x="6359937" y="4514784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0" name="ZoneTexte 309"/>
          <p:cNvSpPr txBox="1"/>
          <p:nvPr/>
        </p:nvSpPr>
        <p:spPr>
          <a:xfrm>
            <a:off x="6629930" y="560457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311" name="ZoneTexte 310"/>
          <p:cNvSpPr txBox="1"/>
          <p:nvPr/>
        </p:nvSpPr>
        <p:spPr>
          <a:xfrm>
            <a:off x="7141433" y="5145241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91%</a:t>
            </a:r>
          </a:p>
        </p:txBody>
      </p:sp>
      <p:sp>
        <p:nvSpPr>
          <p:cNvPr id="312" name="ZoneTexte 311"/>
          <p:cNvSpPr txBox="1"/>
          <p:nvPr/>
        </p:nvSpPr>
        <p:spPr>
          <a:xfrm>
            <a:off x="7016468" y="4004455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3" name="ZoneTexte 312"/>
          <p:cNvSpPr txBox="1"/>
          <p:nvPr/>
        </p:nvSpPr>
        <p:spPr>
          <a:xfrm>
            <a:off x="7637678" y="3872979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4" name="ZoneTexte 313"/>
          <p:cNvSpPr txBox="1"/>
          <p:nvPr/>
        </p:nvSpPr>
        <p:spPr>
          <a:xfrm>
            <a:off x="8157566" y="4687215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23" name="ZoneTexte 322"/>
          <p:cNvSpPr txBox="1"/>
          <p:nvPr/>
        </p:nvSpPr>
        <p:spPr>
          <a:xfrm>
            <a:off x="4628176" y="499378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80%</a:t>
            </a:r>
          </a:p>
        </p:txBody>
      </p:sp>
      <p:sp>
        <p:nvSpPr>
          <p:cNvPr id="324" name="ZoneTexte 323"/>
          <p:cNvSpPr txBox="1"/>
          <p:nvPr/>
        </p:nvSpPr>
        <p:spPr>
          <a:xfrm>
            <a:off x="5575677" y="414286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25" name="ZoneTexte 324"/>
          <p:cNvSpPr txBox="1"/>
          <p:nvPr/>
        </p:nvSpPr>
        <p:spPr>
          <a:xfrm>
            <a:off x="6438842" y="4528936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326" name="ZoneTexte 325"/>
          <p:cNvSpPr txBox="1"/>
          <p:nvPr/>
        </p:nvSpPr>
        <p:spPr>
          <a:xfrm>
            <a:off x="7083137" y="4004455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</p:spTree>
    <p:extLst>
      <p:ext uri="{BB962C8B-B14F-4D97-AF65-F5344CB8AC3E}">
        <p14:creationId xmlns:p14="http://schemas.microsoft.com/office/powerpoint/2010/main" val="228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0" animBg="1"/>
      <p:bldP spid="320" grpId="0" animBg="1"/>
      <p:bldP spid="321" grpId="0" animBg="1"/>
      <p:bldP spid="322" grpId="0" animBg="1"/>
      <p:bldP spid="24" grpId="0" build="p"/>
      <p:bldP spid="169" grpId="0" animBg="1"/>
      <p:bldP spid="220" grpId="0" animBg="1"/>
      <p:bldP spid="221" grpId="0" animBg="1"/>
      <p:bldP spid="236" grpId="0" animBg="1"/>
      <p:bldP spid="265" grpId="0"/>
      <p:bldP spid="267" grpId="0"/>
      <p:bldP spid="269" grpId="0"/>
      <p:bldP spid="270" grpId="0"/>
      <p:bldP spid="275" grpId="0"/>
      <p:bldP spid="276" grpId="1"/>
      <p:bldP spid="277" grpId="1"/>
      <p:bldP spid="278" grpId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6" grpId="0" animBg="1"/>
      <p:bldP spid="297" grpId="0" animBg="1"/>
      <p:bldP spid="306" grpId="1"/>
      <p:bldP spid="306" grpId="2"/>
      <p:bldP spid="307" grpId="0"/>
      <p:bldP spid="307" grpId="1"/>
      <p:bldP spid="308" grpId="0"/>
      <p:bldP spid="309" grpId="0"/>
      <p:bldP spid="309" grpId="1"/>
      <p:bldP spid="310" grpId="0"/>
      <p:bldP spid="311" grpId="0"/>
      <p:bldP spid="312" grpId="0"/>
      <p:bldP spid="312" grpId="1"/>
      <p:bldP spid="313" grpId="0"/>
      <p:bldP spid="314" grpId="0"/>
      <p:bldP spid="323" grpId="2"/>
      <p:bldP spid="324" grpId="2"/>
      <p:bldP spid="325" grpId="2"/>
      <p:bldP spid="326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Broadcast Oriented Protocols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>
                <a:solidFill>
                  <a:srgbClr val="000000"/>
                </a:solidFill>
              </a:rPr>
              <a:t>LMST</a:t>
            </a:r>
            <a:r>
              <a:rPr lang="fr-FR" dirty="0">
                <a:solidFill>
                  <a:srgbClr val="000000"/>
                </a:solidFill>
              </a:rPr>
              <a:t> Broadcast Oriented Protocol (LBOP)</a:t>
            </a:r>
          </a:p>
          <a:p>
            <a:r>
              <a:rPr lang="fr-FR" dirty="0" err="1">
                <a:solidFill>
                  <a:srgbClr val="000000"/>
                </a:solidFill>
              </a:rPr>
              <a:t>RNG</a:t>
            </a:r>
            <a:r>
              <a:rPr lang="fr-FR" dirty="0">
                <a:solidFill>
                  <a:srgbClr val="000000"/>
                </a:solidFill>
              </a:rPr>
              <a:t> Broadcast Oriented Protocol (RBOP)</a:t>
            </a:r>
          </a:p>
          <a:p>
            <a:r>
              <a:rPr lang="fr-FR" dirty="0">
                <a:solidFill>
                  <a:srgbClr val="000000"/>
                </a:solidFill>
              </a:rPr>
              <a:t>Phases d’initialisation : arbres couvrants</a:t>
            </a:r>
          </a:p>
          <a:p>
            <a:pPr lvl="1"/>
            <a:r>
              <a:rPr lang="fr-FR" dirty="0">
                <a:solidFill>
                  <a:srgbClr val="000000"/>
                </a:solidFill>
              </a:rPr>
              <a:t>Local Minimal Spanning Tree</a:t>
            </a:r>
          </a:p>
          <a:p>
            <a:pPr lvl="1"/>
            <a:r>
              <a:rPr lang="fr-FR">
                <a:solidFill>
                  <a:srgbClr val="000000"/>
                </a:solidFill>
              </a:rPr>
              <a:t>Relative Neighborhood Graph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19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2005223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  <a:p>
            <a:r>
              <a:rPr lang="fr-FR"/>
              <a:t>État de l’art</a:t>
            </a:r>
          </a:p>
          <a:p>
            <a:r>
              <a:rPr lang="fr-FR"/>
              <a:t>Analyse et réflexion</a:t>
            </a:r>
          </a:p>
          <a:p>
            <a:r>
              <a:rPr lang="fr-FR"/>
              <a:t>Simulations et résultats</a:t>
            </a:r>
          </a:p>
          <a:p>
            <a:r>
              <a:rPr lang="fr-FR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225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fr-FR" dirty="0"/>
              <a:t>Etape d’initialisation</a:t>
            </a:r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0" indent="0">
              <a:buNone/>
            </a:pPr>
            <a:r>
              <a:rPr lang="fr-FR" dirty="0"/>
              <a:t>	LMST					RNG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20</a:t>
            </a:fld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2625135" y="356607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3088638" y="305847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1877750" y="281755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2199770" y="489782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2937213" y="432051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4029835" y="462691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4721163" y="530538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2243321" y="3165424"/>
            <a:ext cx="444536" cy="460336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2990706" y="3406349"/>
            <a:ext cx="160654" cy="2194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2990706" y="3913948"/>
            <a:ext cx="160654" cy="4065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2413917" y="3913948"/>
            <a:ext cx="273940" cy="983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2565341" y="4668388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3365506" y="4524294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2306043" y="3021330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4395406" y="4969191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891119" y="2429254"/>
            <a:ext cx="1574470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dirty="0" smtClean="0"/>
              <a:t>MST local de C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3578192" y="2896160"/>
            <a:ext cx="1585690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dirty="0" smtClean="0"/>
              <a:t>MST local de A</a:t>
            </a:r>
            <a:endParaRPr lang="fr-FR" dirty="0"/>
          </a:p>
        </p:txBody>
      </p:sp>
      <p:sp>
        <p:nvSpPr>
          <p:cNvPr id="52" name="Ellipse 51"/>
          <p:cNvSpPr/>
          <p:nvPr/>
        </p:nvSpPr>
        <p:spPr>
          <a:xfrm>
            <a:off x="1943242" y="392611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F</a:t>
            </a:r>
          </a:p>
        </p:txBody>
      </p:sp>
      <p:cxnSp>
        <p:nvCxnSpPr>
          <p:cNvPr id="53" name="Connecteur droit 52"/>
          <p:cNvCxnSpPr>
            <a:stCxn id="7" idx="2"/>
            <a:endCxn id="52" idx="7"/>
          </p:cNvCxnSpPr>
          <p:nvPr/>
        </p:nvCxnSpPr>
        <p:spPr>
          <a:xfrm flipH="1">
            <a:off x="2308813" y="3769854"/>
            <a:ext cx="316322" cy="2159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stCxn id="52" idx="4"/>
            <a:endCxn id="11" idx="1"/>
          </p:cNvCxnSpPr>
          <p:nvPr/>
        </p:nvCxnSpPr>
        <p:spPr>
          <a:xfrm>
            <a:off x="2157389" y="4333673"/>
            <a:ext cx="105103" cy="6238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stCxn id="12" idx="2"/>
            <a:endCxn id="52" idx="5"/>
          </p:cNvCxnSpPr>
          <p:nvPr/>
        </p:nvCxnSpPr>
        <p:spPr>
          <a:xfrm flipH="1" flipV="1">
            <a:off x="2308813" y="4273988"/>
            <a:ext cx="628400" cy="25030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935130" y="1909891"/>
            <a:ext cx="2358368" cy="2148073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1223161" y="2341939"/>
            <a:ext cx="3147875" cy="2897198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6547713" y="342666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90" name="Ellipse 89"/>
          <p:cNvSpPr/>
          <p:nvPr/>
        </p:nvSpPr>
        <p:spPr>
          <a:xfrm>
            <a:off x="7011216" y="291906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91" name="Ellipse 90"/>
          <p:cNvSpPr/>
          <p:nvPr/>
        </p:nvSpPr>
        <p:spPr>
          <a:xfrm>
            <a:off x="5800328" y="267813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92" name="Ellipse 91"/>
          <p:cNvSpPr/>
          <p:nvPr/>
        </p:nvSpPr>
        <p:spPr>
          <a:xfrm>
            <a:off x="6122348" y="475841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93" name="Ellipse 92"/>
          <p:cNvSpPr/>
          <p:nvPr/>
        </p:nvSpPr>
        <p:spPr>
          <a:xfrm>
            <a:off x="6859791" y="418110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94" name="Ellipse 93"/>
          <p:cNvSpPr/>
          <p:nvPr/>
        </p:nvSpPr>
        <p:spPr>
          <a:xfrm>
            <a:off x="7952413" y="448750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95" name="Ellipse 94"/>
          <p:cNvSpPr/>
          <p:nvPr/>
        </p:nvSpPr>
        <p:spPr>
          <a:xfrm>
            <a:off x="8643741" y="516597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96" name="Connecteur droit 95"/>
          <p:cNvCxnSpPr>
            <a:stCxn id="91" idx="5"/>
            <a:endCxn id="89" idx="1"/>
          </p:cNvCxnSpPr>
          <p:nvPr/>
        </p:nvCxnSpPr>
        <p:spPr>
          <a:xfrm>
            <a:off x="6165899" y="3026009"/>
            <a:ext cx="444536" cy="460336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>
            <a:stCxn id="89" idx="7"/>
            <a:endCxn id="90" idx="3"/>
          </p:cNvCxnSpPr>
          <p:nvPr/>
        </p:nvCxnSpPr>
        <p:spPr>
          <a:xfrm flipV="1">
            <a:off x="6913284" y="3266934"/>
            <a:ext cx="160654" cy="2194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>
            <a:stCxn id="89" idx="5"/>
            <a:endCxn id="93" idx="0"/>
          </p:cNvCxnSpPr>
          <p:nvPr/>
        </p:nvCxnSpPr>
        <p:spPr>
          <a:xfrm>
            <a:off x="6913284" y="3774533"/>
            <a:ext cx="160654" cy="4065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>
            <a:stCxn id="89" idx="3"/>
            <a:endCxn id="92" idx="0"/>
          </p:cNvCxnSpPr>
          <p:nvPr/>
        </p:nvCxnSpPr>
        <p:spPr>
          <a:xfrm flipH="1">
            <a:off x="6336495" y="3774533"/>
            <a:ext cx="273940" cy="983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>
            <a:stCxn id="92" idx="7"/>
            <a:endCxn id="93" idx="3"/>
          </p:cNvCxnSpPr>
          <p:nvPr/>
        </p:nvCxnSpPr>
        <p:spPr>
          <a:xfrm flipV="1">
            <a:off x="6487919" y="4528973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>
            <a:stCxn id="93" idx="6"/>
            <a:endCxn id="94" idx="2"/>
          </p:cNvCxnSpPr>
          <p:nvPr/>
        </p:nvCxnSpPr>
        <p:spPr>
          <a:xfrm>
            <a:off x="7288084" y="4384879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>
            <a:stCxn id="90" idx="2"/>
            <a:endCxn id="91" idx="6"/>
          </p:cNvCxnSpPr>
          <p:nvPr/>
        </p:nvCxnSpPr>
        <p:spPr>
          <a:xfrm flipH="1" flipV="1">
            <a:off x="6228621" y="2881915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>
            <a:stCxn id="94" idx="5"/>
            <a:endCxn id="95" idx="1"/>
          </p:cNvCxnSpPr>
          <p:nvPr/>
        </p:nvCxnSpPr>
        <p:spPr>
          <a:xfrm>
            <a:off x="8317984" y="4835373"/>
            <a:ext cx="388479" cy="3902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Ellipse 105"/>
          <p:cNvSpPr/>
          <p:nvPr/>
        </p:nvSpPr>
        <p:spPr>
          <a:xfrm>
            <a:off x="5865820" y="378670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F</a:t>
            </a:r>
          </a:p>
        </p:txBody>
      </p:sp>
      <p:cxnSp>
        <p:nvCxnSpPr>
          <p:cNvPr id="107" name="Connecteur droit 106"/>
          <p:cNvCxnSpPr>
            <a:stCxn id="89" idx="2"/>
            <a:endCxn id="106" idx="7"/>
          </p:cNvCxnSpPr>
          <p:nvPr/>
        </p:nvCxnSpPr>
        <p:spPr>
          <a:xfrm flipH="1">
            <a:off x="6231391" y="3630439"/>
            <a:ext cx="316322" cy="2159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06" idx="4"/>
            <a:endCxn id="92" idx="1"/>
          </p:cNvCxnSpPr>
          <p:nvPr/>
        </p:nvCxnSpPr>
        <p:spPr>
          <a:xfrm>
            <a:off x="6079967" y="4194258"/>
            <a:ext cx="105103" cy="6238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>
            <a:stCxn id="93" idx="2"/>
            <a:endCxn id="106" idx="5"/>
          </p:cNvCxnSpPr>
          <p:nvPr/>
        </p:nvCxnSpPr>
        <p:spPr>
          <a:xfrm flipH="1" flipV="1">
            <a:off x="6231391" y="4134573"/>
            <a:ext cx="628400" cy="25030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Ellipse 111"/>
          <p:cNvSpPr/>
          <p:nvPr/>
        </p:nvSpPr>
        <p:spPr>
          <a:xfrm>
            <a:off x="4892104" y="1786182"/>
            <a:ext cx="2395980" cy="2355957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6080020" y="2050125"/>
            <a:ext cx="2237964" cy="2057202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llipse 113"/>
          <p:cNvSpPr/>
          <p:nvPr/>
        </p:nvSpPr>
        <p:spPr>
          <a:xfrm>
            <a:off x="5630076" y="2626188"/>
            <a:ext cx="2237964" cy="2057202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ZoneTexte 114"/>
          <p:cNvSpPr txBox="1"/>
          <p:nvPr/>
        </p:nvSpPr>
        <p:spPr>
          <a:xfrm>
            <a:off x="5149456" y="5225655"/>
            <a:ext cx="36125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d(A,B)&lt;d(C,B) et d(A,C)&lt;</a:t>
            </a:r>
            <a:r>
              <a:rPr lang="fr-FR" sz="2000" dirty="0"/>
              <a:t>d(C,B)</a:t>
            </a:r>
            <a:r>
              <a:rPr lang="fr-FR" sz="2000" dirty="0" smtClean="0"/>
              <a:t> </a:t>
            </a:r>
            <a:endParaRPr lang="fr-FR" sz="2000" dirty="0"/>
          </a:p>
        </p:txBody>
      </p:sp>
      <p:sp>
        <p:nvSpPr>
          <p:cNvPr id="116" name="Ellipse 115"/>
          <p:cNvSpPr/>
          <p:nvPr/>
        </p:nvSpPr>
        <p:spPr>
          <a:xfrm>
            <a:off x="5039586" y="1837883"/>
            <a:ext cx="2045227" cy="2016224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itre 1"/>
          <p:cNvSpPr txBox="1">
            <a:spLocks/>
          </p:cNvSpPr>
          <p:nvPr/>
        </p:nvSpPr>
        <p:spPr>
          <a:xfrm>
            <a:off x="1435608" y="274638"/>
            <a:ext cx="3897134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LBOP</a:t>
            </a:r>
          </a:p>
        </p:txBody>
      </p:sp>
      <p:sp>
        <p:nvSpPr>
          <p:cNvPr id="57" name="Titre 1"/>
          <p:cNvSpPr txBox="1">
            <a:spLocks/>
          </p:cNvSpPr>
          <p:nvPr/>
        </p:nvSpPr>
        <p:spPr>
          <a:xfrm>
            <a:off x="5149457" y="274638"/>
            <a:ext cx="3557006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RBOP</a:t>
            </a:r>
          </a:p>
        </p:txBody>
      </p:sp>
    </p:spTree>
    <p:extLst>
      <p:ext uri="{BB962C8B-B14F-4D97-AF65-F5344CB8AC3E}">
        <p14:creationId xmlns:p14="http://schemas.microsoft.com/office/powerpoint/2010/main" val="244239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73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191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11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0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5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9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0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9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4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5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6" grpId="0"/>
      <p:bldP spid="36" grpId="1"/>
      <p:bldP spid="86" grpId="0" animBg="1"/>
      <p:bldP spid="86" grpId="1" animBg="1"/>
      <p:bldP spid="88" grpId="0" animBg="1"/>
      <p:bldP spid="88" grpId="1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106" grpId="0" animBg="1"/>
      <p:bldP spid="112" grpId="0" animBg="1"/>
      <p:bldP spid="112" grpId="1" animBg="1"/>
      <p:bldP spid="112" grpId="2" animBg="1"/>
      <p:bldP spid="113" grpId="0" animBg="1"/>
      <p:bldP spid="113" grpId="1" animBg="1"/>
      <p:bldP spid="114" grpId="0" animBg="1"/>
      <p:bldP spid="114" grpId="1" animBg="1"/>
      <p:bldP spid="115" grpId="0"/>
      <p:bldP spid="115" grpId="1"/>
      <p:bldP spid="116" grpId="0" animBg="1"/>
      <p:bldP spid="11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Diffuser le message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Tous les nœuds 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32DADDA-56E0-0F4D-8444-EEC8234C8BEB}" type="slidenum">
              <a:rPr lang="fr-FR"/>
              <a:t>21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2585842" y="352485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3049345" y="301725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1838457" y="277632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2160477" y="4856603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2897920" y="427929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3990542" y="458569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4681870" y="526416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2204028" y="3124200"/>
            <a:ext cx="444536" cy="460336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2951413" y="3365125"/>
            <a:ext cx="160654" cy="2194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2951413" y="3872724"/>
            <a:ext cx="160654" cy="4065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2526048" y="4627164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3326213" y="4483070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4356113" y="4927967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Ellipse 51"/>
          <p:cNvSpPr/>
          <p:nvPr/>
        </p:nvSpPr>
        <p:spPr>
          <a:xfrm>
            <a:off x="1903949" y="388489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F</a:t>
            </a:r>
          </a:p>
        </p:txBody>
      </p:sp>
      <p:cxnSp>
        <p:nvCxnSpPr>
          <p:cNvPr id="53" name="Connecteur droit 52"/>
          <p:cNvCxnSpPr>
            <a:stCxn id="7" idx="2"/>
            <a:endCxn id="52" idx="7"/>
          </p:cNvCxnSpPr>
          <p:nvPr/>
        </p:nvCxnSpPr>
        <p:spPr>
          <a:xfrm flipH="1">
            <a:off x="2269520" y="3728630"/>
            <a:ext cx="316322" cy="2159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Ellipse 88"/>
          <p:cNvSpPr/>
          <p:nvPr/>
        </p:nvSpPr>
        <p:spPr>
          <a:xfrm>
            <a:off x="6508420" y="338543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90" name="Ellipse 89"/>
          <p:cNvSpPr/>
          <p:nvPr/>
        </p:nvSpPr>
        <p:spPr>
          <a:xfrm>
            <a:off x="6971923" y="287783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91" name="Ellipse 90"/>
          <p:cNvSpPr/>
          <p:nvPr/>
        </p:nvSpPr>
        <p:spPr>
          <a:xfrm>
            <a:off x="5761035" y="263691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92" name="Ellipse 91"/>
          <p:cNvSpPr/>
          <p:nvPr/>
        </p:nvSpPr>
        <p:spPr>
          <a:xfrm>
            <a:off x="6083055" y="471718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93" name="Ellipse 92"/>
          <p:cNvSpPr/>
          <p:nvPr/>
        </p:nvSpPr>
        <p:spPr>
          <a:xfrm>
            <a:off x="6820498" y="413987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94" name="Ellipse 93"/>
          <p:cNvSpPr/>
          <p:nvPr/>
        </p:nvSpPr>
        <p:spPr>
          <a:xfrm>
            <a:off x="7913120" y="444627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95" name="Ellipse 94"/>
          <p:cNvSpPr/>
          <p:nvPr/>
        </p:nvSpPr>
        <p:spPr>
          <a:xfrm>
            <a:off x="8604448" y="512474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96" name="Connecteur droit 95"/>
          <p:cNvCxnSpPr>
            <a:stCxn id="91" idx="5"/>
            <a:endCxn id="89" idx="1"/>
          </p:cNvCxnSpPr>
          <p:nvPr/>
        </p:nvCxnSpPr>
        <p:spPr>
          <a:xfrm>
            <a:off x="6126606" y="2984785"/>
            <a:ext cx="444536" cy="460336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>
            <a:stCxn id="89" idx="7"/>
            <a:endCxn id="90" idx="3"/>
          </p:cNvCxnSpPr>
          <p:nvPr/>
        </p:nvCxnSpPr>
        <p:spPr>
          <a:xfrm flipV="1">
            <a:off x="6873991" y="3225710"/>
            <a:ext cx="160654" cy="2194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>
            <a:stCxn id="89" idx="5"/>
            <a:endCxn id="93" idx="0"/>
          </p:cNvCxnSpPr>
          <p:nvPr/>
        </p:nvCxnSpPr>
        <p:spPr>
          <a:xfrm>
            <a:off x="6873991" y="3733309"/>
            <a:ext cx="160654" cy="4065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>
            <a:stCxn id="93" idx="6"/>
            <a:endCxn id="94" idx="2"/>
          </p:cNvCxnSpPr>
          <p:nvPr/>
        </p:nvCxnSpPr>
        <p:spPr>
          <a:xfrm>
            <a:off x="7248791" y="4343655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>
            <a:stCxn id="94" idx="5"/>
            <a:endCxn id="95" idx="1"/>
          </p:cNvCxnSpPr>
          <p:nvPr/>
        </p:nvCxnSpPr>
        <p:spPr>
          <a:xfrm>
            <a:off x="8278691" y="4794149"/>
            <a:ext cx="388479" cy="3902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Ellipse 105"/>
          <p:cNvSpPr/>
          <p:nvPr/>
        </p:nvSpPr>
        <p:spPr>
          <a:xfrm>
            <a:off x="5826527" y="374547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F</a:t>
            </a:r>
          </a:p>
        </p:txBody>
      </p:sp>
      <p:cxnSp>
        <p:nvCxnSpPr>
          <p:cNvPr id="107" name="Connecteur droit 106"/>
          <p:cNvCxnSpPr>
            <a:stCxn id="89" idx="2"/>
            <a:endCxn id="106" idx="7"/>
          </p:cNvCxnSpPr>
          <p:nvPr/>
        </p:nvCxnSpPr>
        <p:spPr>
          <a:xfrm flipH="1">
            <a:off x="6192098" y="3589215"/>
            <a:ext cx="316322" cy="2159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06" idx="4"/>
            <a:endCxn id="92" idx="1"/>
          </p:cNvCxnSpPr>
          <p:nvPr/>
        </p:nvCxnSpPr>
        <p:spPr>
          <a:xfrm>
            <a:off x="6040674" y="4153034"/>
            <a:ext cx="105103" cy="6238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957" y="2865760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957" y="2865760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037" y="3657848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037" y="3645024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861" y="3645024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037" y="3645024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ZoneTexte 65"/>
          <p:cNvSpPr txBox="1"/>
          <p:nvPr/>
        </p:nvSpPr>
        <p:spPr>
          <a:xfrm>
            <a:off x="1291447" y="2326026"/>
            <a:ext cx="246920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dirty="0" smtClean="0"/>
              <a:t>Message déjà reçu, ignoré</a:t>
            </a:r>
            <a:endParaRPr lang="fr-FR" dirty="0"/>
          </a:p>
        </p:txBody>
      </p:sp>
      <p:pic>
        <p:nvPicPr>
          <p:cNvPr id="67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901" y="4377928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itre 1"/>
          <p:cNvSpPr txBox="1">
            <a:spLocks/>
          </p:cNvSpPr>
          <p:nvPr/>
        </p:nvSpPr>
        <p:spPr>
          <a:xfrm>
            <a:off x="1435608" y="274638"/>
            <a:ext cx="3897134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LBOP</a:t>
            </a:r>
          </a:p>
        </p:txBody>
      </p:sp>
      <p:sp>
        <p:nvSpPr>
          <p:cNvPr id="47" name="Titre 1"/>
          <p:cNvSpPr txBox="1">
            <a:spLocks/>
          </p:cNvSpPr>
          <p:nvPr/>
        </p:nvSpPr>
        <p:spPr>
          <a:xfrm>
            <a:off x="5149457" y="274638"/>
            <a:ext cx="3557006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RBOP</a:t>
            </a:r>
          </a:p>
        </p:txBody>
      </p:sp>
    </p:spTree>
    <p:extLst>
      <p:ext uri="{BB962C8B-B14F-4D97-AF65-F5344CB8AC3E}">
        <p14:creationId xmlns:p14="http://schemas.microsoft.com/office/powerpoint/2010/main" val="415920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7778E-6 -2.59259E-6 L 0.07917 0.11296 " pathEditMode="relative" ptsTypes="AA">
                                      <p:cBhvr>
                                        <p:cTn id="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6.2963E-6 L -0.06527 0.05185 " pathEditMode="relative" ptsTypes="AA">
                                      <p:cBhvr>
                                        <p:cTn id="2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8.14815E-6 L 0.04584 -0.07223 " pathEditMode="relative" ptsTypes="AA">
                                      <p:cBhvr>
                                        <p:cTn id="2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254 L -0.07378 -0.1136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-555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254 L 0.03368 0.1067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546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45087E-6 L 0.11268 0.0462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23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6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Basé sur LBOP</a:t>
            </a:r>
          </a:p>
          <a:p>
            <a:r>
              <a:rPr lang="fr-FR" dirty="0" smtClean="0"/>
              <a:t>Rayon de transmission optimal</a:t>
            </a:r>
          </a:p>
          <a:p>
            <a:pPr lvl="1"/>
            <a:r>
              <a:rPr lang="fr-FR" dirty="0"/>
              <a:t>R</a:t>
            </a:r>
            <a:r>
              <a:rPr lang="fr-FR" baseline="-25000" dirty="0"/>
              <a:t>opt</a:t>
            </a:r>
            <a:r>
              <a:rPr lang="fr-FR" dirty="0"/>
              <a:t> = (2c / (α-2))</a:t>
            </a:r>
            <a:r>
              <a:rPr lang="fr-FR" baseline="30000" dirty="0"/>
              <a:t>(1/α)</a:t>
            </a:r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32DADDA-56E0-0F4D-8444-EEC8234C8BEB}" type="slidenum">
              <a:rPr lang="fr-FR"/>
              <a:t>22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TR-LBOP</a:t>
            </a:r>
          </a:p>
        </p:txBody>
      </p:sp>
      <p:sp>
        <p:nvSpPr>
          <p:cNvPr id="24" name="Ellipse 23"/>
          <p:cNvSpPr/>
          <p:nvPr/>
        </p:nvSpPr>
        <p:spPr>
          <a:xfrm>
            <a:off x="4286581" y="2535812"/>
            <a:ext cx="4460750" cy="4222124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5990731" y="3683609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6" name="Ellipse 25"/>
          <p:cNvSpPr/>
          <p:nvPr/>
        </p:nvSpPr>
        <p:spPr>
          <a:xfrm>
            <a:off x="6454234" y="318105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7" name="Ellipse 26"/>
          <p:cNvSpPr/>
          <p:nvPr/>
        </p:nvSpPr>
        <p:spPr>
          <a:xfrm>
            <a:off x="5243346" y="294013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8" name="Ellipse 27"/>
          <p:cNvSpPr/>
          <p:nvPr/>
        </p:nvSpPr>
        <p:spPr>
          <a:xfrm>
            <a:off x="5565366" y="502040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9" name="Ellipse 28"/>
          <p:cNvSpPr/>
          <p:nvPr/>
        </p:nvSpPr>
        <p:spPr>
          <a:xfrm>
            <a:off x="6302809" y="444309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E</a:t>
            </a:r>
          </a:p>
        </p:txBody>
      </p:sp>
      <p:sp>
        <p:nvSpPr>
          <p:cNvPr id="30" name="Ellipse 29"/>
          <p:cNvSpPr/>
          <p:nvPr/>
        </p:nvSpPr>
        <p:spPr>
          <a:xfrm>
            <a:off x="7395431" y="474949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31" name="Ellipse 30"/>
          <p:cNvSpPr/>
          <p:nvPr/>
        </p:nvSpPr>
        <p:spPr>
          <a:xfrm>
            <a:off x="8086759" y="542796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32" name="Connecteur droit 31"/>
          <p:cNvCxnSpPr>
            <a:stCxn id="27" idx="5"/>
            <a:endCxn id="25" idx="1"/>
          </p:cNvCxnSpPr>
          <p:nvPr/>
        </p:nvCxnSpPr>
        <p:spPr>
          <a:xfrm>
            <a:off x="5608917" y="3288004"/>
            <a:ext cx="444536" cy="45529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25" idx="7"/>
            <a:endCxn id="26" idx="3"/>
          </p:cNvCxnSpPr>
          <p:nvPr/>
        </p:nvCxnSpPr>
        <p:spPr>
          <a:xfrm flipV="1">
            <a:off x="6356302" y="3528929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25" idx="5"/>
            <a:endCxn id="29" idx="0"/>
          </p:cNvCxnSpPr>
          <p:nvPr/>
        </p:nvCxnSpPr>
        <p:spPr>
          <a:xfrm>
            <a:off x="6356302" y="4031482"/>
            <a:ext cx="160654" cy="4116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>
            <a:stCxn id="28" idx="7"/>
            <a:endCxn id="29" idx="3"/>
          </p:cNvCxnSpPr>
          <p:nvPr/>
        </p:nvCxnSpPr>
        <p:spPr>
          <a:xfrm flipV="1">
            <a:off x="5930937" y="4790968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29" idx="6"/>
            <a:endCxn id="30" idx="2"/>
          </p:cNvCxnSpPr>
          <p:nvPr/>
        </p:nvCxnSpPr>
        <p:spPr>
          <a:xfrm>
            <a:off x="6731102" y="4646874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endCxn id="31" idx="1"/>
          </p:cNvCxnSpPr>
          <p:nvPr/>
        </p:nvCxnSpPr>
        <p:spPr>
          <a:xfrm>
            <a:off x="7761002" y="5091771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29" idx="4"/>
            <a:endCxn id="24" idx="4"/>
          </p:cNvCxnSpPr>
          <p:nvPr/>
        </p:nvCxnSpPr>
        <p:spPr>
          <a:xfrm>
            <a:off x="6516956" y="4850653"/>
            <a:ext cx="0" cy="190728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587831" y="5992196"/>
            <a:ext cx="58939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dirty="0" err="1"/>
              <a:t>R</a:t>
            </a:r>
            <a:r>
              <a:rPr lang="fr-FR" baseline="-25000" dirty="0" err="1"/>
              <a:t>opt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49208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0"/>
                            </p:stCondLst>
                            <p:childTnLst>
                              <p:par>
                                <p:cTn id="4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39" grpId="0"/>
      <p:bldP spid="39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space réservé du contenu 6"/>
          <p:cNvSpPr txBox="1">
            <a:spLocks/>
          </p:cNvSpPr>
          <p:nvPr/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40000"/>
              </a:lnSpc>
              <a:spcBef>
                <a:spcPts val="6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40000"/>
              </a:lnSpc>
              <a:spcBef>
                <a:spcPts val="55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dirty="0" smtClean="0"/>
              <a:t>Basé sur LBOP</a:t>
            </a:r>
          </a:p>
          <a:p>
            <a:r>
              <a:rPr lang="fr-FR" dirty="0" smtClean="0"/>
              <a:t>Rayon de transmission optimal</a:t>
            </a:r>
          </a:p>
          <a:p>
            <a:pPr lvl="1"/>
            <a:r>
              <a:rPr lang="fr-FR" dirty="0"/>
              <a:t>R</a:t>
            </a:r>
            <a:r>
              <a:rPr lang="fr-FR" baseline="-25000" dirty="0"/>
              <a:t>opt</a:t>
            </a:r>
            <a:r>
              <a:rPr lang="fr-FR" dirty="0"/>
              <a:t> = (2c / (α-2))</a:t>
            </a:r>
            <a:r>
              <a:rPr lang="fr-FR" baseline="30000" dirty="0"/>
              <a:t>(1/α)</a:t>
            </a:r>
            <a:endParaRPr lang="fr-FR" dirty="0" smtClean="0"/>
          </a:p>
          <a:p>
            <a:r>
              <a:rPr lang="fr-FR" dirty="0"/>
              <a:t>Diffuser &lt;</a:t>
            </a:r>
            <a:r>
              <a:rPr lang="fr-FR" dirty="0" err="1"/>
              <a:t>M,c</a:t>
            </a:r>
            <a:r>
              <a:rPr lang="fr-FR" dirty="0"/>
              <a:t>&gt;</a:t>
            </a:r>
          </a:p>
          <a:p>
            <a:r>
              <a:rPr lang="fr-FR" dirty="0"/>
              <a:t>Tous les nœuds couverts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83820" y="6064625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23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5945204" y="3647411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408707" y="3144858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197819" y="2903933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519839" y="4984209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257282" y="4406897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349904" y="4713297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8041232" y="5391767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563390" y="3251806"/>
            <a:ext cx="444536" cy="455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310775" y="3492731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310775" y="3995284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885410" y="4754770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685575" y="4610676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715475" y="5055573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711" y="452449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ZoneTexte 49"/>
          <p:cNvSpPr txBox="1"/>
          <p:nvPr/>
        </p:nvSpPr>
        <p:spPr>
          <a:xfrm>
            <a:off x="6437775" y="4054968"/>
            <a:ext cx="222528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700" dirty="0" smtClean="0"/>
              <a:t>Message déjà reçu</a:t>
            </a:r>
          </a:p>
          <a:p>
            <a:pPr algn="ctr"/>
            <a:r>
              <a:rPr lang="fr-FR" sz="1700" dirty="0" smtClean="0"/>
              <a:t>ignoré</a:t>
            </a:r>
            <a:endParaRPr lang="fr-FR" sz="1700" dirty="0"/>
          </a:p>
        </p:txBody>
      </p:sp>
      <p:pic>
        <p:nvPicPr>
          <p:cNvPr id="33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926" y="4535738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879" y="4529929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359" y="4527261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820" y="4838056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488" y="4837769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031" y="3726915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412" y="3722488"/>
            <a:ext cx="197104" cy="19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16" y="3722567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ZoneTexte 30"/>
          <p:cNvSpPr txBox="1"/>
          <p:nvPr/>
        </p:nvSpPr>
        <p:spPr>
          <a:xfrm>
            <a:off x="6173118" y="4770417"/>
            <a:ext cx="90601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700" dirty="0" smtClean="0"/>
              <a:t>source</a:t>
            </a:r>
            <a:endParaRPr lang="fr-FR" sz="17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TR-LBOP</a:t>
            </a:r>
          </a:p>
        </p:txBody>
      </p:sp>
    </p:spTree>
    <p:extLst>
      <p:ext uri="{BB962C8B-B14F-4D97-AF65-F5344CB8AC3E}">
        <p14:creationId xmlns:p14="http://schemas.microsoft.com/office/powerpoint/2010/main" val="278572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77521E-7 L -0.03194 -0.11194 " pathEditMode="relative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2858E-6 L -0.07726 0.06753 " pathEditMode="relative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1.12858E-6 L 0.10539 0.0444 " pathEditMode="relative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3876E-7 L 0.03611 0.11008 " pathEditMode="relative" ptsTypes="AA">
                                      <p:cBhvr>
                                        <p:cTn id="2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786 L 0.03299 -0.0677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" y="-379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-0.07796 -0.1106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-553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1.3876E-7 L -0.10678 -0.04787 " pathEditMode="relative" ptsTypes="AA">
                                      <p:cBhvr>
                                        <p:cTn id="3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2858E-6 L 0.07326 0.09413 " pathEditMode="relative" ptsTypes="AA">
                                      <p:cBhvr>
                                        <p:cTn id="3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Récapitulatif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graphicFrame>
        <p:nvGraphicFramePr>
          <p:cNvPr id="10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89511"/>
              </p:ext>
            </p:extLst>
          </p:nvPr>
        </p:nvGraphicFramePr>
        <p:xfrm>
          <a:off x="133336" y="1460685"/>
          <a:ext cx="8937511" cy="46094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</a:tblGrid>
              <a:tr h="329248"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mode d’émission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connaissance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rayon d’émission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balisage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décision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algorithme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broadcast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single-cast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globale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locale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fixe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variable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avec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sans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déterministe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probabiliste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FA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FR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EAR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BF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PF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ABBA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DLBIP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RBOP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TR-LBOP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106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simulations et résulats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17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Choix des outils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/>
              <a:t>Simulateur de réseau en C :  WSNET</a:t>
            </a:r>
          </a:p>
          <a:p>
            <a:pPr>
              <a:lnSpc>
                <a:spcPct val="150000"/>
              </a:lnSpc>
            </a:pPr>
            <a:r>
              <a:rPr lang="fr-FR"/>
              <a:t>Visualisateur de graphes avec C++/Qt</a:t>
            </a:r>
          </a:p>
          <a:p>
            <a:pPr>
              <a:lnSpc>
                <a:spcPct val="150000"/>
              </a:lnSpc>
            </a:pPr>
            <a:r>
              <a:rPr lang="fr-FR"/>
              <a:t>Scripts de traitement des données avec Bash/C++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</p:spTree>
    <p:extLst>
      <p:ext uri="{BB962C8B-B14F-4D97-AF65-F5344CB8AC3E}">
        <p14:creationId xmlns:p14="http://schemas.microsoft.com/office/powerpoint/2010/main" val="3540235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de simulations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kern="0" dirty="0"/>
              <a:t>f</a:t>
            </a:r>
            <a:r>
              <a:rPr lang="fr-FR" kern="0" dirty="0"/>
              <a:t>ixés pour toutes les simulations :</a:t>
            </a:r>
            <a:endParaRPr lang="fr-FR" kern="0" baseline="30000" dirty="0"/>
          </a:p>
          <a:p>
            <a:pPr lvl="1"/>
            <a:r>
              <a:rPr lang="fr-FR" kern="0" dirty="0"/>
              <a:t>temps de simulation : 10 000s</a:t>
            </a:r>
          </a:p>
          <a:p>
            <a:pPr lvl="1"/>
            <a:r>
              <a:rPr lang="fr-FR" kern="0" dirty="0"/>
              <a:t>période de diffusion : 2s</a:t>
            </a:r>
          </a:p>
          <a:p>
            <a:pPr lvl="1"/>
            <a:r>
              <a:rPr lang="fr-FR" kern="0" dirty="0"/>
              <a:t>portée d’un nœud : 30m</a:t>
            </a:r>
          </a:p>
          <a:p>
            <a:pPr lvl="1"/>
            <a:r>
              <a:rPr lang="fr-FR" kern="0" dirty="0"/>
              <a:t>taille de la zone de simulation : 1000m</a:t>
            </a:r>
            <a:r>
              <a:rPr lang="fr-FR" kern="0" baseline="30000" dirty="0"/>
              <a:t>2</a:t>
            </a:r>
            <a:endParaRPr lang="fr-FR" kern="0" dirty="0"/>
          </a:p>
          <a:p>
            <a:r>
              <a:rPr lang="fr-FR" kern="0" dirty="0"/>
              <a:t>résultats moyens sur plus de 1000 simulations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1030941" y="2241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820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 phase de s</a:t>
            </a:r>
            <a:r>
              <a:rPr lang="fr-FR" dirty="0" smtClean="0"/>
              <a:t>imulations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1030941" y="2241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kern="0" dirty="0"/>
              <a:t>Constantes énergétiques</a:t>
            </a:r>
          </a:p>
          <a:p>
            <a:pPr lvl="1"/>
            <a:r>
              <a:rPr lang="fr-FR" kern="0" dirty="0"/>
              <a:t>α= 2</a:t>
            </a:r>
          </a:p>
          <a:p>
            <a:pPr lvl="1"/>
            <a:r>
              <a:rPr lang="fr-FR" kern="0" dirty="0"/>
              <a:t> c = 0</a:t>
            </a:r>
            <a:endParaRPr lang="fr-FR" kern="0" baseline="30000" dirty="0"/>
          </a:p>
          <a:p>
            <a:r>
              <a:rPr lang="fr-FR" kern="0" dirty="0"/>
              <a:t>Énergie initiale : 200 000</a:t>
            </a:r>
          </a:p>
          <a:p>
            <a:r>
              <a:rPr lang="fr-FR" kern="0" dirty="0"/>
              <a:t>Topologie aléatoire</a:t>
            </a:r>
            <a:endParaRPr lang="fr-FR" kern="0" dirty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995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To First Fall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graphicFrame>
        <p:nvGraphicFramePr>
          <p:cNvPr id="12" name="Graphique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9585757"/>
              </p:ext>
            </p:extLst>
          </p:nvPr>
        </p:nvGraphicFramePr>
        <p:xfrm>
          <a:off x="1435608" y="1270000"/>
          <a:ext cx="7498080" cy="5035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25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Introduction aux réseaux de capteurs</a:t>
            </a:r>
            <a:br>
              <a:rPr lang="fr-FR"/>
            </a:b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65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TTFF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038181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709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"/>
        </p:bldSub>
      </p:bldGraphic>
      <p:bldGraphic spid="4" grpId="1">
        <p:bldSub>
          <a:bldChart bld="series"/>
        </p:bldSub>
      </p:bldGraphic>
      <p:bldGraphic spid="4" grpId="2">
        <p:bldSub>
          <a:bldChart bld="series"/>
        </p:bldSub>
      </p:bldGraphic>
      <p:bldGraphic spid="4" grpId="3">
        <p:bldSub>
          <a:bldChart bld="series"/>
        </p:bldSub>
      </p:bldGraphic>
      <p:bldGraphic spid="4" grpId="4">
        <p:bldSub>
          <a:bldChart bld="series"/>
        </p:bldSub>
      </p:bldGraphic>
      <p:bldGraphic spid="4" grpId="5">
        <p:bldSub>
          <a:bldChart bld="series"/>
        </p:bldSub>
      </p:bldGraphic>
      <p:bldGraphic spid="4" grpId="6">
        <p:bldSub>
          <a:bldChart bld="series"/>
        </p:bldSub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to 25% fall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31</a:t>
            </a:fld>
            <a:endParaRPr lang="fr-FR"/>
          </a:p>
        </p:txBody>
      </p:sp>
      <p:graphicFrame>
        <p:nvGraphicFramePr>
          <p:cNvPr id="14" name="Espace réservé du contenu 1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5242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to 25% fall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32</a:t>
            </a:fld>
            <a:endParaRPr lang="fr-FR"/>
          </a:p>
        </p:txBody>
      </p:sp>
      <p:graphicFrame>
        <p:nvGraphicFramePr>
          <p:cNvPr id="11" name="Espace réservé du contenu 10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08560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Pourcentage des Nœuds  (75%)</a:t>
            </a:r>
            <a:endParaRPr lang="fr-FR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1780827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723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series"/>
        </p:bldSub>
      </p:bldGraphic>
      <p:bldGraphic spid="7" grpId="1">
        <p:bldSub>
          <a:bldChart bld="series"/>
        </p:bldSub>
      </p:bldGraphic>
      <p:bldGraphic spid="7" grpId="2">
        <p:bldSub>
          <a:bldChart bld="series"/>
        </p:bldSub>
      </p:bldGraphic>
      <p:bldGraphic spid="7" grpId="3">
        <p:bldSub>
          <a:bldChart bld="series"/>
        </p:bldSub>
      </p:bldGraphic>
      <p:bldGraphic spid="7" grpId="4">
        <p:bldSub>
          <a:bldChart bld="series"/>
        </p:bldSub>
      </p:bldGraphic>
      <p:bldGraphic spid="7" grpId="5">
        <p:bldSub>
          <a:bldChart bld="series"/>
        </p:bldSub>
      </p:bldGraphic>
      <p:bldGraphic spid="7" grpId="6">
        <p:bldSub>
          <a:bldChart bld="series"/>
        </p:bldSub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Time to connectivity loss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34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312333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Connexité de Graph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933495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177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Deuxième phase de s</a:t>
            </a:r>
            <a:r>
              <a:rPr lang="fr-FR" dirty="0" smtClean="0"/>
              <a:t>imulations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1030941" y="2241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kern="0" dirty="0"/>
              <a:t>Constantes énergétiques</a:t>
            </a:r>
          </a:p>
          <a:p>
            <a:pPr lvl="1"/>
            <a:r>
              <a:rPr lang="fr-FR" kern="0" dirty="0"/>
              <a:t>α= 4</a:t>
            </a:r>
          </a:p>
          <a:p>
            <a:pPr lvl="1"/>
            <a:r>
              <a:rPr lang="fr-FR" kern="0" dirty="0"/>
              <a:t> c = 10</a:t>
            </a:r>
            <a:r>
              <a:rPr lang="fr-FR" kern="0" baseline="30000" dirty="0"/>
              <a:t>6</a:t>
            </a:r>
          </a:p>
          <a:p>
            <a:r>
              <a:rPr lang="fr-FR" kern="0" dirty="0"/>
              <a:t>Énergie initiale : </a:t>
            </a:r>
            <a:r>
              <a:rPr lang="fr-FR">
                <a:solidFill>
                  <a:srgbClr val="000000"/>
                </a:solidFill>
                <a:ea typeface="Lucida Grande"/>
                <a:cs typeface="Lucida Grande"/>
              </a:rPr>
              <a:t>500 000 000</a:t>
            </a:r>
            <a:endParaRPr lang="fr-FR" kern="0" dirty="0"/>
          </a:p>
          <a:p>
            <a:r>
              <a:rPr lang="fr-FR" kern="0" dirty="0"/>
              <a:t>Topologie aléatoire</a:t>
            </a:r>
            <a:endParaRPr lang="fr-FR" kern="0" dirty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118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Time To First Fall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37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86996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TTFF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609944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235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Chart bld="series"/>
        </p:bldSub>
      </p:bldGraphic>
      <p:bldGraphic spid="6" grpId="1">
        <p:bldSub>
          <a:bldChart bld="series"/>
        </p:bldSub>
      </p:bldGraphic>
      <p:bldGraphic spid="6" grpId="2">
        <p:bldSub>
          <a:bldChart bld="series"/>
        </p:bldSub>
      </p:bldGraphic>
      <p:bldGraphic spid="6" grpId="3">
        <p:bldSub>
          <a:bldChart bld="series"/>
        </p:bldSub>
      </p:bldGraphic>
      <p:bldGraphic spid="6" grpId="4">
        <p:bldSub>
          <a:bldChart bld="series"/>
        </p:bldSub>
      </p:bldGraphic>
      <p:bldGraphic spid="6" grpId="5">
        <p:bldSub>
          <a:bldChart bld="series"/>
        </p:bldSub>
      </p:bldGraphic>
      <p:bldGraphic spid="6" grpId="6">
        <p:bldSub>
          <a:bldChart bld="series"/>
        </p:bldSub>
      </p:bldGraphic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to 25% fall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39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7434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Capteurs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Petites entités électroniques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Sans fil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</a:t>
            </a:fld>
            <a:endParaRPr lang="fr-FR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6" name="Image 5" descr="capteu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748" y="1600201"/>
            <a:ext cx="50800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63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PCN (75%)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8911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11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"/>
        </p:bldSub>
      </p:bldGraphic>
      <p:bldGraphic spid="4" grpId="1">
        <p:bldSub>
          <a:bldChart bld="series"/>
        </p:bldSub>
      </p:bldGraphic>
      <p:bldGraphic spid="4" grpId="2">
        <p:bldSub>
          <a:bldChart bld="series"/>
        </p:bldSub>
      </p:bldGraphic>
      <p:bldGraphic spid="4" grpId="3">
        <p:bldSub>
          <a:bldChart bld="series"/>
        </p:bldSub>
      </p:bldGraphic>
      <p:bldGraphic spid="4" grpId="4">
        <p:bldSub>
          <a:bldChart bld="series"/>
        </p:bldSub>
      </p:bldGraphic>
      <p:bldGraphic spid="4" grpId="5">
        <p:bldSub>
          <a:bldChart bld="series"/>
        </p:bldSub>
      </p:bldGraphic>
      <p:bldGraphic spid="4" grpId="6">
        <p:bldSub>
          <a:bldChart bld="series"/>
        </p:bldSub>
      </p:bldGraphic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Time to connectivity loss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41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graphicFrame>
        <p:nvGraphicFramePr>
          <p:cNvPr id="9" name="Espace réservé du contenu 8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23219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Connexité de Graph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891580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688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Architecture</a:t>
            </a:r>
          </a:p>
        </p:txBody>
      </p:sp>
      <p:pic>
        <p:nvPicPr>
          <p:cNvPr id="6" name="Espace réservé du contenu 5" descr="archiCapteu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656" b="-37656"/>
          <a:stretch>
            <a:fillRect/>
          </a:stretch>
        </p:blipFill>
        <p:spPr>
          <a:xfrm>
            <a:off x="1435100" y="1447800"/>
            <a:ext cx="7499350" cy="4800600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505843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Capacités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r-FR"/>
              <a:t>Faible puissance de calcul</a:t>
            </a:r>
          </a:p>
          <a:p>
            <a:pPr>
              <a:lnSpc>
                <a:spcPct val="250000"/>
              </a:lnSpc>
            </a:pPr>
            <a:r>
              <a:rPr lang="fr-FR"/>
              <a:t>Mémoire limitée</a:t>
            </a:r>
          </a:p>
          <a:p>
            <a:pPr>
              <a:lnSpc>
                <a:spcPct val="250000"/>
              </a:lnSpc>
            </a:pPr>
            <a:r>
              <a:rPr lang="fr-FR"/>
              <a:t>Réserve d’énergie réduite</a:t>
            </a:r>
          </a:p>
          <a:p>
            <a:pPr>
              <a:lnSpc>
                <a:spcPct val="250000"/>
              </a:lnSpc>
            </a:pPr>
            <a:r>
              <a:rPr lang="fr-FR"/>
              <a:t>Rayon de transmission maximum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8" name="Espace réservé du contenu 5" descr="rang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5" r="-220"/>
          <a:stretch/>
        </p:blipFill>
        <p:spPr>
          <a:xfrm>
            <a:off x="5350441" y="1909232"/>
            <a:ext cx="3720407" cy="349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70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Réseaux</a:t>
            </a:r>
          </a:p>
        </p:txBody>
      </p:sp>
      <p:pic>
        <p:nvPicPr>
          <p:cNvPr id="6" name="Espace réservé du contenu 5" descr="reseau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942" b="-9942"/>
          <a:stretch>
            <a:fillRect/>
          </a:stretch>
        </p:blipFill>
        <p:spPr/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019139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1994720603"/>
              </p:ext>
            </p:extLst>
          </p:nvPr>
        </p:nvGraphicFramePr>
        <p:xfrm>
          <a:off x="1049867" y="1397000"/>
          <a:ext cx="8020982" cy="4680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Problématiques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8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307930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79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Personnalisée 11">
      <a:dk1>
        <a:srgbClr val="000000"/>
      </a:dk1>
      <a:lt1>
        <a:sysClr val="window" lastClr="FFFFFF"/>
      </a:lt1>
      <a:dk2>
        <a:srgbClr val="5F0406"/>
      </a:dk2>
      <a:lt2>
        <a:srgbClr val="E7DEC9"/>
      </a:lt2>
      <a:accent1>
        <a:srgbClr val="3891A7"/>
      </a:accent1>
      <a:accent2>
        <a:srgbClr val="FEB80A"/>
      </a:accent2>
      <a:accent3>
        <a:srgbClr val="B50A20"/>
      </a:accent3>
      <a:accent4>
        <a:srgbClr val="84AA33"/>
      </a:accent4>
      <a:accent5>
        <a:srgbClr val="8E060B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>
        <a:solidFill>
          <a:schemeClr val="tx2">
            <a:lumMod val="90000"/>
            <a:lumOff val="10000"/>
            <a:alpha val="27000"/>
          </a:schemeClr>
        </a:solidFill>
        <a:ln>
          <a:solidFill>
            <a:schemeClr val="tx2">
              <a:lumMod val="90000"/>
              <a:lumOff val="10000"/>
            </a:schemeClr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Personnalisée 11">
    <a:dk1>
      <a:srgbClr val="000000"/>
    </a:dk1>
    <a:lt1>
      <a:sysClr val="window" lastClr="FFFFFF"/>
    </a:lt1>
    <a:dk2>
      <a:srgbClr val="5F0406"/>
    </a:dk2>
    <a:lt2>
      <a:srgbClr val="E7DEC9"/>
    </a:lt2>
    <a:accent1>
      <a:srgbClr val="3891A7"/>
    </a:accent1>
    <a:accent2>
      <a:srgbClr val="FEB80A"/>
    </a:accent2>
    <a:accent3>
      <a:srgbClr val="B50A20"/>
    </a:accent3>
    <a:accent4>
      <a:srgbClr val="84AA33"/>
    </a:accent4>
    <a:accent5>
      <a:srgbClr val="8E060B"/>
    </a:accent5>
    <a:accent6>
      <a:srgbClr val="475A8D"/>
    </a:accent6>
    <a:hlink>
      <a:srgbClr val="8DC765"/>
    </a:hlink>
    <a:folHlink>
      <a:srgbClr val="AA8A14"/>
    </a:folHlink>
  </a:clrScheme>
  <a:fontScheme name="Solstice">
    <a:majorFont>
      <a:latin typeface="Gill Sans MT"/>
      <a:ea typeface=""/>
      <a:cs typeface=""/>
      <a:font script="Grek" typeface="Corbel"/>
      <a:font script="Cyrl" typeface="Corbel"/>
      <a:font script="Jpan" typeface="ＭＳ ゴシック"/>
      <a:font script="Hang" typeface="휴먼매직체"/>
      <a:font script="Hans" typeface="华文中宋"/>
      <a:font script="Hant" typeface="微軟正黑體"/>
      <a:font script="Arab" typeface="Majalla UI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Gill Sans MT"/>
      <a:ea typeface=""/>
      <a:cs typeface=""/>
      <a:font script="Grek" typeface="Corbel"/>
      <a:font script="Cyrl" typeface="Corbel"/>
      <a:font script="Jpan" typeface="ＭＳ ゴシック"/>
      <a:font script="Hang" typeface="HY엽서L"/>
      <a:font script="Hans" typeface="华文中宋"/>
      <a:font script="Hant" typeface="微軟正黑體"/>
      <a:font script="Arab" typeface="Majalla UI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inorFont>
  </a:fontScheme>
  <a:fmtScheme name="Solstice">
    <a:fillStyleLst>
      <a:solidFill>
        <a:schemeClr val="phClr"/>
      </a:solidFill>
      <a:gradFill rotWithShape="1">
        <a:gsLst>
          <a:gs pos="0">
            <a:schemeClr val="phClr">
              <a:tint val="35000"/>
              <a:satMod val="253000"/>
            </a:schemeClr>
          </a:gs>
          <a:gs pos="50000">
            <a:schemeClr val="phClr">
              <a:tint val="42000"/>
              <a:satMod val="255000"/>
            </a:schemeClr>
          </a:gs>
          <a:gs pos="97000">
            <a:schemeClr val="phClr">
              <a:tint val="53000"/>
              <a:satMod val="260000"/>
            </a:schemeClr>
          </a:gs>
          <a:gs pos="100000">
            <a:schemeClr val="phClr">
              <a:tint val="56000"/>
              <a:satMod val="275000"/>
            </a:schemeClr>
          </a:gs>
        </a:gsLst>
        <a:path path="circle">
          <a:fillToRect l="50000" t="50000" r="50000" b="50000"/>
        </a:path>
      </a:gradFill>
      <a:gradFill rotWithShape="1">
        <a:gsLst>
          <a:gs pos="0">
            <a:schemeClr val="phClr">
              <a:tint val="92000"/>
              <a:satMod val="170000"/>
            </a:schemeClr>
          </a:gs>
          <a:gs pos="15000">
            <a:schemeClr val="phClr">
              <a:tint val="92000"/>
              <a:shade val="99000"/>
              <a:satMod val="170000"/>
            </a:schemeClr>
          </a:gs>
          <a:gs pos="62000">
            <a:schemeClr val="phClr">
              <a:tint val="96000"/>
              <a:shade val="80000"/>
              <a:satMod val="170000"/>
            </a:schemeClr>
          </a:gs>
          <a:gs pos="97000">
            <a:schemeClr val="phClr">
              <a:tint val="98000"/>
              <a:shade val="63000"/>
              <a:satMod val="170000"/>
            </a:schemeClr>
          </a:gs>
          <a:gs pos="100000">
            <a:schemeClr val="phClr">
              <a:shade val="62000"/>
              <a:satMod val="170000"/>
            </a:schemeClr>
          </a:gs>
        </a:gsLst>
        <a:path path="circle">
          <a:fillToRect l="50000" t="50000" r="50000" b="50000"/>
        </a:path>
      </a:gradFill>
    </a:fillStyleLst>
    <a:lnStyleLst>
      <a:ln w="9525" cap="flat" cmpd="sng" algn="ctr">
        <a:solidFill>
          <a:schemeClr val="phClr"/>
        </a:solidFill>
        <a:prstDash val="solid"/>
      </a:ln>
      <a:ln w="25400" cap="flat" cmpd="sng" algn="ctr">
        <a:solidFill>
          <a:schemeClr val="phClr"/>
        </a:solidFill>
        <a:prstDash val="solid"/>
      </a:ln>
      <a:ln w="254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63500" dist="25400" dir="5400000" rotWithShape="0">
            <a:srgbClr val="000000">
              <a:alpha val="43137"/>
            </a:srgbClr>
          </a:outerShdw>
        </a:effectLst>
      </a:effectStyle>
      <a:effectStyle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phClr">
              <a:shade val="80000"/>
            </a:schemeClr>
          </a:contourClr>
        </a:sp3d>
      </a:effectStyle>
      <a:effectStyle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phClr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60000"/>
              <a:satMod val="355000"/>
            </a:schemeClr>
          </a:gs>
          <a:gs pos="40000">
            <a:schemeClr val="phClr">
              <a:tint val="85000"/>
              <a:satMod val="320000"/>
            </a:schemeClr>
          </a:gs>
          <a:gs pos="100000">
            <a:schemeClr val="phClr">
              <a:shade val="55000"/>
              <a:satMod val="300000"/>
            </a:schemeClr>
          </a:gs>
        </a:gsLst>
        <a:path path="circle">
          <a:fillToRect l="-24500" t="-20000" r="124500" b="120000"/>
        </a:path>
      </a:gradFill>
      <a:blipFill>
        <a:blip xmlns:r="http://schemas.openxmlformats.org/officeDocument/2006/relationships" r:embed="rId1">
          <a:duotone>
            <a:schemeClr val="phClr">
              <a:shade val="9000"/>
              <a:satMod val="300000"/>
            </a:schemeClr>
            <a:schemeClr val="phClr">
              <a:tint val="90000"/>
              <a:satMod val="225000"/>
            </a:schemeClr>
          </a:duotone>
        </a:blip>
        <a:tile tx="0" ty="0" sx="90000" sy="90000" flip="xy" algn="tl"/>
      </a:blipFill>
    </a:bgFillStyleLst>
  </a:fmtScheme>
</a:themeOverride>
</file>

<file path=ppt/theme/themeOverride3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1348</TotalTime>
  <Words>1635</Words>
  <Application>Microsoft Macintosh PowerPoint</Application>
  <PresentationFormat>Présentation à l'écran (4:3)</PresentationFormat>
  <Paragraphs>625</Paragraphs>
  <Slides>42</Slides>
  <Notes>12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43" baseType="lpstr">
      <vt:lpstr>Solstice</vt:lpstr>
      <vt:lpstr>Analyse et conception d’algorithmes économes en énergie dans les réseaux de capteurs</vt:lpstr>
      <vt:lpstr>Plan</vt:lpstr>
      <vt:lpstr>Introduction aux réseaux de capteurs </vt:lpstr>
      <vt:lpstr>Capteurs</vt:lpstr>
      <vt:lpstr>Architecture</vt:lpstr>
      <vt:lpstr>Capacités</vt:lpstr>
      <vt:lpstr>Réseaux</vt:lpstr>
      <vt:lpstr>Problématiques</vt:lpstr>
      <vt:lpstr>état de l’art</vt:lpstr>
      <vt:lpstr>Modélisation d’un capteur</vt:lpstr>
      <vt:lpstr>Modélisation d’un réseau</vt:lpstr>
      <vt:lpstr>Modèle énergétique</vt:lpstr>
      <vt:lpstr>Catégories d’algorithmes</vt:lpstr>
      <vt:lpstr>Blind flooding</vt:lpstr>
      <vt:lpstr>Probabilistic flooding</vt:lpstr>
      <vt:lpstr>Broadcast Incremental-power Protocol</vt:lpstr>
      <vt:lpstr>Localised BIP</vt:lpstr>
      <vt:lpstr>Dynamic Localised BIP</vt:lpstr>
      <vt:lpstr>Broadcast Oriented Protocols</vt:lpstr>
      <vt:lpstr>Présentation PowerPoint</vt:lpstr>
      <vt:lpstr>Présentation PowerPoint</vt:lpstr>
      <vt:lpstr>TR-LBOP</vt:lpstr>
      <vt:lpstr>TR-LBOP</vt:lpstr>
      <vt:lpstr>Récapitulatif</vt:lpstr>
      <vt:lpstr>simulations et résulats</vt:lpstr>
      <vt:lpstr>Choix des outils</vt:lpstr>
      <vt:lpstr>Paramètres de simulations</vt:lpstr>
      <vt:lpstr>Première phase de simulations</vt:lpstr>
      <vt:lpstr>Time To First Fall</vt:lpstr>
      <vt:lpstr>TTFF</vt:lpstr>
      <vt:lpstr>Time to 25% fall</vt:lpstr>
      <vt:lpstr>Time to 25% fall</vt:lpstr>
      <vt:lpstr>Pourcentage des Nœuds  (75%)</vt:lpstr>
      <vt:lpstr>Time to connectivity loss</vt:lpstr>
      <vt:lpstr>Connexité de Graph</vt:lpstr>
      <vt:lpstr>Deuxième phase de simulations</vt:lpstr>
      <vt:lpstr>Time To First Fall</vt:lpstr>
      <vt:lpstr>TTFF</vt:lpstr>
      <vt:lpstr>Time to 25% fall</vt:lpstr>
      <vt:lpstr>PCN (75%)</vt:lpstr>
      <vt:lpstr>Time to connectivity loss</vt:lpstr>
      <vt:lpstr>Connexité de Graph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Moi</dc:creator>
  <cp:lastModifiedBy>Moi</cp:lastModifiedBy>
  <cp:revision>259</cp:revision>
  <dcterms:created xsi:type="dcterms:W3CDTF">2012-04-21T08:43:37Z</dcterms:created>
  <dcterms:modified xsi:type="dcterms:W3CDTF">2012-05-02T08:56:24Z</dcterms:modified>
</cp:coreProperties>
</file>