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309" r:id="rId20"/>
    <p:sldId id="310" r:id="rId21"/>
    <p:sldId id="311" r:id="rId22"/>
    <p:sldId id="312" r:id="rId23"/>
    <p:sldId id="314" r:id="rId24"/>
    <p:sldId id="283" r:id="rId25"/>
    <p:sldId id="288" r:id="rId26"/>
    <p:sldId id="289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Analyse et réflexion" id="{E6E9E42D-618D-C04C-A6AC-602EC5596557}">
          <p14:sldIdLst/>
        </p14:section>
        <p14:section name="Simulations et résulats" id="{5ED65119-467B-6644-94FB-05D508124816}">
          <p14:sldIdLst>
            <p14:sldId id="288"/>
            <p14:sldId id="289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47" autoAdjust="0"/>
  </p:normalViewPr>
  <p:slideViewPr>
    <p:cSldViewPr snapToGrid="0" snapToObjects="1">
      <p:cViewPr>
        <p:scale>
          <a:sx n="85" d="100"/>
          <a:sy n="85" d="100"/>
        </p:scale>
        <p:origin x="-11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Users\BIBOUH\Desktop\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BIBOUH\Desktop\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C:\Users\BIBOUH\Desktop\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</c:v>
                </c:pt>
                <c:pt idx="2">
                  <c:v>468.038</c:v>
                </c:pt>
                <c:pt idx="3">
                  <c:v>469.9089999999996</c:v>
                </c:pt>
                <c:pt idx="4">
                  <c:v>474.6669999999999</c:v>
                </c:pt>
                <c:pt idx="5">
                  <c:v>483.182</c:v>
                </c:pt>
                <c:pt idx="6">
                  <c:v>481.885</c:v>
                </c:pt>
                <c:pt idx="7">
                  <c:v>486.379</c:v>
                </c:pt>
                <c:pt idx="8">
                  <c:v>493.512</c:v>
                </c:pt>
                <c:pt idx="9">
                  <c:v>510.4859999999996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467.241</c:v>
                </c:pt>
                <c:pt idx="2">
                  <c:v>467.5059999999999</c:v>
                </c:pt>
                <c:pt idx="3">
                  <c:v>468.4549999999999</c:v>
                </c:pt>
                <c:pt idx="4">
                  <c:v>474.444</c:v>
                </c:pt>
                <c:pt idx="5">
                  <c:v>483.982</c:v>
                </c:pt>
                <c:pt idx="6">
                  <c:v>482.4619999999996</c:v>
                </c:pt>
                <c:pt idx="7">
                  <c:v>490.4479999999999</c:v>
                </c:pt>
                <c:pt idx="8">
                  <c:v>499.326</c:v>
                </c:pt>
                <c:pt idx="9">
                  <c:v>512.9429999999994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483.1720000000001</c:v>
                </c:pt>
                <c:pt idx="2">
                  <c:v>485.81</c:v>
                </c:pt>
                <c:pt idx="3">
                  <c:v>490.303</c:v>
                </c:pt>
                <c:pt idx="4">
                  <c:v>497.778</c:v>
                </c:pt>
                <c:pt idx="5">
                  <c:v>497.618</c:v>
                </c:pt>
                <c:pt idx="6">
                  <c:v>508.769</c:v>
                </c:pt>
                <c:pt idx="7">
                  <c:v>510.241</c:v>
                </c:pt>
                <c:pt idx="8">
                  <c:v>518.535</c:v>
                </c:pt>
                <c:pt idx="9">
                  <c:v>541.571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</c:v>
                </c:pt>
                <c:pt idx="2">
                  <c:v>475.4299999999996</c:v>
                </c:pt>
                <c:pt idx="3">
                  <c:v>474.3639999999999</c:v>
                </c:pt>
                <c:pt idx="4">
                  <c:v>484.1669999999999</c:v>
                </c:pt>
                <c:pt idx="5">
                  <c:v>481.3639999999999</c:v>
                </c:pt>
                <c:pt idx="6">
                  <c:v>481.692</c:v>
                </c:pt>
                <c:pt idx="7">
                  <c:v>483.552</c:v>
                </c:pt>
                <c:pt idx="8">
                  <c:v>492.628</c:v>
                </c:pt>
                <c:pt idx="9">
                  <c:v>497.8570000000001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</c:v>
                </c:pt>
                <c:pt idx="2">
                  <c:v>476.899</c:v>
                </c:pt>
                <c:pt idx="3">
                  <c:v>476.152</c:v>
                </c:pt>
                <c:pt idx="4">
                  <c:v>486.778</c:v>
                </c:pt>
                <c:pt idx="5">
                  <c:v>483.473</c:v>
                </c:pt>
                <c:pt idx="6">
                  <c:v>484.615</c:v>
                </c:pt>
                <c:pt idx="7">
                  <c:v>485.069</c:v>
                </c:pt>
                <c:pt idx="8">
                  <c:v>495.14</c:v>
                </c:pt>
                <c:pt idx="9">
                  <c:v>499.514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660504"/>
        <c:axId val="2102666440"/>
      </c:lineChart>
      <c:catAx>
        <c:axId val="2102660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666440"/>
        <c:crosses val="autoZero"/>
        <c:auto val="1"/>
        <c:lblAlgn val="ctr"/>
        <c:lblOffset val="100"/>
        <c:noMultiLvlLbl val="0"/>
      </c:catAx>
      <c:valAx>
        <c:axId val="2102666440"/>
        <c:scaling>
          <c:orientation val="minMax"/>
          <c:max val="540.0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660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949.0</c:v>
                </c:pt>
                <c:pt idx="1">
                  <c:v>1108.0</c:v>
                </c:pt>
                <c:pt idx="2">
                  <c:v>1085.33</c:v>
                </c:pt>
                <c:pt idx="3">
                  <c:v>1063.18</c:v>
                </c:pt>
                <c:pt idx="4">
                  <c:v>1033.86</c:v>
                </c:pt>
                <c:pt idx="5">
                  <c:v>1152.54</c:v>
                </c:pt>
                <c:pt idx="6">
                  <c:v>1103.6</c:v>
                </c:pt>
                <c:pt idx="7">
                  <c:v>1203.0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1053.0</c:v>
                </c:pt>
                <c:pt idx="1">
                  <c:v>1109.0</c:v>
                </c:pt>
                <c:pt idx="2">
                  <c:v>1244.0</c:v>
                </c:pt>
                <c:pt idx="3">
                  <c:v>1325.45</c:v>
                </c:pt>
                <c:pt idx="4">
                  <c:v>1534.81</c:v>
                </c:pt>
                <c:pt idx="5">
                  <c:v>1301.0</c:v>
                </c:pt>
                <c:pt idx="6">
                  <c:v>1288.4</c:v>
                </c:pt>
                <c:pt idx="7">
                  <c:v>1839.0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4385.0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6235.0</c:v>
                </c:pt>
                <c:pt idx="6">
                  <c:v>6672.6</c:v>
                </c:pt>
                <c:pt idx="7">
                  <c:v>9254.0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1091.0</c:v>
                </c:pt>
                <c:pt idx="1">
                  <c:v>1222.33</c:v>
                </c:pt>
                <c:pt idx="2">
                  <c:v>1470.33</c:v>
                </c:pt>
                <c:pt idx="3">
                  <c:v>1294.0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1219.0</c:v>
                </c:pt>
                <c:pt idx="1">
                  <c:v>1433.0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074968"/>
        <c:axId val="2102080712"/>
      </c:lineChart>
      <c:catAx>
        <c:axId val="2102074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080712"/>
        <c:crosses val="autoZero"/>
        <c:auto val="1"/>
        <c:lblAlgn val="ctr"/>
        <c:lblOffset val="100"/>
        <c:noMultiLvlLbl val="0"/>
      </c:catAx>
      <c:valAx>
        <c:axId val="2102080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074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</c:v>
                </c:pt>
                <c:pt idx="1">
                  <c:v>504.074</c:v>
                </c:pt>
                <c:pt idx="2">
                  <c:v>529.9169999999996</c:v>
                </c:pt>
                <c:pt idx="3">
                  <c:v>496.815</c:v>
                </c:pt>
                <c:pt idx="4">
                  <c:v>495.0</c:v>
                </c:pt>
                <c:pt idx="5">
                  <c:v>491.8419999999999</c:v>
                </c:pt>
                <c:pt idx="6">
                  <c:v>550.4</c:v>
                </c:pt>
                <c:pt idx="7">
                  <c:v>486.579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474.0</c:v>
                </c:pt>
                <c:pt idx="1">
                  <c:v>482.2959999999996</c:v>
                </c:pt>
                <c:pt idx="2">
                  <c:v>492.5</c:v>
                </c:pt>
                <c:pt idx="3">
                  <c:v>488.333</c:v>
                </c:pt>
                <c:pt idx="4">
                  <c:v>493.875</c:v>
                </c:pt>
                <c:pt idx="5">
                  <c:v>492.0</c:v>
                </c:pt>
                <c:pt idx="6">
                  <c:v>543.8</c:v>
                </c:pt>
                <c:pt idx="7">
                  <c:v>523.9469999999995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</c:v>
                </c:pt>
                <c:pt idx="1">
                  <c:v>543.8149999999996</c:v>
                </c:pt>
                <c:pt idx="2">
                  <c:v>507.2219999999996</c:v>
                </c:pt>
                <c:pt idx="3">
                  <c:v>518.63</c:v>
                </c:pt>
                <c:pt idx="4">
                  <c:v>541.0619999999996</c:v>
                </c:pt>
                <c:pt idx="5">
                  <c:v>547.737</c:v>
                </c:pt>
                <c:pt idx="6">
                  <c:v>573.4</c:v>
                </c:pt>
                <c:pt idx="7">
                  <c:v>655.737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</c:v>
                </c:pt>
                <c:pt idx="1">
                  <c:v>494.2959999999996</c:v>
                </c:pt>
                <c:pt idx="2">
                  <c:v>490.6669999999999</c:v>
                </c:pt>
                <c:pt idx="3">
                  <c:v>503.704</c:v>
                </c:pt>
                <c:pt idx="4">
                  <c:v>508.9379999999996</c:v>
                </c:pt>
                <c:pt idx="5">
                  <c:v>513.789</c:v>
                </c:pt>
                <c:pt idx="6">
                  <c:v>502.533</c:v>
                </c:pt>
                <c:pt idx="7">
                  <c:v>557.9469999999995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</c:v>
                </c:pt>
                <c:pt idx="1">
                  <c:v>494.4809999999996</c:v>
                </c:pt>
                <c:pt idx="2">
                  <c:v>490.9719999999996</c:v>
                </c:pt>
                <c:pt idx="3">
                  <c:v>504.444</c:v>
                </c:pt>
                <c:pt idx="4">
                  <c:v>510.5</c:v>
                </c:pt>
                <c:pt idx="5">
                  <c:v>518.895</c:v>
                </c:pt>
                <c:pt idx="6">
                  <c:v>504.9329999999996</c:v>
                </c:pt>
                <c:pt idx="7">
                  <c:v>557.737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742632"/>
        <c:axId val="2102748520"/>
      </c:lineChart>
      <c:catAx>
        <c:axId val="2102742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748520"/>
        <c:crosses val="autoZero"/>
        <c:auto val="1"/>
        <c:lblAlgn val="ctr"/>
        <c:lblOffset val="100"/>
        <c:noMultiLvlLbl val="0"/>
      </c:catAx>
      <c:valAx>
        <c:axId val="2102748520"/>
        <c:scaling>
          <c:orientation val="minMax"/>
          <c:max val="650.0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742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582.4559999999996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568.8359999999996</c:v>
                </c:pt>
                <c:pt idx="1">
                  <c:v>572.8489999999996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596.4679999999993</c:v>
                </c:pt>
                <c:pt idx="7">
                  <c:v>601.0259999999995</c:v>
                </c:pt>
                <c:pt idx="8">
                  <c:v>597.038</c:v>
                </c:pt>
                <c:pt idx="9">
                  <c:v>596.4379999999994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595.8539999999996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614.5619999999996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564.5069999999995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571.2329999999995</c:v>
                </c:pt>
                <c:pt idx="4">
                  <c:v>572.021</c:v>
                </c:pt>
                <c:pt idx="5">
                  <c:v>574.6669999999996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568.3279999999993</c:v>
                </c:pt>
                <c:pt idx="2">
                  <c:v>568.5419999999996</c:v>
                </c:pt>
                <c:pt idx="3">
                  <c:v>571.8539999999996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578.8479999999993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576.9379999999994</c:v>
                </c:pt>
                <c:pt idx="10">
                  <c:v>591.4829999999995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221576"/>
        <c:axId val="2102227304"/>
      </c:lineChart>
      <c:catAx>
        <c:axId val="2102221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227304"/>
        <c:crosses val="autoZero"/>
        <c:auto val="1"/>
        <c:lblAlgn val="ctr"/>
        <c:lblOffset val="100"/>
        <c:noMultiLvlLbl val="0"/>
      </c:catAx>
      <c:valAx>
        <c:axId val="2102227304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221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</c:v>
                </c:pt>
                <c:pt idx="1">
                  <c:v>908.111</c:v>
                </c:pt>
                <c:pt idx="2">
                  <c:v>995.6669999999996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907.3639999999996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988.8179999999994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903656"/>
        <c:axId val="2102909544"/>
      </c:lineChart>
      <c:catAx>
        <c:axId val="2102903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909544"/>
        <c:crosses val="autoZero"/>
        <c:auto val="1"/>
        <c:lblAlgn val="ctr"/>
        <c:lblOffset val="100"/>
        <c:noMultiLvlLbl val="0"/>
      </c:catAx>
      <c:valAx>
        <c:axId val="2102909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903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607.8569999999993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597.9169999999996</c:v>
                </c:pt>
                <c:pt idx="11">
                  <c:v>609.9569999999995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579.3429999999993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600.9779999999995</c:v>
                </c:pt>
                <c:pt idx="5">
                  <c:v>603.3109999999996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614.3329999999993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575.9429999999994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592.5269999999996</c:v>
                </c:pt>
                <c:pt idx="5">
                  <c:v>657.8439999999996</c:v>
                </c:pt>
                <c:pt idx="6">
                  <c:v>635.8399999999996</c:v>
                </c:pt>
                <c:pt idx="7">
                  <c:v>739.576</c:v>
                </c:pt>
                <c:pt idx="8">
                  <c:v>737.8119999999996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884.3329999999993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572.4569999999995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591.9109999999995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614.9559999999996</c:v>
                </c:pt>
                <c:pt idx="10">
                  <c:v>635.3329999999993</c:v>
                </c:pt>
                <c:pt idx="11">
                  <c:v>670.4779999999995</c:v>
                </c:pt>
                <c:pt idx="12">
                  <c:v>624.7140000000001</c:v>
                </c:pt>
                <c:pt idx="13">
                  <c:v>602.3329999999993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585.8549999999996</c:v>
                </c:pt>
                <c:pt idx="4">
                  <c:v>586.742</c:v>
                </c:pt>
                <c:pt idx="5">
                  <c:v>593.0219999999996</c:v>
                </c:pt>
                <c:pt idx="6">
                  <c:v>602.8519999999993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628.4169999999996</c:v>
                </c:pt>
                <c:pt idx="11">
                  <c:v>684.8259999999996</c:v>
                </c:pt>
                <c:pt idx="12">
                  <c:v>624.7140000000001</c:v>
                </c:pt>
                <c:pt idx="13">
                  <c:v>602.3329999999993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952840"/>
        <c:axId val="2102955976"/>
      </c:lineChart>
      <c:catAx>
        <c:axId val="2102952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2955976"/>
        <c:crosses val="autoZero"/>
        <c:auto val="1"/>
        <c:lblAlgn val="ctr"/>
        <c:lblOffset val="100"/>
        <c:noMultiLvlLbl val="0"/>
      </c:catAx>
      <c:valAx>
        <c:axId val="2102955976"/>
        <c:scaling>
          <c:orientation val="minMax"/>
          <c:min val="55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2952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01/05/12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01/05/12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6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01/05/12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01/05/12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01/05/12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|∃c=(u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∈E,∀i∈{1,…,k}}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LMST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Broadcast Oriented Protocol (RBOP)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 Minimal Spanning Tree</a:t>
            </a:r>
          </a:p>
          <a:p>
            <a:pPr lvl="1"/>
            <a:r>
              <a:rPr lang="fr-FR"/>
              <a:t>Relative Neighborhood Graph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88638" y="3058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406349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935130" y="1909891"/>
            <a:ext cx="2358368" cy="21480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223161" y="2341939"/>
            <a:ext cx="3147875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7011216" y="29190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266934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4892104" y="1786182"/>
            <a:ext cx="2395980" cy="2355957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80020" y="2050125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630076" y="2626188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116" name="Ellipse 115"/>
          <p:cNvSpPr/>
          <p:nvPr/>
        </p:nvSpPr>
        <p:spPr>
          <a:xfrm>
            <a:off x="5039586" y="1837883"/>
            <a:ext cx="2045227" cy="20162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5" grpId="0"/>
      <p:bldP spid="115" grpId="1"/>
      <p:bldP spid="116" grpId="0" animBg="1"/>
      <p:bldP spid="11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Diffuser le message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Tous les nœuds 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585842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9345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38457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60477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97920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3990542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681870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04028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51413" y="3365125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51413" y="3872724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26048" y="462716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26213" y="448307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56113" y="492796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03949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269520" y="3728630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08420" y="33854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1923" y="28778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761035" y="26369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083055" y="47171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20498" y="41398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13120" y="44462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04448" y="512474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26606" y="2984785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873991" y="3225710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873991" y="3733309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48791" y="434365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278691" y="4794149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26527" y="3745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192098" y="3589215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40674" y="4153034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5784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1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1291447" y="2326026"/>
            <a:ext cx="24692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1" y="437792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06527 0.05185 " pathEditMode="relative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14815E-6 L 0.04584 -0.07223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4 L -0.07378 -0.113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5087E-6 L 0.11268 0.04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37775" y="4054968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1" y="372691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2" y="3722488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16" y="37225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73118" y="4770417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Constantes </a:t>
                </a:r>
                <a14:m>
                  <m:oMath xmlns=""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fr-FR" i="1" dirty="0" smtClean="0">
                        <a:latin typeface="Cambria Math"/>
                      </a:rPr>
                      <m:t> = 2</m:t>
                    </m:r>
                  </m:oMath>
                </a14:m>
                <a:r>
                  <a:rPr lang="fr-FR" dirty="0" smtClean="0"/>
                  <a:t>  et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𝑐</m:t>
                    </m:r>
                    <m:r>
                      <a:rPr lang="fr-FR" i="1" dirty="0" smtClean="0">
                        <a:latin typeface="Cambria Math"/>
                      </a:rPr>
                      <m:t> = 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Temps de Simulation :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10 000</m:t>
                    </m:r>
                    <m:r>
                      <a:rPr lang="fr-FR" i="1" dirty="0" smtClean="0">
                        <a:latin typeface="Cambria Math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Énergie Initial :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200 000,0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Période de génération des évènement: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2</m:t>
                    </m:r>
                    <m:r>
                      <a:rPr lang="fr-FR" i="1" dirty="0" smtClean="0">
                        <a:latin typeface="Cambria Math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La portée d’un Nœud :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30 </m:t>
                    </m:r>
                    <m:r>
                      <a:rPr lang="fr-FR" i="1" dirty="0" smtClean="0">
                        <a:latin typeface="Cambria Math"/>
                      </a:rPr>
                      <m:t>𝑚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La taille de la topologie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1000∗1000.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207684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9978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598644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Constantes </a:t>
                </a:r>
                <a14:m>
                  <m:oMath xmlns=""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fr-FR" i="1" dirty="0" smtClean="0">
                        <a:latin typeface="Cambria Math"/>
                      </a:rPr>
                      <m:t> = 4  </m:t>
                    </m:r>
                  </m:oMath>
                </a14:m>
                <a:r>
                  <a:rPr lang="fr-FR" dirty="0" smtClean="0"/>
                  <a:t>et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𝑐</m:t>
                    </m:r>
                    <m:r>
                      <a:rPr lang="fr-FR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fr-FR" dirty="0" smtClean="0"/>
                  <a:t> </a:t>
                </a:r>
                <a14:m>
                  <m:oMath xmlns=""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r>
                  <a:rPr lang="fr-FR" dirty="0" smtClean="0"/>
                  <a:t>Temps de Simulation :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10 000</m:t>
                    </m:r>
                    <m:r>
                      <a:rPr lang="fr-FR" b="0" i="1" dirty="0" smtClean="0">
                        <a:latin typeface="Cambria Math"/>
                      </a:rPr>
                      <m:t> </m:t>
                    </m:r>
                    <m:r>
                      <a:rPr lang="fr-FR" i="1" dirty="0" smtClean="0">
                        <a:latin typeface="Cambria Math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Énergie Initial :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200 000,0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Période de génération des évènement: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2</m:t>
                    </m:r>
                    <m:r>
                      <a:rPr lang="fr-FR" i="1" dirty="0" smtClean="0">
                        <a:latin typeface="Cambria Math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La portée d’un Nœud :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30 </m:t>
                    </m:r>
                    <m:r>
                      <a:rPr lang="fr-FR" i="1" dirty="0" smtClean="0">
                        <a:latin typeface="Cambria Math"/>
                      </a:rPr>
                      <m:t>𝑚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La taille de la topologie </a:t>
                </a:r>
                <a14:m>
                  <m:oMath xmlns=""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1000∗1000.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41177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618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96795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6186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67515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68783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42" b="-994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1275</TotalTime>
  <Words>1280</Words>
  <Application>Microsoft Macintosh PowerPoint</Application>
  <PresentationFormat>Présentation à l'écran (4:3)</PresentationFormat>
  <Paragraphs>549</Paragraphs>
  <Slides>34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 et résulats</vt:lpstr>
      <vt:lpstr>Choix des outils</vt:lpstr>
      <vt:lpstr>Paramètres de Simulation</vt:lpstr>
      <vt:lpstr>TTFF</vt:lpstr>
      <vt:lpstr>Pourcentage des Nœuds  (75%)</vt:lpstr>
      <vt:lpstr>Connexité de Graph</vt:lpstr>
      <vt:lpstr>Paramètres de Simulation</vt:lpstr>
      <vt:lpstr>TTFF</vt:lpstr>
      <vt:lpstr>PCN (75%)</vt:lpstr>
      <vt:lpstr>Connexité de 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232</cp:revision>
  <dcterms:created xsi:type="dcterms:W3CDTF">2012-04-21T08:43:37Z</dcterms:created>
  <dcterms:modified xsi:type="dcterms:W3CDTF">2012-05-01T19:59:33Z</dcterms:modified>
</cp:coreProperties>
</file>