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2" r:id="rId4"/>
    <p:sldId id="257" r:id="rId5"/>
    <p:sldId id="259" r:id="rId6"/>
    <p:sldId id="265" r:id="rId7"/>
    <p:sldId id="25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6236" autoAdjust="0"/>
  </p:normalViewPr>
  <p:slideViewPr>
    <p:cSldViewPr snapToGrid="0">
      <p:cViewPr varScale="1">
        <p:scale>
          <a:sx n="92" d="100"/>
          <a:sy n="92"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www.linkedin.com/in/patricia-gonzalez-gruber/" TargetMode="External"/><Relationship Id="rId1" Type="http://schemas.openxmlformats.org/officeDocument/2006/relationships/slideLayout" Target="../slideLayouts/slideLayout1.xml"/><Relationship Id="rId6" Type="http://schemas.openxmlformats.org/officeDocument/2006/relationships/hyperlink" Target="https://app.powerbi.com/view?r=eyJrIjoiZGUzNmNlNTItZTI3Yi00M2FlLTg2NWQtYWQzMDk2ZjRhMThjIiwidCI6ImVkNmQ1Yjg4LTgzNGUtNGIwYy04N2I4LTAyMDU2MTUxNDI1OSJ9" TargetMode="External"/><Relationship Id="rId5" Type="http://schemas.openxmlformats.org/officeDocument/2006/relationships/image" Target="../media/image2.png"/><Relationship Id="rId4" Type="http://schemas.openxmlformats.org/officeDocument/2006/relationships/hyperlink" Target="https://github.com/Patri-EGG/Optimization-of-Marketing-Strategies-for-E-commerce/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normAutofit/>
          </a:bodyPr>
          <a:lstStyle/>
          <a:p>
            <a:r>
              <a:rPr lang="es-ES" dirty="0"/>
              <a:t>Optimización Estrategias Marketing para E-comerce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3602038"/>
            <a:ext cx="9144000" cy="534027"/>
          </a:xfrm>
        </p:spPr>
        <p:txBody>
          <a:bodyPr/>
          <a:lstStyle/>
          <a:p>
            <a:r>
              <a:rPr lang="es-ES" dirty="0"/>
              <a:t>Análisis de ‘Engagement’, Conversión y ‘Feedback’ de Clientes</a:t>
            </a:r>
          </a:p>
        </p:txBody>
      </p:sp>
      <p:pic>
        <p:nvPicPr>
          <p:cNvPr id="5" name="Imagen 4" descr="Logotipo&#10;&#10;Descripción generada automáticamente">
            <a:hlinkClick r:id="rId2"/>
            <a:extLst>
              <a:ext uri="{FF2B5EF4-FFF2-40B4-BE49-F238E27FC236}">
                <a16:creationId xmlns:a16="http://schemas.microsoft.com/office/drawing/2014/main" id="{EAD06AB0-97C2-F8E6-D020-DFB95086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8" y="6158023"/>
            <a:ext cx="435935" cy="435935"/>
          </a:xfrm>
          <a:prstGeom prst="rect">
            <a:avLst/>
          </a:prstGeom>
        </p:spPr>
      </p:pic>
      <p:pic>
        <p:nvPicPr>
          <p:cNvPr id="7" name="Imagen 6" descr="Icono&#10;&#10;Descripción generada automáticamente">
            <a:hlinkClick r:id="rId4"/>
            <a:extLst>
              <a:ext uri="{FF2B5EF4-FFF2-40B4-BE49-F238E27FC236}">
                <a16:creationId xmlns:a16="http://schemas.microsoft.com/office/drawing/2014/main" id="{F7B5883D-56A3-8A1C-F3B5-528221D20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743" y="6175743"/>
            <a:ext cx="435935" cy="435935"/>
          </a:xfrm>
          <a:prstGeom prst="rect">
            <a:avLst/>
          </a:prstGeom>
        </p:spPr>
      </p:pic>
      <p:sp>
        <p:nvSpPr>
          <p:cNvPr id="10" name="Subtitle 2">
            <a:extLst>
              <a:ext uri="{FF2B5EF4-FFF2-40B4-BE49-F238E27FC236}">
                <a16:creationId xmlns:a16="http://schemas.microsoft.com/office/drawing/2014/main" id="{487BA77E-7E2E-6135-E899-DB8CD2A30FFA}"/>
              </a:ext>
            </a:extLst>
          </p:cNvPr>
          <p:cNvSpPr txBox="1">
            <a:spLocks/>
          </p:cNvSpPr>
          <p:nvPr/>
        </p:nvSpPr>
        <p:spPr>
          <a:xfrm>
            <a:off x="1440710" y="6375990"/>
            <a:ext cx="2232837" cy="3721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t>Patricia González Gruber</a:t>
            </a:r>
          </a:p>
        </p:txBody>
      </p:sp>
      <p:pic>
        <p:nvPicPr>
          <p:cNvPr id="6" name="Imagen 5" descr="Interfaz de usuario gráfica&#10;&#10;Descripción generada automáticamente">
            <a:hlinkClick r:id="rId6"/>
            <a:extLst>
              <a:ext uri="{FF2B5EF4-FFF2-40B4-BE49-F238E27FC236}">
                <a16:creationId xmlns:a16="http://schemas.microsoft.com/office/drawing/2014/main" id="{09678557-68D4-BE1A-AEB6-9AD507405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4483" y="5276387"/>
            <a:ext cx="2347034" cy="1285875"/>
          </a:xfrm>
          <a:prstGeom prst="rect">
            <a:avLst/>
          </a:prstGeom>
        </p:spPr>
      </p:pic>
      <p:sp>
        <p:nvSpPr>
          <p:cNvPr id="8" name="CuadroTexto 7">
            <a:hlinkClick r:id="rId6"/>
            <a:extLst>
              <a:ext uri="{FF2B5EF4-FFF2-40B4-BE49-F238E27FC236}">
                <a16:creationId xmlns:a16="http://schemas.microsoft.com/office/drawing/2014/main" id="{A2C0F308-0A10-3D5C-E32C-696D4BBE3AFB}"/>
              </a:ext>
            </a:extLst>
          </p:cNvPr>
          <p:cNvSpPr txBox="1"/>
          <p:nvPr/>
        </p:nvSpPr>
        <p:spPr>
          <a:xfrm>
            <a:off x="8121524" y="6274042"/>
            <a:ext cx="1372959" cy="319916"/>
          </a:xfrm>
          <a:prstGeom prst="rect">
            <a:avLst/>
          </a:prstGeom>
          <a:noFill/>
        </p:spPr>
        <p:txBody>
          <a:bodyPr wrap="square" rtlCol="0">
            <a:spAutoFit/>
          </a:bodyPr>
          <a:lstStyle/>
          <a:p>
            <a:r>
              <a:rPr lang="es-ES" sz="1400" dirty="0"/>
              <a:t>Ir al Dashboard</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s-ES" dirty="0"/>
              <a:t>Introducción al Problema de Negocio</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16261"/>
            <a:ext cx="10515600" cy="3542762"/>
          </a:xfrm>
        </p:spPr>
        <p:txBody>
          <a:bodyPr vert="horz" lIns="91440" tIns="45720" rIns="91440" bIns="45720" rtlCol="0">
            <a:normAutofit/>
          </a:bodyPr>
          <a:lstStyle/>
          <a:p>
            <a:pPr marL="0" indent="0">
              <a:lnSpc>
                <a:spcPct val="100000"/>
              </a:lnSpc>
              <a:buNone/>
            </a:pPr>
            <a:r>
              <a:rPr lang="es-ES" sz="1200" dirty="0"/>
              <a:t>Un negocio de venta minorista online, está enfrentando una reducción en la participación de los clientes y en las tasas de conversión, a pesar de haber lanzado varias nuevas campañas de marketing en línea. Quieren realizar un análisis detallado e identificar áreas de mejora en sus estrategias de marketing.</a:t>
            </a:r>
          </a:p>
          <a:p>
            <a:endParaRPr lang="es-ES" sz="1400" b="1" dirty="0"/>
          </a:p>
          <a:p>
            <a:r>
              <a:rPr lang="es-ES" sz="1400" b="1" dirty="0"/>
              <a:t>Puntos Clave:</a:t>
            </a:r>
          </a:p>
          <a:p>
            <a:pPr lvl="1"/>
            <a:endParaRPr lang="es-ES" sz="1400" dirty="0"/>
          </a:p>
          <a:p>
            <a:pPr lvl="1"/>
            <a:r>
              <a:rPr lang="es-ES" sz="1200" dirty="0"/>
              <a:t>Reducción en la participación de los clientes: El número de interacciones y la participación de los clientes con el sitio web y el contenido de marketing ha disminuido.</a:t>
            </a:r>
          </a:p>
          <a:p>
            <a:pPr lvl="1"/>
            <a:endParaRPr lang="es-ES" sz="1200" dirty="0"/>
          </a:p>
          <a:p>
            <a:pPr lvl="1"/>
            <a:r>
              <a:rPr lang="es-ES" sz="1200" dirty="0"/>
              <a:t>Disminución de las tasas de conversión: Menos visitantes del sitio se están convirtiendo en clientes que pagan.</a:t>
            </a:r>
          </a:p>
          <a:p>
            <a:pPr lvl="1"/>
            <a:endParaRPr lang="es-ES" sz="1200" dirty="0"/>
          </a:p>
          <a:p>
            <a:pPr lvl="1"/>
            <a:r>
              <a:rPr lang="es-ES" sz="1200" dirty="0"/>
              <a:t>Altos gastos en marketing: Las inversiones significativas en campañas de marketing no están generando los rendimientos esperados.</a:t>
            </a:r>
          </a:p>
          <a:p>
            <a:pPr lvl="1"/>
            <a:endParaRPr lang="es-ES" sz="1200" dirty="0"/>
          </a:p>
          <a:p>
            <a:pPr lvl="1"/>
            <a:r>
              <a:rPr lang="es-ES" sz="1200" dirty="0"/>
              <a:t>Necesidad de análisis de feedback de los clientes: Comprender las opiniones de los clientes sobre productos y servicios es crucial para mejorar la participación y las conversiones.</a:t>
            </a:r>
          </a:p>
          <a:p>
            <a:pPr lvl="1"/>
            <a:endParaRPr lang="en-US" sz="1100" dirty="0"/>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Objetivos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055076" y="1690688"/>
            <a:ext cx="10515600" cy="4082791"/>
          </a:xfrm>
        </p:spPr>
        <p:txBody>
          <a:bodyPr>
            <a:normAutofit/>
          </a:bodyPr>
          <a:lstStyle/>
          <a:p>
            <a:r>
              <a:rPr lang="es-ES" sz="1400" b="1" dirty="0"/>
              <a:t>Aumentar las tasas de conversión:</a:t>
            </a:r>
            <a:endParaRPr lang="es-ES" sz="1400" dirty="0"/>
          </a:p>
          <a:p>
            <a:pPr lvl="1"/>
            <a:endParaRPr lang="es-ES" sz="1400" b="1" dirty="0"/>
          </a:p>
          <a:p>
            <a:pPr lvl="1"/>
            <a:r>
              <a:rPr lang="es-ES" sz="1200" b="1" dirty="0"/>
              <a:t>Objetivo:</a:t>
            </a:r>
            <a:r>
              <a:rPr lang="es-ES" sz="1200" dirty="0"/>
              <a:t> Identificar los factores que impactan la tasa de conversión y ofrecer recomendaciones para mejorarla.</a:t>
            </a:r>
          </a:p>
          <a:p>
            <a:pPr lvl="1"/>
            <a:r>
              <a:rPr lang="es-ES" sz="1200" b="1" dirty="0"/>
              <a:t>Insight:</a:t>
            </a:r>
            <a:r>
              <a:rPr lang="es-ES" sz="1200" dirty="0"/>
              <a:t> Destacar las etapas clave donde los visitantes abandonan y sugerir mejoras para optimizar el embudo de conversión.</a:t>
            </a:r>
          </a:p>
          <a:p>
            <a:endParaRPr lang="es-ES" sz="1200" b="1" dirty="0"/>
          </a:p>
          <a:p>
            <a:r>
              <a:rPr lang="es-ES" sz="1400" b="1" dirty="0"/>
              <a:t>Mejorar la participación del cliente:</a:t>
            </a:r>
            <a:endParaRPr lang="es-ES" sz="1400" dirty="0"/>
          </a:p>
          <a:p>
            <a:pPr lvl="1"/>
            <a:endParaRPr lang="es-ES" sz="1400" b="1" dirty="0"/>
          </a:p>
          <a:p>
            <a:pPr lvl="1"/>
            <a:r>
              <a:rPr lang="es-ES" sz="1200" b="1" dirty="0"/>
              <a:t>Objetivo:</a:t>
            </a:r>
            <a:r>
              <a:rPr lang="es-ES" sz="1200" dirty="0"/>
              <a:t> Determinar qué tipos de contenido generan mayor participación.</a:t>
            </a:r>
          </a:p>
          <a:p>
            <a:pPr lvl="1"/>
            <a:r>
              <a:rPr lang="es-ES" sz="1200" b="1" dirty="0"/>
              <a:t>Insight:</a:t>
            </a:r>
            <a:r>
              <a:rPr lang="es-ES" sz="1200" dirty="0"/>
              <a:t> Analizar los niveles de interacción con diferentes tipos de contenido de marketing para mejorar las estrategias de contenido.</a:t>
            </a:r>
          </a:p>
          <a:p>
            <a:endParaRPr lang="es-ES" sz="1400" b="1" dirty="0"/>
          </a:p>
          <a:p>
            <a:r>
              <a:rPr lang="es-ES" sz="1400" b="1" dirty="0"/>
              <a:t>Mejorar las puntuaciones de retroalimentación de los clientes:</a:t>
            </a:r>
            <a:endParaRPr lang="es-ES" sz="1400" dirty="0"/>
          </a:p>
          <a:p>
            <a:pPr lvl="1"/>
            <a:endParaRPr lang="es-ES" sz="1200" b="1" dirty="0"/>
          </a:p>
          <a:p>
            <a:pPr lvl="1"/>
            <a:r>
              <a:rPr lang="es-ES" sz="1200" b="1" dirty="0"/>
              <a:t>Objetivo:</a:t>
            </a:r>
            <a:r>
              <a:rPr lang="es-ES" sz="1200" dirty="0"/>
              <a:t> Comprender los temas comunes en las reseñas de clientes y proporcionar insights accionables.</a:t>
            </a:r>
          </a:p>
          <a:p>
            <a:pPr lvl="1"/>
            <a:r>
              <a:rPr lang="es-ES" sz="1200" b="1" dirty="0"/>
              <a:t>Insight:</a:t>
            </a:r>
            <a:r>
              <a:rPr lang="es-ES" sz="1200" dirty="0"/>
              <a:t> Identificar comentarios positivos y negativos recurrentes para guiar mejoras en productos y servicios.</a:t>
            </a:r>
          </a:p>
          <a:p>
            <a:pPr marL="0" indent="0">
              <a:lnSpc>
                <a:spcPct val="170000"/>
              </a:lnSpc>
              <a:buNone/>
            </a:pPr>
            <a:endParaRPr lang="en-US" dirty="0"/>
          </a:p>
        </p:txBody>
      </p:sp>
    </p:spTree>
    <p:extLst>
      <p:ext uri="{BB962C8B-B14F-4D97-AF65-F5344CB8AC3E}">
        <p14:creationId xmlns:p14="http://schemas.microsoft.com/office/powerpoint/2010/main" val="7586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285819"/>
            <a:ext cx="10515600" cy="1325563"/>
          </a:xfrm>
        </p:spPr>
        <p:txBody>
          <a:bodyPr/>
          <a:lstStyle/>
          <a:p>
            <a:r>
              <a:rPr lang="nb-NO" dirty="0"/>
              <a:t>Dashboard General</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640743"/>
            <a:ext cx="5389715" cy="4647167"/>
          </a:xfrm>
        </p:spPr>
        <p:txBody>
          <a:bodyPr>
            <a:noAutofit/>
          </a:bodyPr>
          <a:lstStyle/>
          <a:p>
            <a:pPr>
              <a:lnSpc>
                <a:spcPct val="120000"/>
              </a:lnSpc>
            </a:pPr>
            <a:r>
              <a:rPr lang="es-ES" sz="1400" b="1" dirty="0"/>
              <a:t>Disminución de las tasas de conversión:</a:t>
            </a:r>
            <a:r>
              <a:rPr lang="es-ES" sz="1400" dirty="0"/>
              <a:t> </a:t>
            </a:r>
          </a:p>
          <a:p>
            <a:pPr lvl="1">
              <a:lnSpc>
                <a:spcPct val="120000"/>
              </a:lnSpc>
            </a:pPr>
            <a:r>
              <a:rPr lang="es-ES" sz="1200" dirty="0"/>
              <a:t>La tasa de conversión mostró una fuerte recuperación en diciembre, alcanzando el 10.3%, a pesar de una caída notable al 5.1% en octubre.</a:t>
            </a:r>
          </a:p>
          <a:p>
            <a:pPr>
              <a:lnSpc>
                <a:spcPct val="120000"/>
              </a:lnSpc>
            </a:pPr>
            <a:r>
              <a:rPr lang="es-ES" sz="1400" b="1" dirty="0"/>
              <a:t>Análisis feddback de los clientes:</a:t>
            </a:r>
          </a:p>
          <a:p>
            <a:pPr lvl="1">
              <a:lnSpc>
                <a:spcPct val="120000"/>
              </a:lnSpc>
            </a:pPr>
            <a:r>
              <a:rPr lang="es-ES" sz="1200" dirty="0"/>
              <a:t>Las calificaciones de los clientes se han mantenido constantes, con un promedio de alrededor de 3.7 durante todo el año. Aunque es estable, el promedio está por debajo del objetivo de 4.0, lo que sugiere la necesidad de realizar mejoras enfocadas en la satisfacción del cliente, especialmente para productos con una calificación inferior a 3.5.</a:t>
            </a:r>
          </a:p>
          <a:p>
            <a:pPr>
              <a:lnSpc>
                <a:spcPct val="120000"/>
              </a:lnSpc>
            </a:pPr>
            <a:r>
              <a:rPr lang="es-ES" sz="1400" b="1" dirty="0"/>
              <a:t>Reducción en la participación de los clientes:</a:t>
            </a:r>
          </a:p>
          <a:p>
            <a:pPr lvl="1">
              <a:lnSpc>
                <a:spcPct val="120000"/>
              </a:lnSpc>
            </a:pPr>
            <a:r>
              <a:rPr lang="es-ES" sz="1200" dirty="0"/>
              <a:t>Ha habido una disminución en la participación general en redes sociales, con una caída de las visualizaciones a lo largo del año. Aunque los clics y los "me gusta" son bajos en comparación con las visualizaciones, la tasa de clics es del 15.37%, lo que significa que los usuarios que se involucran siguen interactuando de manera efectiva.</a:t>
            </a:r>
            <a:endParaRPr lang="en-US" sz="1200" dirty="0"/>
          </a:p>
        </p:txBody>
      </p:sp>
      <p:grpSp>
        <p:nvGrpSpPr>
          <p:cNvPr id="15" name="Grupo 14">
            <a:extLst>
              <a:ext uri="{FF2B5EF4-FFF2-40B4-BE49-F238E27FC236}">
                <a16:creationId xmlns:a16="http://schemas.microsoft.com/office/drawing/2014/main" id="{89AB4597-E27C-06E4-9914-9F9D496068ED}"/>
              </a:ext>
            </a:extLst>
          </p:cNvPr>
          <p:cNvGrpSpPr/>
          <p:nvPr/>
        </p:nvGrpSpPr>
        <p:grpSpPr>
          <a:xfrm>
            <a:off x="6423666" y="1640743"/>
            <a:ext cx="5333290" cy="3869885"/>
            <a:chOff x="5370457" y="1795928"/>
            <a:chExt cx="6098348" cy="3875743"/>
          </a:xfrm>
        </p:grpSpPr>
        <p:pic>
          <p:nvPicPr>
            <p:cNvPr id="3" name="Imagen 2" descr="Interfaz de usuario gráfica&#10;&#10;Descripción generada automáticamente">
              <a:extLst>
                <a:ext uri="{FF2B5EF4-FFF2-40B4-BE49-F238E27FC236}">
                  <a16:creationId xmlns:a16="http://schemas.microsoft.com/office/drawing/2014/main" id="{9233E163-F0E8-147D-8347-7CD34969FC37}"/>
                </a:ext>
              </a:extLst>
            </p:cNvPr>
            <p:cNvPicPr>
              <a:picLocks noChangeAspect="1"/>
            </p:cNvPicPr>
            <p:nvPr/>
          </p:nvPicPr>
          <p:blipFill>
            <a:blip r:embed="rId2">
              <a:extLst>
                <a:ext uri="{28A0092B-C50C-407E-A947-70E740481C1C}">
                  <a14:useLocalDpi xmlns:a14="http://schemas.microsoft.com/office/drawing/2010/main" val="0"/>
                </a:ext>
              </a:extLst>
            </a:blip>
            <a:srcRect l="15033"/>
            <a:stretch/>
          </p:blipFill>
          <p:spPr>
            <a:xfrm>
              <a:off x="5370457" y="1795928"/>
              <a:ext cx="6098348" cy="3875743"/>
            </a:xfrm>
            <a:prstGeom prst="rect">
              <a:avLst/>
            </a:prstGeom>
          </p:spPr>
        </p:pic>
        <p:sp>
          <p:nvSpPr>
            <p:cNvPr id="5" name="Rectángulo redondeado 4">
              <a:extLst>
                <a:ext uri="{FF2B5EF4-FFF2-40B4-BE49-F238E27FC236}">
                  <a16:creationId xmlns:a16="http://schemas.microsoft.com/office/drawing/2014/main" id="{C11C49C2-5F76-7503-3C31-FA29C8BAED3E}"/>
                </a:ext>
              </a:extLst>
            </p:cNvPr>
            <p:cNvSpPr/>
            <p:nvPr/>
          </p:nvSpPr>
          <p:spPr>
            <a:xfrm>
              <a:off x="7864955" y="2226589"/>
              <a:ext cx="855784" cy="94956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a:extLst>
                <a:ext uri="{FF2B5EF4-FFF2-40B4-BE49-F238E27FC236}">
                  <a16:creationId xmlns:a16="http://schemas.microsoft.com/office/drawing/2014/main" id="{515FD116-51BC-F832-3374-8B2835A82AF5}"/>
                </a:ext>
              </a:extLst>
            </p:cNvPr>
            <p:cNvSpPr/>
            <p:nvPr/>
          </p:nvSpPr>
          <p:spPr>
            <a:xfrm>
              <a:off x="7864955" y="4819617"/>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a:extLst>
                <a:ext uri="{FF2B5EF4-FFF2-40B4-BE49-F238E27FC236}">
                  <a16:creationId xmlns:a16="http://schemas.microsoft.com/office/drawing/2014/main" id="{F4C9D32A-7D00-BAF2-FC15-AEA16BE31DA1}"/>
                </a:ext>
              </a:extLst>
            </p:cNvPr>
            <p:cNvSpPr/>
            <p:nvPr/>
          </p:nvSpPr>
          <p:spPr>
            <a:xfrm>
              <a:off x="7901354" y="3429000"/>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2" name="Conector recto 11">
            <a:extLst>
              <a:ext uri="{FF2B5EF4-FFF2-40B4-BE49-F238E27FC236}">
                <a16:creationId xmlns:a16="http://schemas.microsoft.com/office/drawing/2014/main" id="{1CB25B22-299D-B74C-7FC3-F3E8F3529420}"/>
              </a:ext>
            </a:extLst>
          </p:cNvPr>
          <p:cNvCxnSpPr/>
          <p:nvPr/>
        </p:nvCxnSpPr>
        <p:spPr>
          <a:xfrm>
            <a:off x="7906174" y="3471012"/>
            <a:ext cx="2036298"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55822" y="380824"/>
            <a:ext cx="10515600" cy="1325563"/>
          </a:xfrm>
        </p:spPr>
        <p:txBody>
          <a:bodyPr/>
          <a:lstStyle/>
          <a:p>
            <a:r>
              <a:rPr lang="es-ES" dirty="0"/>
              <a:t>Tasas de Conversión en Declinación</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55822" y="1825625"/>
            <a:ext cx="5560010" cy="4351338"/>
          </a:xfrm>
        </p:spPr>
        <p:txBody>
          <a:bodyPr>
            <a:normAutofit fontScale="92500"/>
          </a:bodyPr>
          <a:lstStyle/>
          <a:p>
            <a:pPr>
              <a:lnSpc>
                <a:spcPct val="110000"/>
              </a:lnSpc>
            </a:pPr>
            <a:r>
              <a:rPr lang="es-ES" sz="1400" b="1" dirty="0"/>
              <a:t>Tendencia General de Conversión:</a:t>
            </a:r>
            <a:r>
              <a:rPr lang="es-ES" sz="1400" dirty="0"/>
              <a:t> </a:t>
            </a:r>
          </a:p>
          <a:p>
            <a:pPr lvl="1">
              <a:lnSpc>
                <a:spcPct val="110000"/>
              </a:lnSpc>
            </a:pPr>
            <a:r>
              <a:rPr lang="es-ES" sz="1200" dirty="0"/>
              <a:t>A lo largo del año, las tasas de conversión variaron, con un mayor número de productos que lograron una conversión exitosa en meses como febrero y julio. Esto sugiere que, aunque algunos productos experimentaron picos estacionales fuertes, existe potencial para mejorar las conversiones en los meses con un rendimiento más bajo a través de intervenciones específicas.</a:t>
            </a:r>
          </a:p>
          <a:p>
            <a:pPr>
              <a:lnSpc>
                <a:spcPct val="110000"/>
              </a:lnSpc>
            </a:pPr>
            <a:endParaRPr lang="es-ES" sz="1100" b="1" dirty="0"/>
          </a:p>
          <a:p>
            <a:pPr>
              <a:lnSpc>
                <a:spcPct val="110000"/>
              </a:lnSpc>
            </a:pPr>
            <a:r>
              <a:rPr lang="es-ES" sz="1400" b="1" dirty="0"/>
              <a:t>Mes con la Tasa de Conversión más Baja:</a:t>
            </a:r>
          </a:p>
          <a:p>
            <a:pPr lvl="1">
              <a:lnSpc>
                <a:spcPct val="110000"/>
              </a:lnSpc>
            </a:pPr>
            <a:r>
              <a:rPr lang="es-ES" sz="1200" dirty="0"/>
              <a:t>Mayo registró la tasa de conversión más baja, con un 4.5%, sin que ningún producto se destacara significativamente en términos de conversión. Esto indica una necesidad potencial de revisar las estrategias de marketing o las promociones durante este período para mejorar el rendimiento.</a:t>
            </a:r>
          </a:p>
          <a:p>
            <a:pPr>
              <a:lnSpc>
                <a:spcPct val="110000"/>
              </a:lnSpc>
            </a:pPr>
            <a:endParaRPr lang="es-ES" sz="1100" b="1" dirty="0"/>
          </a:p>
          <a:p>
            <a:pPr>
              <a:lnSpc>
                <a:spcPct val="110000"/>
              </a:lnSpc>
            </a:pPr>
            <a:r>
              <a:rPr lang="es-ES" sz="1400" b="1" dirty="0"/>
              <a:t>Mes con la Tasa de Conversión más Alta:</a:t>
            </a:r>
            <a:r>
              <a:rPr lang="es-ES" sz="1400" dirty="0"/>
              <a:t> </a:t>
            </a:r>
          </a:p>
          <a:p>
            <a:pPr lvl="1">
              <a:lnSpc>
                <a:spcPct val="110000"/>
              </a:lnSpc>
            </a:pPr>
            <a:r>
              <a:rPr lang="es-ES" sz="1200" dirty="0"/>
              <a:t>Enero tuvo la tasa de conversión más alta, con un 19.6% en general, impulsada de manera significativa por las botas de esquí (Ski Boots), que lograron una conversión excepcional del 150%. Esto indica un fuerte comienzo de año, probablemente motivado por la demanda estacional.</a:t>
            </a:r>
            <a:endParaRPr lang="en-US" sz="1200" dirty="0"/>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upo 14">
            <a:extLst>
              <a:ext uri="{FF2B5EF4-FFF2-40B4-BE49-F238E27FC236}">
                <a16:creationId xmlns:a16="http://schemas.microsoft.com/office/drawing/2014/main" id="{7207BB01-427E-CC2D-0738-D76A12C04090}"/>
              </a:ext>
            </a:extLst>
          </p:cNvPr>
          <p:cNvGrpSpPr/>
          <p:nvPr/>
        </p:nvGrpSpPr>
        <p:grpSpPr>
          <a:xfrm>
            <a:off x="6225187" y="1561299"/>
            <a:ext cx="5528754" cy="4480197"/>
            <a:chOff x="6225187" y="1561299"/>
            <a:chExt cx="5528754" cy="4480197"/>
          </a:xfrm>
        </p:grpSpPr>
        <p:pic>
          <p:nvPicPr>
            <p:cNvPr id="5" name="Imagen 4" descr="Interfaz de usuario gráfica&#10;&#10;Descripción generada automáticamente con confianza media">
              <a:extLst>
                <a:ext uri="{FF2B5EF4-FFF2-40B4-BE49-F238E27FC236}">
                  <a16:creationId xmlns:a16="http://schemas.microsoft.com/office/drawing/2014/main" id="{D504A2AD-9EBC-63C7-9A16-733C647B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87" y="1561299"/>
              <a:ext cx="5528754" cy="4480197"/>
            </a:xfrm>
            <a:prstGeom prst="rect">
              <a:avLst/>
            </a:prstGeom>
          </p:spPr>
        </p:pic>
        <p:sp>
          <p:nvSpPr>
            <p:cNvPr id="9" name="Rectángulo redondeado 8">
              <a:extLst>
                <a:ext uri="{FF2B5EF4-FFF2-40B4-BE49-F238E27FC236}">
                  <a16:creationId xmlns:a16="http://schemas.microsoft.com/office/drawing/2014/main" id="{F38B168F-F62C-8DF8-BDB2-7973419DBE0C}"/>
                </a:ext>
              </a:extLst>
            </p:cNvPr>
            <p:cNvSpPr/>
            <p:nvPr/>
          </p:nvSpPr>
          <p:spPr>
            <a:xfrm>
              <a:off x="8469407" y="3032352"/>
              <a:ext cx="398762" cy="300914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a:extLst>
                <a:ext uri="{FF2B5EF4-FFF2-40B4-BE49-F238E27FC236}">
                  <a16:creationId xmlns:a16="http://schemas.microsoft.com/office/drawing/2014/main" id="{755050D4-91AF-35B4-A9CB-2BD76ADC3ADB}"/>
                </a:ext>
              </a:extLst>
            </p:cNvPr>
            <p:cNvSpPr/>
            <p:nvPr/>
          </p:nvSpPr>
          <p:spPr>
            <a:xfrm>
              <a:off x="7028878" y="3032352"/>
              <a:ext cx="398762" cy="3009144"/>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1" name="Conector recto 10">
            <a:extLst>
              <a:ext uri="{FF2B5EF4-FFF2-40B4-BE49-F238E27FC236}">
                <a16:creationId xmlns:a16="http://schemas.microsoft.com/office/drawing/2014/main" id="{5BA66521-23D9-91F9-98BC-7971D84F9D95}"/>
              </a:ext>
            </a:extLst>
          </p:cNvPr>
          <p:cNvCxnSpPr>
            <a:cxnSpLocks/>
          </p:cNvCxnSpPr>
          <p:nvPr/>
        </p:nvCxnSpPr>
        <p:spPr>
          <a:xfrm>
            <a:off x="7845823" y="1947367"/>
            <a:ext cx="3840762"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3931-8E64-CCED-F414-A962E092E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36B9F-848A-D16F-3FF9-C61F26FF9C9C}"/>
              </a:ext>
            </a:extLst>
          </p:cNvPr>
          <p:cNvSpPr>
            <a:spLocks noGrp="1"/>
          </p:cNvSpPr>
          <p:nvPr>
            <p:ph type="title"/>
          </p:nvPr>
        </p:nvSpPr>
        <p:spPr/>
        <p:txBody>
          <a:bodyPr/>
          <a:lstStyle/>
          <a:p>
            <a:r>
              <a:rPr lang="es-ES" dirty="0"/>
              <a:t>Análisis Clientes Feedback</a:t>
            </a:r>
            <a:endParaRPr lang="nb-NO" dirty="0"/>
          </a:p>
        </p:txBody>
      </p:sp>
      <p:sp>
        <p:nvSpPr>
          <p:cNvPr id="3" name="Content Placeholder 2">
            <a:extLst>
              <a:ext uri="{FF2B5EF4-FFF2-40B4-BE49-F238E27FC236}">
                <a16:creationId xmlns:a16="http://schemas.microsoft.com/office/drawing/2014/main" id="{BB67CB34-0A18-9A2C-5B9B-0828E52CA0EB}"/>
              </a:ext>
            </a:extLst>
          </p:cNvPr>
          <p:cNvSpPr>
            <a:spLocks noGrp="1"/>
          </p:cNvSpPr>
          <p:nvPr>
            <p:ph sz="half" idx="1"/>
          </p:nvPr>
        </p:nvSpPr>
        <p:spPr>
          <a:xfrm>
            <a:off x="838199" y="1594994"/>
            <a:ext cx="5494868" cy="4478428"/>
          </a:xfrm>
        </p:spPr>
        <p:txBody>
          <a:bodyPr>
            <a:noAutofit/>
          </a:bodyPr>
          <a:lstStyle/>
          <a:p>
            <a:pPr>
              <a:lnSpc>
                <a:spcPct val="100000"/>
              </a:lnSpc>
            </a:pPr>
            <a:r>
              <a:rPr lang="es-ES" sz="1200" b="1" dirty="0"/>
              <a:t>Distribución de Calificaciones de los Clientes:</a:t>
            </a:r>
            <a:r>
              <a:rPr lang="es-ES" sz="1200" dirty="0"/>
              <a:t> </a:t>
            </a:r>
          </a:p>
          <a:p>
            <a:pPr lvl="1">
              <a:lnSpc>
                <a:spcPct val="100000"/>
              </a:lnSpc>
            </a:pPr>
            <a:r>
              <a:rPr lang="es-ES" sz="1200" dirty="0"/>
              <a:t>La mayoría de las reseñas de los clientes se encuentran en las calificaciones más altas, con 140 reseñas de 4 estrellas y 135 reseñas de 5 estrellas, lo que indica una retroalimentación generalmente positiva. Las calificaciones bajas (1-2 estrellas) representan una proporción menor, con 26 reseñas de 1 estrella y 57 reseñas de 2 estrellas.</a:t>
            </a:r>
          </a:p>
          <a:p>
            <a:pPr>
              <a:lnSpc>
                <a:spcPct val="100000"/>
              </a:lnSpc>
            </a:pPr>
            <a:r>
              <a:rPr lang="es-ES" sz="1200" b="1" dirty="0"/>
              <a:t>Análisis de Sentimientos:</a:t>
            </a:r>
            <a:r>
              <a:rPr lang="es-ES" sz="1200" dirty="0"/>
              <a:t> </a:t>
            </a:r>
          </a:p>
          <a:p>
            <a:pPr lvl="1">
              <a:lnSpc>
                <a:spcPct val="100000"/>
              </a:lnSpc>
            </a:pPr>
            <a:r>
              <a:rPr lang="es-ES" sz="1200" dirty="0"/>
              <a:t>El sentimiento positivo predomina con 275 reseñas, reflejando una base de clientes generalmente satisfecha. Hay 82 reseñas con sentimientos negativos, mientras que un número menor refleja sentimientos mixtos y neutros, lo que sugiere algunas áreas de mejora, pero con una aprobación general fuerte por parte de los clientes.</a:t>
            </a:r>
          </a:p>
          <a:p>
            <a:pPr>
              <a:lnSpc>
                <a:spcPct val="100000"/>
              </a:lnSpc>
            </a:pPr>
            <a:r>
              <a:rPr lang="es-ES" sz="1200" b="1" dirty="0"/>
              <a:t>Oportunidad de Mejora:</a:t>
            </a:r>
            <a:r>
              <a:rPr lang="es-ES" sz="1200" dirty="0"/>
              <a:t> </a:t>
            </a:r>
          </a:p>
          <a:p>
            <a:pPr lvl="1">
              <a:lnSpc>
                <a:spcPct val="100000"/>
              </a:lnSpc>
            </a:pPr>
            <a:r>
              <a:rPr lang="es-ES" sz="1200" dirty="0"/>
              <a:t>La presencia de sentimientos mixtos, tanto positivos como negativos, sugiere que hay oportunidades para convertir esas experiencias mixtas en experiencias más claramente positivas, lo que podría mejorar las calificaciones generales. Abordar las preocupaciones específicas en las reseñas mixtas podría elevar la satisfacción del cliente.</a:t>
            </a:r>
          </a:p>
        </p:txBody>
      </p:sp>
      <p:pic>
        <p:nvPicPr>
          <p:cNvPr id="9" name="Imagen 8" descr="Interfaz de usuario gráfica, Aplicación, Tabla, Excel&#10;&#10;Descripción generada automáticamente">
            <a:extLst>
              <a:ext uri="{FF2B5EF4-FFF2-40B4-BE49-F238E27FC236}">
                <a16:creationId xmlns:a16="http://schemas.microsoft.com/office/drawing/2014/main" id="{FB6735A0-C857-3047-21E0-8A25B29D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2" y="1587774"/>
            <a:ext cx="5346877" cy="3767118"/>
          </a:xfrm>
          <a:prstGeom prst="rect">
            <a:avLst/>
          </a:prstGeom>
        </p:spPr>
      </p:pic>
      <p:sp>
        <p:nvSpPr>
          <p:cNvPr id="10" name="Rectángulo redondeado 9">
            <a:extLst>
              <a:ext uri="{FF2B5EF4-FFF2-40B4-BE49-F238E27FC236}">
                <a16:creationId xmlns:a16="http://schemas.microsoft.com/office/drawing/2014/main" id="{C9C4A77D-E9CC-D81B-2FBE-468A05B53333}"/>
              </a:ext>
            </a:extLst>
          </p:cNvPr>
          <p:cNvSpPr/>
          <p:nvPr/>
        </p:nvSpPr>
        <p:spPr>
          <a:xfrm>
            <a:off x="7925003" y="1875547"/>
            <a:ext cx="3992006" cy="139947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554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s-ES" dirty="0"/>
              <a:t>Reducción en la Participación de los Clientes</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a:bodyPr>
          <a:lstStyle/>
          <a:p>
            <a:r>
              <a:rPr lang="es-ES" sz="1400" b="1" dirty="0"/>
              <a:t>Disminución de Vistas:</a:t>
            </a:r>
            <a:r>
              <a:rPr lang="es-ES" sz="1400" dirty="0"/>
              <a:t> </a:t>
            </a:r>
          </a:p>
          <a:p>
            <a:pPr lvl="1"/>
            <a:endParaRPr lang="es-ES" sz="1200" dirty="0"/>
          </a:p>
          <a:p>
            <a:pPr lvl="1"/>
            <a:r>
              <a:rPr lang="es-ES" sz="1200" dirty="0"/>
              <a:t>Las visitas alcanzaron su punto máximo en febrero y julio, pero disminuyeron a partir de agosto, lo que indica una menor participación de la audiencia en la segunda mitad del año.</a:t>
            </a:r>
          </a:p>
          <a:p>
            <a:r>
              <a:rPr lang="es-ES" sz="1400" b="1" dirty="0"/>
              <a:t>Bajas Tasas de Interacción:</a:t>
            </a:r>
            <a:r>
              <a:rPr lang="es-ES" sz="1400" dirty="0"/>
              <a:t> </a:t>
            </a:r>
          </a:p>
          <a:p>
            <a:pPr lvl="1"/>
            <a:endParaRPr lang="es-ES" sz="1200" dirty="0"/>
          </a:p>
          <a:p>
            <a:pPr lvl="1"/>
            <a:r>
              <a:rPr lang="es-ES" sz="1200" dirty="0"/>
              <a:t>Los clics y los "me gusta" se mantuvieron consistentemente bajos en comparación con las vistas, lo que sugiere la necesidad de contenido más atractivo o de llamados a la acción más efectivos.</a:t>
            </a:r>
          </a:p>
          <a:p>
            <a:r>
              <a:rPr lang="es-ES" sz="1400" b="1" dirty="0"/>
              <a:t>Desempeño por Tipo de Contenido:</a:t>
            </a:r>
            <a:r>
              <a:rPr lang="es-ES" sz="1400" dirty="0"/>
              <a:t> </a:t>
            </a:r>
          </a:p>
          <a:p>
            <a:pPr lvl="1"/>
            <a:endParaRPr lang="es-ES" sz="1200" dirty="0"/>
          </a:p>
          <a:p>
            <a:pPr lvl="1"/>
            <a:r>
              <a:rPr lang="es-ES" sz="1200" dirty="0"/>
              <a:t>El contenido de blog generó la mayor cantidad de vistas, especialmente en abril y julio, mientras que el contenido de redes sociales y videos mantuvo una participación constante, aunque ligeramente inferior.</a:t>
            </a:r>
          </a:p>
          <a:p>
            <a:pPr>
              <a:lnSpc>
                <a:spcPct val="170000"/>
              </a:lnSpc>
            </a:pPr>
            <a:endParaRPr lang="nb-NO" dirty="0"/>
          </a:p>
        </p:txBody>
      </p:sp>
      <p:pic>
        <p:nvPicPr>
          <p:cNvPr id="10" name="Imagen 9" descr="Gráfico, Gráfico de líneas&#10;&#10;Descripción generada automáticamente">
            <a:extLst>
              <a:ext uri="{FF2B5EF4-FFF2-40B4-BE49-F238E27FC236}">
                <a16:creationId xmlns:a16="http://schemas.microsoft.com/office/drawing/2014/main" id="{C4D504E7-1AF1-2827-71C2-9B7638D0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538818"/>
            <a:ext cx="5422900" cy="218440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7545F-15AD-066F-BBA5-1E3FAD8FD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6F98E-AFF5-6194-73A5-261A1F93B6F7}"/>
              </a:ext>
            </a:extLst>
          </p:cNvPr>
          <p:cNvSpPr>
            <a:spLocks noGrp="1"/>
          </p:cNvSpPr>
          <p:nvPr>
            <p:ph type="title"/>
          </p:nvPr>
        </p:nvSpPr>
        <p:spPr/>
        <p:txBody>
          <a:bodyPr/>
          <a:lstStyle/>
          <a:p>
            <a:r>
              <a:rPr lang="nb-NO" dirty="0"/>
              <a:t>Recomendaciones/Acciones</a:t>
            </a:r>
          </a:p>
        </p:txBody>
      </p:sp>
      <p:sp>
        <p:nvSpPr>
          <p:cNvPr id="11" name="Content Placeholder 8">
            <a:extLst>
              <a:ext uri="{FF2B5EF4-FFF2-40B4-BE49-F238E27FC236}">
                <a16:creationId xmlns:a16="http://schemas.microsoft.com/office/drawing/2014/main" id="{1E4EDA99-7304-63C2-4CF3-8438042D87FE}"/>
              </a:ext>
            </a:extLst>
          </p:cNvPr>
          <p:cNvSpPr txBox="1">
            <a:spLocks/>
          </p:cNvSpPr>
          <p:nvPr/>
        </p:nvSpPr>
        <p:spPr>
          <a:xfrm>
            <a:off x="912811" y="1690687"/>
            <a:ext cx="9592156" cy="491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sz="1200" b="1" dirty="0"/>
              <a:t>Aumentar las Tasas de Conversión:</a:t>
            </a:r>
            <a:endParaRPr lang="nb-NO" sz="1200" b="1" dirty="0"/>
          </a:p>
          <a:p>
            <a:pPr lvl="1">
              <a:lnSpc>
                <a:spcPct val="120000"/>
              </a:lnSpc>
            </a:pPr>
            <a:r>
              <a:rPr lang="es-ES" sz="1200" u="sng" dirty="0"/>
              <a:t>Enfocarse en Categorías de Productos de Alto Rendimiento:</a:t>
            </a:r>
            <a:r>
              <a:rPr lang="en-US" sz="1200" u="sng" dirty="0"/>
              <a:t> </a:t>
            </a:r>
            <a:r>
              <a:rPr lang="es-ES" sz="1200" dirty="0"/>
              <a:t>Dirigir los esfuerzos de marketing hacia productos con tasas de conversión altas, como kayaks, botas de esquí y guantes de béisbol. Implementar promociones estacionales o campañas personalizadas durante los meses pico (por ejemplo, enero y septiembre) para aprovechar estas tendencias.</a:t>
            </a:r>
            <a:endParaRPr lang="en-US" sz="1200" dirty="0"/>
          </a:p>
          <a:p>
            <a:pPr marL="457200" lvl="1" indent="0">
              <a:lnSpc>
                <a:spcPct val="120000"/>
              </a:lnSpc>
              <a:buNone/>
            </a:pPr>
            <a:endParaRPr lang="nb-NO" sz="1200" dirty="0"/>
          </a:p>
          <a:p>
            <a:pPr>
              <a:lnSpc>
                <a:spcPct val="120000"/>
              </a:lnSpc>
            </a:pPr>
            <a:r>
              <a:rPr lang="es-ES" sz="1200" b="1" dirty="0"/>
              <a:t>Mejorar la Participación de los Clientes:</a:t>
            </a:r>
            <a:r>
              <a:rPr lang="nb-NO" sz="1200" b="1" dirty="0"/>
              <a:t>:</a:t>
            </a:r>
          </a:p>
          <a:p>
            <a:pPr lvl="1">
              <a:lnSpc>
                <a:spcPct val="120000"/>
              </a:lnSpc>
            </a:pPr>
            <a:r>
              <a:rPr lang="es-ES" sz="1200" u="sng" dirty="0"/>
              <a:t>Revitalizar la Estrategia de Contenidos</a:t>
            </a:r>
            <a:r>
              <a:rPr lang="en-US" sz="1200" u="sng" dirty="0"/>
              <a:t>: </a:t>
            </a:r>
            <a:r>
              <a:rPr lang="es-ES" sz="1200" dirty="0"/>
              <a:t>Para revertir la disminución de vistas y las bajas tasas de interacción, experimentar con formatos de contenido más atractivos, como videos interactivos o contenido generado por usuarios. Además, aumentar la participación optimizando la colocación de los llamados a la acción en el contenido de redes sociales y blogs, especialmente durante los meses históricamente de menor participación (septiembre-diciembre).</a:t>
            </a:r>
            <a:endParaRPr lang="en-US" sz="1200" dirty="0"/>
          </a:p>
          <a:p>
            <a:pPr lvl="1">
              <a:lnSpc>
                <a:spcPct val="120000"/>
              </a:lnSpc>
            </a:pPr>
            <a:endParaRPr lang="nb-NO" sz="1200" dirty="0"/>
          </a:p>
          <a:p>
            <a:pPr>
              <a:lnSpc>
                <a:spcPct val="120000"/>
              </a:lnSpc>
            </a:pPr>
            <a:r>
              <a:rPr lang="es-ES" sz="1200" b="1" dirty="0"/>
              <a:t>Mejorar las Puntuaciones de Retroalimentación de los Clientes:</a:t>
            </a:r>
            <a:endParaRPr lang="nb-NO" sz="1200" b="1" dirty="0"/>
          </a:p>
          <a:p>
            <a:pPr lvl="1">
              <a:lnSpc>
                <a:spcPct val="120000"/>
              </a:lnSpc>
            </a:pPr>
            <a:r>
              <a:rPr lang="es-ES" sz="1200" u="sng" dirty="0"/>
              <a:t>Abordar la Retroalimentación Mixta y Negativa</a:t>
            </a:r>
            <a:r>
              <a:rPr lang="en-US" sz="1200" u="sng" dirty="0"/>
              <a:t>: I</a:t>
            </a:r>
            <a:r>
              <a:rPr lang="es-ES" sz="1200" dirty="0"/>
              <a:t>mplementar un proceso de análisis de las reseñas mixtas y negativas para identificar problemas comunes. Desarrollar planes de mejora para abordar estas inquietudes. Considerar el seguimiento con los clientes insatisfechos para resolver problemas y fomentar una nueva calificación, con el objetivo de acercar la calificación promedio al objetivo de 4.0.</a:t>
            </a:r>
            <a:endParaRPr lang="nb-NO" sz="1200" dirty="0"/>
          </a:p>
        </p:txBody>
      </p:sp>
    </p:spTree>
    <p:extLst>
      <p:ext uri="{BB962C8B-B14F-4D97-AF65-F5344CB8AC3E}">
        <p14:creationId xmlns:p14="http://schemas.microsoft.com/office/powerpoint/2010/main" val="221606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393</TotalTime>
  <Words>1192</Words>
  <Application>Microsoft Macintosh PowerPoint</Application>
  <PresentationFormat>Panorámica</PresentationFormat>
  <Paragraphs>73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Office Theme</vt:lpstr>
      <vt:lpstr>Optimización Estrategias Marketing para E-comerce</vt:lpstr>
      <vt:lpstr>Introducción al Problema de Negocio</vt:lpstr>
      <vt:lpstr>Objetivos</vt:lpstr>
      <vt:lpstr>Dashboard General</vt:lpstr>
      <vt:lpstr>Tasas de Conversión en Declinación</vt:lpstr>
      <vt:lpstr>Análisis Clientes Feedback</vt:lpstr>
      <vt:lpstr>Reducción en la Participación de los Clientes</vt:lpstr>
      <vt:lpstr>Recomendaciones/Acciones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Patricia González Gruber</cp:lastModifiedBy>
  <cp:revision>77</cp:revision>
  <dcterms:created xsi:type="dcterms:W3CDTF">2024-09-03T15:16:05Z</dcterms:created>
  <dcterms:modified xsi:type="dcterms:W3CDTF">2024-10-18T11:14:36Z</dcterms:modified>
</cp:coreProperties>
</file>