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83" r:id="rId1"/>
  </p:sldMasterIdLst>
  <p:notesMasterIdLst>
    <p:notesMasterId r:id="rId41"/>
  </p:notesMasterIdLst>
  <p:sldIdLst>
    <p:sldId id="334" r:id="rId2"/>
    <p:sldId id="256" r:id="rId3"/>
    <p:sldId id="279" r:id="rId4"/>
    <p:sldId id="321" r:id="rId5"/>
    <p:sldId id="354" r:id="rId6"/>
    <p:sldId id="355" r:id="rId7"/>
    <p:sldId id="302" r:id="rId8"/>
    <p:sldId id="335" r:id="rId9"/>
    <p:sldId id="306" r:id="rId10"/>
    <p:sldId id="331" r:id="rId11"/>
    <p:sldId id="317" r:id="rId12"/>
    <p:sldId id="307" r:id="rId13"/>
    <p:sldId id="308" r:id="rId14"/>
    <p:sldId id="357" r:id="rId15"/>
    <p:sldId id="309" r:id="rId16"/>
    <p:sldId id="313" r:id="rId17"/>
    <p:sldId id="310" r:id="rId18"/>
    <p:sldId id="311" r:id="rId19"/>
    <p:sldId id="314" r:id="rId20"/>
    <p:sldId id="332" r:id="rId21"/>
    <p:sldId id="315" r:id="rId22"/>
    <p:sldId id="356" r:id="rId23"/>
    <p:sldId id="323" r:id="rId24"/>
    <p:sldId id="336" r:id="rId25"/>
    <p:sldId id="337" r:id="rId26"/>
    <p:sldId id="338" r:id="rId27"/>
    <p:sldId id="339" r:id="rId28"/>
    <p:sldId id="340" r:id="rId29"/>
    <p:sldId id="342" r:id="rId30"/>
    <p:sldId id="343" r:id="rId31"/>
    <p:sldId id="353" r:id="rId32"/>
    <p:sldId id="344" r:id="rId33"/>
    <p:sldId id="345" r:id="rId34"/>
    <p:sldId id="358" r:id="rId35"/>
    <p:sldId id="346" r:id="rId36"/>
    <p:sldId id="349" r:id="rId37"/>
    <p:sldId id="348" r:id="rId38"/>
    <p:sldId id="350" r:id="rId39"/>
    <p:sldId id="352" r:id="rId40"/>
  </p:sldIdLst>
  <p:sldSz cx="9144000" cy="5143500" type="screen16x9"/>
  <p:notesSz cx="6858000" cy="9144000"/>
  <p:embeddedFontLst>
    <p:embeddedFont>
      <p:font typeface="Verdana" panose="020B0604030504040204" pitchFamily="34" charset="0"/>
      <p:regular r:id="rId42"/>
      <p:bold r:id="rId43"/>
      <p:italic r:id="rId44"/>
      <p:boldItalic r:id="rId45"/>
    </p:embeddedFont>
    <p:embeddedFont>
      <p:font typeface="Helvetica Neue" panose="020B0604020202020204" charset="0"/>
      <p:regular r:id="rId46"/>
      <p:bold r:id="rId47"/>
      <p:italic r:id="rId48"/>
      <p:boldItalic r:id="rId49"/>
    </p:embeddedFont>
    <p:embeddedFont>
      <p:font typeface="Open Sans" panose="020B0604020202020204" charset="0"/>
      <p:regular r:id="rId50"/>
      <p:bold r:id="rId51"/>
      <p:italic r:id="rId52"/>
      <p:boldItalic r:id="rId53"/>
    </p:embeddedFont>
    <p:embeddedFont>
      <p:font typeface="Courier" panose="020B0604020202020204"/>
      <p:regular r:id="rId54"/>
    </p:embeddedFont>
    <p:embeddedFont>
      <p:font typeface="Open Sans Condensed" panose="020B0604020202020204" charset="0"/>
      <p:bold r:id="rId5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5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63686" autoAdjust="0"/>
  </p:normalViewPr>
  <p:slideViewPr>
    <p:cSldViewPr>
      <p:cViewPr varScale="1">
        <p:scale>
          <a:sx n="57" d="100"/>
          <a:sy n="57" d="100"/>
        </p:scale>
        <p:origin x="678" y="5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478635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82765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36982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7893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33291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Google Shape;1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1941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506204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38453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28986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988691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918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03799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009738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58908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526459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ed75ccf_0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924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54355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15041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7713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4537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1271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84136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3746806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4213910811"/>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2375139001"/>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olor">
    <p:spTree>
      <p:nvGrpSpPr>
        <p:cNvPr id="1" name="Shape 66"/>
        <p:cNvGrpSpPr/>
        <p:nvPr/>
      </p:nvGrpSpPr>
      <p:grpSpPr>
        <a:xfrm>
          <a:off x="0" y="0"/>
          <a:ext cx="0" cy="0"/>
          <a:chOff x="0" y="0"/>
          <a:chExt cx="0" cy="0"/>
        </a:xfrm>
      </p:grpSpPr>
    </p:spTree>
    <p:extLst>
      <p:ext uri="{BB962C8B-B14F-4D97-AF65-F5344CB8AC3E}">
        <p14:creationId xmlns:p14="http://schemas.microsoft.com/office/powerpoint/2010/main" val="2489928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70551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9"/>
        <p:cNvGrpSpPr/>
        <p:nvPr/>
      </p:nvGrpSpPr>
      <p:grpSpPr>
        <a:xfrm>
          <a:off x="0" y="0"/>
          <a:ext cx="0" cy="0"/>
          <a:chOff x="0" y="0"/>
          <a:chExt cx="0" cy="0"/>
        </a:xfrm>
      </p:grpSpPr>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‹Nº›</a:t>
            </a:fld>
            <a:endParaRPr/>
          </a:p>
        </p:txBody>
      </p:sp>
    </p:spTree>
    <p:extLst>
      <p:ext uri="{BB962C8B-B14F-4D97-AF65-F5344CB8AC3E}">
        <p14:creationId xmlns:p14="http://schemas.microsoft.com/office/powerpoint/2010/main" val="4105526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5"/>
        <p:cNvGrpSpPr/>
        <p:nvPr/>
      </p:nvGrpSpPr>
      <p:grpSpPr>
        <a:xfrm>
          <a:off x="0" y="0"/>
          <a:ext cx="0" cy="0"/>
          <a:chOff x="0" y="0"/>
          <a:chExt cx="0" cy="0"/>
        </a:xfrm>
      </p:grpSpPr>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‹Nº›</a:t>
            </a:fld>
            <a:endParaRPr/>
          </a:p>
        </p:txBody>
      </p:sp>
    </p:spTree>
    <p:extLst>
      <p:ext uri="{BB962C8B-B14F-4D97-AF65-F5344CB8AC3E}">
        <p14:creationId xmlns:p14="http://schemas.microsoft.com/office/powerpoint/2010/main" val="104479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colo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44425" y="422500"/>
            <a:ext cx="3226800" cy="857400"/>
          </a:xfrm>
          <a:prstGeom prst="rect">
            <a:avLst/>
          </a:prstGeom>
        </p:spPr>
        <p:txBody>
          <a:bodyPr lIns="91425" tIns="91425" rIns="91425" bIns="91425" anchor="t" anchorCtr="0"/>
          <a:lstStyle>
            <a:lvl1pPr lvl="0" rtl="0">
              <a:spcBef>
                <a:spcPts val="0"/>
              </a:spcBef>
              <a:buClr>
                <a:srgbClr val="88398A"/>
              </a:buClr>
              <a:defRPr>
                <a:solidFill>
                  <a:srgbClr val="88398A"/>
                </a:solidFill>
              </a:defRPr>
            </a:lvl1pPr>
            <a:lvl2pPr lvl="1" rtl="0">
              <a:spcBef>
                <a:spcPts val="0"/>
              </a:spcBef>
              <a:buClr>
                <a:srgbClr val="88398A"/>
              </a:buClr>
              <a:defRPr>
                <a:solidFill>
                  <a:srgbClr val="88398A"/>
                </a:solidFill>
              </a:defRPr>
            </a:lvl2pPr>
            <a:lvl3pPr lvl="2" rtl="0">
              <a:spcBef>
                <a:spcPts val="0"/>
              </a:spcBef>
              <a:buClr>
                <a:srgbClr val="88398A"/>
              </a:buClr>
              <a:defRPr>
                <a:solidFill>
                  <a:srgbClr val="88398A"/>
                </a:solidFill>
              </a:defRPr>
            </a:lvl3pPr>
            <a:lvl4pPr lvl="3" rtl="0">
              <a:spcBef>
                <a:spcPts val="0"/>
              </a:spcBef>
              <a:buClr>
                <a:srgbClr val="88398A"/>
              </a:buClr>
              <a:defRPr>
                <a:solidFill>
                  <a:srgbClr val="88398A"/>
                </a:solidFill>
              </a:defRPr>
            </a:lvl4pPr>
            <a:lvl5pPr lvl="4" rtl="0">
              <a:spcBef>
                <a:spcPts val="0"/>
              </a:spcBef>
              <a:buClr>
                <a:srgbClr val="88398A"/>
              </a:buClr>
              <a:defRPr>
                <a:solidFill>
                  <a:srgbClr val="88398A"/>
                </a:solidFill>
              </a:defRPr>
            </a:lvl5pPr>
            <a:lvl6pPr lvl="5" rtl="0">
              <a:spcBef>
                <a:spcPts val="0"/>
              </a:spcBef>
              <a:buClr>
                <a:srgbClr val="88398A"/>
              </a:buClr>
              <a:defRPr>
                <a:solidFill>
                  <a:srgbClr val="88398A"/>
                </a:solidFill>
              </a:defRPr>
            </a:lvl6pPr>
            <a:lvl7pPr lvl="6" rtl="0">
              <a:spcBef>
                <a:spcPts val="0"/>
              </a:spcBef>
              <a:buClr>
                <a:srgbClr val="88398A"/>
              </a:buClr>
              <a:defRPr>
                <a:solidFill>
                  <a:srgbClr val="88398A"/>
                </a:solidFill>
              </a:defRPr>
            </a:lvl7pPr>
            <a:lvl8pPr lvl="7" rtl="0">
              <a:spcBef>
                <a:spcPts val="0"/>
              </a:spcBef>
              <a:buClr>
                <a:srgbClr val="88398A"/>
              </a:buClr>
              <a:defRPr>
                <a:solidFill>
                  <a:srgbClr val="88398A"/>
                </a:solidFill>
              </a:defRPr>
            </a:lvl8pPr>
            <a:lvl9pPr lvl="8" rtl="0">
              <a:spcBef>
                <a:spcPts val="0"/>
              </a:spcBef>
              <a:buClr>
                <a:srgbClr val="88398A"/>
              </a:buClr>
              <a:defRPr>
                <a:solidFill>
                  <a:srgbClr val="88398A"/>
                </a:solidFill>
              </a:defRPr>
            </a:lvl9pPr>
          </a:lstStyle>
          <a:p>
            <a:endParaRPr/>
          </a:p>
        </p:txBody>
      </p:sp>
    </p:spTree>
    <p:extLst>
      <p:ext uri="{BB962C8B-B14F-4D97-AF65-F5344CB8AC3E}">
        <p14:creationId xmlns:p14="http://schemas.microsoft.com/office/powerpoint/2010/main" val="427097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808759056"/>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17692917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275756394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1187577" y="2357438"/>
            <a:ext cx="3202686" cy="19475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38736468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2419703599"/>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2377923646"/>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B61BEF0D-F0BB-DE4B-95CE-6DB70DBA9567}" type="datetimeFigureOut">
              <a:rPr lang="en-US" smtClean="0"/>
              <a:pPr/>
              <a:t>8/10/2019</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3585737666"/>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8/10/2019</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655037698"/>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61BEF0D-F0BB-DE4B-95CE-6DB70DBA9567}" type="datetimeFigureOut">
              <a:rPr lang="en-US" smtClean="0"/>
              <a:pPr/>
              <a:t>8/10/2019</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a:buClr>
                <a:srgbClr val="000000"/>
              </a:buClr>
              <a:buFont typeface="Arial"/>
              <a:buNone/>
            </a:pPr>
            <a:fld id="{00000000-1234-1234-1234-123412341234}" type="slidenum">
              <a:rPr lang="en-US" smtClean="0"/>
              <a:pPr>
                <a:buClr>
                  <a:srgbClr val="000000"/>
                </a:buClr>
                <a:buFont typeface="Arial"/>
                <a:buNone/>
              </a:pPr>
              <a:t>‹Nº›</a:t>
            </a:fld>
            <a:endParaRPr lang="en-US"/>
          </a:p>
        </p:txBody>
      </p:sp>
    </p:spTree>
    <p:extLst>
      <p:ext uri="{BB962C8B-B14F-4D97-AF65-F5344CB8AC3E}">
        <p14:creationId xmlns:p14="http://schemas.microsoft.com/office/powerpoint/2010/main" val="24983447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transition>
    <p:fade thruBlk="1"/>
  </p:transition>
  <p:timing>
    <p:tnLst>
      <p:par>
        <p:cTn id="1" dur="indefinite" restart="never" nodeType="tmRoot"/>
      </p:par>
    </p:tnLst>
  </p:timing>
  <p:hf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15.xml"/><Relationship Id="rId5" Type="http://schemas.openxmlformats.org/officeDocument/2006/relationships/image" Target="../media/image24.jpeg"/><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15.xml"/><Relationship Id="rId5" Type="http://schemas.openxmlformats.org/officeDocument/2006/relationships/image" Target="../media/image26.emf"/><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txBox="1">
            <a:spLocks/>
          </p:cNvSpPr>
          <p:nvPr/>
        </p:nvSpPr>
        <p:spPr>
          <a:xfrm>
            <a:off x="179512" y="411510"/>
            <a:ext cx="7776864" cy="10081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800" b="1" dirty="0" smtClean="0">
                <a:solidFill>
                  <a:schemeClr val="bg2">
                    <a:lumMod val="50000"/>
                  </a:schemeClr>
                </a:solidFill>
                <a:latin typeface="Helvetica Neue"/>
                <a:ea typeface="Helvetica Neue"/>
                <a:cs typeface="Helvetica Neue"/>
              </a:rPr>
              <a:t>BIENVENIDOS </a:t>
            </a:r>
            <a:r>
              <a:rPr lang="es-AR" sz="1800" b="1" dirty="0" smtClean="0">
                <a:solidFill>
                  <a:schemeClr val="bg2">
                    <a:lumMod val="50000"/>
                  </a:schemeClr>
                </a:solidFill>
                <a:latin typeface="Helvetica Neue"/>
                <a:ea typeface="Helvetica Neue"/>
                <a:cs typeface="Helvetica Neue"/>
              </a:rPr>
              <a:t>AL TALLER</a:t>
            </a:r>
            <a:r>
              <a:rPr kumimoji="0" lang="es-AR" sz="1400" b="0" i="0" u="none" strike="noStrike" kern="0" cap="none" spc="0" normalizeH="0" baseline="0" noProof="0" dirty="0" smtClean="0">
                <a:ln>
                  <a:noFill/>
                </a:ln>
                <a:solidFill>
                  <a:srgbClr val="000000"/>
                </a:solidFill>
                <a:effectLst/>
                <a:uLnTx/>
                <a:uFillTx/>
                <a:latin typeface="Arial"/>
                <a:ea typeface="Arial"/>
                <a:cs typeface="Arial"/>
                <a:sym typeface="Arial"/>
              </a:rPr>
              <a:t/>
            </a:r>
            <a:br>
              <a:rPr kumimoji="0" lang="es-AR" sz="1400" b="0" i="0" u="none" strike="noStrike" kern="0" cap="none" spc="0" normalizeH="0" baseline="0" noProof="0" dirty="0" smtClean="0">
                <a:ln>
                  <a:noFill/>
                </a:ln>
                <a:solidFill>
                  <a:srgbClr val="000000"/>
                </a:solidFill>
                <a:effectLst/>
                <a:uLnTx/>
                <a:uFillTx/>
                <a:latin typeface="Arial"/>
                <a:ea typeface="Arial"/>
                <a:cs typeface="Arial"/>
                <a:sym typeface="Arial"/>
              </a:rPr>
            </a:br>
            <a:r>
              <a:rPr lang="es-AR" sz="3200" b="1" dirty="0" smtClean="0">
                <a:solidFill>
                  <a:srgbClr val="88398A"/>
                </a:solidFill>
                <a:latin typeface="Helvetica Neue"/>
                <a:ea typeface="Helvetica Neue"/>
                <a:cs typeface="Helvetica Neue"/>
              </a:rPr>
              <a:t>R DESDE CERO </a:t>
            </a:r>
            <a:endParaRPr lang="en-US" sz="3200" b="1" dirty="0">
              <a:solidFill>
                <a:srgbClr val="88398A"/>
              </a:solidFill>
              <a:latin typeface="Helvetica Neue"/>
              <a:ea typeface="Helvetica Neue"/>
              <a:cs typeface="Helvetica Neue"/>
            </a:endParaRPr>
          </a:p>
        </p:txBody>
      </p:sp>
    </p:spTree>
    <p:extLst>
      <p:ext uri="{BB962C8B-B14F-4D97-AF65-F5344CB8AC3E}">
        <p14:creationId xmlns:p14="http://schemas.microsoft.com/office/powerpoint/2010/main" val="3548256152"/>
      </p:ext>
    </p:extLst>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651593" y="19381"/>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Datos atómicos </a:t>
            </a:r>
          </a:p>
        </p:txBody>
      </p:sp>
      <p:sp>
        <p:nvSpPr>
          <p:cNvPr id="3" name="2 CuadroTexto"/>
          <p:cNvSpPr txBox="1"/>
          <p:nvPr/>
        </p:nvSpPr>
        <p:spPr>
          <a:xfrm>
            <a:off x="107504" y="411510"/>
            <a:ext cx="9036496" cy="4832092"/>
          </a:xfrm>
          <a:prstGeom prst="rect">
            <a:avLst/>
          </a:prstGeom>
          <a:noFill/>
        </p:spPr>
        <p:txBody>
          <a:bodyPr wrap="square" rtlCol="0">
            <a:spAutoFit/>
          </a:bodyPr>
          <a:lstStyle/>
          <a:p>
            <a:r>
              <a:rPr lang="es-AR" sz="1400" dirty="0" smtClean="0">
                <a:solidFill>
                  <a:schemeClr val="tx1"/>
                </a:solidFill>
                <a:latin typeface="Helvetica Neue" charset="0"/>
              </a:rPr>
              <a:t>Pueden ser de diferentes tipos: reales, enteros, complejos </a:t>
            </a:r>
            <a:r>
              <a:rPr lang="es-AR" sz="1400" dirty="0">
                <a:solidFill>
                  <a:schemeClr val="tx1"/>
                </a:solidFill>
                <a:latin typeface="Helvetica Neue" charset="0"/>
              </a:rPr>
              <a:t>o</a:t>
            </a:r>
            <a:r>
              <a:rPr lang="es-AR" sz="1400" dirty="0" smtClean="0">
                <a:solidFill>
                  <a:schemeClr val="tx1"/>
                </a:solidFill>
                <a:latin typeface="Helvetica Neue" charset="0"/>
              </a:rPr>
              <a:t> booleanos. La función </a:t>
            </a:r>
            <a:r>
              <a:rPr lang="es-AR" sz="1400" b="1" i="1" dirty="0" smtClean="0">
                <a:solidFill>
                  <a:schemeClr val="tx1"/>
                </a:solidFill>
                <a:latin typeface="Helvetica Neue" charset="0"/>
              </a:rPr>
              <a:t>class () </a:t>
            </a:r>
            <a:r>
              <a:rPr lang="es-AR" sz="1400" i="1" dirty="0" smtClean="0">
                <a:solidFill>
                  <a:schemeClr val="tx1"/>
                </a:solidFill>
                <a:latin typeface="Helvetica Neue" charset="0"/>
              </a:rPr>
              <a:t>nos dice el tipo de dato. </a:t>
            </a:r>
          </a:p>
          <a:p>
            <a:endParaRPr lang="es-AR" sz="1400" b="1" dirty="0">
              <a:solidFill>
                <a:srgbClr val="7030A0"/>
              </a:solidFill>
              <a:latin typeface="Helvetica Neue" charset="0"/>
            </a:endParaRPr>
          </a:p>
          <a:p>
            <a:r>
              <a:rPr lang="es-AR" sz="1400" b="1" dirty="0" smtClean="0">
                <a:solidFill>
                  <a:srgbClr val="7030A0"/>
                </a:solidFill>
                <a:latin typeface="Helvetica Neue" charset="0"/>
              </a:rPr>
              <a:t>#Numéricos (reales)</a:t>
            </a:r>
          </a:p>
          <a:p>
            <a:r>
              <a:rPr lang="es-AR" sz="1400" dirty="0" smtClean="0">
                <a:solidFill>
                  <a:schemeClr val="tx1"/>
                </a:solidFill>
                <a:latin typeface="Helvetica Neue" charset="0"/>
              </a:rPr>
              <a:t>monto &lt;- 2.5</a:t>
            </a:r>
          </a:p>
          <a:p>
            <a:r>
              <a:rPr lang="es-AR" sz="1400" dirty="0" err="1">
                <a:solidFill>
                  <a:schemeClr val="tx1"/>
                </a:solidFill>
                <a:latin typeface="Helvetica Neue" charset="0"/>
              </a:rPr>
              <a:t>c</a:t>
            </a:r>
            <a:r>
              <a:rPr lang="es-AR" sz="1400" dirty="0" err="1" smtClean="0">
                <a:solidFill>
                  <a:schemeClr val="tx1"/>
                </a:solidFill>
                <a:latin typeface="Helvetica Neue" charset="0"/>
              </a:rPr>
              <a:t>lass</a:t>
            </a:r>
            <a:r>
              <a:rPr lang="es-AR" sz="1400" dirty="0">
                <a:solidFill>
                  <a:schemeClr val="tx1"/>
                </a:solidFill>
                <a:latin typeface="Helvetica Neue" charset="0"/>
              </a:rPr>
              <a:t> (monto)</a:t>
            </a:r>
            <a:endParaRPr lang="es-AR" sz="1400" dirty="0" smtClean="0">
              <a:solidFill>
                <a:schemeClr val="tx1"/>
              </a:solidFill>
              <a:latin typeface="Helvetica Neue" charset="0"/>
            </a:endParaRPr>
          </a:p>
          <a:p>
            <a:endParaRPr lang="es-AR" sz="1400" dirty="0">
              <a:solidFill>
                <a:schemeClr val="tx1"/>
              </a:solidFill>
              <a:latin typeface="Helvetica Neue" charset="0"/>
            </a:endParaRPr>
          </a:p>
          <a:p>
            <a:r>
              <a:rPr lang="es-AR" sz="1400" b="1" dirty="0" smtClean="0">
                <a:solidFill>
                  <a:srgbClr val="7030A0"/>
                </a:solidFill>
                <a:latin typeface="Helvetica Neue" charset="0"/>
              </a:rPr>
              <a:t>#Enteros </a:t>
            </a:r>
            <a:endParaRPr lang="es-AR" sz="1400" b="1" dirty="0">
              <a:solidFill>
                <a:srgbClr val="7030A0"/>
              </a:solidFill>
              <a:latin typeface="Helvetica Neue" charset="0"/>
            </a:endParaRPr>
          </a:p>
          <a:p>
            <a:r>
              <a:rPr lang="es-AR" sz="1400" dirty="0" smtClean="0">
                <a:solidFill>
                  <a:schemeClr val="tx1"/>
                </a:solidFill>
                <a:latin typeface="Helvetica Neue" charset="0"/>
              </a:rPr>
              <a:t>cantidad &lt;- 1L</a:t>
            </a:r>
          </a:p>
          <a:p>
            <a:r>
              <a:rPr lang="es-AR" sz="1400" dirty="0" err="1">
                <a:solidFill>
                  <a:schemeClr val="tx1"/>
                </a:solidFill>
                <a:latin typeface="Helvetica Neue" charset="0"/>
              </a:rPr>
              <a:t>c</a:t>
            </a:r>
            <a:r>
              <a:rPr lang="es-AR" sz="1400" dirty="0" err="1" smtClean="0">
                <a:solidFill>
                  <a:schemeClr val="tx1"/>
                </a:solidFill>
                <a:latin typeface="Helvetica Neue" charset="0"/>
              </a:rPr>
              <a:t>lass</a:t>
            </a:r>
            <a:r>
              <a:rPr lang="es-AR" sz="1400" dirty="0">
                <a:solidFill>
                  <a:schemeClr val="tx1"/>
                </a:solidFill>
                <a:latin typeface="Helvetica Neue" charset="0"/>
              </a:rPr>
              <a:t> (cantidad)</a:t>
            </a:r>
            <a:endParaRPr lang="es-AR" sz="1400" dirty="0" smtClean="0">
              <a:solidFill>
                <a:schemeClr val="tx1"/>
              </a:solidFill>
              <a:latin typeface="Helvetica Neue" charset="0"/>
            </a:endParaRPr>
          </a:p>
          <a:p>
            <a:endParaRPr lang="es-AR" sz="1400" dirty="0" smtClean="0">
              <a:solidFill>
                <a:schemeClr val="tx1"/>
              </a:solidFill>
              <a:latin typeface="Helvetica Neue" charset="0"/>
            </a:endParaRPr>
          </a:p>
          <a:p>
            <a:r>
              <a:rPr lang="es-AR" sz="1400" b="1" dirty="0" smtClean="0">
                <a:solidFill>
                  <a:srgbClr val="7030A0"/>
                </a:solidFill>
                <a:latin typeface="Helvetica Neue" charset="0"/>
              </a:rPr>
              <a:t>#Complejos </a:t>
            </a:r>
          </a:p>
          <a:p>
            <a:r>
              <a:rPr lang="es-AR" sz="1400" dirty="0">
                <a:solidFill>
                  <a:schemeClr val="tx1"/>
                </a:solidFill>
                <a:latin typeface="Helvetica Neue" charset="0"/>
              </a:rPr>
              <a:t>z</a:t>
            </a:r>
            <a:r>
              <a:rPr lang="es-AR" sz="1400" dirty="0" smtClean="0">
                <a:solidFill>
                  <a:schemeClr val="tx1"/>
                </a:solidFill>
                <a:latin typeface="Helvetica Neue" charset="0"/>
              </a:rPr>
              <a:t> &lt;- 2+2i</a:t>
            </a:r>
          </a:p>
          <a:p>
            <a:r>
              <a:rPr lang="es-AR" sz="1400" dirty="0" err="1">
                <a:solidFill>
                  <a:schemeClr val="tx1"/>
                </a:solidFill>
                <a:latin typeface="Helvetica Neue" charset="0"/>
              </a:rPr>
              <a:t>c</a:t>
            </a:r>
            <a:r>
              <a:rPr lang="es-AR" sz="1400" dirty="0" err="1" smtClean="0">
                <a:solidFill>
                  <a:schemeClr val="tx1"/>
                </a:solidFill>
                <a:latin typeface="Helvetica Neue" charset="0"/>
              </a:rPr>
              <a:t>lass</a:t>
            </a:r>
            <a:r>
              <a:rPr lang="es-AR" sz="1400" dirty="0" smtClean="0">
                <a:solidFill>
                  <a:schemeClr val="tx1"/>
                </a:solidFill>
                <a:latin typeface="Helvetica Neue" charset="0"/>
              </a:rPr>
              <a:t> (y)</a:t>
            </a:r>
          </a:p>
          <a:p>
            <a:endParaRPr lang="es-AR" sz="1400" b="1" dirty="0">
              <a:solidFill>
                <a:srgbClr val="7030A0"/>
              </a:solidFill>
              <a:latin typeface="Helvetica Neue" charset="0"/>
            </a:endParaRPr>
          </a:p>
          <a:p>
            <a:r>
              <a:rPr lang="es-AR" sz="1400" b="1" dirty="0" smtClean="0">
                <a:solidFill>
                  <a:srgbClr val="7030A0"/>
                </a:solidFill>
                <a:latin typeface="Helvetica Neue" charset="0"/>
              </a:rPr>
              <a:t>#</a:t>
            </a:r>
            <a:r>
              <a:rPr lang="es-AR" sz="1400" b="1" dirty="0">
                <a:solidFill>
                  <a:srgbClr val="7030A0"/>
                </a:solidFill>
                <a:latin typeface="Helvetica Neue" charset="0"/>
              </a:rPr>
              <a:t>C</a:t>
            </a:r>
            <a:r>
              <a:rPr lang="es-AR" sz="1400" b="1" dirty="0" smtClean="0">
                <a:solidFill>
                  <a:srgbClr val="7030A0"/>
                </a:solidFill>
                <a:latin typeface="Helvetica Neue" charset="0"/>
              </a:rPr>
              <a:t>aracteres</a:t>
            </a:r>
          </a:p>
          <a:p>
            <a:r>
              <a:rPr lang="es-AR" sz="1400" dirty="0" smtClean="0">
                <a:solidFill>
                  <a:schemeClr val="tx1"/>
                </a:solidFill>
                <a:latin typeface="Helvetica Neue" charset="0"/>
              </a:rPr>
              <a:t>nombre&lt;- “Patricia"</a:t>
            </a:r>
            <a:endParaRPr lang="es-AR" sz="1400" dirty="0">
              <a:solidFill>
                <a:schemeClr val="tx1"/>
              </a:solidFill>
              <a:latin typeface="Helvetica Neue" charset="0"/>
            </a:endParaRPr>
          </a:p>
          <a:p>
            <a:r>
              <a:rPr lang="es-AR" sz="1400" dirty="0" err="1">
                <a:solidFill>
                  <a:schemeClr val="tx1"/>
                </a:solidFill>
                <a:latin typeface="Helvetica Neue" charset="0"/>
              </a:rPr>
              <a:t>c</a:t>
            </a:r>
            <a:r>
              <a:rPr lang="es-AR" sz="1400" dirty="0" err="1" smtClean="0">
                <a:solidFill>
                  <a:schemeClr val="tx1"/>
                </a:solidFill>
                <a:latin typeface="Helvetica Neue" charset="0"/>
              </a:rPr>
              <a:t>lass</a:t>
            </a:r>
            <a:r>
              <a:rPr lang="es-AR" sz="1400" dirty="0" smtClean="0">
                <a:solidFill>
                  <a:schemeClr val="tx1"/>
                </a:solidFill>
                <a:latin typeface="Helvetica Neue" charset="0"/>
              </a:rPr>
              <a:t> (nombre)</a:t>
            </a:r>
          </a:p>
          <a:p>
            <a:endParaRPr lang="es-AR" sz="1400" dirty="0" smtClean="0">
              <a:solidFill>
                <a:schemeClr val="tx1"/>
              </a:solidFill>
              <a:latin typeface="Helvetica Neue" charset="0"/>
            </a:endParaRPr>
          </a:p>
          <a:p>
            <a:r>
              <a:rPr lang="es-AR" sz="1400" b="1" dirty="0" smtClean="0">
                <a:solidFill>
                  <a:srgbClr val="7030A0"/>
                </a:solidFill>
                <a:latin typeface="Helvetica Neue" charset="0"/>
              </a:rPr>
              <a:t>#Lógicos o booleanos</a:t>
            </a:r>
          </a:p>
          <a:p>
            <a:r>
              <a:rPr lang="es-AR" sz="1400" dirty="0" err="1" smtClean="0">
                <a:solidFill>
                  <a:schemeClr val="tx1"/>
                </a:solidFill>
                <a:latin typeface="Helvetica Neue" charset="0"/>
              </a:rPr>
              <a:t>es_estudiante</a:t>
            </a:r>
            <a:r>
              <a:rPr lang="es-AR" sz="1400" dirty="0" smtClean="0">
                <a:solidFill>
                  <a:schemeClr val="tx1"/>
                </a:solidFill>
                <a:latin typeface="Helvetica Neue" charset="0"/>
              </a:rPr>
              <a:t> </a:t>
            </a:r>
            <a:r>
              <a:rPr lang="es-AR" sz="1400" dirty="0">
                <a:solidFill>
                  <a:schemeClr val="tx1"/>
                </a:solidFill>
                <a:latin typeface="Helvetica Neue" charset="0"/>
              </a:rPr>
              <a:t>&lt;- TRUE</a:t>
            </a:r>
          </a:p>
          <a:p>
            <a:r>
              <a:rPr lang="es-AR" sz="1400" dirty="0" err="1" smtClean="0">
                <a:solidFill>
                  <a:schemeClr val="tx1"/>
                </a:solidFill>
                <a:latin typeface="Helvetica Neue" charset="0"/>
              </a:rPr>
              <a:t>class</a:t>
            </a:r>
            <a:r>
              <a:rPr lang="es-AR" sz="1400" dirty="0" smtClean="0">
                <a:solidFill>
                  <a:schemeClr val="tx1"/>
                </a:solidFill>
                <a:latin typeface="Helvetica Neue" charset="0"/>
              </a:rPr>
              <a:t> (</a:t>
            </a:r>
            <a:r>
              <a:rPr lang="es-AR" sz="1400" dirty="0" err="1" smtClean="0">
                <a:solidFill>
                  <a:schemeClr val="tx1"/>
                </a:solidFill>
                <a:latin typeface="Helvetica Neue" charset="0"/>
              </a:rPr>
              <a:t>es_estudiante</a:t>
            </a:r>
            <a:r>
              <a:rPr lang="es-AR" sz="1400" dirty="0">
                <a:solidFill>
                  <a:schemeClr val="tx1"/>
                </a:solidFill>
                <a:latin typeface="Helvetica Neue" charset="0"/>
              </a:rPr>
              <a:t>)</a:t>
            </a:r>
            <a:endParaRPr lang="es-AR" sz="1400" dirty="0" smtClean="0">
              <a:solidFill>
                <a:schemeClr val="tx1"/>
              </a:solidFill>
              <a:latin typeface="Helvetica Neue" charset="0"/>
            </a:endParaRPr>
          </a:p>
        </p:txBody>
      </p:sp>
      <p:pic>
        <p:nvPicPr>
          <p:cNvPr id="7" name="Google Shape;255;p23"/>
          <p:cNvPicPr preferRelativeResize="0"/>
          <p:nvPr/>
        </p:nvPicPr>
        <p:blipFill rotWithShape="1">
          <a:blip r:embed="rId3">
            <a:alphaModFix/>
          </a:blip>
          <a:srcRect/>
          <a:stretch/>
        </p:blipFill>
        <p:spPr>
          <a:xfrm>
            <a:off x="5868144" y="1892971"/>
            <a:ext cx="2880320" cy="2561637"/>
          </a:xfrm>
          <a:prstGeom prst="ellipse">
            <a:avLst/>
          </a:prstGeom>
          <a:noFill/>
          <a:ln>
            <a:noFill/>
          </a:ln>
        </p:spPr>
      </p:pic>
      <p:cxnSp>
        <p:nvCxnSpPr>
          <p:cNvPr id="10" name="9 Conector recto de flecha"/>
          <p:cNvCxnSpPr/>
          <p:nvPr/>
        </p:nvCxnSpPr>
        <p:spPr>
          <a:xfrm flipH="1" flipV="1">
            <a:off x="1547664" y="2214654"/>
            <a:ext cx="1296144" cy="72008"/>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2987824" y="1917330"/>
            <a:ext cx="2736304" cy="738664"/>
          </a:xfrm>
          <a:prstGeom prst="rect">
            <a:avLst/>
          </a:prstGeom>
          <a:noFill/>
        </p:spPr>
        <p:txBody>
          <a:bodyPr wrap="square" rtlCol="0">
            <a:spAutoFit/>
          </a:bodyPr>
          <a:lstStyle/>
          <a:p>
            <a:r>
              <a:rPr lang="es-AR" b="1" dirty="0" smtClean="0">
                <a:solidFill>
                  <a:srgbClr val="7030A0"/>
                </a:solidFill>
                <a:latin typeface="Helvetica Neue" charset="0"/>
              </a:rPr>
              <a:t>Al agregar la letra L final, R entiende que se trata de un número entero.</a:t>
            </a:r>
            <a:endParaRPr lang="es-ES" b="1" dirty="0">
              <a:solidFill>
                <a:srgbClr val="7030A0"/>
              </a:solidFill>
              <a:latin typeface="Helvetica Neue" charset="0"/>
            </a:endParaRPr>
          </a:p>
        </p:txBody>
      </p:sp>
    </p:spTree>
    <p:extLst>
      <p:ext uri="{BB962C8B-B14F-4D97-AF65-F5344CB8AC3E}">
        <p14:creationId xmlns:p14="http://schemas.microsoft.com/office/powerpoint/2010/main" val="3837040839"/>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1047836" y="174984"/>
            <a:ext cx="6688288"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Vectores </a:t>
            </a:r>
          </a:p>
        </p:txBody>
      </p:sp>
      <p:sp>
        <p:nvSpPr>
          <p:cNvPr id="3" name="2 CuadroTexto"/>
          <p:cNvSpPr txBox="1"/>
          <p:nvPr/>
        </p:nvSpPr>
        <p:spPr>
          <a:xfrm>
            <a:off x="323528" y="455984"/>
            <a:ext cx="8820472" cy="5047536"/>
          </a:xfrm>
          <a:prstGeom prst="rect">
            <a:avLst/>
          </a:prstGeom>
          <a:noFill/>
        </p:spPr>
        <p:txBody>
          <a:bodyPr wrap="square" rtlCol="0">
            <a:spAutoFit/>
          </a:bodyPr>
          <a:lstStyle/>
          <a:p>
            <a:pPr>
              <a:lnSpc>
                <a:spcPct val="150000"/>
              </a:lnSpc>
            </a:pPr>
            <a:r>
              <a:rPr lang="es-AR" sz="1600" dirty="0" smtClean="0">
                <a:latin typeface="Helvetica Neue" charset="0"/>
              </a:rPr>
              <a:t>Son conjuntos de datos que pueden ser numéricos, lógicos o caracteres.</a:t>
            </a:r>
          </a:p>
          <a:p>
            <a:pPr>
              <a:lnSpc>
                <a:spcPct val="150000"/>
              </a:lnSpc>
            </a:pPr>
            <a:r>
              <a:rPr lang="es-AR" sz="1600" dirty="0" smtClean="0">
                <a:latin typeface="Helvetica Neue" charset="0"/>
              </a:rPr>
              <a:t>Se crea con la función </a:t>
            </a:r>
            <a:r>
              <a:rPr lang="es-AR" sz="1600" b="1" dirty="0" smtClean="0">
                <a:solidFill>
                  <a:srgbClr val="7030A0"/>
                </a:solidFill>
                <a:latin typeface="Helvetica Neue" charset="0"/>
              </a:rPr>
              <a:t>c ( )</a:t>
            </a:r>
          </a:p>
          <a:p>
            <a:endParaRPr lang="es-AR" sz="1600" b="1" dirty="0">
              <a:solidFill>
                <a:srgbClr val="7030A0"/>
              </a:solidFill>
              <a:latin typeface="Helvetica Neue" charset="0"/>
            </a:endParaRPr>
          </a:p>
          <a:p>
            <a:r>
              <a:rPr lang="es-AR" sz="1600" b="1" dirty="0" smtClean="0">
                <a:solidFill>
                  <a:srgbClr val="7030A0"/>
                </a:solidFill>
                <a:latin typeface="Helvetica Neue" charset="0"/>
              </a:rPr>
              <a:t>#Un vector de tipo numérico</a:t>
            </a:r>
          </a:p>
          <a:p>
            <a:r>
              <a:rPr lang="es-AR" sz="1600" dirty="0" smtClean="0">
                <a:solidFill>
                  <a:schemeClr val="tx1"/>
                </a:solidFill>
                <a:latin typeface="Helvetica Neue" charset="0"/>
              </a:rPr>
              <a:t>edad &lt;- c (50, 30, 20)</a:t>
            </a:r>
          </a:p>
          <a:p>
            <a:r>
              <a:rPr lang="es-AR" sz="1600" dirty="0">
                <a:solidFill>
                  <a:schemeClr val="tx1"/>
                </a:solidFill>
                <a:latin typeface="Helvetica Neue" charset="0"/>
              </a:rPr>
              <a:t>edad</a:t>
            </a:r>
          </a:p>
          <a:p>
            <a:endParaRPr lang="es-AR" sz="1600" b="1" dirty="0" smtClean="0">
              <a:solidFill>
                <a:srgbClr val="7030A0"/>
              </a:solidFill>
              <a:latin typeface="Helvetica Neue" charset="0"/>
            </a:endParaRPr>
          </a:p>
          <a:p>
            <a:r>
              <a:rPr lang="es-AR" sz="1600" b="1" dirty="0" smtClean="0">
                <a:solidFill>
                  <a:srgbClr val="7030A0"/>
                </a:solidFill>
                <a:latin typeface="Helvetica Neue" charset="0"/>
              </a:rPr>
              <a:t>#Un vector de tipo lógico o booleano</a:t>
            </a:r>
          </a:p>
          <a:p>
            <a:r>
              <a:rPr lang="es-AR" sz="1600" dirty="0" err="1">
                <a:solidFill>
                  <a:schemeClr val="tx1"/>
                </a:solidFill>
                <a:latin typeface="Helvetica Neue" charset="0"/>
              </a:rPr>
              <a:t>e</a:t>
            </a:r>
            <a:r>
              <a:rPr lang="es-AR" sz="1600" dirty="0" err="1" smtClean="0">
                <a:solidFill>
                  <a:schemeClr val="tx1"/>
                </a:solidFill>
                <a:latin typeface="Helvetica Neue" charset="0"/>
              </a:rPr>
              <a:t>s_casado</a:t>
            </a:r>
            <a:r>
              <a:rPr lang="es-AR" sz="1600" dirty="0" smtClean="0">
                <a:solidFill>
                  <a:schemeClr val="tx1"/>
                </a:solidFill>
                <a:latin typeface="Helvetica Neue" charset="0"/>
              </a:rPr>
              <a:t> &lt;- c (T,F,F,T,T)</a:t>
            </a:r>
          </a:p>
          <a:p>
            <a:r>
              <a:rPr lang="es-AR" sz="1600" dirty="0" err="1">
                <a:solidFill>
                  <a:schemeClr val="tx1"/>
                </a:solidFill>
                <a:latin typeface="Helvetica Neue" charset="0"/>
              </a:rPr>
              <a:t>p</a:t>
            </a:r>
            <a:r>
              <a:rPr lang="es-AR" sz="1600" dirty="0" err="1" smtClean="0">
                <a:solidFill>
                  <a:schemeClr val="tx1"/>
                </a:solidFill>
                <a:latin typeface="Helvetica Neue" charset="0"/>
              </a:rPr>
              <a:t>rint</a:t>
            </a:r>
            <a:r>
              <a:rPr lang="es-AR" sz="1600" dirty="0" smtClean="0">
                <a:solidFill>
                  <a:schemeClr val="tx1"/>
                </a:solidFill>
                <a:latin typeface="Helvetica Neue" charset="0"/>
              </a:rPr>
              <a:t> </a:t>
            </a:r>
            <a:r>
              <a:rPr lang="es-AR" sz="1600" dirty="0">
                <a:solidFill>
                  <a:schemeClr val="tx1"/>
                </a:solidFill>
                <a:latin typeface="Helvetica Neue" charset="0"/>
              </a:rPr>
              <a:t>(</a:t>
            </a:r>
            <a:r>
              <a:rPr lang="es-AR" sz="1600" dirty="0" err="1">
                <a:solidFill>
                  <a:schemeClr val="tx1"/>
                </a:solidFill>
                <a:latin typeface="Helvetica Neue" charset="0"/>
              </a:rPr>
              <a:t>es_casado</a:t>
            </a:r>
            <a:r>
              <a:rPr lang="es-AR" sz="1600" dirty="0">
                <a:solidFill>
                  <a:schemeClr val="tx1"/>
                </a:solidFill>
                <a:latin typeface="Helvetica Neue" charset="0"/>
              </a:rPr>
              <a:t>)</a:t>
            </a:r>
            <a:endParaRPr lang="es-AR" sz="1600" dirty="0" smtClean="0">
              <a:solidFill>
                <a:schemeClr val="tx1"/>
              </a:solidFill>
              <a:latin typeface="Helvetica Neue" charset="0"/>
            </a:endParaRPr>
          </a:p>
          <a:p>
            <a:endParaRPr lang="es-AR" sz="1600" b="1" dirty="0">
              <a:solidFill>
                <a:srgbClr val="7030A0"/>
              </a:solidFill>
              <a:latin typeface="Helvetica Neue" charset="0"/>
            </a:endParaRPr>
          </a:p>
          <a:p>
            <a:r>
              <a:rPr lang="es-AR" sz="1600" b="1" dirty="0" smtClean="0">
                <a:solidFill>
                  <a:srgbClr val="7030A0"/>
                </a:solidFill>
                <a:latin typeface="Helvetica Neue" charset="0"/>
              </a:rPr>
              <a:t>#Un vector de cadena de caracteres</a:t>
            </a:r>
          </a:p>
          <a:p>
            <a:r>
              <a:rPr lang="es-AR" sz="1600" dirty="0" smtClean="0">
                <a:solidFill>
                  <a:schemeClr val="tx1"/>
                </a:solidFill>
                <a:latin typeface="Helvetica Neue" charset="0"/>
              </a:rPr>
              <a:t>nombres </a:t>
            </a:r>
            <a:r>
              <a:rPr lang="es-AR" sz="1600" dirty="0">
                <a:solidFill>
                  <a:schemeClr val="tx1"/>
                </a:solidFill>
                <a:latin typeface="Helvetica Neue" charset="0"/>
              </a:rPr>
              <a:t>&lt;- c ("Julia", "Juan", "María")</a:t>
            </a:r>
          </a:p>
          <a:p>
            <a:r>
              <a:rPr lang="es-AR" sz="1600" dirty="0" err="1">
                <a:solidFill>
                  <a:schemeClr val="tx1"/>
                </a:solidFill>
                <a:latin typeface="Helvetica Neue" charset="0"/>
              </a:rPr>
              <a:t>p</a:t>
            </a:r>
            <a:r>
              <a:rPr lang="es-AR" sz="1600" dirty="0" err="1" smtClean="0">
                <a:solidFill>
                  <a:schemeClr val="tx1"/>
                </a:solidFill>
                <a:latin typeface="Helvetica Neue" charset="0"/>
              </a:rPr>
              <a:t>rint</a:t>
            </a:r>
            <a:r>
              <a:rPr lang="es-AR" sz="1600" dirty="0">
                <a:solidFill>
                  <a:schemeClr val="tx1"/>
                </a:solidFill>
                <a:latin typeface="Helvetica Neue" charset="0"/>
              </a:rPr>
              <a:t> (nombres)</a:t>
            </a:r>
            <a:endParaRPr lang="es-AR" sz="1600" dirty="0" smtClean="0">
              <a:solidFill>
                <a:schemeClr val="tx1"/>
              </a:solidFill>
              <a:latin typeface="Helvetica Neue" charset="0"/>
            </a:endParaRPr>
          </a:p>
          <a:p>
            <a:endParaRPr lang="es-AR" sz="1600" b="1" dirty="0" smtClean="0">
              <a:solidFill>
                <a:srgbClr val="7030A0"/>
              </a:solidFill>
              <a:latin typeface="Helvetica Neue" charset="0"/>
            </a:endParaRPr>
          </a:p>
          <a:p>
            <a:r>
              <a:rPr lang="es-AR" sz="1600" b="1" dirty="0" smtClean="0">
                <a:solidFill>
                  <a:srgbClr val="7030A0"/>
                </a:solidFill>
                <a:latin typeface="Helvetica Neue" charset="0"/>
              </a:rPr>
              <a:t>Con la función c( ) también se puede concatenar varios vectores</a:t>
            </a:r>
          </a:p>
          <a:p>
            <a:r>
              <a:rPr lang="es-AR" sz="1600" dirty="0">
                <a:solidFill>
                  <a:schemeClr val="tx1"/>
                </a:solidFill>
                <a:latin typeface="Helvetica Neue" charset="0"/>
              </a:rPr>
              <a:t>d</a:t>
            </a:r>
            <a:r>
              <a:rPr lang="es-AR" sz="1600" dirty="0" smtClean="0">
                <a:solidFill>
                  <a:schemeClr val="tx1"/>
                </a:solidFill>
                <a:latin typeface="Helvetica Neue" charset="0"/>
              </a:rPr>
              <a:t>atos &lt;- </a:t>
            </a:r>
            <a:r>
              <a:rPr lang="es-AR" sz="1600" dirty="0">
                <a:solidFill>
                  <a:schemeClr val="tx1"/>
                </a:solidFill>
                <a:latin typeface="Helvetica Neue" charset="0"/>
              </a:rPr>
              <a:t>c (edad, </a:t>
            </a:r>
            <a:r>
              <a:rPr lang="es-AR" sz="1600" dirty="0" smtClean="0">
                <a:solidFill>
                  <a:schemeClr val="tx1"/>
                </a:solidFill>
                <a:latin typeface="Helvetica Neue" charset="0"/>
              </a:rPr>
              <a:t>nombres, </a:t>
            </a:r>
            <a:r>
              <a:rPr lang="es-AR" sz="1600" dirty="0" err="1">
                <a:solidFill>
                  <a:schemeClr val="tx1"/>
                </a:solidFill>
                <a:latin typeface="Helvetica Neue" charset="0"/>
              </a:rPr>
              <a:t>es_casado</a:t>
            </a:r>
            <a:r>
              <a:rPr lang="es-AR" sz="1600" dirty="0" smtClean="0">
                <a:solidFill>
                  <a:schemeClr val="tx1"/>
                </a:solidFill>
                <a:latin typeface="Helvetica Neue" charset="0"/>
              </a:rPr>
              <a:t>)</a:t>
            </a:r>
          </a:p>
          <a:p>
            <a:r>
              <a:rPr lang="es-AR" sz="1600" dirty="0" smtClean="0">
                <a:solidFill>
                  <a:schemeClr val="tx1"/>
                </a:solidFill>
                <a:latin typeface="Helvetica Neue" charset="0"/>
              </a:rPr>
              <a:t>datos </a:t>
            </a:r>
            <a:endParaRPr lang="es-AR" sz="1600" dirty="0">
              <a:solidFill>
                <a:schemeClr val="tx1"/>
              </a:solidFill>
              <a:latin typeface="Helvetica Neue" charset="0"/>
            </a:endParaRPr>
          </a:p>
          <a:p>
            <a:endParaRPr lang="es-AR" b="1" dirty="0" smtClean="0">
              <a:solidFill>
                <a:srgbClr val="7030A0"/>
              </a:solidFill>
              <a:latin typeface="Helvetica Neue" charset="0"/>
            </a:endParaRPr>
          </a:p>
        </p:txBody>
      </p:sp>
      <p:pic>
        <p:nvPicPr>
          <p:cNvPr id="5" name="Google Shape;228;p21"/>
          <p:cNvPicPr preferRelativeResize="0"/>
          <p:nvPr/>
        </p:nvPicPr>
        <p:blipFill rotWithShape="1">
          <a:blip r:embed="rId3">
            <a:alphaModFix/>
          </a:blip>
          <a:srcRect/>
          <a:stretch/>
        </p:blipFill>
        <p:spPr>
          <a:xfrm>
            <a:off x="6228184" y="1333550"/>
            <a:ext cx="2376264" cy="2314420"/>
          </a:xfrm>
          <a:prstGeom prst="ellipse">
            <a:avLst/>
          </a:prstGeom>
          <a:noFill/>
          <a:ln>
            <a:noFill/>
          </a:ln>
        </p:spPr>
      </p:pic>
    </p:spTree>
    <p:extLst>
      <p:ext uri="{BB962C8B-B14F-4D97-AF65-F5344CB8AC3E}">
        <p14:creationId xmlns:p14="http://schemas.microsoft.com/office/powerpoint/2010/main" val="2178599938"/>
      </p:ext>
    </p:extLst>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1187624" y="209550"/>
            <a:ext cx="67371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Vectores </a:t>
            </a:r>
            <a:r>
              <a:rPr lang="en" dirty="0" smtClean="0">
                <a:solidFill>
                  <a:srgbClr val="7030A0"/>
                </a:solidFill>
              </a:rPr>
              <a:t> </a:t>
            </a:r>
            <a:endParaRPr lang="en" dirty="0">
              <a:solidFill>
                <a:srgbClr val="7030A0"/>
              </a:solidFill>
            </a:endParaRPr>
          </a:p>
        </p:txBody>
      </p:sp>
      <p:sp>
        <p:nvSpPr>
          <p:cNvPr id="3" name="2 CuadroTexto"/>
          <p:cNvSpPr txBox="1"/>
          <p:nvPr/>
        </p:nvSpPr>
        <p:spPr>
          <a:xfrm>
            <a:off x="395536" y="590357"/>
            <a:ext cx="9073008" cy="3754874"/>
          </a:xfrm>
          <a:prstGeom prst="rect">
            <a:avLst/>
          </a:prstGeom>
          <a:noFill/>
        </p:spPr>
        <p:txBody>
          <a:bodyPr wrap="square" rtlCol="0">
            <a:spAutoFit/>
          </a:bodyPr>
          <a:lstStyle/>
          <a:p>
            <a:r>
              <a:rPr lang="es-AR" dirty="0" smtClean="0">
                <a:solidFill>
                  <a:schemeClr val="tx1"/>
                </a:solidFill>
                <a:latin typeface="Helvetica Neue" panose="020B0604020202020204" charset="0"/>
              </a:rPr>
              <a:t>Podemos crear </a:t>
            </a:r>
            <a:r>
              <a:rPr lang="es-AR" i="1" u="sng" dirty="0" smtClean="0">
                <a:solidFill>
                  <a:schemeClr val="tx1"/>
                </a:solidFill>
                <a:latin typeface="Helvetica Neue" panose="020B0604020202020204" charset="0"/>
              </a:rPr>
              <a:t>secuencias</a:t>
            </a:r>
            <a:r>
              <a:rPr lang="es-AR" dirty="0" smtClean="0">
                <a:solidFill>
                  <a:schemeClr val="tx1"/>
                </a:solidFill>
                <a:latin typeface="Helvetica Neue" panose="020B0604020202020204" charset="0"/>
              </a:rPr>
              <a:t> de distintas formas</a:t>
            </a:r>
            <a:endParaRPr lang="es-AR" dirty="0">
              <a:solidFill>
                <a:schemeClr val="tx1"/>
              </a:solidFill>
              <a:latin typeface="Helvetica Neue" panose="020B0604020202020204" charset="0"/>
            </a:endParaRPr>
          </a:p>
          <a:p>
            <a:endParaRPr lang="es-AR" b="1" dirty="0">
              <a:solidFill>
                <a:srgbClr val="7030A0"/>
              </a:solidFill>
            </a:endParaRPr>
          </a:p>
          <a:p>
            <a:r>
              <a:rPr lang="es-AR" b="1" dirty="0" smtClean="0">
                <a:solidFill>
                  <a:srgbClr val="7030A0"/>
                </a:solidFill>
              </a:rPr>
              <a:t>#</a:t>
            </a:r>
            <a:r>
              <a:rPr lang="es-AR" b="1" dirty="0" smtClean="0">
                <a:solidFill>
                  <a:srgbClr val="7030A0"/>
                </a:solidFill>
                <a:latin typeface="Helvetica Neue" panose="020B0604020202020204" charset="0"/>
              </a:rPr>
              <a:t>Mediante el operador :</a:t>
            </a:r>
          </a:p>
          <a:p>
            <a:r>
              <a:rPr lang="es-AR" dirty="0" smtClean="0">
                <a:solidFill>
                  <a:schemeClr val="tx1"/>
                </a:solidFill>
                <a:latin typeface="Helvetica Neue" panose="020B0604020202020204" charset="0"/>
              </a:rPr>
              <a:t>seq1 &lt;- 1:20</a:t>
            </a:r>
          </a:p>
          <a:p>
            <a:r>
              <a:rPr lang="es-AR" dirty="0" smtClean="0">
                <a:solidFill>
                  <a:schemeClr val="tx1"/>
                </a:solidFill>
                <a:latin typeface="Helvetica Neue" panose="020B0604020202020204" charset="0"/>
              </a:rPr>
              <a:t>seq1</a:t>
            </a:r>
            <a:endParaRPr lang="es-AR" dirty="0">
              <a:solidFill>
                <a:schemeClr val="tx1"/>
              </a:solidFill>
              <a:latin typeface="Helvetica Neue" panose="020B0604020202020204" charset="0"/>
            </a:endParaRPr>
          </a:p>
          <a:p>
            <a:endParaRPr lang="es-AR" b="1" dirty="0" smtClean="0">
              <a:solidFill>
                <a:srgbClr val="7030A0"/>
              </a:solidFill>
              <a:latin typeface="Helvetica Neue" panose="020B0604020202020204" charset="0"/>
            </a:endParaRPr>
          </a:p>
          <a:p>
            <a:r>
              <a:rPr lang="es-AR" dirty="0">
                <a:solidFill>
                  <a:schemeClr val="tx1"/>
                </a:solidFill>
                <a:latin typeface="Helvetica Neue" panose="020B0604020202020204" charset="0"/>
              </a:rPr>
              <a:t>s</a:t>
            </a:r>
            <a:r>
              <a:rPr lang="es-AR" dirty="0" smtClean="0">
                <a:solidFill>
                  <a:schemeClr val="tx1"/>
                </a:solidFill>
                <a:latin typeface="Helvetica Neue" panose="020B0604020202020204" charset="0"/>
              </a:rPr>
              <a:t>eq2 &lt;- 40:20</a:t>
            </a:r>
          </a:p>
          <a:p>
            <a:r>
              <a:rPr lang="es-AR" dirty="0">
                <a:solidFill>
                  <a:schemeClr val="tx1"/>
                </a:solidFill>
                <a:latin typeface="Helvetica Neue" panose="020B0604020202020204" charset="0"/>
              </a:rPr>
              <a:t>s</a:t>
            </a:r>
            <a:r>
              <a:rPr lang="es-AR" dirty="0" smtClean="0">
                <a:solidFill>
                  <a:schemeClr val="tx1"/>
                </a:solidFill>
                <a:latin typeface="Helvetica Neue" panose="020B0604020202020204" charset="0"/>
              </a:rPr>
              <a:t>eq2</a:t>
            </a:r>
          </a:p>
          <a:p>
            <a:endParaRPr lang="es-AR" dirty="0" smtClean="0">
              <a:solidFill>
                <a:schemeClr val="tx1"/>
              </a:solidFill>
              <a:latin typeface="Helvetica Neue" panose="020B0604020202020204" charset="0"/>
            </a:endParaRPr>
          </a:p>
          <a:p>
            <a:r>
              <a:rPr lang="es-AR" b="1" dirty="0" smtClean="0">
                <a:solidFill>
                  <a:srgbClr val="7030A0"/>
                </a:solidFill>
                <a:latin typeface="Helvetica Neue" panose="020B0604020202020204" charset="0"/>
              </a:rPr>
              <a:t>#Mediante la función </a:t>
            </a:r>
            <a:r>
              <a:rPr lang="es-AR" b="1" dirty="0" err="1" smtClean="0">
                <a:solidFill>
                  <a:srgbClr val="7030A0"/>
                </a:solidFill>
                <a:latin typeface="Helvetica Neue" panose="020B0604020202020204" charset="0"/>
              </a:rPr>
              <a:t>seq</a:t>
            </a:r>
            <a:r>
              <a:rPr lang="es-AR" b="1" dirty="0" smtClean="0">
                <a:solidFill>
                  <a:srgbClr val="7030A0"/>
                </a:solidFill>
                <a:latin typeface="Helvetica Neue" panose="020B0604020202020204" charset="0"/>
              </a:rPr>
              <a:t>( )</a:t>
            </a:r>
          </a:p>
          <a:p>
            <a:r>
              <a:rPr lang="es-AR" dirty="0">
                <a:solidFill>
                  <a:schemeClr val="tx1"/>
                </a:solidFill>
                <a:latin typeface="Helvetica Neue" panose="020B0604020202020204" charset="0"/>
              </a:rPr>
              <a:t>s</a:t>
            </a:r>
            <a:r>
              <a:rPr lang="es-AR" dirty="0" smtClean="0">
                <a:solidFill>
                  <a:schemeClr val="tx1"/>
                </a:solidFill>
                <a:latin typeface="Helvetica Neue" panose="020B0604020202020204" charset="0"/>
              </a:rPr>
              <a:t>eq3 &lt;- </a:t>
            </a:r>
            <a:r>
              <a:rPr lang="es-AR" dirty="0" err="1" smtClean="0">
                <a:solidFill>
                  <a:schemeClr val="tx1"/>
                </a:solidFill>
                <a:latin typeface="Helvetica Neue" panose="020B0604020202020204" charset="0"/>
              </a:rPr>
              <a:t>seq</a:t>
            </a:r>
            <a:r>
              <a:rPr lang="es-AR" dirty="0" smtClean="0">
                <a:solidFill>
                  <a:schemeClr val="tx1"/>
                </a:solidFill>
                <a:latin typeface="Helvetica Neue" panose="020B0604020202020204" charset="0"/>
              </a:rPr>
              <a:t> (1, 9, </a:t>
            </a:r>
            <a:r>
              <a:rPr lang="es-AR" dirty="0" err="1" smtClean="0">
                <a:solidFill>
                  <a:schemeClr val="tx1"/>
                </a:solidFill>
                <a:latin typeface="Helvetica Neue" panose="020B0604020202020204" charset="0"/>
              </a:rPr>
              <a:t>by</a:t>
            </a:r>
            <a:r>
              <a:rPr lang="es-AR" dirty="0" smtClean="0">
                <a:solidFill>
                  <a:schemeClr val="tx1"/>
                </a:solidFill>
                <a:latin typeface="Helvetica Neue" panose="020B0604020202020204" charset="0"/>
              </a:rPr>
              <a:t>=2)</a:t>
            </a:r>
            <a:endParaRPr lang="es-AR" dirty="0">
              <a:solidFill>
                <a:schemeClr val="tx1"/>
              </a:solidFill>
              <a:latin typeface="Helvetica Neue" panose="020B0604020202020204" charset="0"/>
            </a:endParaRPr>
          </a:p>
          <a:p>
            <a:r>
              <a:rPr lang="es-AR" dirty="0">
                <a:solidFill>
                  <a:schemeClr val="tx1"/>
                </a:solidFill>
                <a:latin typeface="Helvetica Neue" panose="020B0604020202020204" charset="0"/>
              </a:rPr>
              <a:t>s</a:t>
            </a:r>
            <a:r>
              <a:rPr lang="es-AR" dirty="0" smtClean="0">
                <a:solidFill>
                  <a:schemeClr val="tx1"/>
                </a:solidFill>
                <a:latin typeface="Helvetica Neue" panose="020B0604020202020204" charset="0"/>
              </a:rPr>
              <a:t>eq3 </a:t>
            </a:r>
          </a:p>
          <a:p>
            <a:endParaRPr lang="es-AR" b="1" dirty="0">
              <a:solidFill>
                <a:srgbClr val="7030A0"/>
              </a:solidFill>
              <a:latin typeface="Helvetica Neue" panose="020B0604020202020204" charset="0"/>
            </a:endParaRPr>
          </a:p>
          <a:p>
            <a:r>
              <a:rPr lang="es-AR" b="1" dirty="0" smtClean="0">
                <a:solidFill>
                  <a:srgbClr val="7030A0"/>
                </a:solidFill>
                <a:latin typeface="Helvetica Neue" panose="020B0604020202020204" charset="0"/>
              </a:rPr>
              <a:t>Con </a:t>
            </a:r>
            <a:r>
              <a:rPr lang="es-AR" b="1" dirty="0" err="1" smtClean="0">
                <a:solidFill>
                  <a:schemeClr val="tx1"/>
                </a:solidFill>
                <a:latin typeface="Helvetica Neue" panose="020B0604020202020204" charset="0"/>
              </a:rPr>
              <a:t>length</a:t>
            </a:r>
            <a:r>
              <a:rPr lang="es-AR" b="1" dirty="0" smtClean="0">
                <a:solidFill>
                  <a:schemeClr val="tx1"/>
                </a:solidFill>
                <a:latin typeface="Helvetica Neue" panose="020B0604020202020204" charset="0"/>
              </a:rPr>
              <a:t>( ) </a:t>
            </a:r>
            <a:r>
              <a:rPr lang="es-AR" b="1" dirty="0" smtClean="0">
                <a:solidFill>
                  <a:srgbClr val="7030A0"/>
                </a:solidFill>
                <a:latin typeface="Helvetica Neue" panose="020B0604020202020204" charset="0"/>
              </a:rPr>
              <a:t>se puede saber la longitud de un vector</a:t>
            </a:r>
          </a:p>
          <a:p>
            <a:r>
              <a:rPr lang="es-AR" dirty="0" err="1" smtClean="0">
                <a:solidFill>
                  <a:schemeClr val="tx1"/>
                </a:solidFill>
                <a:latin typeface="Helvetica Neue" panose="020B0604020202020204" charset="0"/>
              </a:rPr>
              <a:t>Length</a:t>
            </a:r>
            <a:r>
              <a:rPr lang="es-AR" dirty="0" smtClean="0">
                <a:solidFill>
                  <a:schemeClr val="tx1"/>
                </a:solidFill>
                <a:latin typeface="Helvetica Neue" panose="020B0604020202020204" charset="0"/>
              </a:rPr>
              <a:t> (seq1)</a:t>
            </a:r>
          </a:p>
          <a:p>
            <a:r>
              <a:rPr lang="es-AR" dirty="0" err="1" smtClean="0">
                <a:solidFill>
                  <a:schemeClr val="tx1"/>
                </a:solidFill>
                <a:latin typeface="Helvetica Neue" panose="020B0604020202020204" charset="0"/>
              </a:rPr>
              <a:t>Length</a:t>
            </a:r>
            <a:r>
              <a:rPr lang="es-AR" dirty="0" smtClean="0">
                <a:solidFill>
                  <a:schemeClr val="tx1"/>
                </a:solidFill>
                <a:latin typeface="Helvetica Neue" panose="020B0604020202020204" charset="0"/>
              </a:rPr>
              <a:t> (seq3)</a:t>
            </a:r>
            <a:endParaRPr lang="es-AR" dirty="0">
              <a:solidFill>
                <a:schemeClr val="tx1"/>
              </a:solidFill>
              <a:latin typeface="Helvetica Neue" panose="020B0604020202020204" charset="0"/>
            </a:endParaRPr>
          </a:p>
          <a:p>
            <a:endParaRPr lang="es-AR" b="1" dirty="0" smtClean="0">
              <a:solidFill>
                <a:srgbClr val="7030A0"/>
              </a:solidFill>
              <a:latin typeface="Helvetica Neue" panose="020B0604020202020204" charset="0"/>
            </a:endParaRPr>
          </a:p>
        </p:txBody>
      </p:sp>
      <p:sp>
        <p:nvSpPr>
          <p:cNvPr id="2" name="1 CuadroTexto"/>
          <p:cNvSpPr txBox="1"/>
          <p:nvPr/>
        </p:nvSpPr>
        <p:spPr>
          <a:xfrm>
            <a:off x="3368079" y="1296669"/>
            <a:ext cx="2376264" cy="738664"/>
          </a:xfrm>
          <a:prstGeom prst="rect">
            <a:avLst/>
          </a:prstGeom>
          <a:noFill/>
        </p:spPr>
        <p:txBody>
          <a:bodyPr wrap="square" rtlCol="0">
            <a:spAutoFit/>
          </a:bodyPr>
          <a:lstStyle/>
          <a:p>
            <a:pPr algn="ctr"/>
            <a:r>
              <a:rPr lang="es-AR" b="1" dirty="0" smtClean="0">
                <a:solidFill>
                  <a:srgbClr val="7030A0"/>
                </a:solidFill>
                <a:latin typeface="Helvetica Neue" charset="0"/>
              </a:rPr>
              <a:t>Permite crear una secuencia </a:t>
            </a:r>
          </a:p>
          <a:p>
            <a:pPr algn="ctr"/>
            <a:r>
              <a:rPr lang="es-AR" b="1" dirty="0" smtClean="0">
                <a:solidFill>
                  <a:srgbClr val="7030A0"/>
                </a:solidFill>
                <a:latin typeface="Helvetica Neue" charset="0"/>
              </a:rPr>
              <a:t>creciente o decreciente</a:t>
            </a:r>
            <a:endParaRPr lang="es-ES" b="1" dirty="0">
              <a:solidFill>
                <a:srgbClr val="7030A0"/>
              </a:solidFill>
              <a:latin typeface="Helvetica Neue" charset="0"/>
            </a:endParaRPr>
          </a:p>
        </p:txBody>
      </p:sp>
      <p:sp>
        <p:nvSpPr>
          <p:cNvPr id="4" name="3 CuadroTexto"/>
          <p:cNvSpPr txBox="1"/>
          <p:nvPr/>
        </p:nvSpPr>
        <p:spPr>
          <a:xfrm>
            <a:off x="5711964" y="2482941"/>
            <a:ext cx="2592288" cy="1169551"/>
          </a:xfrm>
          <a:prstGeom prst="rect">
            <a:avLst/>
          </a:prstGeom>
          <a:noFill/>
        </p:spPr>
        <p:txBody>
          <a:bodyPr wrap="square" rtlCol="0">
            <a:spAutoFit/>
          </a:bodyPr>
          <a:lstStyle/>
          <a:p>
            <a:r>
              <a:rPr lang="es-AR" b="1" dirty="0" smtClean="0">
                <a:solidFill>
                  <a:srgbClr val="7030A0"/>
                </a:solidFill>
                <a:latin typeface="Helvetica Neue" charset="0"/>
              </a:rPr>
              <a:t>Indexación</a:t>
            </a:r>
          </a:p>
          <a:p>
            <a:r>
              <a:rPr lang="es-AR" b="1" dirty="0" smtClean="0">
                <a:solidFill>
                  <a:srgbClr val="7030A0"/>
                </a:solidFill>
                <a:latin typeface="Helvetica Neue" charset="0"/>
              </a:rPr>
              <a:t>#Mediante el operador [ ]</a:t>
            </a:r>
          </a:p>
          <a:p>
            <a:r>
              <a:rPr lang="es-AR" dirty="0" smtClean="0">
                <a:solidFill>
                  <a:schemeClr val="tx1"/>
                </a:solidFill>
                <a:latin typeface="Helvetica Neue" charset="0"/>
              </a:rPr>
              <a:t>v &lt;- c (8, 5,2,1)</a:t>
            </a:r>
          </a:p>
          <a:p>
            <a:r>
              <a:rPr lang="es-AR" dirty="0">
                <a:solidFill>
                  <a:schemeClr val="tx1"/>
                </a:solidFill>
                <a:latin typeface="Helvetica Neue" charset="0"/>
              </a:rPr>
              <a:t>v</a:t>
            </a:r>
            <a:r>
              <a:rPr lang="es-AR" dirty="0" smtClean="0">
                <a:solidFill>
                  <a:schemeClr val="tx1"/>
                </a:solidFill>
                <a:latin typeface="Helvetica Neue" charset="0"/>
              </a:rPr>
              <a:t>[2]</a:t>
            </a:r>
            <a:endParaRPr lang="es-AR" dirty="0">
              <a:solidFill>
                <a:schemeClr val="tx1"/>
              </a:solidFill>
              <a:latin typeface="Helvetica Neue" charset="0"/>
            </a:endParaRPr>
          </a:p>
          <a:p>
            <a:endParaRPr lang="es-ES" b="1" dirty="0">
              <a:solidFill>
                <a:srgbClr val="7030A0"/>
              </a:solidFill>
              <a:latin typeface="Helvetica Neue" charset="0"/>
            </a:endParaRPr>
          </a:p>
        </p:txBody>
      </p:sp>
      <p:cxnSp>
        <p:nvCxnSpPr>
          <p:cNvPr id="8" name="7 Conector recto de flecha"/>
          <p:cNvCxnSpPr/>
          <p:nvPr/>
        </p:nvCxnSpPr>
        <p:spPr>
          <a:xfrm flipH="1">
            <a:off x="6372200" y="3817294"/>
            <a:ext cx="504056" cy="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7242378" y="3602412"/>
            <a:ext cx="1872208" cy="430887"/>
          </a:xfrm>
          <a:prstGeom prst="rect">
            <a:avLst/>
          </a:prstGeom>
          <a:noFill/>
        </p:spPr>
        <p:txBody>
          <a:bodyPr wrap="square" rtlCol="0">
            <a:spAutoFit/>
          </a:bodyPr>
          <a:lstStyle/>
          <a:p>
            <a:r>
              <a:rPr lang="es-AR" sz="1100" b="1" dirty="0" smtClean="0">
                <a:solidFill>
                  <a:srgbClr val="7030A0"/>
                </a:solidFill>
                <a:latin typeface="Helvetica Neue" panose="020B0604020202020204" charset="0"/>
              </a:rPr>
              <a:t>Me permite acceder al segundo elemento</a:t>
            </a:r>
            <a:endParaRPr lang="es-ES" sz="1100" b="1" dirty="0">
              <a:solidFill>
                <a:srgbClr val="7030A0"/>
              </a:solidFill>
              <a:latin typeface="Helvetica Neue" panose="020B0604020202020204" charset="0"/>
            </a:endParaRPr>
          </a:p>
        </p:txBody>
      </p:sp>
    </p:spTree>
    <p:extLst>
      <p:ext uri="{BB962C8B-B14F-4D97-AF65-F5344CB8AC3E}">
        <p14:creationId xmlns:p14="http://schemas.microsoft.com/office/powerpoint/2010/main" val="2564873052"/>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57524" y="86957"/>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Matrices </a:t>
            </a:r>
            <a:r>
              <a:rPr lang="en" dirty="0" smtClean="0">
                <a:solidFill>
                  <a:srgbClr val="7030A0"/>
                </a:solidFill>
              </a:rPr>
              <a:t>  </a:t>
            </a:r>
            <a:endParaRPr lang="en" dirty="0">
              <a:solidFill>
                <a:srgbClr val="7030A0"/>
              </a:solidFill>
            </a:endParaRPr>
          </a:p>
        </p:txBody>
      </p:sp>
      <p:sp>
        <p:nvSpPr>
          <p:cNvPr id="3" name="2 CuadroTexto"/>
          <p:cNvSpPr txBox="1"/>
          <p:nvPr/>
        </p:nvSpPr>
        <p:spPr>
          <a:xfrm>
            <a:off x="539552" y="648957"/>
            <a:ext cx="8327732" cy="1713611"/>
          </a:xfrm>
          <a:prstGeom prst="rect">
            <a:avLst/>
          </a:prstGeom>
          <a:noFill/>
        </p:spPr>
        <p:txBody>
          <a:bodyPr wrap="square" rtlCol="0">
            <a:spAutoFit/>
          </a:bodyPr>
          <a:lstStyle/>
          <a:p>
            <a:pPr>
              <a:lnSpc>
                <a:spcPct val="150000"/>
              </a:lnSpc>
            </a:pPr>
            <a:r>
              <a:rPr lang="es-AR" dirty="0">
                <a:solidFill>
                  <a:schemeClr val="tx1"/>
                </a:solidFill>
                <a:latin typeface="Helvetica Neue" charset="0"/>
              </a:rPr>
              <a:t>Desde el punto de vista del lenguaje, una matriz es un </a:t>
            </a:r>
            <a:r>
              <a:rPr lang="es-AR" b="1" dirty="0">
                <a:solidFill>
                  <a:srgbClr val="7030A0"/>
                </a:solidFill>
                <a:latin typeface="Helvetica Neue" charset="0"/>
              </a:rPr>
              <a:t>vector</a:t>
            </a:r>
            <a:r>
              <a:rPr lang="es-AR" dirty="0">
                <a:solidFill>
                  <a:schemeClr val="tx1"/>
                </a:solidFill>
                <a:latin typeface="Helvetica Neue" charset="0"/>
              </a:rPr>
              <a:t> </a:t>
            </a:r>
            <a:r>
              <a:rPr lang="es-AR" i="1" u="sng" dirty="0">
                <a:solidFill>
                  <a:schemeClr val="tx1"/>
                </a:solidFill>
                <a:latin typeface="Helvetica Neue" charset="0"/>
              </a:rPr>
              <a:t>con atributo adicional: </a:t>
            </a:r>
            <a:r>
              <a:rPr lang="es-AR" b="1" i="1" u="sng" dirty="0" err="1">
                <a:solidFill>
                  <a:srgbClr val="7030A0"/>
                </a:solidFill>
                <a:latin typeface="Helvetica Neue" charset="0"/>
              </a:rPr>
              <a:t>dim</a:t>
            </a:r>
            <a:r>
              <a:rPr lang="es-AR" dirty="0">
                <a:solidFill>
                  <a:schemeClr val="tx1"/>
                </a:solidFill>
                <a:latin typeface="Helvetica Neue" charset="0"/>
              </a:rPr>
              <a:t>. </a:t>
            </a:r>
            <a:r>
              <a:rPr lang="es-AR" dirty="0" smtClean="0">
                <a:solidFill>
                  <a:schemeClr val="tx1"/>
                </a:solidFill>
                <a:latin typeface="Helvetica Neue" charset="0"/>
              </a:rPr>
              <a:t>Es decir, es un vector </a:t>
            </a:r>
            <a:r>
              <a:rPr lang="es-AR" dirty="0">
                <a:solidFill>
                  <a:schemeClr val="tx1"/>
                </a:solidFill>
                <a:latin typeface="Helvetica Neue" charset="0"/>
              </a:rPr>
              <a:t>de 2 </a:t>
            </a:r>
            <a:r>
              <a:rPr lang="es-AR" dirty="0" smtClean="0">
                <a:solidFill>
                  <a:schemeClr val="tx1"/>
                </a:solidFill>
                <a:latin typeface="Helvetica Neue" charset="0"/>
              </a:rPr>
              <a:t>dimensiones, </a:t>
            </a:r>
            <a:r>
              <a:rPr lang="es-AR" dirty="0">
                <a:solidFill>
                  <a:schemeClr val="tx1"/>
                </a:solidFill>
                <a:latin typeface="Helvetica Neue" charset="0"/>
              </a:rPr>
              <a:t>a saber: el número de </a:t>
            </a:r>
            <a:r>
              <a:rPr lang="es-AR" dirty="0" smtClean="0">
                <a:solidFill>
                  <a:schemeClr val="tx1"/>
                </a:solidFill>
                <a:latin typeface="Helvetica Neue" charset="0"/>
              </a:rPr>
              <a:t>renglones o filas </a:t>
            </a:r>
            <a:r>
              <a:rPr lang="es-AR" dirty="0">
                <a:solidFill>
                  <a:schemeClr val="tx1"/>
                </a:solidFill>
                <a:latin typeface="Helvetica Neue" charset="0"/>
              </a:rPr>
              <a:t>y el número de </a:t>
            </a:r>
            <a:r>
              <a:rPr lang="es-AR" dirty="0" smtClean="0">
                <a:solidFill>
                  <a:schemeClr val="tx1"/>
                </a:solidFill>
                <a:latin typeface="Helvetica Neue" charset="0"/>
              </a:rPr>
              <a:t>columnas. Un </a:t>
            </a:r>
            <a:r>
              <a:rPr lang="es-AR" u="sng" dirty="0" err="1" smtClean="0">
                <a:solidFill>
                  <a:schemeClr val="tx1"/>
                </a:solidFill>
                <a:latin typeface="Helvetica Neue" charset="0"/>
              </a:rPr>
              <a:t>array</a:t>
            </a:r>
            <a:r>
              <a:rPr lang="es-AR" u="sng" dirty="0" smtClean="0">
                <a:solidFill>
                  <a:schemeClr val="tx1"/>
                </a:solidFill>
                <a:latin typeface="Helvetica Neue" charset="0"/>
              </a:rPr>
              <a:t> o arreglo</a:t>
            </a:r>
            <a:r>
              <a:rPr lang="es-AR" dirty="0" smtClean="0">
                <a:solidFill>
                  <a:schemeClr val="tx1"/>
                </a:solidFill>
                <a:latin typeface="Helvetica Neue" charset="0"/>
              </a:rPr>
              <a:t> es lo mismo pero tiene más de 2 dimensiones. </a:t>
            </a:r>
          </a:p>
        </p:txBody>
      </p:sp>
      <p:sp>
        <p:nvSpPr>
          <p:cNvPr id="2" name="1 CuadroTexto"/>
          <p:cNvSpPr txBox="1"/>
          <p:nvPr/>
        </p:nvSpPr>
        <p:spPr>
          <a:xfrm>
            <a:off x="922998" y="2364726"/>
            <a:ext cx="7560839" cy="2446824"/>
          </a:xfrm>
          <a:prstGeom prst="rect">
            <a:avLst/>
          </a:prstGeom>
          <a:noFill/>
        </p:spPr>
        <p:txBody>
          <a:bodyPr wrap="square" rtlCol="0">
            <a:spAutoFit/>
          </a:bodyPr>
          <a:lstStyle/>
          <a:p>
            <a:pPr algn="ctr">
              <a:lnSpc>
                <a:spcPct val="150000"/>
              </a:lnSpc>
            </a:pPr>
            <a:r>
              <a:rPr lang="es-AR" b="1" dirty="0" smtClean="0">
                <a:solidFill>
                  <a:srgbClr val="7030A0"/>
                </a:solidFill>
                <a:latin typeface="Helvetica Neue" panose="020B0604020202020204" charset="0"/>
              </a:rPr>
              <a:t>Las matrices  por defecto se crean de columna a columna, empezando por fila superior izquierda, completando hasta abajo hasta alcanzar la dimensión de filas, y luego sigue agregando las columnas siguientes de a una por vez hacia la derecha. En caso, debo especificar ‘</a:t>
            </a:r>
            <a:r>
              <a:rPr lang="es-AR" b="1" dirty="0" err="1" smtClean="0">
                <a:solidFill>
                  <a:srgbClr val="7030A0"/>
                </a:solidFill>
                <a:latin typeface="Helvetica Neue" panose="020B0604020202020204" charset="0"/>
              </a:rPr>
              <a:t>byrow</a:t>
            </a:r>
            <a:r>
              <a:rPr lang="es-AR" b="1" dirty="0" smtClean="0">
                <a:solidFill>
                  <a:srgbClr val="7030A0"/>
                </a:solidFill>
                <a:latin typeface="Helvetica Neue" panose="020B0604020202020204" charset="0"/>
              </a:rPr>
              <a:t>’</a:t>
            </a:r>
          </a:p>
          <a:p>
            <a:r>
              <a:rPr lang="es-AR" dirty="0" smtClean="0">
                <a:solidFill>
                  <a:schemeClr val="tx1"/>
                </a:solidFill>
                <a:latin typeface="Helvetica Neue" charset="0"/>
              </a:rPr>
              <a:t>               mat3 </a:t>
            </a:r>
            <a:r>
              <a:rPr lang="es-AR" dirty="0">
                <a:solidFill>
                  <a:schemeClr val="tx1"/>
                </a:solidFill>
                <a:latin typeface="Helvetica Neue" charset="0"/>
              </a:rPr>
              <a:t>&lt;- </a:t>
            </a:r>
            <a:r>
              <a:rPr lang="es-AR" dirty="0" err="1">
                <a:solidFill>
                  <a:schemeClr val="tx1"/>
                </a:solidFill>
                <a:latin typeface="Helvetica Neue" charset="0"/>
              </a:rPr>
              <a:t>matrix</a:t>
            </a:r>
            <a:r>
              <a:rPr lang="es-AR" dirty="0">
                <a:solidFill>
                  <a:schemeClr val="tx1"/>
                </a:solidFill>
                <a:latin typeface="Helvetica Neue" charset="0"/>
              </a:rPr>
              <a:t>(11:30, </a:t>
            </a:r>
            <a:r>
              <a:rPr lang="es-AR" dirty="0" err="1">
                <a:solidFill>
                  <a:schemeClr val="tx1"/>
                </a:solidFill>
                <a:latin typeface="Helvetica Neue" charset="0"/>
              </a:rPr>
              <a:t>nrow</a:t>
            </a:r>
            <a:r>
              <a:rPr lang="es-AR" dirty="0">
                <a:solidFill>
                  <a:schemeClr val="tx1"/>
                </a:solidFill>
                <a:latin typeface="Helvetica Neue" charset="0"/>
              </a:rPr>
              <a:t>=5, </a:t>
            </a:r>
            <a:r>
              <a:rPr lang="es-AR" dirty="0" err="1" smtClean="0">
                <a:solidFill>
                  <a:schemeClr val="tx1"/>
                </a:solidFill>
                <a:latin typeface="Helvetica Neue" charset="0"/>
              </a:rPr>
              <a:t>ncol</a:t>
            </a:r>
            <a:r>
              <a:rPr lang="es-AR" dirty="0" smtClean="0">
                <a:solidFill>
                  <a:schemeClr val="tx1"/>
                </a:solidFill>
                <a:latin typeface="Helvetica Neue" charset="0"/>
              </a:rPr>
              <a:t>=4, </a:t>
            </a:r>
            <a:r>
              <a:rPr lang="es-AR" dirty="0" err="1" smtClean="0">
                <a:solidFill>
                  <a:schemeClr val="tx1"/>
                </a:solidFill>
                <a:latin typeface="Helvetica Neue" charset="0"/>
              </a:rPr>
              <a:t>byrow</a:t>
            </a:r>
            <a:r>
              <a:rPr lang="es-AR" dirty="0" smtClean="0">
                <a:solidFill>
                  <a:schemeClr val="tx1"/>
                </a:solidFill>
                <a:latin typeface="Helvetica Neue" charset="0"/>
              </a:rPr>
              <a:t>=True)</a:t>
            </a:r>
            <a:endParaRPr lang="es-ES" b="1" dirty="0">
              <a:solidFill>
                <a:srgbClr val="7030A0"/>
              </a:solidFill>
              <a:latin typeface="Helvetica Neue" panose="020B0604020202020204" charset="0"/>
            </a:endParaRPr>
          </a:p>
        </p:txBody>
      </p:sp>
    </p:spTree>
    <p:extLst>
      <p:ext uri="{BB962C8B-B14F-4D97-AF65-F5344CB8AC3E}">
        <p14:creationId xmlns:p14="http://schemas.microsoft.com/office/powerpoint/2010/main" val="1570150326"/>
      </p:ext>
    </p:extLst>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57524" y="86957"/>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Matrices </a:t>
            </a:r>
            <a:r>
              <a:rPr lang="en" dirty="0" smtClean="0">
                <a:solidFill>
                  <a:srgbClr val="7030A0"/>
                </a:solidFill>
              </a:rPr>
              <a:t>  </a:t>
            </a:r>
            <a:endParaRPr lang="en" dirty="0">
              <a:solidFill>
                <a:srgbClr val="7030A0"/>
              </a:solidFill>
            </a:endParaRPr>
          </a:p>
        </p:txBody>
      </p:sp>
      <p:sp>
        <p:nvSpPr>
          <p:cNvPr id="3" name="2 CuadroTexto"/>
          <p:cNvSpPr txBox="1"/>
          <p:nvPr/>
        </p:nvSpPr>
        <p:spPr>
          <a:xfrm>
            <a:off x="539552" y="648957"/>
            <a:ext cx="8327732" cy="5078313"/>
          </a:xfrm>
          <a:prstGeom prst="rect">
            <a:avLst/>
          </a:prstGeom>
          <a:noFill/>
        </p:spPr>
        <p:txBody>
          <a:bodyPr wrap="square" rtlCol="0">
            <a:spAutoFit/>
          </a:bodyPr>
          <a:lstStyle/>
          <a:p>
            <a:r>
              <a:rPr lang="es-AR" b="1" dirty="0" smtClean="0">
                <a:solidFill>
                  <a:srgbClr val="7030A0"/>
                </a:solidFill>
                <a:latin typeface="Helvetica Neue" charset="0"/>
              </a:rPr>
              <a:t>#</a:t>
            </a:r>
            <a:r>
              <a:rPr lang="es-AR" b="1" dirty="0" smtClean="0">
                <a:solidFill>
                  <a:srgbClr val="7030A0"/>
                </a:solidFill>
                <a:latin typeface="Helvetica Neue" charset="0"/>
              </a:rPr>
              <a:t>Por medio de la función </a:t>
            </a:r>
            <a:r>
              <a:rPr lang="es-AR" b="1" dirty="0" err="1" smtClean="0">
                <a:solidFill>
                  <a:srgbClr val="7030A0"/>
                </a:solidFill>
                <a:latin typeface="Helvetica Neue" charset="0"/>
              </a:rPr>
              <a:t>dim</a:t>
            </a:r>
            <a:endParaRPr lang="es-AR" b="1" dirty="0" smtClean="0">
              <a:solidFill>
                <a:srgbClr val="7030A0"/>
              </a:solidFill>
              <a:latin typeface="Helvetica Neue" charset="0"/>
            </a:endParaRPr>
          </a:p>
          <a:p>
            <a:r>
              <a:rPr lang="es-AR" dirty="0" err="1" smtClean="0">
                <a:solidFill>
                  <a:schemeClr val="tx1"/>
                </a:solidFill>
                <a:latin typeface="Helvetica Neue" charset="0"/>
              </a:rPr>
              <a:t>dim</a:t>
            </a:r>
            <a:r>
              <a:rPr lang="es-AR" dirty="0" smtClean="0">
                <a:solidFill>
                  <a:schemeClr val="tx1"/>
                </a:solidFill>
                <a:latin typeface="Helvetica Neue" charset="0"/>
              </a:rPr>
              <a:t> (matriz) </a:t>
            </a:r>
            <a:r>
              <a:rPr lang="es-AR" dirty="0">
                <a:solidFill>
                  <a:schemeClr val="tx1"/>
                </a:solidFill>
                <a:latin typeface="Helvetica Neue" charset="0"/>
              </a:rPr>
              <a:t>&lt;- c </a:t>
            </a:r>
            <a:r>
              <a:rPr lang="es-AR" dirty="0" smtClean="0">
                <a:solidFill>
                  <a:schemeClr val="tx1"/>
                </a:solidFill>
                <a:latin typeface="Helvetica Neue" charset="0"/>
              </a:rPr>
              <a:t>(5:4)</a:t>
            </a:r>
          </a:p>
          <a:p>
            <a:r>
              <a:rPr lang="es-AR" dirty="0" smtClean="0">
                <a:solidFill>
                  <a:schemeClr val="tx1"/>
                </a:solidFill>
                <a:latin typeface="Helvetica Neue" charset="0"/>
              </a:rPr>
              <a:t>matriz </a:t>
            </a:r>
            <a:r>
              <a:rPr lang="es-AR" dirty="0">
                <a:solidFill>
                  <a:schemeClr val="tx1"/>
                </a:solidFill>
                <a:latin typeface="Helvetica Neue" charset="0"/>
              </a:rPr>
              <a:t>&lt;- c (11:30)</a:t>
            </a:r>
          </a:p>
          <a:p>
            <a:r>
              <a:rPr lang="es-AR" dirty="0" smtClean="0">
                <a:solidFill>
                  <a:schemeClr val="tx1"/>
                </a:solidFill>
                <a:latin typeface="Helvetica Neue" charset="0"/>
              </a:rPr>
              <a:t>matriz</a:t>
            </a:r>
          </a:p>
          <a:p>
            <a:r>
              <a:rPr lang="es-AR" dirty="0" err="1" smtClean="0">
                <a:solidFill>
                  <a:schemeClr val="tx1"/>
                </a:solidFill>
                <a:latin typeface="Helvetica Neue" charset="0"/>
              </a:rPr>
              <a:t>class</a:t>
            </a:r>
            <a:r>
              <a:rPr lang="es-AR" dirty="0" smtClean="0">
                <a:solidFill>
                  <a:schemeClr val="tx1"/>
                </a:solidFill>
                <a:latin typeface="Helvetica Neue" charset="0"/>
              </a:rPr>
              <a:t> (matriz)</a:t>
            </a:r>
            <a:endParaRPr lang="es-AR" dirty="0">
              <a:solidFill>
                <a:schemeClr val="tx1"/>
              </a:solidFill>
              <a:latin typeface="Helvetica Neue" charset="0"/>
            </a:endParaRPr>
          </a:p>
          <a:p>
            <a:endParaRPr lang="es-AR" b="1" dirty="0">
              <a:solidFill>
                <a:srgbClr val="7030A0"/>
              </a:solidFill>
              <a:latin typeface="Helvetica Neue" charset="0"/>
            </a:endParaRPr>
          </a:p>
          <a:p>
            <a:r>
              <a:rPr lang="es-AR" b="1" dirty="0" smtClean="0">
                <a:solidFill>
                  <a:srgbClr val="7030A0"/>
                </a:solidFill>
                <a:latin typeface="Helvetica Neue" charset="0"/>
              </a:rPr>
              <a:t>#Por medio de la función </a:t>
            </a:r>
            <a:r>
              <a:rPr lang="es-AR" b="1" dirty="0" err="1" smtClean="0">
                <a:solidFill>
                  <a:srgbClr val="7030A0"/>
                </a:solidFill>
                <a:latin typeface="Helvetica Neue" charset="0"/>
              </a:rPr>
              <a:t>matrix</a:t>
            </a:r>
            <a:r>
              <a:rPr lang="es-AR" b="1" dirty="0" smtClean="0">
                <a:solidFill>
                  <a:srgbClr val="7030A0"/>
                </a:solidFill>
                <a:latin typeface="Helvetica Neue" charset="0"/>
              </a:rPr>
              <a:t>()</a:t>
            </a:r>
          </a:p>
          <a:p>
            <a:r>
              <a:rPr lang="es-AR" dirty="0" smtClean="0">
                <a:solidFill>
                  <a:schemeClr val="tx1"/>
                </a:solidFill>
                <a:latin typeface="Helvetica Neue" charset="0"/>
              </a:rPr>
              <a:t>matriz2 &lt;- </a:t>
            </a:r>
            <a:r>
              <a:rPr lang="es-AR" dirty="0" err="1" smtClean="0">
                <a:solidFill>
                  <a:schemeClr val="tx1"/>
                </a:solidFill>
                <a:latin typeface="Helvetica Neue" charset="0"/>
              </a:rPr>
              <a:t>matrix</a:t>
            </a:r>
            <a:r>
              <a:rPr lang="es-AR" dirty="0" smtClean="0">
                <a:solidFill>
                  <a:schemeClr val="tx1"/>
                </a:solidFill>
                <a:latin typeface="Helvetica Neue" charset="0"/>
              </a:rPr>
              <a:t>(11:30, </a:t>
            </a:r>
            <a:r>
              <a:rPr lang="es-AR" dirty="0" err="1" smtClean="0">
                <a:solidFill>
                  <a:schemeClr val="tx1"/>
                </a:solidFill>
                <a:latin typeface="Helvetica Neue" charset="0"/>
              </a:rPr>
              <a:t>nrow</a:t>
            </a:r>
            <a:r>
              <a:rPr lang="es-AR" dirty="0" smtClean="0">
                <a:solidFill>
                  <a:schemeClr val="tx1"/>
                </a:solidFill>
                <a:latin typeface="Helvetica Neue" charset="0"/>
              </a:rPr>
              <a:t>=5, </a:t>
            </a:r>
            <a:r>
              <a:rPr lang="es-AR" dirty="0" err="1" smtClean="0">
                <a:solidFill>
                  <a:schemeClr val="tx1"/>
                </a:solidFill>
                <a:latin typeface="Helvetica Neue" charset="0"/>
              </a:rPr>
              <a:t>ncol</a:t>
            </a:r>
            <a:r>
              <a:rPr lang="es-AR" dirty="0" smtClean="0">
                <a:solidFill>
                  <a:schemeClr val="tx1"/>
                </a:solidFill>
                <a:latin typeface="Helvetica Neue" charset="0"/>
              </a:rPr>
              <a:t>=4)</a:t>
            </a:r>
            <a:endParaRPr lang="es-AR" dirty="0">
              <a:solidFill>
                <a:schemeClr val="tx1"/>
              </a:solidFill>
              <a:latin typeface="Helvetica Neue" charset="0"/>
            </a:endParaRPr>
          </a:p>
          <a:p>
            <a:endParaRPr lang="es-AR" b="1" dirty="0">
              <a:solidFill>
                <a:srgbClr val="7030A0"/>
              </a:solidFill>
              <a:latin typeface="Helvetica Neue" charset="0"/>
            </a:endParaRPr>
          </a:p>
          <a:p>
            <a:r>
              <a:rPr lang="es-AR" b="1" dirty="0" smtClean="0">
                <a:solidFill>
                  <a:srgbClr val="7030A0"/>
                </a:solidFill>
                <a:latin typeface="Helvetica Neue" charset="0"/>
              </a:rPr>
              <a:t>#Por medio de </a:t>
            </a:r>
            <a:r>
              <a:rPr lang="es-AR" b="1" dirty="0" err="1" smtClean="0">
                <a:solidFill>
                  <a:srgbClr val="7030A0"/>
                </a:solidFill>
                <a:latin typeface="Helvetica Neue" charset="0"/>
              </a:rPr>
              <a:t>cbind</a:t>
            </a:r>
            <a:r>
              <a:rPr lang="es-AR" b="1" dirty="0" smtClean="0">
                <a:solidFill>
                  <a:srgbClr val="7030A0"/>
                </a:solidFill>
                <a:latin typeface="Helvetica Neue" charset="0"/>
              </a:rPr>
              <a:t> ( ) y </a:t>
            </a:r>
            <a:r>
              <a:rPr lang="es-AR" b="1" dirty="0" err="1" smtClean="0">
                <a:solidFill>
                  <a:srgbClr val="7030A0"/>
                </a:solidFill>
                <a:latin typeface="Helvetica Neue" charset="0"/>
              </a:rPr>
              <a:t>rbind</a:t>
            </a:r>
            <a:r>
              <a:rPr lang="es-AR" b="1" dirty="0" smtClean="0">
                <a:solidFill>
                  <a:srgbClr val="7030A0"/>
                </a:solidFill>
                <a:latin typeface="Helvetica Neue" charset="0"/>
              </a:rPr>
              <a:t> ( )</a:t>
            </a:r>
          </a:p>
          <a:p>
            <a:r>
              <a:rPr lang="es-AR" dirty="0">
                <a:solidFill>
                  <a:schemeClr val="tx1"/>
                </a:solidFill>
                <a:latin typeface="Helvetica Neue" charset="0"/>
              </a:rPr>
              <a:t>a</a:t>
            </a:r>
            <a:r>
              <a:rPr lang="es-AR" dirty="0" smtClean="0">
                <a:solidFill>
                  <a:schemeClr val="tx1"/>
                </a:solidFill>
                <a:latin typeface="Helvetica Neue" charset="0"/>
              </a:rPr>
              <a:t> &lt;- c (6,9,12</a:t>
            </a:r>
            <a:r>
              <a:rPr lang="es-AR" dirty="0" smtClean="0">
                <a:solidFill>
                  <a:schemeClr val="tx1"/>
                </a:solidFill>
                <a:latin typeface="Helvetica Neue" charset="0"/>
              </a:rPr>
              <a:t>)</a:t>
            </a:r>
          </a:p>
          <a:p>
            <a:r>
              <a:rPr lang="es-AR" dirty="0" smtClean="0">
                <a:solidFill>
                  <a:schemeClr val="tx1"/>
                </a:solidFill>
                <a:latin typeface="Helvetica Neue" charset="0"/>
              </a:rPr>
              <a:t>b </a:t>
            </a:r>
            <a:r>
              <a:rPr lang="es-AR" dirty="0" smtClean="0">
                <a:solidFill>
                  <a:schemeClr val="tx1"/>
                </a:solidFill>
                <a:latin typeface="Helvetica Neue" charset="0"/>
              </a:rPr>
              <a:t>&lt;- c (7,10,13</a:t>
            </a:r>
            <a:r>
              <a:rPr lang="es-AR" dirty="0" smtClean="0">
                <a:solidFill>
                  <a:schemeClr val="tx1"/>
                </a:solidFill>
                <a:latin typeface="Helvetica Neue" charset="0"/>
              </a:rPr>
              <a:t>)</a:t>
            </a:r>
          </a:p>
          <a:p>
            <a:endParaRPr lang="es-AR" dirty="0">
              <a:solidFill>
                <a:schemeClr val="tx1"/>
              </a:solidFill>
              <a:latin typeface="Helvetica Neue" charset="0"/>
            </a:endParaRPr>
          </a:p>
          <a:p>
            <a:r>
              <a:rPr lang="es-AR" dirty="0" smtClean="0">
                <a:solidFill>
                  <a:schemeClr val="tx1"/>
                </a:solidFill>
                <a:latin typeface="Helvetica Neue" charset="0"/>
              </a:rPr>
              <a:t>c &lt;- </a:t>
            </a:r>
            <a:r>
              <a:rPr lang="es-AR" dirty="0" err="1" smtClean="0">
                <a:solidFill>
                  <a:schemeClr val="tx1"/>
                </a:solidFill>
                <a:latin typeface="Helvetica Neue" charset="0"/>
              </a:rPr>
              <a:t>cbind</a:t>
            </a:r>
            <a:r>
              <a:rPr lang="es-AR" dirty="0" smtClean="0">
                <a:solidFill>
                  <a:schemeClr val="tx1"/>
                </a:solidFill>
                <a:latin typeface="Helvetica Neue" charset="0"/>
              </a:rPr>
              <a:t> (</a:t>
            </a:r>
            <a:r>
              <a:rPr lang="es-AR" dirty="0" err="1" smtClean="0">
                <a:solidFill>
                  <a:schemeClr val="tx1"/>
                </a:solidFill>
                <a:latin typeface="Helvetica Neue" charset="0"/>
              </a:rPr>
              <a:t>a,b</a:t>
            </a:r>
            <a:r>
              <a:rPr lang="es-AR" dirty="0" smtClean="0">
                <a:solidFill>
                  <a:schemeClr val="tx1"/>
                </a:solidFill>
                <a:latin typeface="Helvetica Neue" charset="0"/>
              </a:rPr>
              <a:t>)  añade una </a:t>
            </a:r>
            <a:r>
              <a:rPr lang="es-AR" dirty="0" smtClean="0">
                <a:solidFill>
                  <a:schemeClr val="tx1"/>
                </a:solidFill>
                <a:latin typeface="Helvetica Neue" charset="0"/>
              </a:rPr>
              <a:t>columna</a:t>
            </a:r>
          </a:p>
          <a:p>
            <a:endParaRPr lang="es-AR" dirty="0" smtClean="0">
              <a:solidFill>
                <a:schemeClr val="tx1"/>
              </a:solidFill>
              <a:latin typeface="Helvetica Neue" charset="0"/>
            </a:endParaRPr>
          </a:p>
          <a:p>
            <a:r>
              <a:rPr lang="es-AR" dirty="0">
                <a:solidFill>
                  <a:schemeClr val="tx1"/>
                </a:solidFill>
                <a:latin typeface="Helvetica Neue" charset="0"/>
              </a:rPr>
              <a:t>d</a:t>
            </a:r>
            <a:r>
              <a:rPr lang="es-AR" dirty="0" smtClean="0">
                <a:solidFill>
                  <a:schemeClr val="tx1"/>
                </a:solidFill>
                <a:latin typeface="Helvetica Neue" charset="0"/>
              </a:rPr>
              <a:t> &lt;- </a:t>
            </a:r>
            <a:r>
              <a:rPr lang="es-AR" dirty="0" err="1" smtClean="0">
                <a:solidFill>
                  <a:schemeClr val="tx1"/>
                </a:solidFill>
                <a:latin typeface="Helvetica Neue" charset="0"/>
              </a:rPr>
              <a:t>rbind</a:t>
            </a:r>
            <a:r>
              <a:rPr lang="es-AR" dirty="0" smtClean="0">
                <a:solidFill>
                  <a:schemeClr val="tx1"/>
                </a:solidFill>
                <a:latin typeface="Helvetica Neue" charset="0"/>
              </a:rPr>
              <a:t> (</a:t>
            </a:r>
            <a:r>
              <a:rPr lang="es-AR" dirty="0" err="1" smtClean="0">
                <a:solidFill>
                  <a:schemeClr val="tx1"/>
                </a:solidFill>
                <a:latin typeface="Helvetica Neue" charset="0"/>
              </a:rPr>
              <a:t>a,b</a:t>
            </a:r>
            <a:r>
              <a:rPr lang="es-AR" dirty="0" smtClean="0">
                <a:solidFill>
                  <a:schemeClr val="tx1"/>
                </a:solidFill>
                <a:latin typeface="Helvetica Neue" charset="0"/>
              </a:rPr>
              <a:t>)   añade una fila</a:t>
            </a:r>
          </a:p>
          <a:p>
            <a:endParaRPr lang="es-AR" dirty="0">
              <a:solidFill>
                <a:schemeClr val="tx1"/>
              </a:solidFill>
              <a:latin typeface="Helvetica Neue" charset="0"/>
            </a:endParaRPr>
          </a:p>
          <a:p>
            <a:endParaRPr lang="es-AR" b="1" dirty="0" smtClean="0">
              <a:solidFill>
                <a:srgbClr val="7030A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931" y="3621582"/>
            <a:ext cx="1548383" cy="92903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805" y="4031189"/>
            <a:ext cx="1630988" cy="1038846"/>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933521"/>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05294" y="148037"/>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Matrices: Indexación   </a:t>
            </a:r>
          </a:p>
        </p:txBody>
      </p:sp>
      <p:sp>
        <p:nvSpPr>
          <p:cNvPr id="3" name="2 CuadroTexto"/>
          <p:cNvSpPr txBox="1"/>
          <p:nvPr/>
        </p:nvSpPr>
        <p:spPr>
          <a:xfrm>
            <a:off x="505294" y="915565"/>
            <a:ext cx="7272808" cy="4247317"/>
          </a:xfrm>
          <a:prstGeom prst="rect">
            <a:avLst/>
          </a:prstGeom>
          <a:noFill/>
        </p:spPr>
        <p:txBody>
          <a:bodyPr wrap="square" rtlCol="0">
            <a:spAutoFit/>
          </a:bodyPr>
          <a:lstStyle/>
          <a:p>
            <a:r>
              <a:rPr lang="es-AR" dirty="0" smtClean="0">
                <a:solidFill>
                  <a:schemeClr val="tx1"/>
                </a:solidFill>
                <a:latin typeface="Helvetica Neue" charset="0"/>
              </a:rPr>
              <a:t>Para acceder a los elementos de una matriz</a:t>
            </a:r>
          </a:p>
          <a:p>
            <a:endParaRPr lang="es-AR" dirty="0" smtClean="0">
              <a:solidFill>
                <a:srgbClr val="7030A0"/>
              </a:solidFill>
              <a:latin typeface="Helvetica Neue" charset="0"/>
            </a:endParaRPr>
          </a:p>
          <a:p>
            <a:r>
              <a:rPr lang="es-AR" b="1" dirty="0" smtClean="0">
                <a:solidFill>
                  <a:srgbClr val="7030A0"/>
                </a:solidFill>
                <a:latin typeface="Helvetica Neue" charset="0"/>
              </a:rPr>
              <a:t>#Mediante el operador [ ]</a:t>
            </a:r>
          </a:p>
          <a:p>
            <a:r>
              <a:rPr lang="es-AR" dirty="0">
                <a:solidFill>
                  <a:schemeClr val="tx1"/>
                </a:solidFill>
                <a:latin typeface="Helvetica Neue" charset="0"/>
              </a:rPr>
              <a:t>mat2 &lt;- </a:t>
            </a:r>
            <a:r>
              <a:rPr lang="es-AR" dirty="0" err="1">
                <a:solidFill>
                  <a:schemeClr val="tx1"/>
                </a:solidFill>
                <a:latin typeface="Helvetica Neue" charset="0"/>
              </a:rPr>
              <a:t>matrix</a:t>
            </a:r>
            <a:r>
              <a:rPr lang="es-AR" dirty="0">
                <a:solidFill>
                  <a:schemeClr val="tx1"/>
                </a:solidFill>
                <a:latin typeface="Helvetica Neue" charset="0"/>
              </a:rPr>
              <a:t>(11:30, </a:t>
            </a:r>
            <a:r>
              <a:rPr lang="es-AR" dirty="0" err="1">
                <a:solidFill>
                  <a:schemeClr val="tx1"/>
                </a:solidFill>
                <a:latin typeface="Helvetica Neue" charset="0"/>
              </a:rPr>
              <a:t>nrow</a:t>
            </a:r>
            <a:r>
              <a:rPr lang="es-AR" dirty="0">
                <a:solidFill>
                  <a:schemeClr val="tx1"/>
                </a:solidFill>
                <a:latin typeface="Helvetica Neue" charset="0"/>
              </a:rPr>
              <a:t>=5, </a:t>
            </a:r>
            <a:r>
              <a:rPr lang="es-AR" dirty="0" err="1" smtClean="0">
                <a:solidFill>
                  <a:schemeClr val="tx1"/>
                </a:solidFill>
                <a:latin typeface="Helvetica Neue" charset="0"/>
              </a:rPr>
              <a:t>ncol</a:t>
            </a:r>
            <a:r>
              <a:rPr lang="es-AR" dirty="0" smtClean="0">
                <a:solidFill>
                  <a:schemeClr val="tx1"/>
                </a:solidFill>
                <a:latin typeface="Helvetica Neue" charset="0"/>
              </a:rPr>
              <a:t>=4)</a:t>
            </a:r>
            <a:endParaRPr lang="es-AR" dirty="0">
              <a:solidFill>
                <a:schemeClr val="tx1"/>
              </a:solidFill>
              <a:latin typeface="Helvetica Neue" charset="0"/>
            </a:endParaRPr>
          </a:p>
          <a:p>
            <a:endParaRPr lang="es-AR" dirty="0" smtClean="0">
              <a:solidFill>
                <a:schemeClr val="tx1"/>
              </a:solidFill>
              <a:latin typeface="Helvetica Neue" charset="0"/>
            </a:endParaRPr>
          </a:p>
          <a:p>
            <a:r>
              <a:rPr lang="es-AR" dirty="0" smtClean="0">
                <a:solidFill>
                  <a:schemeClr val="tx1"/>
                </a:solidFill>
                <a:latin typeface="Helvetica Neue" charset="0"/>
              </a:rPr>
              <a:t>m &lt;- matriz2[3,2]</a:t>
            </a:r>
          </a:p>
          <a:p>
            <a:r>
              <a:rPr lang="es-AR" dirty="0">
                <a:solidFill>
                  <a:schemeClr val="tx1"/>
                </a:solidFill>
                <a:latin typeface="Helvetica Neue" charset="0"/>
              </a:rPr>
              <a:t>k</a:t>
            </a:r>
            <a:r>
              <a:rPr lang="es-AR" dirty="0" smtClean="0">
                <a:solidFill>
                  <a:schemeClr val="tx1"/>
                </a:solidFill>
                <a:latin typeface="Helvetica Neue" charset="0"/>
              </a:rPr>
              <a:t> &lt;- matriz8]</a:t>
            </a:r>
          </a:p>
          <a:p>
            <a:endParaRPr lang="es-AR" b="1" dirty="0">
              <a:solidFill>
                <a:srgbClr val="7030A0"/>
              </a:solidFill>
              <a:latin typeface="Helvetica Neue" charset="0"/>
            </a:endParaRPr>
          </a:p>
          <a:p>
            <a:r>
              <a:rPr lang="es-AR" b="1" dirty="0" smtClean="0">
                <a:solidFill>
                  <a:srgbClr val="7030A0"/>
                </a:solidFill>
                <a:latin typeface="Helvetica Neue" charset="0"/>
              </a:rPr>
              <a:t>#</a:t>
            </a:r>
            <a:r>
              <a:rPr lang="es-AR" b="1" dirty="0">
                <a:solidFill>
                  <a:srgbClr val="7030A0"/>
                </a:solidFill>
                <a:latin typeface="Helvetica Neue" charset="0"/>
              </a:rPr>
              <a:t> </a:t>
            </a:r>
            <a:r>
              <a:rPr lang="es-AR" b="1" dirty="0" smtClean="0">
                <a:solidFill>
                  <a:srgbClr val="7030A0"/>
                </a:solidFill>
                <a:latin typeface="Helvetica Neue" charset="0"/>
              </a:rPr>
              <a:t>Para Listas, </a:t>
            </a:r>
            <a:r>
              <a:rPr lang="es-AR" b="1" dirty="0">
                <a:solidFill>
                  <a:srgbClr val="7030A0"/>
                </a:solidFill>
                <a:latin typeface="Helvetica Neue" charset="0"/>
              </a:rPr>
              <a:t>m</a:t>
            </a:r>
            <a:r>
              <a:rPr lang="es-AR" b="1" dirty="0" smtClean="0">
                <a:solidFill>
                  <a:srgbClr val="7030A0"/>
                </a:solidFill>
                <a:latin typeface="Helvetica Neue" charset="0"/>
              </a:rPr>
              <a:t>ediante </a:t>
            </a:r>
            <a:r>
              <a:rPr lang="es-AR" b="1" dirty="0" smtClean="0">
                <a:solidFill>
                  <a:srgbClr val="7030A0"/>
                </a:solidFill>
                <a:latin typeface="Helvetica Neue" charset="0"/>
              </a:rPr>
              <a:t>el operador [[ ]] </a:t>
            </a:r>
          </a:p>
          <a:p>
            <a:r>
              <a:rPr lang="es-ES" dirty="0" smtClean="0">
                <a:latin typeface="Helvetica Neue" charset="0"/>
              </a:rPr>
              <a:t>n </a:t>
            </a:r>
            <a:r>
              <a:rPr lang="es-ES" dirty="0">
                <a:latin typeface="Helvetica Neue" charset="0"/>
              </a:rPr>
              <a:t>&lt;- </a:t>
            </a:r>
            <a:r>
              <a:rPr lang="es-ES" dirty="0" smtClean="0">
                <a:latin typeface="Helvetica Neue" charset="0"/>
              </a:rPr>
              <a:t>matriz2 [[</a:t>
            </a:r>
            <a:r>
              <a:rPr lang="es-ES" dirty="0">
                <a:latin typeface="Helvetica Neue" charset="0"/>
              </a:rPr>
              <a:t>2]] </a:t>
            </a:r>
            <a:endParaRPr lang="es-ES" dirty="0" smtClean="0">
              <a:latin typeface="Helvetica Neue" charset="0"/>
            </a:endParaRPr>
          </a:p>
          <a:p>
            <a:endParaRPr lang="es-AR" b="1" dirty="0">
              <a:solidFill>
                <a:srgbClr val="7030A0"/>
              </a:solidFill>
              <a:latin typeface="Helvetica Neue" charset="0"/>
            </a:endParaRPr>
          </a:p>
          <a:p>
            <a:r>
              <a:rPr lang="es-AR" dirty="0" smtClean="0">
                <a:solidFill>
                  <a:schemeClr val="tx1"/>
                </a:solidFill>
                <a:latin typeface="Helvetica Neue" charset="0"/>
              </a:rPr>
              <a:t>Y &lt;- matriz2 [[2,3]]</a:t>
            </a:r>
          </a:p>
          <a:p>
            <a:endParaRPr lang="es-AR" b="1" dirty="0">
              <a:solidFill>
                <a:srgbClr val="7030A0"/>
              </a:solidFill>
              <a:latin typeface="Helvetica Neue" charset="0"/>
            </a:endParaRPr>
          </a:p>
          <a:p>
            <a:endParaRPr lang="es-AR" dirty="0">
              <a:solidFill>
                <a:schemeClr val="tx1"/>
              </a:solidFill>
            </a:endParaRPr>
          </a:p>
          <a:p>
            <a:endParaRPr lang="es-AR" b="1" dirty="0" smtClean="0">
              <a:solidFill>
                <a:srgbClr val="7030A0"/>
              </a:solidFill>
            </a:endParaRPr>
          </a:p>
        </p:txBody>
      </p:sp>
      <p:sp>
        <p:nvSpPr>
          <p:cNvPr id="2" name="1 CuadroTexto"/>
          <p:cNvSpPr txBox="1"/>
          <p:nvPr/>
        </p:nvSpPr>
        <p:spPr>
          <a:xfrm>
            <a:off x="5220072" y="3075806"/>
            <a:ext cx="3744416" cy="307777"/>
          </a:xfrm>
          <a:prstGeom prst="rect">
            <a:avLst/>
          </a:prstGeom>
          <a:noFill/>
        </p:spPr>
        <p:txBody>
          <a:bodyPr wrap="square" rtlCol="0">
            <a:spAutoFit/>
          </a:bodyPr>
          <a:lstStyle/>
          <a:p>
            <a:endParaRPr lang="es-E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648" y="2241597"/>
            <a:ext cx="3131840" cy="166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6 Conector recto de flecha"/>
          <p:cNvCxnSpPr/>
          <p:nvPr/>
        </p:nvCxnSpPr>
        <p:spPr>
          <a:xfrm flipH="1">
            <a:off x="3709650" y="1635646"/>
            <a:ext cx="864096" cy="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4788024" y="1446336"/>
            <a:ext cx="3382630" cy="461665"/>
          </a:xfrm>
          <a:prstGeom prst="rect">
            <a:avLst/>
          </a:prstGeom>
          <a:noFill/>
        </p:spPr>
        <p:txBody>
          <a:bodyPr wrap="square" rtlCol="0">
            <a:spAutoFit/>
          </a:bodyPr>
          <a:lstStyle/>
          <a:p>
            <a:r>
              <a:rPr lang="es-AR" sz="1200" b="1" dirty="0" smtClean="0">
                <a:solidFill>
                  <a:srgbClr val="7030A0"/>
                </a:solidFill>
              </a:rPr>
              <a:t>Se puede acceder mediante elemento de la matriz como un vector</a:t>
            </a:r>
            <a:endParaRPr lang="es-ES" sz="1200" b="1" dirty="0">
              <a:solidFill>
                <a:srgbClr val="7030A0"/>
              </a:solidFill>
            </a:endParaRPr>
          </a:p>
        </p:txBody>
      </p:sp>
    </p:spTree>
    <p:extLst>
      <p:ext uri="{BB962C8B-B14F-4D97-AF65-F5344CB8AC3E}">
        <p14:creationId xmlns:p14="http://schemas.microsoft.com/office/powerpoint/2010/main" val="2714657504"/>
      </p:ext>
    </p:extLst>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55576"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Algunas funciones de matrices    </a:t>
            </a:r>
          </a:p>
        </p:txBody>
      </p:sp>
      <p:graphicFrame>
        <p:nvGraphicFramePr>
          <p:cNvPr id="2" name="1 Tabla"/>
          <p:cNvGraphicFramePr>
            <a:graphicFrameLocks noGrp="1"/>
          </p:cNvGraphicFramePr>
          <p:nvPr>
            <p:extLst>
              <p:ext uri="{D42A27DB-BD31-4B8C-83A1-F6EECF244321}">
                <p14:modId xmlns:p14="http://schemas.microsoft.com/office/powerpoint/2010/main" val="1423102816"/>
              </p:ext>
            </p:extLst>
          </p:nvPr>
        </p:nvGraphicFramePr>
        <p:xfrm>
          <a:off x="467544" y="1059582"/>
          <a:ext cx="6768752" cy="3274960"/>
        </p:xfrm>
        <a:graphic>
          <a:graphicData uri="http://schemas.openxmlformats.org/drawingml/2006/table">
            <a:tbl>
              <a:tblPr/>
              <a:tblGrid>
                <a:gridCol w="1872208">
                  <a:extLst>
                    <a:ext uri="{9D8B030D-6E8A-4147-A177-3AD203B41FA5}">
                      <a16:colId xmlns:a16="http://schemas.microsoft.com/office/drawing/2014/main" val="20000"/>
                    </a:ext>
                  </a:extLst>
                </a:gridCol>
                <a:gridCol w="4896544">
                  <a:extLst>
                    <a:ext uri="{9D8B030D-6E8A-4147-A177-3AD203B41FA5}">
                      <a16:colId xmlns:a16="http://schemas.microsoft.com/office/drawing/2014/main" val="20001"/>
                    </a:ext>
                  </a:extLst>
                </a:gridCol>
              </a:tblGrid>
              <a:tr h="294126">
                <a:tc>
                  <a:txBody>
                    <a:bodyPr/>
                    <a:lstStyle/>
                    <a:p>
                      <a:r>
                        <a:rPr lang="es-ES" sz="1400" b="1" dirty="0">
                          <a:latin typeface="Helvetica Neue" charset="0"/>
                        </a:rPr>
                        <a:t>dim</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a:latin typeface="Helvetica Neue" charset="0"/>
                        </a:rPr>
                        <a:t>devuelve las dimensiones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0"/>
                  </a:ext>
                </a:extLst>
              </a:tr>
              <a:tr h="294126">
                <a:tc>
                  <a:txBody>
                    <a:bodyPr/>
                    <a:lstStyle/>
                    <a:p>
                      <a:r>
                        <a:rPr lang="es-ES" sz="1400" b="1" dirty="0">
                          <a:latin typeface="Helvetica Neue" charset="0"/>
                        </a:rPr>
                        <a:t>dimnames</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a:latin typeface="Helvetica Neue" charset="0"/>
                        </a:rPr>
                        <a:t>devuelve el nombre de las dimensiones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1"/>
                  </a:ext>
                </a:extLst>
              </a:tr>
              <a:tr h="294126">
                <a:tc>
                  <a:txBody>
                    <a:bodyPr/>
                    <a:lstStyle/>
                    <a:p>
                      <a:r>
                        <a:rPr lang="es-ES" sz="1400" b="1" dirty="0">
                          <a:latin typeface="Helvetica Neue" charset="0"/>
                        </a:rPr>
                        <a:t>colnames</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devuelve el nombre de las columnas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2"/>
                  </a:ext>
                </a:extLst>
              </a:tr>
              <a:tr h="294126">
                <a:tc>
                  <a:txBody>
                    <a:bodyPr/>
                    <a:lstStyle/>
                    <a:p>
                      <a:r>
                        <a:rPr lang="es-ES" sz="1400" b="1" dirty="0">
                          <a:latin typeface="Helvetica Neue" charset="0"/>
                        </a:rPr>
                        <a:t>rownames</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a:latin typeface="Helvetica Neue" charset="0"/>
                        </a:rPr>
                        <a:t>devuelve el nombre de las filas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3"/>
                  </a:ext>
                </a:extLst>
              </a:tr>
              <a:tr h="379913">
                <a:tc>
                  <a:txBody>
                    <a:bodyPr/>
                    <a:lstStyle/>
                    <a:p>
                      <a:r>
                        <a:rPr lang="es-ES" sz="1400" b="1" dirty="0">
                          <a:latin typeface="Helvetica Neue" charset="0"/>
                        </a:rPr>
                        <a:t>mode</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devuelve el tipo de datos de los elementos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4"/>
                  </a:ext>
                </a:extLst>
              </a:tr>
              <a:tr h="294126">
                <a:tc>
                  <a:txBody>
                    <a:bodyPr/>
                    <a:lstStyle/>
                    <a:p>
                      <a:r>
                        <a:rPr lang="es-ES" sz="1400" b="1" dirty="0">
                          <a:latin typeface="Helvetica Neue" charset="0"/>
                        </a:rPr>
                        <a:t>length</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devuelve el número total de elementos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5"/>
                  </a:ext>
                </a:extLst>
              </a:tr>
              <a:tr h="294126">
                <a:tc>
                  <a:txBody>
                    <a:bodyPr/>
                    <a:lstStyle/>
                    <a:p>
                      <a:r>
                        <a:rPr lang="es-ES" sz="1400" b="1" dirty="0" err="1">
                          <a:latin typeface="Helvetica Neue" charset="0"/>
                        </a:rPr>
                        <a:t>is.matrix</a:t>
                      </a:r>
                      <a:r>
                        <a:rPr lang="es-ES" sz="1400" b="1" dirty="0">
                          <a:latin typeface="Helvetica Neue" charset="0"/>
                        </a:rPr>
                        <a:t> </a:t>
                      </a:r>
                      <a:endParaRPr lang="es-ES" sz="1400" dirty="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devuelve T si el objeto es una matriz, F si no lo es</a:t>
                      </a:r>
                    </a:p>
                  </a:txBody>
                  <a:tcPr marL="36766" marR="36766" marT="18383" marB="18383" anchor="ctr">
                    <a:lnL>
                      <a:noFill/>
                    </a:lnL>
                    <a:lnR>
                      <a:noFill/>
                    </a:lnR>
                    <a:lnT>
                      <a:noFill/>
                    </a:lnT>
                    <a:lnB>
                      <a:noFill/>
                    </a:lnB>
                  </a:tcPr>
                </a:tc>
                <a:extLst>
                  <a:ext uri="{0D108BD9-81ED-4DB2-BD59-A6C34878D82A}">
                    <a16:rowId xmlns:a16="http://schemas.microsoft.com/office/drawing/2014/main" val="10006"/>
                  </a:ext>
                </a:extLst>
              </a:tr>
              <a:tr h="208339">
                <a:tc>
                  <a:txBody>
                    <a:bodyPr/>
                    <a:lstStyle/>
                    <a:p>
                      <a:r>
                        <a:rPr lang="es-ES" sz="1400" b="1">
                          <a:latin typeface="Helvetica Neue" charset="0"/>
                        </a:rPr>
                        <a:t>[ , ]</a:t>
                      </a:r>
                      <a:endParaRPr lang="es-ES" sz="1400">
                        <a:latin typeface="Helvetica Neue" charset="0"/>
                      </a:endParaRPr>
                    </a:p>
                  </a:txBody>
                  <a:tcPr marL="36766" marR="36766" marT="18383" marB="18383" anchor="ctr">
                    <a:lnL>
                      <a:noFill/>
                    </a:lnL>
                    <a:lnR>
                      <a:noFill/>
                    </a:lnR>
                    <a:lnT>
                      <a:noFill/>
                    </a:lnT>
                    <a:lnB>
                      <a:noFill/>
                    </a:lnB>
                  </a:tcPr>
                </a:tc>
                <a:tc>
                  <a:txBody>
                    <a:bodyPr/>
                    <a:lstStyle/>
                    <a:p>
                      <a:r>
                        <a:rPr lang="es-ES" sz="1400" dirty="0">
                          <a:latin typeface="Helvetica Neue" charset="0"/>
                        </a:rPr>
                        <a:t>accede a elementos dentro de la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7"/>
                  </a:ext>
                </a:extLst>
              </a:tr>
              <a:tr h="379913">
                <a:tc>
                  <a:txBody>
                    <a:bodyPr/>
                    <a:lstStyle/>
                    <a:p>
                      <a:r>
                        <a:rPr lang="es-ES" sz="1400" b="1">
                          <a:latin typeface="Helvetica Neue" charset="0"/>
                        </a:rPr>
                        <a:t>apply</a:t>
                      </a:r>
                      <a:endParaRPr lang="es-ES" sz="140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Aplica una función sobre las filas o columnas de una matriz</a:t>
                      </a:r>
                    </a:p>
                  </a:txBody>
                  <a:tcPr marL="36766" marR="36766" marT="18383" marB="18383" anchor="ctr">
                    <a:lnL>
                      <a:noFill/>
                    </a:lnL>
                    <a:lnR>
                      <a:noFill/>
                    </a:lnR>
                    <a:lnT>
                      <a:noFill/>
                    </a:lnT>
                    <a:lnB>
                      <a:noFill/>
                    </a:lnB>
                  </a:tcPr>
                </a:tc>
                <a:extLst>
                  <a:ext uri="{0D108BD9-81ED-4DB2-BD59-A6C34878D82A}">
                    <a16:rowId xmlns:a16="http://schemas.microsoft.com/office/drawing/2014/main" val="10008"/>
                  </a:ext>
                </a:extLst>
              </a:tr>
              <a:tr h="208339">
                <a:tc>
                  <a:txBody>
                    <a:bodyPr/>
                    <a:lstStyle/>
                    <a:p>
                      <a:r>
                        <a:rPr lang="es-ES" sz="1400" b="1">
                          <a:latin typeface="Helvetica Neue" charset="0"/>
                        </a:rPr>
                        <a:t>cbind</a:t>
                      </a:r>
                      <a:endParaRPr lang="es-ES" sz="140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Añade una columna a una matriz dada</a:t>
                      </a:r>
                    </a:p>
                  </a:txBody>
                  <a:tcPr marL="36766" marR="36766" marT="18383" marB="18383" anchor="ctr">
                    <a:lnL>
                      <a:noFill/>
                    </a:lnL>
                    <a:lnR>
                      <a:noFill/>
                    </a:lnR>
                    <a:lnT>
                      <a:noFill/>
                    </a:lnT>
                    <a:lnB>
                      <a:noFill/>
                    </a:lnB>
                  </a:tcPr>
                </a:tc>
                <a:extLst>
                  <a:ext uri="{0D108BD9-81ED-4DB2-BD59-A6C34878D82A}">
                    <a16:rowId xmlns:a16="http://schemas.microsoft.com/office/drawing/2014/main" val="10009"/>
                  </a:ext>
                </a:extLst>
              </a:tr>
              <a:tr h="208339">
                <a:tc>
                  <a:txBody>
                    <a:bodyPr/>
                    <a:lstStyle/>
                    <a:p>
                      <a:r>
                        <a:rPr lang="es-ES" sz="1400" b="1">
                          <a:latin typeface="Helvetica Neue" charset="0"/>
                        </a:rPr>
                        <a:t>rbind</a:t>
                      </a:r>
                      <a:endParaRPr lang="es-ES" sz="1400">
                        <a:latin typeface="Helvetica Neue" charset="0"/>
                      </a:endParaRPr>
                    </a:p>
                  </a:txBody>
                  <a:tcPr marL="36766" marR="36766" marT="18383" marB="18383" anchor="ctr">
                    <a:lnL>
                      <a:noFill/>
                    </a:lnL>
                    <a:lnR>
                      <a:noFill/>
                    </a:lnR>
                    <a:lnT>
                      <a:noFill/>
                    </a:lnT>
                    <a:lnB>
                      <a:noFill/>
                    </a:lnB>
                  </a:tcPr>
                </a:tc>
                <a:tc>
                  <a:txBody>
                    <a:bodyPr/>
                    <a:lstStyle/>
                    <a:p>
                      <a:r>
                        <a:rPr lang="es-AR" sz="1400" dirty="0">
                          <a:latin typeface="Helvetica Neue" charset="0"/>
                        </a:rPr>
                        <a:t>Añade una fila a una matriz dada</a:t>
                      </a:r>
                    </a:p>
                  </a:txBody>
                  <a:tcPr marL="36766" marR="36766" marT="18383" marB="18383" anchor="ctr">
                    <a:lnL>
                      <a:noFill/>
                    </a:lnL>
                    <a:lnR>
                      <a:noFill/>
                    </a:lnR>
                    <a:lnT>
                      <a:noFill/>
                    </a:lnT>
                    <a:lnB>
                      <a:noFill/>
                    </a:lnB>
                  </a:tcPr>
                </a:tc>
                <a:extLst>
                  <a:ext uri="{0D108BD9-81ED-4DB2-BD59-A6C34878D82A}">
                    <a16:rowId xmlns:a16="http://schemas.microsoft.com/office/drawing/2014/main" val="10010"/>
                  </a:ext>
                </a:extLst>
              </a:tr>
            </a:tbl>
          </a:graphicData>
        </a:graphic>
      </p:graphicFrame>
      <p:pic>
        <p:nvPicPr>
          <p:cNvPr id="2050" name="Picture 2" descr="Resultado de imagen para funci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1635646"/>
            <a:ext cx="1656184" cy="144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34339"/>
      </p:ext>
    </p:extLst>
  </p:cSld>
  <p:clrMapOvr>
    <a:masterClrMapping/>
  </p:clrMapOvr>
  <p:transition spd="slow">
    <p:push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55576"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Factores    </a:t>
            </a:r>
          </a:p>
        </p:txBody>
      </p:sp>
      <p:sp>
        <p:nvSpPr>
          <p:cNvPr id="3" name="2 CuadroTexto"/>
          <p:cNvSpPr txBox="1"/>
          <p:nvPr/>
        </p:nvSpPr>
        <p:spPr>
          <a:xfrm>
            <a:off x="179512" y="575089"/>
            <a:ext cx="8964488" cy="4524315"/>
          </a:xfrm>
          <a:prstGeom prst="rect">
            <a:avLst/>
          </a:prstGeom>
          <a:noFill/>
        </p:spPr>
        <p:txBody>
          <a:bodyPr wrap="square" rtlCol="0">
            <a:spAutoFit/>
          </a:bodyPr>
          <a:lstStyle/>
          <a:p>
            <a:r>
              <a:rPr lang="es-AR" sz="1600" dirty="0" smtClean="0">
                <a:solidFill>
                  <a:schemeClr val="tx1"/>
                </a:solidFill>
                <a:latin typeface="Helvetica Neue" charset="0"/>
              </a:rPr>
              <a:t>Son cadena de caracteres que se utilizan para nombrar cosas u objetos. </a:t>
            </a:r>
          </a:p>
          <a:p>
            <a:endParaRPr lang="es-AR" sz="1600" dirty="0" smtClean="0">
              <a:solidFill>
                <a:srgbClr val="7030A0"/>
              </a:solidFill>
              <a:latin typeface="Helvetica Neue" charset="0"/>
            </a:endParaRPr>
          </a:p>
          <a:p>
            <a:r>
              <a:rPr lang="es-AR" sz="1600" b="1" dirty="0" smtClean="0">
                <a:solidFill>
                  <a:srgbClr val="7030A0"/>
                </a:solidFill>
                <a:latin typeface="Helvetica Neue" charset="0"/>
              </a:rPr>
              <a:t>#Por medio de la función c ( )</a:t>
            </a:r>
          </a:p>
          <a:p>
            <a:r>
              <a:rPr lang="es-AR" sz="1600" dirty="0">
                <a:solidFill>
                  <a:schemeClr val="tx1"/>
                </a:solidFill>
                <a:latin typeface="Helvetica Neue" charset="0"/>
              </a:rPr>
              <a:t>persona &lt;- c ("Pedro", "Juan", "Silvia", "María")</a:t>
            </a:r>
          </a:p>
          <a:p>
            <a:r>
              <a:rPr lang="es-AR" sz="1600" dirty="0" err="1">
                <a:solidFill>
                  <a:schemeClr val="tx1"/>
                </a:solidFill>
                <a:latin typeface="Helvetica Neue" charset="0"/>
              </a:rPr>
              <a:t>mes.nac</a:t>
            </a:r>
            <a:r>
              <a:rPr lang="es-AR" sz="1600" dirty="0">
                <a:solidFill>
                  <a:schemeClr val="tx1"/>
                </a:solidFill>
                <a:latin typeface="Helvetica Neue" charset="0"/>
              </a:rPr>
              <a:t> &lt;- c ("Enero", "Febrero", "Marzo", "Abril</a:t>
            </a:r>
            <a:r>
              <a:rPr lang="es-AR" sz="1600" dirty="0" smtClean="0">
                <a:solidFill>
                  <a:schemeClr val="tx1"/>
                </a:solidFill>
                <a:latin typeface="Helvetica Neue" charset="0"/>
              </a:rPr>
              <a:t>")</a:t>
            </a:r>
          </a:p>
          <a:p>
            <a:endParaRPr lang="es-AR" sz="1600" dirty="0" smtClean="0">
              <a:solidFill>
                <a:schemeClr val="tx1"/>
              </a:solidFill>
              <a:latin typeface="Helvetica Neue" charset="0"/>
            </a:endParaRPr>
          </a:p>
          <a:p>
            <a:r>
              <a:rPr lang="es-AR" sz="1600" dirty="0" err="1">
                <a:solidFill>
                  <a:schemeClr val="tx1"/>
                </a:solidFill>
                <a:latin typeface="Helvetica Neue" charset="0"/>
              </a:rPr>
              <a:t>p</a:t>
            </a:r>
            <a:r>
              <a:rPr lang="es-AR" sz="1600" dirty="0" err="1" smtClean="0">
                <a:solidFill>
                  <a:schemeClr val="tx1"/>
                </a:solidFill>
                <a:latin typeface="Helvetica Neue" charset="0"/>
              </a:rPr>
              <a:t>rint</a:t>
            </a:r>
            <a:r>
              <a:rPr lang="es-AR" sz="1600" dirty="0" smtClean="0">
                <a:solidFill>
                  <a:schemeClr val="tx1"/>
                </a:solidFill>
                <a:latin typeface="Helvetica Neue" charset="0"/>
              </a:rPr>
              <a:t> (</a:t>
            </a:r>
            <a:r>
              <a:rPr lang="es-AR" sz="1600" dirty="0">
                <a:solidFill>
                  <a:schemeClr val="tx1"/>
                </a:solidFill>
                <a:latin typeface="Helvetica Neue" charset="0"/>
              </a:rPr>
              <a:t>persona[2]); </a:t>
            </a:r>
            <a:r>
              <a:rPr lang="es-AR" sz="1600" dirty="0" err="1">
                <a:solidFill>
                  <a:schemeClr val="tx1"/>
                </a:solidFill>
                <a:latin typeface="Helvetica Neue" charset="0"/>
              </a:rPr>
              <a:t>print</a:t>
            </a:r>
            <a:r>
              <a:rPr lang="es-AR" sz="1600" dirty="0">
                <a:solidFill>
                  <a:schemeClr val="tx1"/>
                </a:solidFill>
                <a:latin typeface="Helvetica Neue" charset="0"/>
              </a:rPr>
              <a:t> (</a:t>
            </a:r>
            <a:r>
              <a:rPr lang="es-AR" sz="1600" dirty="0" err="1">
                <a:solidFill>
                  <a:schemeClr val="tx1"/>
                </a:solidFill>
                <a:latin typeface="Helvetica Neue" charset="0"/>
              </a:rPr>
              <a:t>mes.nac</a:t>
            </a:r>
            <a:r>
              <a:rPr lang="es-AR" sz="1600" dirty="0">
                <a:solidFill>
                  <a:schemeClr val="tx1"/>
                </a:solidFill>
                <a:latin typeface="Helvetica Neue" charset="0"/>
              </a:rPr>
              <a:t>[2</a:t>
            </a:r>
            <a:r>
              <a:rPr lang="es-AR" sz="1600" dirty="0" smtClean="0">
                <a:solidFill>
                  <a:schemeClr val="tx1"/>
                </a:solidFill>
                <a:latin typeface="Helvetica Neue" charset="0"/>
              </a:rPr>
              <a:t>])</a:t>
            </a:r>
          </a:p>
          <a:p>
            <a:endParaRPr lang="es-AR" sz="1600" dirty="0" smtClean="0">
              <a:solidFill>
                <a:schemeClr val="tx1"/>
              </a:solidFill>
              <a:latin typeface="Helvetica Neue" charset="0"/>
            </a:endParaRPr>
          </a:p>
          <a:p>
            <a:endParaRPr lang="es-AR" sz="1600" b="1" dirty="0">
              <a:solidFill>
                <a:srgbClr val="7030A0"/>
              </a:solidFill>
              <a:latin typeface="Helvetica Neue" charset="0"/>
            </a:endParaRPr>
          </a:p>
          <a:p>
            <a:r>
              <a:rPr lang="es-AR" sz="1600" b="1" dirty="0" smtClean="0">
                <a:solidFill>
                  <a:srgbClr val="7030A0"/>
                </a:solidFill>
                <a:latin typeface="Helvetica Neue" charset="0"/>
              </a:rPr>
              <a:t>#Es posible concatenar factores mediante la función </a:t>
            </a:r>
            <a:r>
              <a:rPr lang="es-AR" sz="1600" b="1" dirty="0" smtClean="0">
                <a:latin typeface="Helvetica Neue" charset="0"/>
              </a:rPr>
              <a:t>paste</a:t>
            </a:r>
            <a:r>
              <a:rPr lang="es-AR" sz="1600" b="1" dirty="0" smtClean="0">
                <a:latin typeface="Helvetica Neue" charset="0"/>
              </a:rPr>
              <a:t>( )</a:t>
            </a:r>
            <a:endParaRPr lang="es-AR" sz="1600" b="1" dirty="0" smtClean="0">
              <a:latin typeface="Helvetica Neue" charset="0"/>
            </a:endParaRPr>
          </a:p>
          <a:p>
            <a:r>
              <a:rPr lang="es-AR" sz="1600" dirty="0">
                <a:solidFill>
                  <a:schemeClr val="tx1"/>
                </a:solidFill>
                <a:latin typeface="Helvetica Neue" charset="0"/>
              </a:rPr>
              <a:t>p</a:t>
            </a:r>
            <a:r>
              <a:rPr lang="es-AR" sz="1600" dirty="0" smtClean="0">
                <a:solidFill>
                  <a:schemeClr val="tx1"/>
                </a:solidFill>
                <a:latin typeface="Helvetica Neue" charset="0"/>
              </a:rPr>
              <a:t>aste (</a:t>
            </a:r>
            <a:r>
              <a:rPr lang="es-AR" sz="1600" dirty="0">
                <a:solidFill>
                  <a:schemeClr val="tx1"/>
                </a:solidFill>
                <a:latin typeface="Helvetica Neue" charset="0"/>
              </a:rPr>
              <a:t>persona[2</a:t>
            </a:r>
            <a:r>
              <a:rPr lang="es-AR" sz="1600" dirty="0" smtClean="0">
                <a:solidFill>
                  <a:schemeClr val="tx1"/>
                </a:solidFill>
                <a:latin typeface="Helvetica Neue" charset="0"/>
              </a:rPr>
              <a:t>],"nació </a:t>
            </a:r>
            <a:r>
              <a:rPr lang="es-AR" sz="1600" dirty="0">
                <a:solidFill>
                  <a:schemeClr val="tx1"/>
                </a:solidFill>
                <a:latin typeface="Helvetica Neue" charset="0"/>
              </a:rPr>
              <a:t>en el mes de", </a:t>
            </a:r>
            <a:r>
              <a:rPr lang="es-AR" sz="1600" dirty="0" err="1">
                <a:solidFill>
                  <a:schemeClr val="tx1"/>
                </a:solidFill>
                <a:latin typeface="Helvetica Neue" charset="0"/>
              </a:rPr>
              <a:t>mes.nac</a:t>
            </a:r>
            <a:r>
              <a:rPr lang="es-AR" sz="1600" dirty="0">
                <a:solidFill>
                  <a:schemeClr val="tx1"/>
                </a:solidFill>
                <a:latin typeface="Helvetica Neue" charset="0"/>
              </a:rPr>
              <a:t>[2</a:t>
            </a:r>
            <a:r>
              <a:rPr lang="es-AR" sz="1600" dirty="0" smtClean="0">
                <a:solidFill>
                  <a:schemeClr val="tx1"/>
                </a:solidFill>
                <a:latin typeface="Helvetica Neue" charset="0"/>
              </a:rPr>
              <a:t>])</a:t>
            </a:r>
            <a:endParaRPr lang="es-AR" sz="1600" dirty="0">
              <a:solidFill>
                <a:schemeClr val="tx1"/>
              </a:solidFill>
              <a:latin typeface="Helvetica Neue" charset="0"/>
            </a:endParaRPr>
          </a:p>
          <a:p>
            <a:endParaRPr lang="es-AR" sz="1600" b="1" dirty="0">
              <a:solidFill>
                <a:srgbClr val="7030A0"/>
              </a:solidFill>
              <a:latin typeface="Helvetica Neue" charset="0"/>
            </a:endParaRPr>
          </a:p>
          <a:p>
            <a:r>
              <a:rPr lang="es-AR" sz="1600" b="1" dirty="0" smtClean="0">
                <a:solidFill>
                  <a:srgbClr val="7030A0"/>
                </a:solidFill>
                <a:latin typeface="Helvetica Neue" charset="0"/>
              </a:rPr>
              <a:t>#Indexación mediante [ ]</a:t>
            </a:r>
          </a:p>
          <a:p>
            <a:r>
              <a:rPr lang="es-AR" sz="1600" dirty="0" smtClean="0">
                <a:solidFill>
                  <a:schemeClr val="tx1"/>
                </a:solidFill>
                <a:latin typeface="Helvetica Neue" charset="0"/>
              </a:rPr>
              <a:t>Al ser una estructura unidimensional como los vectores, </a:t>
            </a:r>
          </a:p>
          <a:p>
            <a:r>
              <a:rPr lang="es-AR" sz="1600" dirty="0" smtClean="0">
                <a:solidFill>
                  <a:schemeClr val="tx1"/>
                </a:solidFill>
                <a:latin typeface="Helvetica Neue" charset="0"/>
              </a:rPr>
              <a:t>es factible usar el operador[ ] para indexar.</a:t>
            </a:r>
          </a:p>
          <a:p>
            <a:endParaRPr lang="es-AR" sz="1600" dirty="0" smtClean="0">
              <a:solidFill>
                <a:schemeClr val="tx1"/>
              </a:solidFill>
              <a:latin typeface="Helvetica Neue" charset="0"/>
            </a:endParaRPr>
          </a:p>
          <a:p>
            <a:r>
              <a:rPr lang="es-AR" sz="1600" dirty="0">
                <a:solidFill>
                  <a:schemeClr val="tx1"/>
                </a:solidFill>
                <a:latin typeface="Helvetica Neue" charset="0"/>
              </a:rPr>
              <a:t>p</a:t>
            </a:r>
            <a:r>
              <a:rPr lang="es-AR" sz="1600" dirty="0" smtClean="0">
                <a:solidFill>
                  <a:schemeClr val="tx1"/>
                </a:solidFill>
                <a:latin typeface="Helvetica Neue" charset="0"/>
              </a:rPr>
              <a:t>ersona [1]</a:t>
            </a:r>
            <a:endParaRPr lang="es-AR" sz="1600" dirty="0">
              <a:solidFill>
                <a:schemeClr val="tx1"/>
              </a:solidFill>
              <a:latin typeface="Helvetica Neue" charset="0"/>
            </a:endParaRPr>
          </a:p>
          <a:p>
            <a:r>
              <a:rPr lang="es-AR" sz="1600" dirty="0" err="1" smtClean="0">
                <a:solidFill>
                  <a:schemeClr val="tx1"/>
                </a:solidFill>
                <a:latin typeface="Helvetica Neue" charset="0"/>
              </a:rPr>
              <a:t>mes.nac</a:t>
            </a:r>
            <a:r>
              <a:rPr lang="es-AR" sz="1600" dirty="0" smtClean="0">
                <a:solidFill>
                  <a:schemeClr val="tx1"/>
                </a:solidFill>
                <a:latin typeface="Helvetica Neue" charset="0"/>
              </a:rPr>
              <a:t> [4]</a:t>
            </a:r>
            <a:endParaRPr lang="es-AR" sz="1600" dirty="0">
              <a:solidFill>
                <a:schemeClr val="tx1"/>
              </a:solidFill>
              <a:latin typeface="Helvetica Neue" charset="0"/>
            </a:endParaRPr>
          </a:p>
        </p:txBody>
      </p:sp>
      <p:pic>
        <p:nvPicPr>
          <p:cNvPr id="5" name="Google Shape;188;p19"/>
          <p:cNvPicPr preferRelativeResize="0"/>
          <p:nvPr/>
        </p:nvPicPr>
        <p:blipFill>
          <a:blip r:embed="rId3">
            <a:alphaModFix/>
          </a:blip>
          <a:stretch>
            <a:fillRect/>
          </a:stretch>
        </p:blipFill>
        <p:spPr>
          <a:xfrm>
            <a:off x="6327177" y="1355142"/>
            <a:ext cx="2818476" cy="3096344"/>
          </a:xfrm>
          <a:prstGeom prst="ellipse">
            <a:avLst/>
          </a:prstGeom>
          <a:noFill/>
          <a:ln>
            <a:noFill/>
          </a:ln>
        </p:spPr>
      </p:pic>
    </p:spTree>
    <p:extLst>
      <p:ext uri="{BB962C8B-B14F-4D97-AF65-F5344CB8AC3E}">
        <p14:creationId xmlns:p14="http://schemas.microsoft.com/office/powerpoint/2010/main" val="1474784032"/>
      </p:ext>
    </p:extLst>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28209" y="88725"/>
            <a:ext cx="6664769" cy="562000"/>
          </a:xfrm>
          <a:prstGeom prst="rect">
            <a:avLst/>
          </a:prstGeom>
          <a:noFill/>
          <a:ln>
            <a:noFill/>
          </a:ln>
        </p:spPr>
        <p:txBody>
          <a:bodyPr lIns="91045" tIns="91045" rIns="91045" bIns="91045" anchor="t" anchorCtr="0">
            <a:noAutofit/>
          </a:bodyPr>
          <a:lstStyle/>
          <a:p>
            <a:pPr>
              <a:buSzPct val="25000"/>
            </a:pPr>
            <a:r>
              <a:rPr lang="en" sz="2800" dirty="0">
                <a:solidFill>
                  <a:srgbClr val="88398A"/>
                </a:solidFill>
              </a:rPr>
              <a:t>Listas </a:t>
            </a:r>
          </a:p>
        </p:txBody>
      </p:sp>
      <p:sp>
        <p:nvSpPr>
          <p:cNvPr id="3" name="2 CuadroTexto"/>
          <p:cNvSpPr txBox="1"/>
          <p:nvPr/>
        </p:nvSpPr>
        <p:spPr>
          <a:xfrm>
            <a:off x="355502" y="556470"/>
            <a:ext cx="8788497" cy="4647426"/>
          </a:xfrm>
          <a:prstGeom prst="rect">
            <a:avLst/>
          </a:prstGeom>
          <a:noFill/>
        </p:spPr>
        <p:txBody>
          <a:bodyPr wrap="square" rtlCol="0">
            <a:spAutoFit/>
          </a:bodyPr>
          <a:lstStyle/>
          <a:p>
            <a:pPr>
              <a:lnSpc>
                <a:spcPct val="150000"/>
              </a:lnSpc>
            </a:pPr>
            <a:r>
              <a:rPr lang="es-AR" sz="1600" dirty="0" smtClean="0">
                <a:solidFill>
                  <a:schemeClr val="tx1"/>
                </a:solidFill>
                <a:latin typeface="Helvetica Neue" charset="0"/>
              </a:rPr>
              <a:t>Una lista es una clase de dato que puede contener cero o más elementos, </a:t>
            </a:r>
            <a:r>
              <a:rPr lang="es-AR" sz="1600" b="1" dirty="0" smtClean="0">
                <a:solidFill>
                  <a:srgbClr val="7030A0"/>
                </a:solidFill>
                <a:latin typeface="Helvetica Neue" charset="0"/>
              </a:rPr>
              <a:t>cada uno de los cuales puede ser de una clase distinta.</a:t>
            </a:r>
          </a:p>
          <a:p>
            <a:pPr>
              <a:lnSpc>
                <a:spcPct val="150000"/>
              </a:lnSpc>
            </a:pPr>
            <a:r>
              <a:rPr lang="es-AR" sz="1600" i="1" dirty="0" smtClean="0">
                <a:solidFill>
                  <a:schemeClr val="tx1"/>
                </a:solidFill>
                <a:latin typeface="Helvetica Neue" charset="0"/>
              </a:rPr>
              <a:t>Esto no ocurre con las matrices y los </a:t>
            </a:r>
            <a:r>
              <a:rPr lang="es-AR" sz="1600" i="1" dirty="0" err="1" smtClean="0">
                <a:solidFill>
                  <a:schemeClr val="tx1"/>
                </a:solidFill>
                <a:latin typeface="Helvetica Neue" charset="0"/>
              </a:rPr>
              <a:t>arrays</a:t>
            </a:r>
            <a:r>
              <a:rPr lang="es-AR" sz="1600" i="1" dirty="0" smtClean="0">
                <a:solidFill>
                  <a:schemeClr val="tx1"/>
                </a:solidFill>
                <a:latin typeface="Helvetica Neue" charset="0"/>
              </a:rPr>
              <a:t> que tienen elementos de igual clase.  </a:t>
            </a:r>
          </a:p>
          <a:p>
            <a:endParaRPr lang="es-AR" sz="1600" dirty="0" smtClean="0">
              <a:solidFill>
                <a:srgbClr val="7030A0"/>
              </a:solidFill>
              <a:latin typeface="Helvetica Neue" charset="0"/>
            </a:endParaRPr>
          </a:p>
          <a:p>
            <a:r>
              <a:rPr lang="es-AR" sz="1600" b="1" dirty="0" smtClean="0">
                <a:solidFill>
                  <a:srgbClr val="7030A0"/>
                </a:solidFill>
                <a:latin typeface="Helvetica Neue" charset="0"/>
              </a:rPr>
              <a:t>#Por medio de la función </a:t>
            </a:r>
            <a:r>
              <a:rPr lang="es-AR" sz="1600" b="1" dirty="0" err="1" smtClean="0">
                <a:solidFill>
                  <a:srgbClr val="7030A0"/>
                </a:solidFill>
                <a:latin typeface="Helvetica Neue" charset="0"/>
              </a:rPr>
              <a:t>list</a:t>
            </a:r>
            <a:r>
              <a:rPr lang="es-AR" sz="1600" b="1" dirty="0" smtClean="0">
                <a:solidFill>
                  <a:srgbClr val="7030A0"/>
                </a:solidFill>
                <a:latin typeface="Helvetica Neue" charset="0"/>
              </a:rPr>
              <a:t>()</a:t>
            </a:r>
          </a:p>
          <a:p>
            <a:r>
              <a:rPr lang="es-ES" sz="1600" dirty="0" err="1">
                <a:latin typeface="Helvetica Neue" panose="020B0604020202020204" charset="0"/>
              </a:rPr>
              <a:t>list_data</a:t>
            </a:r>
            <a:r>
              <a:rPr lang="es-ES" sz="1600" dirty="0">
                <a:latin typeface="Helvetica Neue" panose="020B0604020202020204" charset="0"/>
              </a:rPr>
              <a:t> &lt;- </a:t>
            </a:r>
            <a:r>
              <a:rPr lang="es-ES" sz="1600" dirty="0" err="1">
                <a:latin typeface="Helvetica Neue" panose="020B0604020202020204" charset="0"/>
              </a:rPr>
              <a:t>list</a:t>
            </a:r>
            <a:r>
              <a:rPr lang="es-ES" sz="1600" dirty="0">
                <a:latin typeface="Helvetica Neue" panose="020B0604020202020204" charset="0"/>
              </a:rPr>
              <a:t>("Red", "Green", c(21,32,11), TRUE, 51.23, 119.1) </a:t>
            </a:r>
            <a:br>
              <a:rPr lang="es-ES" sz="1600" dirty="0">
                <a:latin typeface="Helvetica Neue" panose="020B0604020202020204" charset="0"/>
              </a:rPr>
            </a:br>
            <a:endParaRPr lang="es-AR" sz="1600" b="1" dirty="0">
              <a:solidFill>
                <a:srgbClr val="7030A0"/>
              </a:solidFill>
              <a:latin typeface="Helvetica Neue" charset="0"/>
            </a:endParaRPr>
          </a:p>
          <a:p>
            <a:r>
              <a:rPr lang="es-AR" sz="1600" b="1" dirty="0" smtClean="0">
                <a:solidFill>
                  <a:srgbClr val="7030A0"/>
                </a:solidFill>
                <a:latin typeface="Helvetica Neue" charset="0"/>
              </a:rPr>
              <a:t>#Indexación mediante [ ], [[ ]] y $</a:t>
            </a:r>
          </a:p>
          <a:p>
            <a:endParaRPr lang="es-AR" sz="1600" b="1" dirty="0" smtClean="0">
              <a:solidFill>
                <a:srgbClr val="7030A0"/>
              </a:solidFill>
              <a:latin typeface="Helvetica Neue" charset="0"/>
            </a:endParaRPr>
          </a:p>
          <a:p>
            <a:r>
              <a:rPr lang="es-AR" sz="1600" dirty="0" err="1">
                <a:solidFill>
                  <a:schemeClr val="tx1"/>
                </a:solidFill>
                <a:latin typeface="Helvetica Neue" charset="0"/>
              </a:rPr>
              <a:t>l</a:t>
            </a:r>
            <a:r>
              <a:rPr lang="es-AR" sz="1600" dirty="0" err="1" smtClean="0">
                <a:solidFill>
                  <a:schemeClr val="tx1"/>
                </a:solidFill>
                <a:latin typeface="Helvetica Neue" charset="0"/>
              </a:rPr>
              <a:t>ist_data</a:t>
            </a:r>
            <a:r>
              <a:rPr lang="es-AR" sz="1600" dirty="0" smtClean="0">
                <a:solidFill>
                  <a:schemeClr val="tx1"/>
                </a:solidFill>
                <a:latin typeface="Helvetica Neue" charset="0"/>
              </a:rPr>
              <a:t>[1]  </a:t>
            </a:r>
          </a:p>
          <a:p>
            <a:endParaRPr lang="es-AR" sz="1600" dirty="0" smtClean="0">
              <a:solidFill>
                <a:schemeClr val="tx1"/>
              </a:solidFill>
              <a:latin typeface="Helvetica Neue" charset="0"/>
            </a:endParaRPr>
          </a:p>
          <a:p>
            <a:r>
              <a:rPr lang="es-AR" sz="1600" dirty="0" err="1">
                <a:solidFill>
                  <a:schemeClr val="tx1"/>
                </a:solidFill>
                <a:latin typeface="Helvetica Neue" charset="0"/>
              </a:rPr>
              <a:t>l</a:t>
            </a:r>
            <a:r>
              <a:rPr lang="es-AR" sz="1600" dirty="0" err="1" smtClean="0">
                <a:solidFill>
                  <a:schemeClr val="tx1"/>
                </a:solidFill>
                <a:latin typeface="Helvetica Neue" charset="0"/>
              </a:rPr>
              <a:t>ist_data</a:t>
            </a:r>
            <a:r>
              <a:rPr lang="es-AR" sz="1600" dirty="0" smtClean="0">
                <a:solidFill>
                  <a:schemeClr val="tx1"/>
                </a:solidFill>
                <a:latin typeface="Helvetica Neue" charset="0"/>
              </a:rPr>
              <a:t>[[</a:t>
            </a:r>
            <a:r>
              <a:rPr lang="es-AR" sz="1600" dirty="0">
                <a:solidFill>
                  <a:schemeClr val="tx1"/>
                </a:solidFill>
                <a:latin typeface="Helvetica Neue" charset="0"/>
              </a:rPr>
              <a:t>3</a:t>
            </a:r>
            <a:r>
              <a:rPr lang="es-AR" sz="1600" dirty="0" smtClean="0">
                <a:solidFill>
                  <a:schemeClr val="tx1"/>
                </a:solidFill>
                <a:latin typeface="Helvetica Neue" charset="0"/>
              </a:rPr>
              <a:t>]]</a:t>
            </a:r>
          </a:p>
          <a:p>
            <a:endParaRPr lang="es-AR" sz="1600" dirty="0" smtClean="0">
              <a:solidFill>
                <a:schemeClr val="tx1"/>
              </a:solidFill>
              <a:latin typeface="Helvetica Neue" charset="0"/>
            </a:endParaRPr>
          </a:p>
          <a:p>
            <a:r>
              <a:rPr lang="es-AR" sz="1600" b="1" dirty="0" smtClean="0">
                <a:solidFill>
                  <a:srgbClr val="7030A0"/>
                </a:solidFill>
                <a:latin typeface="Helvetica Neue" charset="0"/>
              </a:rPr>
              <a:t>#Para utilizar $, los elementos deben tener un nombre. </a:t>
            </a:r>
          </a:p>
          <a:p>
            <a:r>
              <a:rPr lang="es-AR" sz="1600" dirty="0" smtClean="0">
                <a:latin typeface="Helvetica Neue" charset="0"/>
              </a:rPr>
              <a:t>list_2</a:t>
            </a:r>
            <a:r>
              <a:rPr lang="es-AR" sz="1600" dirty="0">
                <a:latin typeface="Helvetica Neue" charset="0"/>
              </a:rPr>
              <a:t>&lt;-</a:t>
            </a:r>
            <a:r>
              <a:rPr lang="es-AR" sz="1600" dirty="0" err="1">
                <a:latin typeface="Helvetica Neue" charset="0"/>
              </a:rPr>
              <a:t>list</a:t>
            </a:r>
            <a:r>
              <a:rPr lang="es-AR" sz="1600" dirty="0">
                <a:latin typeface="Helvetica Neue" charset="0"/>
              </a:rPr>
              <a:t>(ciudades=c("Corrientes", "Resistencia"), edades=c(20,30)) </a:t>
            </a:r>
          </a:p>
          <a:p>
            <a:endParaRPr lang="es-AR" sz="1600" dirty="0" smtClean="0">
              <a:latin typeface="Helvetica Neue" charset="0"/>
            </a:endParaRPr>
          </a:p>
          <a:p>
            <a:r>
              <a:rPr lang="es-ES" sz="1600" dirty="0" smtClean="0">
                <a:latin typeface="Helvetica Neue" panose="020B0604020202020204" charset="0"/>
              </a:rPr>
              <a:t>list_2$edades</a:t>
            </a:r>
            <a:endParaRPr lang="es-AR" sz="1600" b="1" dirty="0" smtClean="0">
              <a:solidFill>
                <a:srgbClr val="7030A0"/>
              </a:solidFill>
              <a:latin typeface="Helvetica Neue" charset="0"/>
            </a:endParaRPr>
          </a:p>
        </p:txBody>
      </p:sp>
      <p:pic>
        <p:nvPicPr>
          <p:cNvPr id="5" name="Google Shape;243;p22"/>
          <p:cNvPicPr preferRelativeResize="0"/>
          <p:nvPr/>
        </p:nvPicPr>
        <p:blipFill rotWithShape="1">
          <a:blip r:embed="rId3">
            <a:alphaModFix/>
          </a:blip>
          <a:srcRect/>
          <a:stretch/>
        </p:blipFill>
        <p:spPr>
          <a:xfrm>
            <a:off x="6588224" y="2160928"/>
            <a:ext cx="2206916" cy="2088232"/>
          </a:xfrm>
          <a:prstGeom prst="ellipse">
            <a:avLst/>
          </a:prstGeom>
          <a:noFill/>
          <a:ln>
            <a:noFill/>
          </a:ln>
        </p:spPr>
      </p:pic>
      <p:cxnSp>
        <p:nvCxnSpPr>
          <p:cNvPr id="11" name="10 Conector recto de flecha"/>
          <p:cNvCxnSpPr/>
          <p:nvPr/>
        </p:nvCxnSpPr>
        <p:spPr>
          <a:xfrm flipH="1">
            <a:off x="1508802" y="3026377"/>
            <a:ext cx="648072"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2613186" y="2928045"/>
            <a:ext cx="2088232" cy="276999"/>
          </a:xfrm>
          <a:prstGeom prst="rect">
            <a:avLst/>
          </a:prstGeom>
          <a:noFill/>
        </p:spPr>
        <p:txBody>
          <a:bodyPr wrap="square" rtlCol="0">
            <a:spAutoFit/>
          </a:bodyPr>
          <a:lstStyle/>
          <a:p>
            <a:r>
              <a:rPr lang="es-AR" sz="1200" b="1" i="1" dirty="0" smtClean="0">
                <a:solidFill>
                  <a:srgbClr val="7030A0"/>
                </a:solidFill>
              </a:rPr>
              <a:t>Selecciona una </a:t>
            </a:r>
            <a:r>
              <a:rPr lang="es-AR" sz="1200" b="1" i="1" dirty="0" err="1" smtClean="0">
                <a:solidFill>
                  <a:srgbClr val="7030A0"/>
                </a:solidFill>
              </a:rPr>
              <a:t>sublista</a:t>
            </a:r>
            <a:endParaRPr lang="es-ES" sz="1200" b="1" i="1" dirty="0">
              <a:solidFill>
                <a:srgbClr val="7030A0"/>
              </a:solidFill>
            </a:endParaRPr>
          </a:p>
        </p:txBody>
      </p:sp>
      <p:sp>
        <p:nvSpPr>
          <p:cNvPr id="14" name="13 CuadroTexto"/>
          <p:cNvSpPr txBox="1"/>
          <p:nvPr/>
        </p:nvSpPr>
        <p:spPr>
          <a:xfrm>
            <a:off x="2545144" y="3232328"/>
            <a:ext cx="3132016" cy="276999"/>
          </a:xfrm>
          <a:prstGeom prst="rect">
            <a:avLst/>
          </a:prstGeom>
          <a:noFill/>
        </p:spPr>
        <p:txBody>
          <a:bodyPr wrap="square" rtlCol="0">
            <a:spAutoFit/>
          </a:bodyPr>
          <a:lstStyle/>
          <a:p>
            <a:r>
              <a:rPr lang="es-AR" sz="1200" b="1" i="1" dirty="0" smtClean="0">
                <a:solidFill>
                  <a:srgbClr val="7030A0"/>
                </a:solidFill>
              </a:rPr>
              <a:t>Selecciona un único elemento</a:t>
            </a:r>
            <a:endParaRPr lang="es-ES" sz="1200" b="1" i="1" dirty="0">
              <a:solidFill>
                <a:srgbClr val="7030A0"/>
              </a:solidFill>
            </a:endParaRPr>
          </a:p>
        </p:txBody>
      </p:sp>
      <p:cxnSp>
        <p:nvCxnSpPr>
          <p:cNvPr id="15" name="14 Conector recto de flecha"/>
          <p:cNvCxnSpPr/>
          <p:nvPr/>
        </p:nvCxnSpPr>
        <p:spPr>
          <a:xfrm flipH="1">
            <a:off x="1508802" y="3370828"/>
            <a:ext cx="648072"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127927"/>
      </p:ext>
    </p:extLst>
  </p:cSld>
  <p:clrMapOvr>
    <a:masterClrMapping/>
  </p:clrMapOvr>
  <p:transition spd="slow">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55576"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Dataframes </a:t>
            </a:r>
          </a:p>
        </p:txBody>
      </p:sp>
      <p:sp>
        <p:nvSpPr>
          <p:cNvPr id="3" name="2 CuadroTexto"/>
          <p:cNvSpPr txBox="1"/>
          <p:nvPr/>
        </p:nvSpPr>
        <p:spPr>
          <a:xfrm>
            <a:off x="251520" y="575089"/>
            <a:ext cx="8712968" cy="3908762"/>
          </a:xfrm>
          <a:prstGeom prst="rect">
            <a:avLst/>
          </a:prstGeom>
          <a:noFill/>
        </p:spPr>
        <p:txBody>
          <a:bodyPr wrap="square" rtlCol="0">
            <a:spAutoFit/>
          </a:bodyPr>
          <a:lstStyle/>
          <a:p>
            <a:pPr>
              <a:lnSpc>
                <a:spcPct val="150000"/>
              </a:lnSpc>
            </a:pPr>
            <a:r>
              <a:rPr lang="es-AR" sz="1600" dirty="0" smtClean="0">
                <a:solidFill>
                  <a:schemeClr val="tx1"/>
                </a:solidFill>
                <a:latin typeface="Helvetica Neue" charset="0"/>
              </a:rPr>
              <a:t>Un dataframe es una </a:t>
            </a:r>
            <a:r>
              <a:rPr lang="es-AR" sz="1600" b="1" dirty="0" smtClean="0">
                <a:solidFill>
                  <a:srgbClr val="7030A0"/>
                </a:solidFill>
                <a:latin typeface="Helvetica Neue" charset="0"/>
              </a:rPr>
              <a:t>lista</a:t>
            </a:r>
            <a:r>
              <a:rPr lang="es-AR" sz="1600" dirty="0" smtClean="0">
                <a:solidFill>
                  <a:schemeClr val="tx1"/>
                </a:solidFill>
                <a:latin typeface="Helvetica Neue" charset="0"/>
              </a:rPr>
              <a:t> cuyos componentes pueden ser vectores, matrices o factores, con la única salvedad de que las filas y columnas coincidan en todos sus componentes. </a:t>
            </a:r>
          </a:p>
          <a:p>
            <a:pPr>
              <a:lnSpc>
                <a:spcPct val="150000"/>
              </a:lnSpc>
            </a:pPr>
            <a:r>
              <a:rPr lang="es-AR" sz="1600" dirty="0" smtClean="0">
                <a:solidFill>
                  <a:schemeClr val="tx1"/>
                </a:solidFill>
                <a:latin typeface="Helvetica Neue" charset="0"/>
              </a:rPr>
              <a:t>Tiene apariencia de una tabla. </a:t>
            </a:r>
          </a:p>
          <a:p>
            <a:endParaRPr lang="es-AR" sz="1600" dirty="0">
              <a:solidFill>
                <a:schemeClr val="tx1"/>
              </a:solidFill>
              <a:latin typeface="Helvetica Neue" charset="0"/>
            </a:endParaRPr>
          </a:p>
          <a:p>
            <a:endParaRPr lang="es-AR" sz="1600" dirty="0" smtClean="0">
              <a:solidFill>
                <a:srgbClr val="7030A0"/>
              </a:solidFill>
              <a:latin typeface="Helvetica Neue" charset="0"/>
            </a:endParaRPr>
          </a:p>
          <a:p>
            <a:r>
              <a:rPr lang="es-AR" sz="1600" b="1" dirty="0" smtClean="0">
                <a:solidFill>
                  <a:srgbClr val="7030A0"/>
                </a:solidFill>
                <a:latin typeface="Helvetica Neue" charset="0"/>
              </a:rPr>
              <a:t>#Por medio de la función </a:t>
            </a:r>
            <a:r>
              <a:rPr lang="es-AR" sz="1600" b="1" dirty="0" err="1" smtClean="0">
                <a:solidFill>
                  <a:srgbClr val="7030A0"/>
                </a:solidFill>
                <a:latin typeface="Helvetica Neue" charset="0"/>
              </a:rPr>
              <a:t>data.frame</a:t>
            </a:r>
            <a:r>
              <a:rPr lang="es-AR" sz="1600" b="1" dirty="0" smtClean="0">
                <a:solidFill>
                  <a:srgbClr val="7030A0"/>
                </a:solidFill>
                <a:latin typeface="Helvetica Neue" charset="0"/>
              </a:rPr>
              <a:t>()</a:t>
            </a:r>
          </a:p>
          <a:p>
            <a:r>
              <a:rPr lang="es-AR" sz="1600" dirty="0">
                <a:solidFill>
                  <a:schemeClr val="tx1"/>
                </a:solidFill>
                <a:latin typeface="Helvetica Neue" charset="0"/>
              </a:rPr>
              <a:t>x</a:t>
            </a:r>
            <a:r>
              <a:rPr lang="es-AR" sz="1600" dirty="0" smtClean="0">
                <a:solidFill>
                  <a:schemeClr val="tx1"/>
                </a:solidFill>
                <a:latin typeface="Helvetica Neue" charset="0"/>
              </a:rPr>
              <a:t> &lt;- </a:t>
            </a:r>
            <a:r>
              <a:rPr lang="es-AR" sz="1600" dirty="0" err="1" smtClean="0">
                <a:solidFill>
                  <a:schemeClr val="tx1"/>
                </a:solidFill>
                <a:latin typeface="Helvetica Neue" charset="0"/>
              </a:rPr>
              <a:t>data.frame</a:t>
            </a:r>
            <a:r>
              <a:rPr lang="es-AR" sz="1600" dirty="0" smtClean="0">
                <a:solidFill>
                  <a:schemeClr val="tx1"/>
                </a:solidFill>
                <a:latin typeface="Helvetica Neue" charset="0"/>
              </a:rPr>
              <a:t> (sitios=1:4, muestreado = c(T,F,F,T))</a:t>
            </a:r>
          </a:p>
          <a:p>
            <a:endParaRPr lang="es-AR" sz="1600" dirty="0">
              <a:solidFill>
                <a:schemeClr val="tx1"/>
              </a:solidFill>
              <a:latin typeface="Helvetica Neue" charset="0"/>
            </a:endParaRPr>
          </a:p>
          <a:p>
            <a:endParaRPr lang="es-AR" sz="1600" dirty="0" smtClean="0">
              <a:solidFill>
                <a:schemeClr val="tx1"/>
              </a:solidFill>
              <a:latin typeface="Helvetica Neue" charset="0"/>
            </a:endParaRPr>
          </a:p>
          <a:p>
            <a:r>
              <a:rPr lang="es-AR" sz="1600" b="1" dirty="0" smtClean="0">
                <a:solidFill>
                  <a:srgbClr val="7030A0"/>
                </a:solidFill>
                <a:latin typeface="Helvetica Neue" charset="0"/>
              </a:rPr>
              <a:t>#En R hay pre-cargados algunos </a:t>
            </a:r>
            <a:r>
              <a:rPr lang="es-AR" sz="1600" b="1" dirty="0" err="1" smtClean="0">
                <a:solidFill>
                  <a:srgbClr val="7030A0"/>
                </a:solidFill>
                <a:latin typeface="Helvetica Neue" charset="0"/>
              </a:rPr>
              <a:t>dataframes</a:t>
            </a:r>
            <a:endParaRPr lang="es-AR" sz="1600" b="1" dirty="0" smtClean="0">
              <a:solidFill>
                <a:srgbClr val="7030A0"/>
              </a:solidFill>
              <a:latin typeface="Helvetica Neue" charset="0"/>
            </a:endParaRPr>
          </a:p>
          <a:p>
            <a:r>
              <a:rPr lang="es-AR" sz="1600" dirty="0" smtClean="0">
                <a:solidFill>
                  <a:schemeClr val="tx1"/>
                </a:solidFill>
                <a:latin typeface="Helvetica Neue" charset="0"/>
              </a:rPr>
              <a:t>Ejemplo: </a:t>
            </a:r>
            <a:r>
              <a:rPr lang="es-AR" sz="1600" dirty="0" err="1" smtClean="0">
                <a:solidFill>
                  <a:schemeClr val="tx1"/>
                </a:solidFill>
                <a:latin typeface="Helvetica Neue" charset="0"/>
              </a:rPr>
              <a:t>mtcars</a:t>
            </a:r>
            <a:r>
              <a:rPr lang="es-AR" sz="1600" dirty="0" smtClean="0">
                <a:solidFill>
                  <a:schemeClr val="tx1"/>
                </a:solidFill>
                <a:latin typeface="Helvetica Neue" charset="0"/>
              </a:rPr>
              <a:t>, tres e iris</a:t>
            </a:r>
            <a:r>
              <a:rPr lang="es-AR" sz="1600" dirty="0">
                <a:solidFill>
                  <a:schemeClr val="tx1"/>
                </a:solidFill>
                <a:latin typeface="Helvetica Neue" charset="0"/>
              </a:rPr>
              <a:t>.</a:t>
            </a:r>
            <a:endParaRPr lang="es-AR" sz="1600" dirty="0" smtClean="0">
              <a:solidFill>
                <a:schemeClr val="tx1"/>
              </a:solidFill>
              <a:latin typeface="Helvetica Neue" charset="0"/>
            </a:endParaRPr>
          </a:p>
          <a:p>
            <a:endParaRPr lang="es-AR" sz="1600" dirty="0">
              <a:solidFill>
                <a:schemeClr val="tx1"/>
              </a:solidFill>
              <a:latin typeface="Helvetica Neue" charset="0"/>
            </a:endParaRPr>
          </a:p>
          <a:p>
            <a:r>
              <a:rPr lang="es-AR" sz="1600" b="1" dirty="0" smtClean="0">
                <a:solidFill>
                  <a:srgbClr val="7030A0"/>
                </a:solidFill>
                <a:latin typeface="Helvetica Neue" charset="0"/>
              </a:rPr>
              <a:t>#En general, </a:t>
            </a:r>
            <a:r>
              <a:rPr lang="es-AR" sz="1600" b="1" dirty="0">
                <a:solidFill>
                  <a:srgbClr val="7030A0"/>
                </a:solidFill>
                <a:latin typeface="Helvetica Neue" charset="0"/>
              </a:rPr>
              <a:t>importamos </a:t>
            </a:r>
            <a:r>
              <a:rPr lang="es-AR" sz="1600" b="1" dirty="0" smtClean="0">
                <a:solidFill>
                  <a:srgbClr val="7030A0"/>
                </a:solidFill>
                <a:latin typeface="Helvetica Neue" charset="0"/>
              </a:rPr>
              <a:t> los </a:t>
            </a:r>
            <a:r>
              <a:rPr lang="es-AR" sz="1600" b="1" dirty="0" err="1" smtClean="0">
                <a:solidFill>
                  <a:srgbClr val="7030A0"/>
                </a:solidFill>
                <a:latin typeface="Helvetica Neue" charset="0"/>
              </a:rPr>
              <a:t>dataframes</a:t>
            </a:r>
            <a:endParaRPr lang="es-AR" sz="1600" b="1" dirty="0" smtClean="0">
              <a:solidFill>
                <a:srgbClr val="7030A0"/>
              </a:solidFill>
              <a:latin typeface="Helvetica Neue" charset="0"/>
            </a:endParaRPr>
          </a:p>
          <a:p>
            <a:r>
              <a:rPr lang="es-AR" sz="1600" b="1" dirty="0">
                <a:solidFill>
                  <a:srgbClr val="7030A0"/>
                </a:solidFill>
                <a:latin typeface="Helvetica Neue" charset="0"/>
              </a:rPr>
              <a:t>m</a:t>
            </a:r>
            <a:r>
              <a:rPr lang="es-AR" sz="1600" b="1" dirty="0" smtClean="0">
                <a:solidFill>
                  <a:srgbClr val="7030A0"/>
                </a:solidFill>
                <a:latin typeface="Helvetica Neue" charset="0"/>
              </a:rPr>
              <a:t>ediante </a:t>
            </a:r>
            <a:r>
              <a:rPr lang="es-AR" sz="1600" b="1" dirty="0" err="1" smtClean="0">
                <a:solidFill>
                  <a:schemeClr val="tx1"/>
                </a:solidFill>
                <a:latin typeface="Helvetica Neue" charset="0"/>
              </a:rPr>
              <a:t>read.table</a:t>
            </a:r>
            <a:r>
              <a:rPr lang="es-AR" sz="1600" b="1" dirty="0" smtClean="0">
                <a:solidFill>
                  <a:schemeClr val="tx1"/>
                </a:solidFill>
                <a:latin typeface="Helvetica Neue" charset="0"/>
              </a:rPr>
              <a:t>() </a:t>
            </a:r>
            <a:r>
              <a:rPr lang="es-AR" sz="1600" b="1" dirty="0" smtClean="0">
                <a:solidFill>
                  <a:srgbClr val="7030A0"/>
                </a:solidFill>
                <a:latin typeface="Helvetica Neue" charset="0"/>
              </a:rPr>
              <a:t>y </a:t>
            </a:r>
            <a:r>
              <a:rPr lang="es-AR" sz="1600" b="1" dirty="0" smtClean="0">
                <a:solidFill>
                  <a:schemeClr val="tx1"/>
                </a:solidFill>
                <a:latin typeface="Helvetica Neue" charset="0"/>
              </a:rPr>
              <a:t>read.csv</a:t>
            </a:r>
            <a:r>
              <a:rPr lang="es-AR" sz="1600" b="1" dirty="0" smtClean="0">
                <a:solidFill>
                  <a:schemeClr val="tx1"/>
                </a:solidFill>
                <a:latin typeface="Helvetica Neue" charset="0"/>
              </a:rPr>
              <a:t>().</a:t>
            </a:r>
            <a:endParaRPr lang="es-AR" sz="1600" b="1" dirty="0">
              <a:solidFill>
                <a:srgbClr val="7030A0"/>
              </a:solidFill>
            </a:endParaRPr>
          </a:p>
        </p:txBody>
      </p:sp>
      <p:pic>
        <p:nvPicPr>
          <p:cNvPr id="4" name="Google Shape;361;p31"/>
          <p:cNvPicPr preferRelativeResize="0"/>
          <p:nvPr/>
        </p:nvPicPr>
        <p:blipFill rotWithShape="1">
          <a:blip r:embed="rId3">
            <a:alphaModFix/>
          </a:blip>
          <a:srcRect/>
          <a:stretch/>
        </p:blipFill>
        <p:spPr>
          <a:xfrm>
            <a:off x="5724128" y="1923678"/>
            <a:ext cx="2736304" cy="2650020"/>
          </a:xfrm>
          <a:prstGeom prst="ellipse">
            <a:avLst/>
          </a:prstGeom>
          <a:noFill/>
          <a:ln>
            <a:noFill/>
          </a:ln>
        </p:spPr>
      </p:pic>
    </p:spTree>
    <p:extLst>
      <p:ext uri="{BB962C8B-B14F-4D97-AF65-F5344CB8AC3E}">
        <p14:creationId xmlns:p14="http://schemas.microsoft.com/office/powerpoint/2010/main" val="1085279274"/>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4" name="Shape 74"/>
          <p:cNvSpPr txBox="1"/>
          <p:nvPr/>
        </p:nvSpPr>
        <p:spPr>
          <a:xfrm>
            <a:off x="251520" y="459169"/>
            <a:ext cx="5976664" cy="1584176"/>
          </a:xfrm>
          <a:prstGeom prst="rect">
            <a:avLst/>
          </a:prstGeom>
          <a:noFill/>
          <a:ln>
            <a:noFill/>
          </a:ln>
        </p:spPr>
        <p:txBody>
          <a:bodyPr lIns="91425" tIns="91425" rIns="91425" bIns="91425" anchor="t" anchorCtr="0">
            <a:noAutofit/>
          </a:bodyPr>
          <a:lstStyle/>
          <a:p>
            <a:pPr lvl="0" rtl="0">
              <a:spcBef>
                <a:spcPts val="0"/>
              </a:spcBef>
              <a:buNone/>
            </a:pPr>
            <a:r>
              <a:rPr lang="en" dirty="0">
                <a:solidFill>
                  <a:schemeClr val="bg2">
                    <a:lumMod val="50000"/>
                  </a:schemeClr>
                </a:solidFill>
                <a:latin typeface="Open Sans Condensed" pitchFamily="34" charset="0"/>
                <a:ea typeface="Open Sans Condensed" pitchFamily="34" charset="0"/>
                <a:cs typeface="Open Sans Condensed" pitchFamily="34" charset="0"/>
                <a:sym typeface="Courier"/>
              </a:rPr>
              <a:t>library(dplyr</a:t>
            </a:r>
            <a:r>
              <a:rPr lang="en" dirty="0" smtClean="0">
                <a:solidFill>
                  <a:schemeClr val="bg2">
                    <a:lumMod val="50000"/>
                  </a:schemeClr>
                </a:solidFill>
                <a:latin typeface="Open Sans Condensed" pitchFamily="34" charset="0"/>
                <a:ea typeface="Open Sans Condensed" pitchFamily="34" charset="0"/>
                <a:cs typeface="Open Sans Condensed" pitchFamily="34" charset="0"/>
                <a:sym typeface="Courier"/>
              </a:rPr>
              <a:t>)</a:t>
            </a:r>
          </a:p>
          <a:p>
            <a:pPr lvl="0" rtl="0">
              <a:spcBef>
                <a:spcPts val="0"/>
              </a:spcBef>
              <a:buNone/>
            </a:pPr>
            <a:r>
              <a:rPr lang="en" dirty="0" smtClean="0">
                <a:solidFill>
                  <a:schemeClr val="bg2">
                    <a:lumMod val="50000"/>
                  </a:schemeClr>
                </a:solidFill>
                <a:latin typeface="Open Sans Condensed" pitchFamily="34" charset="0"/>
                <a:ea typeface="Open Sans Condensed" pitchFamily="34" charset="0"/>
                <a:cs typeface="Open Sans Condensed" pitchFamily="34" charset="0"/>
                <a:sym typeface="Courier"/>
              </a:rPr>
              <a:t>library(magrittr)</a:t>
            </a:r>
            <a:endParaRPr lang="en" dirty="0">
              <a:solidFill>
                <a:schemeClr val="bg2">
                  <a:lumMod val="50000"/>
                </a:schemeClr>
              </a:solidFill>
              <a:latin typeface="Open Sans Condensed" pitchFamily="34" charset="0"/>
              <a:ea typeface="Open Sans Condensed" pitchFamily="34" charset="0"/>
              <a:cs typeface="Open Sans Condensed" pitchFamily="34" charset="0"/>
              <a:sym typeface="Courier"/>
            </a:endParaRPr>
          </a:p>
          <a:p>
            <a:pPr lvl="0" rtl="0">
              <a:spcBef>
                <a:spcPts val="0"/>
              </a:spcBef>
              <a:buNone/>
            </a:pPr>
            <a:endParaRPr lang="en" dirty="0" smtClean="0">
              <a:solidFill>
                <a:schemeClr val="bg2">
                  <a:lumMod val="50000"/>
                </a:schemeClr>
              </a:solidFill>
              <a:latin typeface="Open Sans Condensed" pitchFamily="34" charset="0"/>
              <a:ea typeface="Open Sans Condensed" pitchFamily="34" charset="0"/>
              <a:cs typeface="Open Sans Condensed" pitchFamily="34" charset="0"/>
              <a:sym typeface="Courier"/>
            </a:endParaRPr>
          </a:p>
          <a:p>
            <a:pPr>
              <a:buClr>
                <a:srgbClr val="000000"/>
              </a:buClr>
              <a:buSzPct val="25000"/>
            </a:pPr>
            <a:r>
              <a:rPr lang="en-US" dirty="0" smtClean="0">
                <a:solidFill>
                  <a:schemeClr val="bg2">
                    <a:lumMod val="50000"/>
                  </a:schemeClr>
                </a:solidFill>
                <a:latin typeface="Open Sans Condensed" pitchFamily="34" charset="0"/>
                <a:ea typeface="Open Sans Condensed" pitchFamily="34" charset="0"/>
                <a:cs typeface="Open Sans Condensed" pitchFamily="34" charset="0"/>
                <a:sym typeface="Courier"/>
              </a:rPr>
              <a:t>C</a:t>
            </a:r>
            <a:r>
              <a:rPr lang="en" dirty="0" smtClean="0">
                <a:solidFill>
                  <a:schemeClr val="bg2">
                    <a:lumMod val="50000"/>
                  </a:schemeClr>
                </a:solidFill>
                <a:latin typeface="Open Sans Condensed" pitchFamily="34" charset="0"/>
                <a:ea typeface="Open Sans Condensed" pitchFamily="34" charset="0"/>
                <a:cs typeface="Open Sans Condensed" pitchFamily="34" charset="0"/>
                <a:sym typeface="Courier"/>
              </a:rPr>
              <a:t>urso_R </a:t>
            </a:r>
            <a:r>
              <a:rPr lang="en" dirty="0" smtClean="0">
                <a:solidFill>
                  <a:schemeClr val="bg2">
                    <a:lumMod val="50000"/>
                  </a:schemeClr>
                </a:solidFill>
                <a:latin typeface="Open Sans Condensed" pitchFamily="34" charset="0"/>
                <a:ea typeface="Open Sans Condensed" pitchFamily="34" charset="0"/>
                <a:cs typeface="Open Sans Condensed" pitchFamily="34" charset="0"/>
                <a:sym typeface="Courier"/>
              </a:rPr>
              <a:t>%&gt;% </a:t>
            </a:r>
            <a:r>
              <a:rPr lang="en" dirty="0">
                <a:solidFill>
                  <a:schemeClr val="bg2">
                    <a:lumMod val="50000"/>
                  </a:schemeClr>
                </a:solidFill>
                <a:latin typeface="Open Sans Condensed" pitchFamily="34" charset="0"/>
                <a:ea typeface="Open Sans Condensed" pitchFamily="34" charset="0"/>
                <a:cs typeface="Open Sans Condensed" pitchFamily="34" charset="0"/>
                <a:sym typeface="Courier"/>
              </a:rPr>
              <a:t>filter(city == </a:t>
            </a:r>
            <a:r>
              <a:rPr lang="en" dirty="0" smtClean="0">
                <a:solidFill>
                  <a:srgbClr val="036A07"/>
                </a:solidFill>
                <a:latin typeface="Courier"/>
                <a:ea typeface="Courier"/>
                <a:cs typeface="Courier"/>
                <a:sym typeface="Courier"/>
              </a:rPr>
              <a:t>‘UNNE'</a:t>
            </a:r>
            <a:r>
              <a:rPr lang="en" dirty="0" smtClean="0">
                <a:solidFill>
                  <a:srgbClr val="687687"/>
                </a:solidFill>
                <a:latin typeface="Courier"/>
                <a:ea typeface="Courier"/>
                <a:cs typeface="Courier"/>
                <a:sym typeface="Courier"/>
              </a:rPr>
              <a:t>)&amp;&amp; </a:t>
            </a:r>
            <a:r>
              <a:rPr lang="en" dirty="0">
                <a:solidFill>
                  <a:schemeClr val="bg2">
                    <a:lumMod val="50000"/>
                  </a:schemeClr>
                </a:solidFill>
                <a:latin typeface="Open Sans Condensed" pitchFamily="34" charset="0"/>
                <a:ea typeface="Open Sans Condensed" pitchFamily="34" charset="0"/>
                <a:cs typeface="Open Sans Condensed" pitchFamily="34" charset="0"/>
                <a:sym typeface="Courier"/>
              </a:rPr>
              <a:t>filter(city </a:t>
            </a:r>
            <a:r>
              <a:rPr lang="en" dirty="0">
                <a:latin typeface="Courier"/>
                <a:ea typeface="Courier"/>
                <a:cs typeface="Courier"/>
                <a:sym typeface="Courier"/>
              </a:rPr>
              <a:t>== </a:t>
            </a:r>
            <a:r>
              <a:rPr lang="en" dirty="0">
                <a:solidFill>
                  <a:srgbClr val="036A07"/>
                </a:solidFill>
                <a:latin typeface="Courier"/>
                <a:ea typeface="Courier"/>
                <a:cs typeface="Courier"/>
                <a:sym typeface="Courier"/>
              </a:rPr>
              <a:t>‘</a:t>
            </a:r>
            <a:r>
              <a:rPr lang="en" dirty="0" smtClean="0">
                <a:solidFill>
                  <a:srgbClr val="036A07"/>
                </a:solidFill>
                <a:latin typeface="Courier"/>
                <a:ea typeface="Courier"/>
                <a:cs typeface="Courier"/>
                <a:sym typeface="Courier"/>
              </a:rPr>
              <a:t>Corrientes'</a:t>
            </a:r>
            <a:r>
              <a:rPr lang="en" dirty="0" smtClean="0">
                <a:solidFill>
                  <a:srgbClr val="687687"/>
                </a:solidFill>
                <a:latin typeface="Courier"/>
                <a:ea typeface="Courier"/>
                <a:cs typeface="Courier"/>
                <a:sym typeface="Courier"/>
              </a:rPr>
              <a:t>)</a:t>
            </a:r>
            <a:endParaRPr lang="en" dirty="0">
              <a:solidFill>
                <a:srgbClr val="687687"/>
              </a:solidFill>
              <a:latin typeface="Courier"/>
              <a:ea typeface="Courier"/>
              <a:cs typeface="Courier"/>
              <a:sym typeface="Courier"/>
            </a:endParaRPr>
          </a:p>
          <a:p>
            <a:pPr>
              <a:buClr>
                <a:srgbClr val="000000"/>
              </a:buClr>
              <a:buSzPct val="25000"/>
            </a:pPr>
            <a:endParaRPr lang="en" dirty="0">
              <a:solidFill>
                <a:srgbClr val="687687"/>
              </a:solidFill>
              <a:latin typeface="Courier"/>
              <a:ea typeface="Courier"/>
              <a:cs typeface="Courier"/>
              <a:sym typeface="Courier"/>
            </a:endParaRPr>
          </a:p>
          <a:p>
            <a:pPr lvl="0" rtl="0">
              <a:spcBef>
                <a:spcPts val="0"/>
              </a:spcBef>
              <a:buNone/>
            </a:pPr>
            <a:endParaRPr lang="en" dirty="0">
              <a:solidFill>
                <a:schemeClr val="bg2">
                  <a:lumMod val="50000"/>
                </a:schemeClr>
              </a:solidFill>
              <a:latin typeface="Open Sans Condensed" pitchFamily="34" charset="0"/>
              <a:ea typeface="Open Sans Condensed" pitchFamily="34" charset="0"/>
              <a:cs typeface="Open Sans Condensed" pitchFamily="34" charset="0"/>
              <a:sym typeface="Courier"/>
            </a:endParaRPr>
          </a:p>
        </p:txBody>
      </p:sp>
      <p:sp>
        <p:nvSpPr>
          <p:cNvPr id="4" name="3 Subtítulo"/>
          <p:cNvSpPr txBox="1">
            <a:spLocks/>
          </p:cNvSpPr>
          <p:nvPr/>
        </p:nvSpPr>
        <p:spPr>
          <a:xfrm>
            <a:off x="827584" y="4083918"/>
            <a:ext cx="7632000" cy="47274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AR" sz="1200" b="0" i="0" u="none" strike="noStrike" kern="0" cap="none" spc="0" normalizeH="0" baseline="0" noProof="0" dirty="0" smtClean="0">
                <a:ln>
                  <a:noFill/>
                </a:ln>
                <a:solidFill>
                  <a:schemeClr val="bg2">
                    <a:lumMod val="50000"/>
                  </a:schemeClr>
                </a:solidFill>
                <a:effectLst/>
                <a:uLnTx/>
                <a:uFillTx/>
                <a:latin typeface="Open Sans Condensed" pitchFamily="34" charset="0"/>
                <a:ea typeface="Open Sans Condensed" pitchFamily="34" charset="0"/>
                <a:cs typeface="Open Sans Condensed" pitchFamily="34" charset="0"/>
                <a:sym typeface="Arial"/>
              </a:rPr>
              <a:t>Lunes, 12 de agoto del 2019</a:t>
            </a:r>
            <a:endParaRPr kumimoji="0" lang="en-US" sz="1200" b="0" i="0" u="none" strike="noStrike" kern="0" cap="none" spc="0" normalizeH="0" baseline="0" noProof="0" dirty="0">
              <a:ln>
                <a:noFill/>
              </a:ln>
              <a:solidFill>
                <a:schemeClr val="bg2">
                  <a:lumMod val="50000"/>
                </a:schemeClr>
              </a:solidFill>
              <a:effectLst/>
              <a:uLnTx/>
              <a:uFillTx/>
              <a:latin typeface="Open Sans Condensed" pitchFamily="34" charset="0"/>
              <a:ea typeface="Open Sans Condensed" pitchFamily="34" charset="0"/>
              <a:cs typeface="Open Sans Condensed" pitchFamily="34" charset="0"/>
              <a:sym typeface="Arial"/>
            </a:endParaRPr>
          </a:p>
        </p:txBody>
      </p:sp>
    </p:spTree>
  </p:cSld>
  <p:clrMapOvr>
    <a:masterClrMapping/>
  </p:clrMapOvr>
  <p:transition spd="slow">
    <p:push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55576"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Dataframes: Indexación </a:t>
            </a:r>
          </a:p>
        </p:txBody>
      </p:sp>
      <p:sp>
        <p:nvSpPr>
          <p:cNvPr id="3" name="2 CuadroTexto"/>
          <p:cNvSpPr txBox="1"/>
          <p:nvPr/>
        </p:nvSpPr>
        <p:spPr>
          <a:xfrm>
            <a:off x="307975" y="642406"/>
            <a:ext cx="8593558" cy="5078313"/>
          </a:xfrm>
          <a:prstGeom prst="rect">
            <a:avLst/>
          </a:prstGeom>
          <a:noFill/>
        </p:spPr>
        <p:txBody>
          <a:bodyPr wrap="square" rtlCol="0">
            <a:spAutoFit/>
          </a:bodyPr>
          <a:lstStyle/>
          <a:p>
            <a:r>
              <a:rPr lang="es-AR" b="1" dirty="0" smtClean="0">
                <a:solidFill>
                  <a:srgbClr val="7030A0"/>
                </a:solidFill>
                <a:latin typeface="Helvetica Neue" charset="0"/>
              </a:rPr>
              <a:t>#Mediante el operador [ ]</a:t>
            </a:r>
            <a:endParaRPr lang="es-AR" dirty="0" smtClean="0">
              <a:solidFill>
                <a:schemeClr val="tx1"/>
              </a:solidFill>
              <a:latin typeface="Helvetica Neue" charset="0"/>
            </a:endParaRPr>
          </a:p>
          <a:p>
            <a:r>
              <a:rPr lang="es-AR" dirty="0" err="1" smtClean="0">
                <a:solidFill>
                  <a:schemeClr val="tx1"/>
                </a:solidFill>
                <a:latin typeface="Helvetica Neue" charset="0"/>
              </a:rPr>
              <a:t>mtcars</a:t>
            </a:r>
            <a:r>
              <a:rPr lang="es-AR" dirty="0" smtClean="0">
                <a:solidFill>
                  <a:schemeClr val="tx1"/>
                </a:solidFill>
                <a:latin typeface="Helvetica Neue" charset="0"/>
              </a:rPr>
              <a:t>[1]                                             </a:t>
            </a:r>
            <a:r>
              <a:rPr lang="es-AR" dirty="0" err="1" smtClean="0">
                <a:solidFill>
                  <a:schemeClr val="tx1"/>
                </a:solidFill>
                <a:latin typeface="Helvetica Neue" charset="0"/>
              </a:rPr>
              <a:t>mtcars</a:t>
            </a:r>
            <a:r>
              <a:rPr lang="es-AR" dirty="0" smtClean="0">
                <a:solidFill>
                  <a:schemeClr val="tx1"/>
                </a:solidFill>
                <a:latin typeface="Helvetica Neue" charset="0"/>
              </a:rPr>
              <a:t> [2, ]                </a:t>
            </a:r>
            <a:r>
              <a:rPr lang="es-AR" dirty="0" err="1" smtClean="0">
                <a:solidFill>
                  <a:schemeClr val="tx1"/>
                </a:solidFill>
                <a:latin typeface="Helvetica Neue" charset="0"/>
              </a:rPr>
              <a:t>mtcars</a:t>
            </a:r>
            <a:r>
              <a:rPr lang="es-AR" dirty="0" smtClean="0">
                <a:solidFill>
                  <a:schemeClr val="tx1"/>
                </a:solidFill>
                <a:latin typeface="Helvetica Neue" charset="0"/>
              </a:rPr>
              <a:t>[ ,2]</a:t>
            </a:r>
          </a:p>
          <a:p>
            <a:endParaRPr lang="es-AR" dirty="0" smtClean="0">
              <a:solidFill>
                <a:schemeClr val="tx1"/>
              </a:solidFill>
              <a:latin typeface="Helvetica Neue" charset="0"/>
            </a:endParaRPr>
          </a:p>
          <a:p>
            <a:r>
              <a:rPr lang="es-AR" dirty="0" smtClean="0">
                <a:solidFill>
                  <a:schemeClr val="tx1"/>
                </a:solidFill>
                <a:latin typeface="Helvetica Neue" charset="0"/>
              </a:rPr>
              <a:t>También permite acceder a un elemento concreto </a:t>
            </a:r>
          </a:p>
          <a:p>
            <a:r>
              <a:rPr lang="es-AR" dirty="0" err="1">
                <a:solidFill>
                  <a:schemeClr val="tx1"/>
                </a:solidFill>
                <a:latin typeface="Helvetica Neue" charset="0"/>
              </a:rPr>
              <a:t>mtcars</a:t>
            </a:r>
            <a:r>
              <a:rPr lang="es-AR" dirty="0">
                <a:solidFill>
                  <a:schemeClr val="tx1"/>
                </a:solidFill>
                <a:latin typeface="Helvetica Neue" charset="0"/>
              </a:rPr>
              <a:t>[3,2] </a:t>
            </a:r>
          </a:p>
          <a:p>
            <a:endParaRPr lang="es-AR" dirty="0" smtClean="0">
              <a:solidFill>
                <a:schemeClr val="tx1"/>
              </a:solidFill>
              <a:latin typeface="Helvetica Neue" charset="0"/>
            </a:endParaRPr>
          </a:p>
          <a:p>
            <a:r>
              <a:rPr lang="es-AR" b="1" dirty="0" smtClean="0">
                <a:solidFill>
                  <a:srgbClr val="7030A0"/>
                </a:solidFill>
                <a:latin typeface="Helvetica Neue" charset="0"/>
              </a:rPr>
              <a:t>#Mediante el operador [[ ]] </a:t>
            </a:r>
          </a:p>
          <a:p>
            <a:r>
              <a:rPr lang="es-AR" dirty="0" err="1">
                <a:solidFill>
                  <a:schemeClr val="tx1"/>
                </a:solidFill>
                <a:latin typeface="Helvetica Neue" charset="0"/>
              </a:rPr>
              <a:t>mtcars</a:t>
            </a:r>
            <a:r>
              <a:rPr lang="es-AR" dirty="0">
                <a:solidFill>
                  <a:schemeClr val="tx1"/>
                </a:solidFill>
                <a:latin typeface="Helvetica Neue" charset="0"/>
              </a:rPr>
              <a:t>[[1</a:t>
            </a:r>
            <a:r>
              <a:rPr lang="es-AR" dirty="0" smtClean="0">
                <a:solidFill>
                  <a:schemeClr val="tx1"/>
                </a:solidFill>
                <a:latin typeface="Helvetica Neue" charset="0"/>
              </a:rPr>
              <a:t>]]</a:t>
            </a:r>
          </a:p>
          <a:p>
            <a:endParaRPr lang="es-AR" dirty="0">
              <a:solidFill>
                <a:schemeClr val="tx1"/>
              </a:solidFill>
              <a:latin typeface="Helvetica Neue" charset="0"/>
            </a:endParaRPr>
          </a:p>
          <a:p>
            <a:r>
              <a:rPr lang="es-AR" b="1" dirty="0" smtClean="0">
                <a:solidFill>
                  <a:srgbClr val="7030A0"/>
                </a:solidFill>
                <a:latin typeface="Helvetica Neue" charset="0"/>
              </a:rPr>
              <a:t>#Mediante el operador $</a:t>
            </a:r>
            <a:endParaRPr lang="es-AR" b="1" dirty="0">
              <a:solidFill>
                <a:srgbClr val="7030A0"/>
              </a:solidFill>
              <a:latin typeface="Helvetica Neue" charset="0"/>
            </a:endParaRPr>
          </a:p>
          <a:p>
            <a:r>
              <a:rPr lang="es-AR" dirty="0" err="1" smtClean="0">
                <a:solidFill>
                  <a:schemeClr val="tx1"/>
                </a:solidFill>
                <a:latin typeface="Helvetica Neue" charset="0"/>
              </a:rPr>
              <a:t>mtcars$hp</a:t>
            </a:r>
            <a:endParaRPr lang="es-AR" dirty="0" smtClean="0">
              <a:solidFill>
                <a:schemeClr val="tx1"/>
              </a:solidFill>
              <a:latin typeface="Helvetica Neue" charset="0"/>
            </a:endParaRPr>
          </a:p>
          <a:p>
            <a:r>
              <a:rPr lang="es-AR" dirty="0" err="1" smtClean="0">
                <a:solidFill>
                  <a:schemeClr val="tx1"/>
                </a:solidFill>
                <a:latin typeface="Helvetica Neue" charset="0"/>
              </a:rPr>
              <a:t>mtcars$w</a:t>
            </a:r>
            <a:endParaRPr lang="es-AR" dirty="0" smtClean="0">
              <a:solidFill>
                <a:schemeClr val="tx1"/>
              </a:solidFill>
              <a:latin typeface="Helvetica Neue" charset="0"/>
            </a:endParaRPr>
          </a:p>
          <a:p>
            <a:endParaRPr lang="es-AR" dirty="0">
              <a:solidFill>
                <a:schemeClr val="tx1"/>
              </a:solidFill>
              <a:latin typeface="Helvetica Neue" charset="0"/>
            </a:endParaRPr>
          </a:p>
          <a:p>
            <a:r>
              <a:rPr lang="es-AR" b="1" dirty="0" smtClean="0">
                <a:solidFill>
                  <a:srgbClr val="7030A0"/>
                </a:solidFill>
                <a:latin typeface="Helvetica Neue" charset="0"/>
              </a:rPr>
              <a:t>#Podemos modificar una columna</a:t>
            </a:r>
          </a:p>
          <a:p>
            <a:r>
              <a:rPr lang="es-AR" dirty="0" err="1" smtClean="0">
                <a:solidFill>
                  <a:schemeClr val="tx1"/>
                </a:solidFill>
                <a:latin typeface="Helvetica Neue" charset="0"/>
              </a:rPr>
              <a:t>mi.mtcars</a:t>
            </a:r>
            <a:r>
              <a:rPr lang="es-AR" dirty="0" smtClean="0">
                <a:solidFill>
                  <a:schemeClr val="tx1"/>
                </a:solidFill>
                <a:latin typeface="Helvetica Neue" charset="0"/>
              </a:rPr>
              <a:t> &lt;- </a:t>
            </a:r>
            <a:r>
              <a:rPr lang="es-AR" dirty="0" err="1" smtClean="0">
                <a:solidFill>
                  <a:schemeClr val="tx1"/>
                </a:solidFill>
                <a:latin typeface="Helvetica Neue" charset="0"/>
              </a:rPr>
              <a:t>mtcars</a:t>
            </a:r>
            <a:endParaRPr lang="es-AR" dirty="0">
              <a:solidFill>
                <a:schemeClr val="tx1"/>
              </a:solidFill>
              <a:latin typeface="Helvetica Neue" charset="0"/>
            </a:endParaRPr>
          </a:p>
          <a:p>
            <a:r>
              <a:rPr lang="es-AR" dirty="0" err="1" smtClean="0">
                <a:solidFill>
                  <a:schemeClr val="tx1"/>
                </a:solidFill>
                <a:latin typeface="Helvetica Neue" charset="0"/>
              </a:rPr>
              <a:t>mi.mtcars$hp</a:t>
            </a:r>
            <a:r>
              <a:rPr lang="es-AR" dirty="0" smtClean="0">
                <a:solidFill>
                  <a:schemeClr val="tx1"/>
                </a:solidFill>
                <a:latin typeface="Helvetica Neue" charset="0"/>
              </a:rPr>
              <a:t> &lt;- </a:t>
            </a:r>
            <a:r>
              <a:rPr lang="es-AR" dirty="0" err="1" smtClean="0">
                <a:solidFill>
                  <a:schemeClr val="tx1"/>
                </a:solidFill>
                <a:latin typeface="Helvetica Neue" charset="0"/>
              </a:rPr>
              <a:t>mtcars$hp</a:t>
            </a:r>
            <a:r>
              <a:rPr lang="es-AR" dirty="0" smtClean="0">
                <a:solidFill>
                  <a:schemeClr val="tx1"/>
                </a:solidFill>
                <a:latin typeface="Helvetica Neue" charset="0"/>
              </a:rPr>
              <a:t> * 100</a:t>
            </a:r>
          </a:p>
          <a:p>
            <a:endParaRPr lang="es-AR" b="1" dirty="0" smtClean="0">
              <a:solidFill>
                <a:srgbClr val="7030A0"/>
              </a:solidFill>
              <a:latin typeface="Helvetica Neue" charset="0"/>
            </a:endParaRPr>
          </a:p>
          <a:p>
            <a:endParaRPr lang="es-AR" b="1" dirty="0" smtClean="0">
              <a:solidFill>
                <a:srgbClr val="7030A0"/>
              </a:solidFill>
            </a:endParaRPr>
          </a:p>
        </p:txBody>
      </p:sp>
      <p:sp>
        <p:nvSpPr>
          <p:cNvPr id="2" name="AutoShape 4" descr="Imagen relacio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6" descr="Imagen relacio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Imagen relacionad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10" descr="Imagen relacionad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AutoShape 12" descr="Imagen relacionad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14" descr="Imagen relacionada"/>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AutoShape 17" descr="Imagen relacionada"/>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cxnSp>
        <p:nvCxnSpPr>
          <p:cNvPr id="17" name="16 Conector recto de flecha"/>
          <p:cNvCxnSpPr/>
          <p:nvPr/>
        </p:nvCxnSpPr>
        <p:spPr>
          <a:xfrm flipH="1">
            <a:off x="3790293" y="2708863"/>
            <a:ext cx="1080920" cy="0"/>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5720107" y="2554975"/>
            <a:ext cx="3384376" cy="307777"/>
          </a:xfrm>
          <a:prstGeom prst="rect">
            <a:avLst/>
          </a:prstGeom>
          <a:noFill/>
        </p:spPr>
        <p:txBody>
          <a:bodyPr wrap="square" rtlCol="0">
            <a:spAutoFit/>
          </a:bodyPr>
          <a:lstStyle/>
          <a:p>
            <a:r>
              <a:rPr lang="es-AR" b="1" i="1" dirty="0" smtClean="0">
                <a:solidFill>
                  <a:srgbClr val="7030A0"/>
                </a:solidFill>
                <a:latin typeface="Helvetica Neue" charset="0"/>
              </a:rPr>
              <a:t>Sólo para listas y </a:t>
            </a:r>
            <a:r>
              <a:rPr lang="es-AR" b="1" i="1" dirty="0" err="1" smtClean="0">
                <a:solidFill>
                  <a:srgbClr val="7030A0"/>
                </a:solidFill>
                <a:latin typeface="Helvetica Neue" charset="0"/>
              </a:rPr>
              <a:t>dataframes</a:t>
            </a:r>
            <a:endParaRPr lang="es-ES" b="1" i="1" dirty="0">
              <a:solidFill>
                <a:srgbClr val="7030A0"/>
              </a:solidFill>
              <a:latin typeface="Helvetica Neue" charset="0"/>
            </a:endParaRPr>
          </a:p>
        </p:txBody>
      </p:sp>
    </p:spTree>
    <p:extLst>
      <p:ext uri="{BB962C8B-B14F-4D97-AF65-F5344CB8AC3E}">
        <p14:creationId xmlns:p14="http://schemas.microsoft.com/office/powerpoint/2010/main" val="1419653595"/>
      </p:ext>
    </p:extLst>
  </p:cSld>
  <p:clrMapOvr>
    <a:masterClrMapping/>
  </p:clrMapOvr>
  <p:transition spd="slow">
    <p:push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55576"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Elementos de la sintaxis de R</a:t>
            </a:r>
          </a:p>
        </p:txBody>
      </p:sp>
      <p:sp>
        <p:nvSpPr>
          <p:cNvPr id="3" name="2 CuadroTexto"/>
          <p:cNvSpPr txBox="1"/>
          <p:nvPr/>
        </p:nvSpPr>
        <p:spPr>
          <a:xfrm>
            <a:off x="612775" y="620817"/>
            <a:ext cx="7272808" cy="2031325"/>
          </a:xfrm>
          <a:prstGeom prst="rect">
            <a:avLst/>
          </a:prstGeom>
          <a:noFill/>
        </p:spPr>
        <p:txBody>
          <a:bodyPr wrap="square" rtlCol="0">
            <a:spAutoFit/>
          </a:bodyPr>
          <a:lstStyle/>
          <a:p>
            <a:endParaRPr lang="es-AR" b="1" dirty="0" smtClean="0">
              <a:solidFill>
                <a:srgbClr val="7030A0"/>
              </a:solidFill>
              <a:latin typeface="Helvetica Neue" charset="0"/>
            </a:endParaRPr>
          </a:p>
          <a:p>
            <a:pPr marL="285750" indent="-285750">
              <a:buFont typeface="Wingdings" pitchFamily="2" charset="2"/>
              <a:buChar char="§"/>
            </a:pPr>
            <a:r>
              <a:rPr lang="es-AR" b="1" dirty="0" smtClean="0">
                <a:solidFill>
                  <a:srgbClr val="7030A0"/>
                </a:solidFill>
                <a:latin typeface="Helvetica Neue" charset="0"/>
              </a:rPr>
              <a:t>Asignación</a:t>
            </a:r>
          </a:p>
          <a:p>
            <a:pPr marL="285750" indent="-285750">
              <a:buFont typeface="Wingdings" pitchFamily="2" charset="2"/>
              <a:buChar char="§"/>
            </a:pPr>
            <a:r>
              <a:rPr lang="es-AR" b="1" dirty="0" smtClean="0">
                <a:solidFill>
                  <a:srgbClr val="7030A0"/>
                </a:solidFill>
                <a:latin typeface="Helvetica Neue" charset="0"/>
              </a:rPr>
              <a:t>Tipo de datos</a:t>
            </a:r>
          </a:p>
          <a:p>
            <a:pPr marL="285750" indent="-285750">
              <a:buFont typeface="Wingdings" pitchFamily="2" charset="2"/>
              <a:buChar char="§"/>
            </a:pPr>
            <a:r>
              <a:rPr lang="es-AR" b="1" dirty="0" smtClean="0">
                <a:solidFill>
                  <a:srgbClr val="7030A0"/>
                </a:solidFill>
                <a:latin typeface="Helvetica Neue" charset="0"/>
              </a:rPr>
              <a:t>Estructura de datos </a:t>
            </a:r>
          </a:p>
          <a:p>
            <a:pPr marL="285750" indent="-285750">
              <a:buFont typeface="Wingdings" pitchFamily="2" charset="2"/>
              <a:buChar char="§"/>
            </a:pPr>
            <a:r>
              <a:rPr lang="es-AR" b="1" dirty="0" smtClean="0">
                <a:solidFill>
                  <a:srgbClr val="7030A0"/>
                </a:solidFill>
                <a:latin typeface="Helvetica Neue" charset="0"/>
              </a:rPr>
              <a:t>Operadores</a:t>
            </a:r>
          </a:p>
          <a:p>
            <a:pPr marL="285750" indent="-285750">
              <a:buFont typeface="Wingdings" pitchFamily="2" charset="2"/>
              <a:buChar char="§"/>
            </a:pPr>
            <a:r>
              <a:rPr lang="es-AR" b="1" dirty="0" smtClean="0">
                <a:solidFill>
                  <a:srgbClr val="7030A0"/>
                </a:solidFill>
                <a:latin typeface="Helvetica Neue" charset="0"/>
              </a:rPr>
              <a:t>Funciones</a:t>
            </a:r>
          </a:p>
          <a:p>
            <a:pPr marL="285750" indent="-285750">
              <a:buFont typeface="Wingdings" pitchFamily="2" charset="2"/>
              <a:buChar char="§"/>
            </a:pPr>
            <a:r>
              <a:rPr lang="es-AR" b="1" dirty="0" smtClean="0">
                <a:solidFill>
                  <a:srgbClr val="7030A0"/>
                </a:solidFill>
                <a:latin typeface="Helvetica Neue" charset="0"/>
              </a:rPr>
              <a:t>Variables globales vs locales o temporales </a:t>
            </a:r>
          </a:p>
          <a:p>
            <a:endParaRPr lang="es-AR" b="1" dirty="0" smtClean="0">
              <a:solidFill>
                <a:srgbClr val="7030A0"/>
              </a:solidFill>
              <a:latin typeface="Helvetica Neue" charset="0"/>
            </a:endParaRPr>
          </a:p>
          <a:p>
            <a:endParaRPr lang="es-AR" b="1" dirty="0" smtClean="0">
              <a:solidFill>
                <a:srgbClr val="7030A0"/>
              </a:solidFill>
            </a:endParaRPr>
          </a:p>
        </p:txBody>
      </p:sp>
      <p:sp>
        <p:nvSpPr>
          <p:cNvPr id="2" name="AutoShape 4" descr="Imagen relacio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6" descr="Imagen relacio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Imagen relacionad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10" descr="Imagen relacionad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AutoShape 12" descr="Imagen relacionad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14" descr="Imagen relacionada"/>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AutoShape 17" descr="Imagen relacionada"/>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904" y="2676004"/>
            <a:ext cx="5872783" cy="22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33254"/>
      </p:ext>
    </p:extLst>
  </p:cSld>
  <p:clrMapOvr>
    <a:masterClrMapping/>
  </p:clrMapOvr>
  <p:transition spd="slow">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755576"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Elementos de la sintaxis de R</a:t>
            </a:r>
          </a:p>
        </p:txBody>
      </p:sp>
      <p:sp>
        <p:nvSpPr>
          <p:cNvPr id="2" name="AutoShape 4" descr="Imagen relacio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6" descr="Imagen relacio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Imagen relacionad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8" name="AutoShape 10" descr="Imagen relacionad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AutoShape 12" descr="Imagen relacionada"/>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0" name="AutoShape 14" descr="Imagen relacionada"/>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1" name="AutoShape 17" descr="Imagen relacionada"/>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3 CuadroTexto"/>
          <p:cNvSpPr txBox="1"/>
          <p:nvPr/>
        </p:nvSpPr>
        <p:spPr>
          <a:xfrm>
            <a:off x="578412" y="959197"/>
            <a:ext cx="8279705" cy="3693319"/>
          </a:xfrm>
          <a:prstGeom prst="rect">
            <a:avLst/>
          </a:prstGeom>
          <a:noFill/>
        </p:spPr>
        <p:txBody>
          <a:bodyPr wrap="square" rtlCol="0">
            <a:spAutoFit/>
          </a:bodyPr>
          <a:lstStyle/>
          <a:p>
            <a:r>
              <a:rPr lang="es-AR" b="1" dirty="0" smtClean="0">
                <a:solidFill>
                  <a:srgbClr val="7030A0"/>
                </a:solidFill>
              </a:rPr>
              <a:t> Coerción:</a:t>
            </a:r>
          </a:p>
          <a:p>
            <a:pPr marL="285750" indent="-285750">
              <a:buFont typeface="Wingdings" pitchFamily="2" charset="2"/>
              <a:buChar char="§"/>
            </a:pPr>
            <a:r>
              <a:rPr lang="es-AR" b="1" dirty="0" smtClean="0">
                <a:solidFill>
                  <a:srgbClr val="7030A0"/>
                </a:solidFill>
                <a:latin typeface="Helvetica Neue" panose="020B0604020202020204" charset="0"/>
              </a:rPr>
              <a:t>Implícita</a:t>
            </a:r>
            <a:r>
              <a:rPr lang="es-AR" dirty="0" smtClean="0">
                <a:latin typeface="Helvetica Neue" panose="020B0604020202020204" charset="0"/>
              </a:rPr>
              <a:t>: R interpreta automáticamente que tipo de datos son cuando lee datos de tipo </a:t>
            </a:r>
            <a:r>
              <a:rPr lang="es-AR" dirty="0" err="1" smtClean="0">
                <a:latin typeface="Helvetica Neue" panose="020B0604020202020204" charset="0"/>
              </a:rPr>
              <a:t>character</a:t>
            </a:r>
            <a:r>
              <a:rPr lang="es-AR" dirty="0" smtClean="0">
                <a:latin typeface="Helvetica Neue" panose="020B0604020202020204" charset="0"/>
              </a:rPr>
              <a:t>, </a:t>
            </a:r>
            <a:r>
              <a:rPr lang="es-AR" dirty="0" err="1" smtClean="0">
                <a:latin typeface="Helvetica Neue" panose="020B0604020202020204" charset="0"/>
              </a:rPr>
              <a:t>numeric</a:t>
            </a:r>
            <a:r>
              <a:rPr lang="es-AR" dirty="0" smtClean="0">
                <a:latin typeface="Helvetica Neue" panose="020B0604020202020204" charset="0"/>
              </a:rPr>
              <a:t> o </a:t>
            </a:r>
            <a:r>
              <a:rPr lang="es-AR" dirty="0" err="1" smtClean="0">
                <a:latin typeface="Helvetica Neue" panose="020B0604020202020204" charset="0"/>
              </a:rPr>
              <a:t>logical</a:t>
            </a:r>
            <a:r>
              <a:rPr lang="es-AR" dirty="0" smtClean="0">
                <a:latin typeface="Helvetica Neue" panose="020B0604020202020204" charset="0"/>
              </a:rPr>
              <a:t>. Si lee un dato y no lo puede asignar, pone NA y avisa con un </a:t>
            </a:r>
            <a:r>
              <a:rPr lang="es-AR" i="1" dirty="0" err="1" smtClean="0">
                <a:latin typeface="Helvetica Neue" panose="020B0604020202020204" charset="0"/>
              </a:rPr>
              <a:t>warning</a:t>
            </a:r>
            <a:r>
              <a:rPr lang="es-AR" i="1" dirty="0" smtClean="0">
                <a:latin typeface="Helvetica Neue" panose="020B0604020202020204" charset="0"/>
              </a:rPr>
              <a:t>.</a:t>
            </a:r>
          </a:p>
          <a:p>
            <a:pPr marL="285750" indent="-285750">
              <a:buFont typeface="Wingdings" pitchFamily="2" charset="2"/>
              <a:buChar char="ü"/>
            </a:pPr>
            <a:r>
              <a:rPr lang="es-AR" dirty="0">
                <a:latin typeface="Helvetica Neue" panose="020B0604020202020204" charset="0"/>
              </a:rPr>
              <a:t>x</a:t>
            </a:r>
            <a:r>
              <a:rPr lang="es-AR" dirty="0" smtClean="0">
                <a:latin typeface="Helvetica Neue" panose="020B0604020202020204" charset="0"/>
              </a:rPr>
              <a:t> &lt;- 1.5</a:t>
            </a:r>
          </a:p>
          <a:p>
            <a:pPr marL="285750" indent="-285750">
              <a:buFont typeface="Wingdings" pitchFamily="2" charset="2"/>
              <a:buChar char="ü"/>
            </a:pPr>
            <a:r>
              <a:rPr lang="es-AR" dirty="0" err="1" smtClean="0">
                <a:latin typeface="Helvetica Neue" panose="020B0604020202020204" charset="0"/>
              </a:rPr>
              <a:t>is.numeric</a:t>
            </a:r>
            <a:r>
              <a:rPr lang="es-AR" dirty="0" smtClean="0">
                <a:latin typeface="Helvetica Neue" panose="020B0604020202020204" charset="0"/>
              </a:rPr>
              <a:t>(x)</a:t>
            </a:r>
          </a:p>
          <a:p>
            <a:r>
              <a:rPr lang="es-AR" dirty="0" smtClean="0">
                <a:latin typeface="Helvetica Neue" panose="020B0604020202020204" charset="0"/>
              </a:rPr>
              <a:t>      </a:t>
            </a:r>
          </a:p>
          <a:p>
            <a:pPr marL="285750" indent="-285750">
              <a:buFont typeface="Wingdings" pitchFamily="2" charset="2"/>
              <a:buChar char="§"/>
            </a:pPr>
            <a:r>
              <a:rPr lang="es-AR" b="1" dirty="0" smtClean="0">
                <a:solidFill>
                  <a:srgbClr val="7030A0"/>
                </a:solidFill>
                <a:latin typeface="Helvetica Neue" panose="020B0604020202020204" charset="0"/>
              </a:rPr>
              <a:t>Explícita</a:t>
            </a:r>
            <a:r>
              <a:rPr lang="es-AR" dirty="0" smtClean="0">
                <a:latin typeface="Helvetica Neue" panose="020B0604020202020204" charset="0"/>
              </a:rPr>
              <a:t>: se le indica a R que interprete un dato de determinada manera.</a:t>
            </a:r>
          </a:p>
          <a:p>
            <a:pPr marL="285750" indent="-285750">
              <a:buFont typeface="Wingdings" pitchFamily="2" charset="2"/>
              <a:buChar char="ü"/>
            </a:pPr>
            <a:r>
              <a:rPr lang="es-ES" dirty="0">
                <a:latin typeface="Helvetica Neue" panose="020B0604020202020204" charset="0"/>
              </a:rPr>
              <a:t>x</a:t>
            </a:r>
            <a:r>
              <a:rPr lang="es-ES" dirty="0" smtClean="0">
                <a:latin typeface="Helvetica Neue" panose="020B0604020202020204" charset="0"/>
              </a:rPr>
              <a:t> &lt;-1.03</a:t>
            </a:r>
          </a:p>
          <a:p>
            <a:pPr marL="285750" indent="-285750">
              <a:buFont typeface="Wingdings" pitchFamily="2" charset="2"/>
              <a:buChar char="ü"/>
            </a:pPr>
            <a:r>
              <a:rPr lang="es-ES" dirty="0" err="1">
                <a:latin typeface="Helvetica Neue" panose="020B0604020202020204" charset="0"/>
              </a:rPr>
              <a:t>c</a:t>
            </a:r>
            <a:r>
              <a:rPr lang="es-ES" dirty="0" err="1" smtClean="0">
                <a:latin typeface="Helvetica Neue" panose="020B0604020202020204" charset="0"/>
              </a:rPr>
              <a:t>lass</a:t>
            </a:r>
            <a:r>
              <a:rPr lang="es-ES" dirty="0" smtClean="0">
                <a:latin typeface="Helvetica Neue" panose="020B0604020202020204" charset="0"/>
              </a:rPr>
              <a:t>(x)</a:t>
            </a:r>
          </a:p>
          <a:p>
            <a:pPr marL="285750" indent="-285750">
              <a:buFont typeface="Wingdings" pitchFamily="2" charset="2"/>
              <a:buChar char="ü"/>
            </a:pPr>
            <a:r>
              <a:rPr lang="es-ES" dirty="0" smtClean="0">
                <a:latin typeface="Helvetica Neue" panose="020B0604020202020204" charset="0"/>
              </a:rPr>
              <a:t>y &lt;- </a:t>
            </a:r>
            <a:r>
              <a:rPr lang="es-ES" dirty="0" err="1" smtClean="0">
                <a:latin typeface="Helvetica Neue" panose="020B0604020202020204" charset="0"/>
              </a:rPr>
              <a:t>as.integer</a:t>
            </a:r>
            <a:r>
              <a:rPr lang="es-ES" dirty="0" smtClean="0">
                <a:latin typeface="Helvetica Neue" panose="020B0604020202020204" charset="0"/>
              </a:rPr>
              <a:t>(x)</a:t>
            </a:r>
          </a:p>
          <a:p>
            <a:pPr marL="285750" indent="-285750">
              <a:buFont typeface="Wingdings" pitchFamily="2" charset="2"/>
              <a:buChar char="ü"/>
            </a:pPr>
            <a:r>
              <a:rPr lang="es-ES" dirty="0" err="1">
                <a:latin typeface="Helvetica Neue" panose="020B0604020202020204" charset="0"/>
              </a:rPr>
              <a:t>c</a:t>
            </a:r>
            <a:r>
              <a:rPr lang="es-ES" dirty="0" err="1" smtClean="0">
                <a:latin typeface="Helvetica Neue" panose="020B0604020202020204" charset="0"/>
              </a:rPr>
              <a:t>lass</a:t>
            </a:r>
            <a:r>
              <a:rPr lang="es-ES" dirty="0" smtClean="0">
                <a:latin typeface="Helvetica Neue" panose="020B0604020202020204" charset="0"/>
              </a:rPr>
              <a:t>(y)</a:t>
            </a:r>
            <a:r>
              <a:rPr lang="es-AR" dirty="0" smtClean="0">
                <a:latin typeface="Helvetica Neue" panose="020B0604020202020204" charset="0"/>
              </a:rPr>
              <a:t> </a:t>
            </a:r>
          </a:p>
          <a:p>
            <a:endParaRPr lang="es-ES" dirty="0"/>
          </a:p>
        </p:txBody>
      </p:sp>
    </p:spTree>
    <p:extLst>
      <p:ext uri="{BB962C8B-B14F-4D97-AF65-F5344CB8AC3E}">
        <p14:creationId xmlns:p14="http://schemas.microsoft.com/office/powerpoint/2010/main" val="3180662359"/>
      </p:ext>
    </p:extLst>
  </p:cSld>
  <p:clrMapOvr>
    <a:masterClrMapping/>
  </p:clrMapOvr>
  <p:transition spd="slow">
    <p:push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pic>
        <p:nvPicPr>
          <p:cNvPr id="3" name="Picture 2" descr="Resultado de imagen para r ladie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408" y="1"/>
            <a:ext cx="899592" cy="899592"/>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971600" y="4011910"/>
            <a:ext cx="7128792" cy="707886"/>
          </a:xfrm>
          <a:prstGeom prst="rect">
            <a:avLst/>
          </a:prstGeom>
        </p:spPr>
        <p:txBody>
          <a:bodyPr wrap="square">
            <a:spAutoFit/>
          </a:bodyPr>
          <a:lstStyle/>
          <a:p>
            <a:pPr algn="ctr"/>
            <a:r>
              <a:rPr lang="es-AR" sz="4000" b="1" dirty="0">
                <a:solidFill>
                  <a:srgbClr val="7030A0"/>
                </a:solidFill>
              </a:rPr>
              <a:t>PARTE 2</a:t>
            </a:r>
            <a:endParaRPr lang="en-US" sz="4000" b="1" dirty="0"/>
          </a:p>
        </p:txBody>
      </p:sp>
    </p:spTree>
    <p:extLst>
      <p:ext uri="{BB962C8B-B14F-4D97-AF65-F5344CB8AC3E}">
        <p14:creationId xmlns:p14="http://schemas.microsoft.com/office/powerpoint/2010/main" val="794332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79585" y="127456"/>
            <a:ext cx="7232775" cy="562000"/>
          </a:xfrm>
          <a:prstGeom prst="rect">
            <a:avLst/>
          </a:prstGeom>
          <a:noFill/>
          <a:ln>
            <a:noFill/>
          </a:ln>
        </p:spPr>
        <p:txBody>
          <a:bodyPr lIns="91045" tIns="91045" rIns="91045" bIns="91045" anchor="t" anchorCtr="0">
            <a:noAutofit/>
          </a:bodyPr>
          <a:lstStyle/>
          <a:p>
            <a:pPr lvl="0">
              <a:buSzPct val="25000"/>
            </a:pPr>
            <a:r>
              <a:rPr lang="en" dirty="0" smtClean="0">
                <a:solidFill>
                  <a:srgbClr val="7030A0"/>
                </a:solidFill>
              </a:rPr>
              <a:t>Estructuras de Control </a:t>
            </a:r>
            <a:endParaRPr lang="en" dirty="0">
              <a:solidFill>
                <a:srgbClr val="7030A0"/>
              </a:solidFill>
            </a:endParaRPr>
          </a:p>
        </p:txBody>
      </p:sp>
      <p:sp>
        <p:nvSpPr>
          <p:cNvPr id="3" name="2 CuadroTexto"/>
          <p:cNvSpPr txBox="1"/>
          <p:nvPr/>
        </p:nvSpPr>
        <p:spPr>
          <a:xfrm>
            <a:off x="579584" y="689456"/>
            <a:ext cx="8096871" cy="6601807"/>
          </a:xfrm>
          <a:prstGeom prst="rect">
            <a:avLst/>
          </a:prstGeom>
          <a:noFill/>
        </p:spPr>
        <p:txBody>
          <a:bodyPr wrap="square" rtlCol="0">
            <a:spAutoFit/>
          </a:bodyPr>
          <a:lstStyle/>
          <a:p>
            <a:pPr algn="just">
              <a:lnSpc>
                <a:spcPct val="150000"/>
              </a:lnSpc>
            </a:pPr>
            <a:r>
              <a:rPr lang="es-AR" dirty="0" smtClean="0">
                <a:latin typeface="Helvetica Neue" panose="020B0604020202020204" charset="0"/>
              </a:rPr>
              <a:t>Las </a:t>
            </a:r>
            <a:r>
              <a:rPr lang="es-AR" dirty="0">
                <a:latin typeface="Helvetica Neue" panose="020B0604020202020204" charset="0"/>
              </a:rPr>
              <a:t>estructuras de control nos permiten controlar el flujo de ejecución de una secuencia de comandos. De este modo, podemos poner “lógica” en el código de R y lograr así reutilizar fragmentos de código una y otra vez.</a:t>
            </a:r>
            <a:endParaRPr lang="es-AR" b="1" dirty="0" smtClean="0">
              <a:solidFill>
                <a:srgbClr val="7030A0"/>
              </a:solidFill>
              <a:latin typeface="Helvetica Neue" panose="020B0604020202020204" charset="0"/>
            </a:endParaRPr>
          </a:p>
          <a:p>
            <a:pPr algn="just">
              <a:lnSpc>
                <a:spcPct val="150000"/>
              </a:lnSpc>
            </a:pPr>
            <a:r>
              <a:rPr lang="es-AR" dirty="0">
                <a:solidFill>
                  <a:schemeClr val="tx1"/>
                </a:solidFill>
                <a:latin typeface="Helvetica Neue" panose="020B0604020202020204" charset="0"/>
              </a:rPr>
              <a:t>Permiten evaluar las entradas, y ejecutar código diferente según ciertos casos. </a:t>
            </a:r>
            <a:endParaRPr lang="es-AR" b="1" dirty="0">
              <a:solidFill>
                <a:srgbClr val="7030A0"/>
              </a:solidFill>
            </a:endParaRPr>
          </a:p>
          <a:p>
            <a:pPr marL="285750" indent="-285750">
              <a:buFont typeface="Wingdings" panose="05000000000000000000" pitchFamily="2" charset="2"/>
              <a:buChar char="§"/>
            </a:pPr>
            <a:r>
              <a:rPr lang="es-AR" b="1" dirty="0" smtClean="0">
                <a:solidFill>
                  <a:srgbClr val="7030A0"/>
                </a:solidFill>
              </a:rPr>
              <a:t>#</a:t>
            </a:r>
            <a:r>
              <a:rPr lang="es-AR" b="1" dirty="0" err="1" smtClean="0">
                <a:solidFill>
                  <a:srgbClr val="7030A0"/>
                </a:solidFill>
              </a:rPr>
              <a:t>if</a:t>
            </a:r>
            <a:r>
              <a:rPr lang="es-AR" b="1" dirty="0" smtClean="0">
                <a:solidFill>
                  <a:srgbClr val="7030A0"/>
                </a:solidFill>
              </a:rPr>
              <a:t> /</a:t>
            </a:r>
            <a:r>
              <a:rPr lang="es-AR" b="1" dirty="0" err="1" smtClean="0">
                <a:solidFill>
                  <a:srgbClr val="7030A0"/>
                </a:solidFill>
              </a:rPr>
              <a:t>else</a:t>
            </a:r>
            <a:endParaRPr lang="es-AR" b="1" dirty="0" smtClean="0">
              <a:solidFill>
                <a:srgbClr val="7030A0"/>
              </a:solidFill>
            </a:endParaRPr>
          </a:p>
          <a:p>
            <a:pPr algn="just"/>
            <a:r>
              <a:rPr lang="es-AR" dirty="0">
                <a:latin typeface="Helvetica Neue" panose="020B0604020202020204" charset="0"/>
              </a:rPr>
              <a:t>Permite decidir si ejecutar o no un fragmento de código en función de una condición.</a:t>
            </a:r>
          </a:p>
          <a:p>
            <a:pPr marL="285750" indent="-285750" algn="just">
              <a:buFont typeface="Wingdings" panose="05000000000000000000" pitchFamily="2" charset="2"/>
              <a:buChar char="§"/>
            </a:pPr>
            <a:endParaRPr lang="es-AR" dirty="0">
              <a:latin typeface="Helvetica Neue" panose="020B0604020202020204" charset="0"/>
            </a:endParaRPr>
          </a:p>
          <a:p>
            <a:pPr marL="285750" indent="-285750">
              <a:buFont typeface="Wingdings" panose="05000000000000000000" pitchFamily="2" charset="2"/>
              <a:buChar char="§"/>
            </a:pPr>
            <a:r>
              <a:rPr lang="es-AR" b="1" dirty="0">
                <a:solidFill>
                  <a:srgbClr val="7030A0"/>
                </a:solidFill>
              </a:rPr>
              <a:t>#</a:t>
            </a:r>
            <a:r>
              <a:rPr lang="es-AR" b="1" dirty="0" err="1">
                <a:solidFill>
                  <a:srgbClr val="7030A0"/>
                </a:solidFill>
              </a:rPr>
              <a:t>for</a:t>
            </a:r>
            <a:r>
              <a:rPr lang="es-AR" b="1" dirty="0">
                <a:solidFill>
                  <a:srgbClr val="7030A0"/>
                </a:solidFill>
              </a:rPr>
              <a:t> </a:t>
            </a:r>
          </a:p>
          <a:p>
            <a:pPr algn="just"/>
            <a:r>
              <a:rPr lang="es-AR" dirty="0">
                <a:latin typeface="Helvetica Neue" panose="020B0604020202020204" charset="0"/>
              </a:rPr>
              <a:t>Ejecuta un bucle una cantidad fija de veces.</a:t>
            </a:r>
          </a:p>
          <a:p>
            <a:pPr marL="285750" indent="-285750" algn="just">
              <a:buFont typeface="Wingdings" panose="05000000000000000000" pitchFamily="2" charset="2"/>
              <a:buChar char="§"/>
            </a:pPr>
            <a:endParaRPr lang="es-AR" dirty="0">
              <a:latin typeface="Helvetica Neue" panose="020B0604020202020204" charset="0"/>
            </a:endParaRPr>
          </a:p>
          <a:p>
            <a:pPr marL="285750" indent="-285750">
              <a:buFont typeface="Wingdings" panose="05000000000000000000" pitchFamily="2" charset="2"/>
              <a:buChar char="§"/>
            </a:pPr>
            <a:r>
              <a:rPr lang="es-AR" b="1" dirty="0">
                <a:solidFill>
                  <a:srgbClr val="7030A0"/>
                </a:solidFill>
              </a:rPr>
              <a:t>#</a:t>
            </a:r>
            <a:r>
              <a:rPr lang="es-AR" b="1" dirty="0" err="1">
                <a:solidFill>
                  <a:srgbClr val="7030A0"/>
                </a:solidFill>
              </a:rPr>
              <a:t>while</a:t>
            </a:r>
            <a:endParaRPr lang="es-AR" b="1" dirty="0">
              <a:solidFill>
                <a:srgbClr val="7030A0"/>
              </a:solidFill>
            </a:endParaRPr>
          </a:p>
          <a:p>
            <a:pPr algn="just"/>
            <a:r>
              <a:rPr lang="es-AR" dirty="0">
                <a:latin typeface="Helvetica Neue" panose="020B0604020202020204" charset="0"/>
              </a:rPr>
              <a:t>Ejecuta un bucle mientras sea verdadera una condición.</a:t>
            </a:r>
          </a:p>
          <a:p>
            <a:pPr marL="285750" indent="-285750">
              <a:buFont typeface="Wingdings" panose="05000000000000000000" pitchFamily="2" charset="2"/>
              <a:buChar char="§"/>
            </a:pPr>
            <a:endParaRPr lang="es-AR" b="1" dirty="0">
              <a:solidFill>
                <a:srgbClr val="7030A0"/>
              </a:solidFill>
            </a:endParaRPr>
          </a:p>
          <a:p>
            <a:pPr marL="285750" indent="-285750">
              <a:buFont typeface="Wingdings" panose="05000000000000000000" pitchFamily="2" charset="2"/>
              <a:buChar char="§"/>
            </a:pPr>
            <a:r>
              <a:rPr lang="es-AR" b="1" dirty="0">
                <a:solidFill>
                  <a:srgbClr val="7030A0"/>
                </a:solidFill>
              </a:rPr>
              <a:t>#</a:t>
            </a:r>
            <a:r>
              <a:rPr lang="es-AR" b="1" dirty="0" err="1">
                <a:solidFill>
                  <a:srgbClr val="7030A0"/>
                </a:solidFill>
              </a:rPr>
              <a:t>repeat</a:t>
            </a:r>
            <a:endParaRPr lang="es-AR" b="1" dirty="0">
              <a:solidFill>
                <a:srgbClr val="7030A0"/>
              </a:solidFill>
            </a:endParaRPr>
          </a:p>
          <a:p>
            <a:pPr algn="just"/>
            <a:r>
              <a:rPr lang="es-AR" dirty="0">
                <a:latin typeface="Helvetica Neue" panose="020B0604020202020204" charset="0"/>
              </a:rPr>
              <a:t>Ejecuta un bucle indefinidamente</a:t>
            </a:r>
          </a:p>
          <a:p>
            <a:pPr marL="285750" indent="-285750" algn="just">
              <a:buFont typeface="Wingdings" panose="05000000000000000000" pitchFamily="2" charset="2"/>
              <a:buChar char="§"/>
            </a:pPr>
            <a:endParaRPr lang="es-AR" dirty="0">
              <a:latin typeface="Helvetica Neue" panose="020B0604020202020204" charset="0"/>
            </a:endParaRPr>
          </a:p>
          <a:p>
            <a:pPr marL="285750" indent="-285750">
              <a:buFont typeface="Wingdings" panose="05000000000000000000" pitchFamily="2" charset="2"/>
              <a:buChar char="§"/>
            </a:pPr>
            <a:r>
              <a:rPr lang="es-AR" b="1" dirty="0">
                <a:solidFill>
                  <a:srgbClr val="7030A0"/>
                </a:solidFill>
              </a:rPr>
              <a:t>#break </a:t>
            </a:r>
          </a:p>
          <a:p>
            <a:pPr algn="just"/>
            <a:r>
              <a:rPr lang="es-AR" dirty="0">
                <a:latin typeface="Helvetica Neue" panose="020B0604020202020204" charset="0"/>
              </a:rPr>
              <a:t>Detiene la ejecución de un bucle </a:t>
            </a:r>
          </a:p>
          <a:p>
            <a:endParaRPr lang="es-AR" b="1" dirty="0" smtClean="0">
              <a:solidFill>
                <a:srgbClr val="7030A0"/>
              </a:solidFill>
            </a:endParaRPr>
          </a:p>
        </p:txBody>
      </p:sp>
    </p:spTree>
    <p:extLst>
      <p:ext uri="{BB962C8B-B14F-4D97-AF65-F5344CB8AC3E}">
        <p14:creationId xmlns:p14="http://schemas.microsoft.com/office/powerpoint/2010/main" val="3799331175"/>
      </p:ext>
    </p:extLst>
  </p:cSld>
  <p:clrMapOvr>
    <a:masterClrMapping/>
  </p:clrMapOvr>
  <p:transition spd="slow">
    <p:push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10997" y="137542"/>
            <a:ext cx="7232775" cy="562000"/>
          </a:xfrm>
          <a:prstGeom prst="rect">
            <a:avLst/>
          </a:prstGeom>
          <a:noFill/>
          <a:ln>
            <a:noFill/>
          </a:ln>
        </p:spPr>
        <p:txBody>
          <a:bodyPr lIns="91045" tIns="91045" rIns="91045" bIns="91045" anchor="t" anchorCtr="0">
            <a:noAutofit/>
          </a:bodyPr>
          <a:lstStyle/>
          <a:p>
            <a:pPr lvl="0">
              <a:buSzPct val="25000"/>
            </a:pPr>
            <a:r>
              <a:rPr lang="en" dirty="0" smtClean="0">
                <a:solidFill>
                  <a:srgbClr val="7030A0"/>
                </a:solidFill>
              </a:rPr>
              <a:t>Estructuras de Control: if/else</a:t>
            </a:r>
            <a:endParaRPr lang="en" dirty="0">
              <a:solidFill>
                <a:srgbClr val="7030A0"/>
              </a:solidFill>
            </a:endParaRPr>
          </a:p>
        </p:txBody>
      </p:sp>
      <p:sp>
        <p:nvSpPr>
          <p:cNvPr id="3" name="2 CuadroTexto"/>
          <p:cNvSpPr txBox="1"/>
          <p:nvPr/>
        </p:nvSpPr>
        <p:spPr>
          <a:xfrm>
            <a:off x="611560" y="915566"/>
            <a:ext cx="7272808" cy="738664"/>
          </a:xfrm>
          <a:prstGeom prst="rect">
            <a:avLst/>
          </a:prstGeom>
          <a:noFill/>
        </p:spPr>
        <p:txBody>
          <a:bodyPr wrap="square" rtlCol="0">
            <a:spAutoFit/>
          </a:bodyPr>
          <a:lstStyle/>
          <a:p>
            <a:pPr algn="ctr"/>
            <a:r>
              <a:rPr lang="es-AR" dirty="0">
                <a:latin typeface="Helvetica Neue" panose="020B0604020202020204" charset="0"/>
              </a:rPr>
              <a:t>Evalúa la condición, y ejecuta código dependiendo de si esa condición se cumple o no se cumple.  </a:t>
            </a:r>
          </a:p>
          <a:p>
            <a:endParaRPr lang="es-AR" b="1" dirty="0" smtClean="0">
              <a:solidFill>
                <a:srgbClr val="7030A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09" y="2139701"/>
            <a:ext cx="3330144" cy="1937097"/>
          </a:xfrm>
          <a:prstGeom prst="rect">
            <a:avLst/>
          </a:prstGeom>
          <a:ln>
            <a:solidFill>
              <a:srgbClr val="7030A0"/>
            </a:solidFill>
          </a:ln>
          <a:effectLst>
            <a:outerShdw blurRad="50800" dist="38100" dir="16200000" rotWithShape="0">
              <a:prstClr val="black">
                <a:alpha val="40000"/>
              </a:prstClr>
            </a:outerShdw>
          </a:effectLst>
          <a:extLst/>
        </p:spPr>
        <p:style>
          <a:lnRef idx="2">
            <a:schemeClr val="accent5"/>
          </a:lnRef>
          <a:fillRef idx="1">
            <a:schemeClr val="lt1"/>
          </a:fillRef>
          <a:effectRef idx="0">
            <a:schemeClr val="accent5"/>
          </a:effectRef>
          <a:fontRef idx="minor">
            <a:schemeClr val="dk1"/>
          </a:fontRef>
        </p:style>
      </p:pic>
      <p:sp>
        <p:nvSpPr>
          <p:cNvPr id="5" name="Marcador de texto 3"/>
          <p:cNvSpPr txBox="1">
            <a:spLocks/>
          </p:cNvSpPr>
          <p:nvPr/>
        </p:nvSpPr>
        <p:spPr>
          <a:xfrm>
            <a:off x="5004048" y="2074924"/>
            <a:ext cx="3960440" cy="2066652"/>
          </a:xfrm>
          <a:prstGeom prst="rect">
            <a:avLst/>
          </a:prstGeom>
          <a:ln>
            <a:solidFill>
              <a:srgbClr val="7030A0"/>
            </a:solid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045" tIns="91045" rIns="91045" bIns="91045" anchor="t" anchorCtr="0"/>
          <a:lstStyle>
            <a:defPPr marR="0" lvl="0" algn="l" rtl="0">
              <a:lnSpc>
                <a:spcPct val="100000"/>
              </a:lnSpc>
              <a:spcBef>
                <a:spcPts val="0"/>
              </a:spcBef>
              <a:spcAft>
                <a:spcPts val="0"/>
              </a:spcAft>
            </a:defPPr>
            <a:lvl1pPr marL="0" marR="0" lvl="0"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L="454928" marR="0" lvl="1"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L="910125" marR="0" lvl="2"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L="1365140" marR="0" lvl="3"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L="1820249" marR="0" lvl="4"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L="2275170" marR="0" lvl="5"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L="2730163" marR="0" lvl="6"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L="3185261" marR="0" lvl="7"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L="3640296" marR="0" lvl="8"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indent="0">
              <a:buFont typeface="Helvetica Neue"/>
              <a:buNone/>
            </a:pPr>
            <a:r>
              <a:rPr lang="es-AR" sz="1600" dirty="0" smtClean="0">
                <a:latin typeface="Helvetica Neue" panose="020B0604020202020204" charset="0"/>
                <a:cs typeface="Arial" panose="020B0604020202020204" pitchFamily="34" charset="0"/>
              </a:rPr>
              <a:t>Ejemplo:</a:t>
            </a:r>
          </a:p>
          <a:p>
            <a:pPr indent="0">
              <a:buNone/>
            </a:pPr>
            <a:r>
              <a:rPr lang="en-US" sz="1600" b="1" dirty="0" smtClean="0">
                <a:solidFill>
                  <a:srgbClr val="000000"/>
                </a:solidFill>
                <a:latin typeface="Helvetica Neue" panose="020B0604020202020204" charset="0"/>
                <a:cs typeface="Arial" panose="020B0604020202020204" pitchFamily="34" charset="0"/>
              </a:rPr>
              <a:t>If a &gt;b {</a:t>
            </a:r>
          </a:p>
          <a:p>
            <a:pPr indent="0">
              <a:buNone/>
            </a:pPr>
            <a:r>
              <a:rPr lang="en-US" sz="1600" b="1" dirty="0" smtClean="0">
                <a:solidFill>
                  <a:srgbClr val="000000"/>
                </a:solidFill>
                <a:latin typeface="Helvetica Neue" panose="020B0604020202020204" charset="0"/>
                <a:cs typeface="Arial" panose="020B0604020202020204" pitchFamily="34" charset="0"/>
              </a:rPr>
              <a:t>y </a:t>
            </a:r>
            <a:r>
              <a:rPr lang="en-US" sz="1600" b="1" dirty="0" smtClean="0">
                <a:solidFill>
                  <a:srgbClr val="000000"/>
                </a:solidFill>
                <a:latin typeface="Helvetica Neue" panose="020B0604020202020204" charset="0"/>
                <a:cs typeface="Arial" panose="020B0604020202020204" pitchFamily="34" charset="0"/>
                <a:sym typeface="Wingdings" panose="05000000000000000000" pitchFamily="2" charset="2"/>
              </a:rPr>
              <a:t></a:t>
            </a:r>
            <a:r>
              <a:rPr lang="en-US" sz="1600" b="1" dirty="0" smtClean="0">
                <a:solidFill>
                  <a:srgbClr val="000000"/>
                </a:solidFill>
                <a:latin typeface="Helvetica Neue" panose="020B0604020202020204" charset="0"/>
                <a:cs typeface="Arial" panose="020B0604020202020204" pitchFamily="34" charset="0"/>
              </a:rPr>
              <a:t> a-b</a:t>
            </a:r>
            <a:r>
              <a:rPr lang="en-US" sz="1600" b="1" dirty="0" smtClean="0">
                <a:solidFill>
                  <a:srgbClr val="7E0000"/>
                </a:solidFill>
                <a:latin typeface="Helvetica Neue" panose="020B0604020202020204" charset="0"/>
                <a:cs typeface="Arial" panose="020B0604020202020204" pitchFamily="34" charset="0"/>
              </a:rPr>
              <a:t/>
            </a:r>
            <a:br>
              <a:rPr lang="en-US" sz="1600" b="1" dirty="0" smtClean="0">
                <a:solidFill>
                  <a:srgbClr val="7E0000"/>
                </a:solidFill>
                <a:latin typeface="Helvetica Neue" panose="020B0604020202020204" charset="0"/>
                <a:cs typeface="Arial" panose="020B0604020202020204" pitchFamily="34" charset="0"/>
              </a:rPr>
            </a:br>
            <a:r>
              <a:rPr lang="en-US" sz="1600" b="1" dirty="0" smtClean="0">
                <a:solidFill>
                  <a:schemeClr val="tx1"/>
                </a:solidFill>
                <a:latin typeface="Helvetica Neue" panose="020B0604020202020204" charset="0"/>
                <a:cs typeface="Arial" panose="020B0604020202020204" pitchFamily="34" charset="0"/>
              </a:rPr>
              <a:t>}</a:t>
            </a:r>
          </a:p>
          <a:p>
            <a:pPr indent="0">
              <a:buNone/>
            </a:pPr>
            <a:r>
              <a:rPr lang="en-US" sz="1600" b="1" dirty="0" smtClean="0">
                <a:solidFill>
                  <a:srgbClr val="7030A0"/>
                </a:solidFill>
                <a:latin typeface="Helvetica Neue" panose="020B0604020202020204" charset="0"/>
                <a:cs typeface="Arial" panose="020B0604020202020204" pitchFamily="34" charset="0"/>
              </a:rPr>
              <a:t>else</a:t>
            </a:r>
            <a:r>
              <a:rPr lang="en-US" sz="1600" b="1" dirty="0" smtClean="0">
                <a:solidFill>
                  <a:srgbClr val="000000"/>
                </a:solidFill>
                <a:latin typeface="Helvetica Neue" panose="020B0604020202020204" charset="0"/>
                <a:cs typeface="Arial" panose="020B0604020202020204" pitchFamily="34" charset="0"/>
              </a:rPr>
              <a:t> { </a:t>
            </a:r>
          </a:p>
          <a:p>
            <a:pPr indent="0">
              <a:buNone/>
            </a:pPr>
            <a:r>
              <a:rPr lang="en-US" sz="1600" b="1" dirty="0" smtClean="0">
                <a:solidFill>
                  <a:srgbClr val="000000"/>
                </a:solidFill>
                <a:latin typeface="Helvetica Neue" panose="020B0604020202020204" charset="0"/>
                <a:cs typeface="Arial" panose="020B0604020202020204" pitchFamily="34" charset="0"/>
              </a:rPr>
              <a:t>y </a:t>
            </a:r>
            <a:r>
              <a:rPr lang="en-US" sz="1600" b="1" dirty="0">
                <a:solidFill>
                  <a:srgbClr val="000000"/>
                </a:solidFill>
                <a:latin typeface="Helvetica Neue" panose="020B0604020202020204" charset="0"/>
                <a:cs typeface="Arial" panose="020B0604020202020204" pitchFamily="34" charset="0"/>
                <a:sym typeface="Wingdings" panose="05000000000000000000" pitchFamily="2" charset="2"/>
              </a:rPr>
              <a:t></a:t>
            </a:r>
            <a:r>
              <a:rPr lang="en-US" sz="1600" b="1" dirty="0">
                <a:solidFill>
                  <a:srgbClr val="000000"/>
                </a:solidFill>
                <a:latin typeface="Helvetica Neue" panose="020B0604020202020204" charset="0"/>
                <a:cs typeface="Arial" panose="020B0604020202020204" pitchFamily="34" charset="0"/>
              </a:rPr>
              <a:t> </a:t>
            </a:r>
            <a:r>
              <a:rPr lang="en-US" sz="1600" b="1" dirty="0" smtClean="0">
                <a:solidFill>
                  <a:srgbClr val="000000"/>
                </a:solidFill>
                <a:latin typeface="Helvetica Neue" panose="020B0604020202020204" charset="0"/>
                <a:cs typeface="Arial" panose="020B0604020202020204" pitchFamily="34" charset="0"/>
              </a:rPr>
              <a:t>b-a    </a:t>
            </a:r>
          </a:p>
          <a:p>
            <a:pPr indent="0">
              <a:buNone/>
            </a:pPr>
            <a:r>
              <a:rPr lang="en-US" sz="1600" b="1" dirty="0" smtClean="0">
                <a:solidFill>
                  <a:srgbClr val="000000"/>
                </a:solidFill>
                <a:latin typeface="Helvetica Neue" panose="020B0604020202020204" charset="0"/>
                <a:cs typeface="Arial" panose="020B0604020202020204" pitchFamily="34" charset="0"/>
              </a:rPr>
              <a:t> }</a:t>
            </a:r>
            <a:r>
              <a:rPr lang="en-US" sz="1600" b="1" dirty="0">
                <a:solidFill>
                  <a:srgbClr val="000000"/>
                </a:solidFill>
                <a:latin typeface="Helvetica Neue" panose="020B0604020202020204" charset="0"/>
                <a:cs typeface="Arial" panose="020B0604020202020204" pitchFamily="34" charset="0"/>
              </a:rPr>
              <a:t/>
            </a:r>
            <a:br>
              <a:rPr lang="en-US" sz="1600" b="1" dirty="0">
                <a:solidFill>
                  <a:srgbClr val="000000"/>
                </a:solidFill>
                <a:latin typeface="Helvetica Neue" panose="020B0604020202020204" charset="0"/>
                <a:cs typeface="Arial" panose="020B0604020202020204" pitchFamily="34" charset="0"/>
              </a:rPr>
            </a:br>
            <a:r>
              <a:rPr lang="en-US" sz="1600" b="1" dirty="0" smtClean="0">
                <a:solidFill>
                  <a:srgbClr val="000000"/>
                </a:solidFill>
                <a:latin typeface="Helvetica Neue" panose="020B0604020202020204" charset="0"/>
                <a:cs typeface="Arial" panose="020B0604020202020204" pitchFamily="34" charset="0"/>
              </a:rPr>
              <a:t>return(y</a:t>
            </a:r>
            <a:r>
              <a:rPr lang="en-US" sz="1600" b="1" dirty="0">
                <a:solidFill>
                  <a:srgbClr val="000000"/>
                </a:solidFill>
                <a:latin typeface="Helvetica Neue" panose="020B0604020202020204" charset="0"/>
                <a:cs typeface="Arial" panose="020B0604020202020204" pitchFamily="34" charset="0"/>
              </a:rPr>
              <a:t>)</a:t>
            </a:r>
            <a:endParaRPr lang="es-AR" sz="1600" b="1" dirty="0">
              <a:latin typeface="Helvetica Neue" panose="020B0604020202020204" charset="0"/>
              <a:cs typeface="Arial" panose="020B0604020202020204" pitchFamily="34" charset="0"/>
            </a:endParaRPr>
          </a:p>
        </p:txBody>
      </p:sp>
    </p:spTree>
    <p:extLst>
      <p:ext uri="{BB962C8B-B14F-4D97-AF65-F5344CB8AC3E}">
        <p14:creationId xmlns:p14="http://schemas.microsoft.com/office/powerpoint/2010/main" val="1541315126"/>
      </p:ext>
    </p:extLst>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79585" y="170709"/>
            <a:ext cx="7232775" cy="562000"/>
          </a:xfrm>
          <a:prstGeom prst="rect">
            <a:avLst/>
          </a:prstGeom>
          <a:noFill/>
          <a:ln>
            <a:noFill/>
          </a:ln>
        </p:spPr>
        <p:txBody>
          <a:bodyPr lIns="91045" tIns="91045" rIns="91045" bIns="91045" anchor="t" anchorCtr="0">
            <a:noAutofit/>
          </a:bodyPr>
          <a:lstStyle/>
          <a:p>
            <a:pPr lvl="0">
              <a:buSzPct val="25000"/>
            </a:pPr>
            <a:r>
              <a:rPr lang="en" dirty="0" smtClean="0">
                <a:solidFill>
                  <a:srgbClr val="7030A0"/>
                </a:solidFill>
              </a:rPr>
              <a:t>Estructuras de Control: </a:t>
            </a:r>
            <a:r>
              <a:rPr lang="en" b="1" dirty="0" smtClean="0">
                <a:solidFill>
                  <a:srgbClr val="7030A0"/>
                </a:solidFill>
              </a:rPr>
              <a:t>for </a:t>
            </a:r>
            <a:endParaRPr lang="en" b="1" dirty="0">
              <a:solidFill>
                <a:srgbClr val="7030A0"/>
              </a:solidFill>
            </a:endParaRPr>
          </a:p>
        </p:txBody>
      </p:sp>
      <p:sp>
        <p:nvSpPr>
          <p:cNvPr id="3" name="2 CuadroTexto"/>
          <p:cNvSpPr txBox="1"/>
          <p:nvPr/>
        </p:nvSpPr>
        <p:spPr>
          <a:xfrm>
            <a:off x="543260" y="902913"/>
            <a:ext cx="4475357" cy="199958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AR" dirty="0" smtClean="0">
                <a:solidFill>
                  <a:schemeClr val="tx1"/>
                </a:solidFill>
                <a:latin typeface="Helvetica Neue" panose="020B0604020202020204" charset="0"/>
                <a:ea typeface="Verdana" panose="020B0604030504040204" pitchFamily="34" charset="0"/>
                <a:cs typeface="Arial" panose="020B0604020202020204" pitchFamily="34" charset="0"/>
              </a:rPr>
              <a:t>Es un ciclo o bucle, el más usado de R. </a:t>
            </a:r>
          </a:p>
          <a:p>
            <a:pPr marL="285750" indent="-285750">
              <a:lnSpc>
                <a:spcPct val="150000"/>
              </a:lnSpc>
              <a:buFont typeface="Wingdings" panose="05000000000000000000" pitchFamily="2" charset="2"/>
              <a:buChar char="§"/>
            </a:pPr>
            <a:r>
              <a:rPr lang="es-AR" dirty="0" smtClean="0">
                <a:solidFill>
                  <a:schemeClr val="tx1"/>
                </a:solidFill>
                <a:latin typeface="Helvetica Neue" panose="020B0604020202020204" charset="0"/>
                <a:ea typeface="Verdana" panose="020B0604030504040204" pitchFamily="34" charset="0"/>
                <a:cs typeface="Arial" panose="020B0604020202020204" pitchFamily="34" charset="0"/>
              </a:rPr>
              <a:t>Repite ciertas líneas de código durante una cantidad conocida de veces. </a:t>
            </a:r>
          </a:p>
          <a:p>
            <a:pPr marL="285750" indent="-285750">
              <a:lnSpc>
                <a:spcPct val="150000"/>
              </a:lnSpc>
              <a:buFont typeface="Wingdings" panose="05000000000000000000" pitchFamily="2" charset="2"/>
              <a:buChar char="§"/>
            </a:pPr>
            <a:r>
              <a:rPr lang="es-AR" dirty="0" smtClean="0">
                <a:solidFill>
                  <a:schemeClr val="tx1"/>
                </a:solidFill>
                <a:latin typeface="Helvetica Neue" panose="020B0604020202020204" charset="0"/>
                <a:ea typeface="Verdana" panose="020B0604030504040204" pitchFamily="34" charset="0"/>
                <a:cs typeface="Arial" panose="020B0604020202020204" pitchFamily="34" charset="0"/>
              </a:rPr>
              <a:t>Requiere un </a:t>
            </a:r>
            <a:r>
              <a:rPr lang="es-AR" i="1" dirty="0" smtClean="0">
                <a:solidFill>
                  <a:schemeClr val="tx1"/>
                </a:solidFill>
                <a:latin typeface="Helvetica Neue" panose="020B0604020202020204" charset="0"/>
                <a:ea typeface="Verdana" panose="020B0604030504040204" pitchFamily="34" charset="0"/>
                <a:cs typeface="Arial" panose="020B0604020202020204" pitchFamily="34" charset="0"/>
              </a:rPr>
              <a:t>iterador</a:t>
            </a:r>
            <a:r>
              <a:rPr lang="es-AR" dirty="0" smtClean="0">
                <a:solidFill>
                  <a:schemeClr val="tx1"/>
                </a:solidFill>
                <a:latin typeface="Helvetica Neue" panose="020B0604020202020204" charset="0"/>
                <a:ea typeface="Verdana" panose="020B0604030504040204" pitchFamily="34" charset="0"/>
                <a:cs typeface="Arial" panose="020B0604020202020204" pitchFamily="34" charset="0"/>
              </a:rPr>
              <a:t>: una variable que toma valores sucesivos desde un origen a un destino. El iterador puede ser un vector. </a:t>
            </a:r>
            <a:endParaRPr lang="es-AR" dirty="0" smtClean="0">
              <a:solidFill>
                <a:srgbClr val="7030A0"/>
              </a:solidFill>
              <a:latin typeface="Helvetica Neue" panose="020B0604020202020204" charset="0"/>
              <a:ea typeface="Verdana" panose="020B0604030504040204" pitchFamily="34" charset="0"/>
              <a:cs typeface="Arial" panose="020B060402020202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45" y="4208487"/>
            <a:ext cx="4606137"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arcador de texto 3"/>
          <p:cNvSpPr txBox="1">
            <a:spLocks/>
          </p:cNvSpPr>
          <p:nvPr/>
        </p:nvSpPr>
        <p:spPr>
          <a:xfrm>
            <a:off x="6012160" y="2211710"/>
            <a:ext cx="2528192" cy="1667222"/>
          </a:xfrm>
          <a:prstGeom prst="rect">
            <a:avLst/>
          </a:prstGeom>
          <a:ln>
            <a:solidFill>
              <a:srgbClr val="7030A0"/>
            </a:solid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045" tIns="91045" rIns="91045" bIns="91045" anchor="t" anchorCtr="0"/>
          <a:lstStyle>
            <a:defPPr marR="0" lvl="0" algn="l" rtl="0">
              <a:lnSpc>
                <a:spcPct val="100000"/>
              </a:lnSpc>
              <a:spcBef>
                <a:spcPts val="0"/>
              </a:spcBef>
              <a:spcAft>
                <a:spcPts val="0"/>
              </a:spcAft>
              <a:defRPr/>
            </a:defPPr>
            <a:lvl1pPr marL="0" indent="0">
              <a:buClr>
                <a:srgbClr val="562457"/>
              </a:buClr>
              <a:buSzPct val="100000"/>
              <a:buFont typeface="Helvetica Neue"/>
              <a:defRPr sz="1600">
                <a:solidFill>
                  <a:srgbClr val="181818"/>
                </a:solidFill>
                <a:latin typeface="Helvetica Neue" panose="020B0604020202020204" charset="0"/>
                <a:ea typeface="Helvetica Neue"/>
                <a:cs typeface="Arial" panose="020B0604020202020204" pitchFamily="34" charset="0"/>
              </a:defRPr>
            </a:lvl1pPr>
            <a:lvl2pPr marL="454928" indent="113730">
              <a:buClr>
                <a:srgbClr val="562457"/>
              </a:buClr>
              <a:buSzPct val="100000"/>
              <a:buFont typeface="Helvetica Neue"/>
              <a:buChar char="▫"/>
              <a:defRPr sz="1800">
                <a:solidFill>
                  <a:srgbClr val="181818"/>
                </a:solidFill>
                <a:latin typeface="Helvetica Neue"/>
                <a:ea typeface="Helvetica Neue"/>
                <a:cs typeface="Helvetica Neue"/>
              </a:defRPr>
            </a:lvl2pPr>
            <a:lvl3pPr marL="910125" indent="113730">
              <a:buClr>
                <a:srgbClr val="562457"/>
              </a:buClr>
              <a:buSzPct val="100000"/>
              <a:buFont typeface="Helvetica Neue"/>
              <a:buChar char="▸"/>
              <a:defRPr sz="1800">
                <a:solidFill>
                  <a:srgbClr val="181818"/>
                </a:solidFill>
                <a:latin typeface="Helvetica Neue"/>
                <a:ea typeface="Helvetica Neue"/>
                <a:cs typeface="Helvetica Neue"/>
              </a:defRPr>
            </a:lvl3pPr>
            <a:lvl4pPr marL="1365140" indent="113730">
              <a:buClr>
                <a:srgbClr val="562457"/>
              </a:buClr>
              <a:buSzPct val="100000"/>
              <a:buFont typeface="Helvetica Neue"/>
              <a:buChar char="▹"/>
              <a:defRPr sz="1800">
                <a:solidFill>
                  <a:srgbClr val="181818"/>
                </a:solidFill>
                <a:latin typeface="Helvetica Neue"/>
                <a:ea typeface="Helvetica Neue"/>
                <a:cs typeface="Helvetica Neue"/>
              </a:defRPr>
            </a:lvl4pPr>
            <a:lvl5pPr marL="1820249" indent="113730">
              <a:buClr>
                <a:srgbClr val="562457"/>
              </a:buClr>
              <a:buSzPct val="100000"/>
              <a:buFont typeface="Helvetica Neue"/>
              <a:buChar char="▹"/>
              <a:defRPr sz="1800">
                <a:solidFill>
                  <a:srgbClr val="181818"/>
                </a:solidFill>
                <a:latin typeface="Helvetica Neue"/>
                <a:ea typeface="Helvetica Neue"/>
                <a:cs typeface="Helvetica Neue"/>
              </a:defRPr>
            </a:lvl5pPr>
            <a:lvl6pPr marL="2275170" indent="113730">
              <a:buClr>
                <a:srgbClr val="562457"/>
              </a:buClr>
              <a:buSzPct val="100000"/>
              <a:buFont typeface="Helvetica Neue"/>
              <a:buChar char="▹"/>
              <a:defRPr sz="1800">
                <a:solidFill>
                  <a:srgbClr val="181818"/>
                </a:solidFill>
                <a:latin typeface="Helvetica Neue"/>
                <a:ea typeface="Helvetica Neue"/>
                <a:cs typeface="Helvetica Neue"/>
              </a:defRPr>
            </a:lvl6pPr>
            <a:lvl7pPr marL="2730163" indent="113730">
              <a:buClr>
                <a:srgbClr val="562457"/>
              </a:buClr>
              <a:buSzPct val="100000"/>
              <a:buFont typeface="Helvetica Neue"/>
              <a:buChar char="▹"/>
              <a:defRPr sz="1800">
                <a:solidFill>
                  <a:srgbClr val="181818"/>
                </a:solidFill>
                <a:latin typeface="Helvetica Neue"/>
                <a:ea typeface="Helvetica Neue"/>
                <a:cs typeface="Helvetica Neue"/>
              </a:defRPr>
            </a:lvl7pPr>
            <a:lvl8pPr marL="3185261" indent="113730">
              <a:buClr>
                <a:srgbClr val="562457"/>
              </a:buClr>
              <a:buSzPct val="100000"/>
              <a:buFont typeface="Helvetica Neue"/>
              <a:buChar char="▹"/>
              <a:defRPr sz="1800">
                <a:solidFill>
                  <a:srgbClr val="181818"/>
                </a:solidFill>
                <a:latin typeface="Helvetica Neue"/>
                <a:ea typeface="Helvetica Neue"/>
                <a:cs typeface="Helvetica Neue"/>
              </a:defRPr>
            </a:lvl8pPr>
            <a:lvl9pPr marL="3640296" indent="113730">
              <a:buClr>
                <a:srgbClr val="562457"/>
              </a:buClr>
              <a:buSzPct val="100000"/>
              <a:buFont typeface="Helvetica Neue"/>
              <a:buChar char="▹"/>
              <a:defRPr sz="1800">
                <a:solidFill>
                  <a:srgbClr val="181818"/>
                </a:solidFill>
                <a:latin typeface="Helvetica Neue"/>
                <a:ea typeface="Helvetica Neue"/>
                <a:cs typeface="Helvetica Neue"/>
              </a:defRPr>
            </a:lvl9pPr>
          </a:lstStyle>
          <a:p>
            <a:r>
              <a:rPr lang="es-AR" dirty="0"/>
              <a:t>Ejemplo:</a:t>
            </a:r>
          </a:p>
          <a:p>
            <a:r>
              <a:rPr lang="en-US" b="1" dirty="0"/>
              <a:t>for (i in 1:10)</a:t>
            </a:r>
          </a:p>
          <a:p>
            <a:r>
              <a:rPr lang="en-US" b="1" dirty="0"/>
              <a:t>{ x &lt;- x + 1</a:t>
            </a:r>
            <a:br>
              <a:rPr lang="en-US" b="1" dirty="0"/>
            </a:br>
            <a:r>
              <a:rPr lang="en-US" b="1" dirty="0" smtClean="0"/>
              <a:t>}</a:t>
            </a:r>
            <a:r>
              <a:rPr lang="en-US" dirty="0"/>
              <a:t/>
            </a:r>
            <a:br>
              <a:rPr lang="en-US" dirty="0"/>
            </a:br>
            <a:r>
              <a:rPr lang="en-US" sz="1400" b="1" dirty="0">
                <a:solidFill>
                  <a:srgbClr val="000000"/>
                </a:solidFill>
                <a:latin typeface="Arial"/>
                <a:ea typeface="+mn-ea"/>
                <a:cs typeface="+mn-cs"/>
              </a:rPr>
              <a:t>print(x)</a:t>
            </a:r>
            <a:r>
              <a:rPr lang="en-US" dirty="0"/>
              <a:t/>
            </a:r>
            <a:br>
              <a:rPr lang="en-US" dirty="0"/>
            </a:br>
            <a:endParaRPr lang="es-AR" dirty="0"/>
          </a:p>
        </p:txBody>
      </p:sp>
    </p:spTree>
    <p:extLst>
      <p:ext uri="{BB962C8B-B14F-4D97-AF65-F5344CB8AC3E}">
        <p14:creationId xmlns:p14="http://schemas.microsoft.com/office/powerpoint/2010/main" val="1733868002"/>
      </p:ext>
    </p:extLst>
  </p:cSld>
  <p:clrMapOvr>
    <a:masterClrMapping/>
  </p:clrMapOvr>
  <p:transition spd="slow">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79585" y="137542"/>
            <a:ext cx="7232775" cy="562000"/>
          </a:xfrm>
          <a:prstGeom prst="rect">
            <a:avLst/>
          </a:prstGeom>
          <a:noFill/>
          <a:ln>
            <a:noFill/>
          </a:ln>
        </p:spPr>
        <p:txBody>
          <a:bodyPr lIns="91045" tIns="91045" rIns="91045" bIns="91045" anchor="t" anchorCtr="0">
            <a:noAutofit/>
          </a:bodyPr>
          <a:lstStyle/>
          <a:p>
            <a:pPr lvl="0">
              <a:buSzPct val="25000"/>
            </a:pPr>
            <a:r>
              <a:rPr lang="en" dirty="0" smtClean="0">
                <a:solidFill>
                  <a:srgbClr val="7030A0"/>
                </a:solidFill>
              </a:rPr>
              <a:t>Estructuras de Control: </a:t>
            </a:r>
            <a:r>
              <a:rPr lang="en" b="1" dirty="0" smtClean="0">
                <a:solidFill>
                  <a:srgbClr val="7030A0"/>
                </a:solidFill>
              </a:rPr>
              <a:t>while</a:t>
            </a:r>
            <a:r>
              <a:rPr lang="en" dirty="0" smtClean="0">
                <a:solidFill>
                  <a:srgbClr val="7030A0"/>
                </a:solidFill>
              </a:rPr>
              <a:t> </a:t>
            </a:r>
            <a:endParaRPr lang="en" dirty="0">
              <a:solidFill>
                <a:srgbClr val="7030A0"/>
              </a:solidFill>
            </a:endParaRPr>
          </a:p>
        </p:txBody>
      </p:sp>
      <p:sp>
        <p:nvSpPr>
          <p:cNvPr id="3" name="2 CuadroTexto"/>
          <p:cNvSpPr txBox="1"/>
          <p:nvPr/>
        </p:nvSpPr>
        <p:spPr>
          <a:xfrm>
            <a:off x="539552" y="699542"/>
            <a:ext cx="7272808" cy="1708160"/>
          </a:xfrm>
          <a:prstGeom prst="rect">
            <a:avLst/>
          </a:prstGeom>
          <a:noFill/>
        </p:spPr>
        <p:txBody>
          <a:bodyPr wrap="square" rtlCol="0">
            <a:spAutoFit/>
          </a:bodyPr>
          <a:lstStyle/>
          <a:p>
            <a:pPr marL="285750" indent="-285750">
              <a:lnSpc>
                <a:spcPct val="150000"/>
              </a:lnSpc>
              <a:buClr>
                <a:srgbClr val="912D93"/>
              </a:buClr>
              <a:buFont typeface="Wingdings" panose="05000000000000000000" pitchFamily="2" charset="2"/>
              <a:buChar char="§"/>
            </a:pPr>
            <a:r>
              <a:rPr lang="es-AR" dirty="0">
                <a:solidFill>
                  <a:schemeClr val="tx1"/>
                </a:solidFill>
                <a:latin typeface="Helvetica Neue" panose="020B0604020202020204" charset="0"/>
                <a:ea typeface="Verdana" panose="020B0604030504040204" pitchFamily="34" charset="0"/>
                <a:cs typeface="Arial" panose="020B0604020202020204" pitchFamily="34" charset="0"/>
              </a:rPr>
              <a:t>Otro tipo de bucle.</a:t>
            </a:r>
          </a:p>
          <a:p>
            <a:pPr marL="285750" indent="-285750">
              <a:lnSpc>
                <a:spcPct val="150000"/>
              </a:lnSpc>
              <a:buClr>
                <a:srgbClr val="912D93"/>
              </a:buClr>
              <a:buFont typeface="Wingdings" panose="05000000000000000000" pitchFamily="2" charset="2"/>
              <a:buChar char="§"/>
            </a:pPr>
            <a:r>
              <a:rPr lang="es-AR" dirty="0">
                <a:solidFill>
                  <a:schemeClr val="tx1"/>
                </a:solidFill>
                <a:latin typeface="Helvetica Neue" panose="020B0604020202020204" charset="0"/>
                <a:ea typeface="Verdana" panose="020B0604030504040204" pitchFamily="34" charset="0"/>
                <a:cs typeface="Arial" panose="020B0604020202020204" pitchFamily="34" charset="0"/>
              </a:rPr>
              <a:t>Se repite (itera) mientras se cumpla una condición lógica, es decir, mientras la condición sea TRUE.</a:t>
            </a:r>
          </a:p>
          <a:p>
            <a:pPr marL="285750" indent="-285750">
              <a:lnSpc>
                <a:spcPct val="150000"/>
              </a:lnSpc>
              <a:buClr>
                <a:srgbClr val="912D93"/>
              </a:buClr>
              <a:buFont typeface="Wingdings" panose="05000000000000000000" pitchFamily="2" charset="2"/>
              <a:buChar char="§"/>
            </a:pPr>
            <a:r>
              <a:rPr lang="es-AR" dirty="0">
                <a:solidFill>
                  <a:schemeClr val="tx1"/>
                </a:solidFill>
                <a:latin typeface="Helvetica Neue" panose="020B0604020202020204" charset="0"/>
                <a:ea typeface="Verdana" panose="020B0604030504040204" pitchFamily="34" charset="0"/>
                <a:cs typeface="Arial" panose="020B0604020202020204" pitchFamily="34" charset="0"/>
              </a:rPr>
              <a:t>En cada ciclo, la condición se vuelve a evaluar, para decidir si continuar o no ejecutando el código.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26" y="3285656"/>
            <a:ext cx="410445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arcador de texto 3"/>
          <p:cNvSpPr txBox="1">
            <a:spLocks/>
          </p:cNvSpPr>
          <p:nvPr/>
        </p:nvSpPr>
        <p:spPr>
          <a:xfrm>
            <a:off x="4833210" y="2647643"/>
            <a:ext cx="3800438" cy="2088232"/>
          </a:xfrm>
          <a:prstGeom prst="rect">
            <a:avLst/>
          </a:prstGeom>
          <a:ln>
            <a:solidFill>
              <a:srgbClr val="7030A0"/>
            </a:solid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045" tIns="91045" rIns="91045" bIns="91045" anchor="t" anchorCtr="0"/>
          <a:lstStyle>
            <a:defPPr marR="0" lvl="0" algn="l" rtl="0">
              <a:lnSpc>
                <a:spcPct val="100000"/>
              </a:lnSpc>
              <a:spcBef>
                <a:spcPts val="0"/>
              </a:spcBef>
              <a:spcAft>
                <a:spcPts val="0"/>
              </a:spcAft>
              <a:defRPr/>
            </a:defPPr>
            <a:lvl1pPr marL="0" indent="0">
              <a:buClr>
                <a:srgbClr val="562457"/>
              </a:buClr>
              <a:buSzPct val="100000"/>
              <a:buFont typeface="Helvetica Neue"/>
              <a:defRPr sz="1600">
                <a:solidFill>
                  <a:srgbClr val="181818"/>
                </a:solidFill>
                <a:latin typeface="Helvetica Neue" panose="020B0604020202020204" charset="0"/>
                <a:ea typeface="Helvetica Neue"/>
                <a:cs typeface="Arial" panose="020B0604020202020204" pitchFamily="34" charset="0"/>
              </a:defRPr>
            </a:lvl1pPr>
            <a:lvl2pPr marL="454928" indent="113730">
              <a:buClr>
                <a:srgbClr val="562457"/>
              </a:buClr>
              <a:buSzPct val="100000"/>
              <a:buFont typeface="Helvetica Neue"/>
              <a:buChar char="▫"/>
              <a:defRPr sz="1800">
                <a:solidFill>
                  <a:srgbClr val="181818"/>
                </a:solidFill>
                <a:latin typeface="Helvetica Neue"/>
                <a:ea typeface="Helvetica Neue"/>
                <a:cs typeface="Helvetica Neue"/>
              </a:defRPr>
            </a:lvl2pPr>
            <a:lvl3pPr marL="910125" indent="113730">
              <a:buClr>
                <a:srgbClr val="562457"/>
              </a:buClr>
              <a:buSzPct val="100000"/>
              <a:buFont typeface="Helvetica Neue"/>
              <a:buChar char="▸"/>
              <a:defRPr sz="1800">
                <a:solidFill>
                  <a:srgbClr val="181818"/>
                </a:solidFill>
                <a:latin typeface="Helvetica Neue"/>
                <a:ea typeface="Helvetica Neue"/>
                <a:cs typeface="Helvetica Neue"/>
              </a:defRPr>
            </a:lvl3pPr>
            <a:lvl4pPr marL="1365140" indent="113730">
              <a:buClr>
                <a:srgbClr val="562457"/>
              </a:buClr>
              <a:buSzPct val="100000"/>
              <a:buFont typeface="Helvetica Neue"/>
              <a:buChar char="▹"/>
              <a:defRPr sz="1800">
                <a:solidFill>
                  <a:srgbClr val="181818"/>
                </a:solidFill>
                <a:latin typeface="Helvetica Neue"/>
                <a:ea typeface="Helvetica Neue"/>
                <a:cs typeface="Helvetica Neue"/>
              </a:defRPr>
            </a:lvl4pPr>
            <a:lvl5pPr marL="1820249" indent="113730">
              <a:buClr>
                <a:srgbClr val="562457"/>
              </a:buClr>
              <a:buSzPct val="100000"/>
              <a:buFont typeface="Helvetica Neue"/>
              <a:buChar char="▹"/>
              <a:defRPr sz="1800">
                <a:solidFill>
                  <a:srgbClr val="181818"/>
                </a:solidFill>
                <a:latin typeface="Helvetica Neue"/>
                <a:ea typeface="Helvetica Neue"/>
                <a:cs typeface="Helvetica Neue"/>
              </a:defRPr>
            </a:lvl5pPr>
            <a:lvl6pPr marL="2275170" indent="113730">
              <a:buClr>
                <a:srgbClr val="562457"/>
              </a:buClr>
              <a:buSzPct val="100000"/>
              <a:buFont typeface="Helvetica Neue"/>
              <a:buChar char="▹"/>
              <a:defRPr sz="1800">
                <a:solidFill>
                  <a:srgbClr val="181818"/>
                </a:solidFill>
                <a:latin typeface="Helvetica Neue"/>
                <a:ea typeface="Helvetica Neue"/>
                <a:cs typeface="Helvetica Neue"/>
              </a:defRPr>
            </a:lvl6pPr>
            <a:lvl7pPr marL="2730163" indent="113730">
              <a:buClr>
                <a:srgbClr val="562457"/>
              </a:buClr>
              <a:buSzPct val="100000"/>
              <a:buFont typeface="Helvetica Neue"/>
              <a:buChar char="▹"/>
              <a:defRPr sz="1800">
                <a:solidFill>
                  <a:srgbClr val="181818"/>
                </a:solidFill>
                <a:latin typeface="Helvetica Neue"/>
                <a:ea typeface="Helvetica Neue"/>
                <a:cs typeface="Helvetica Neue"/>
              </a:defRPr>
            </a:lvl7pPr>
            <a:lvl8pPr marL="3185261" indent="113730">
              <a:buClr>
                <a:srgbClr val="562457"/>
              </a:buClr>
              <a:buSzPct val="100000"/>
              <a:buFont typeface="Helvetica Neue"/>
              <a:buChar char="▹"/>
              <a:defRPr sz="1800">
                <a:solidFill>
                  <a:srgbClr val="181818"/>
                </a:solidFill>
                <a:latin typeface="Helvetica Neue"/>
                <a:ea typeface="Helvetica Neue"/>
                <a:cs typeface="Helvetica Neue"/>
              </a:defRPr>
            </a:lvl8pPr>
            <a:lvl9pPr marL="3640296" indent="113730">
              <a:buClr>
                <a:srgbClr val="562457"/>
              </a:buClr>
              <a:buSzPct val="100000"/>
              <a:buFont typeface="Helvetica Neue"/>
              <a:buChar char="▹"/>
              <a:defRPr sz="1800">
                <a:solidFill>
                  <a:srgbClr val="181818"/>
                </a:solidFill>
                <a:latin typeface="Helvetica Neue"/>
                <a:ea typeface="Helvetica Neue"/>
                <a:cs typeface="Helvetica Neue"/>
              </a:defRPr>
            </a:lvl9pPr>
          </a:lstStyle>
          <a:p>
            <a:r>
              <a:rPr lang="es-AR" dirty="0"/>
              <a:t>Ejemplo</a:t>
            </a:r>
            <a:r>
              <a:rPr lang="es-AR" dirty="0" smtClean="0"/>
              <a:t>:</a:t>
            </a:r>
          </a:p>
          <a:p>
            <a:r>
              <a:rPr lang="es-AR" b="1" dirty="0" smtClean="0"/>
              <a:t>suma=0</a:t>
            </a:r>
          </a:p>
          <a:p>
            <a:r>
              <a:rPr lang="es-AR" b="1" dirty="0"/>
              <a:t>i=1</a:t>
            </a:r>
          </a:p>
          <a:p>
            <a:r>
              <a:rPr lang="en-US" b="1" dirty="0" smtClean="0"/>
              <a:t>while (i &lt; =10)</a:t>
            </a:r>
            <a:endParaRPr lang="en-US" b="1" dirty="0"/>
          </a:p>
          <a:p>
            <a:r>
              <a:rPr lang="en-US" b="1" dirty="0"/>
              <a:t>{ </a:t>
            </a:r>
            <a:r>
              <a:rPr lang="en-US" b="1" dirty="0" smtClean="0"/>
              <a:t>suma </a:t>
            </a:r>
            <a:r>
              <a:rPr lang="en-US" b="1" dirty="0"/>
              <a:t>&lt;- </a:t>
            </a:r>
            <a:r>
              <a:rPr lang="en-US" b="1" dirty="0" err="1" smtClean="0"/>
              <a:t>suma+i</a:t>
            </a:r>
            <a:endParaRPr lang="en-US" b="1" dirty="0" smtClean="0"/>
          </a:p>
          <a:p>
            <a:r>
              <a:rPr lang="en-US" b="1" dirty="0" smtClean="0"/>
              <a:t>   i </a:t>
            </a:r>
            <a:r>
              <a:rPr lang="en-US" b="1" dirty="0"/>
              <a:t>&lt;- </a:t>
            </a:r>
            <a:r>
              <a:rPr lang="en-US" b="1" dirty="0" smtClean="0"/>
              <a:t>i+1</a:t>
            </a:r>
            <a:endParaRPr lang="en-US" b="1" dirty="0"/>
          </a:p>
          <a:p>
            <a:r>
              <a:rPr lang="en-US" b="1" dirty="0" smtClean="0"/>
              <a:t>}</a:t>
            </a:r>
            <a:r>
              <a:rPr lang="en-US" b="1" dirty="0"/>
              <a:t/>
            </a:r>
            <a:br>
              <a:rPr lang="en-US" b="1" dirty="0"/>
            </a:br>
            <a:r>
              <a:rPr lang="es-ES" b="1" dirty="0" err="1"/>
              <a:t>print</a:t>
            </a:r>
            <a:r>
              <a:rPr lang="es-ES" dirty="0"/>
              <a:t> </a:t>
            </a:r>
            <a:r>
              <a:rPr lang="es-ES" dirty="0" smtClean="0"/>
              <a:t>("</a:t>
            </a:r>
            <a:r>
              <a:rPr lang="es-ES" dirty="0"/>
              <a:t>La suma es </a:t>
            </a:r>
            <a:r>
              <a:rPr lang="es-ES" dirty="0" smtClean="0"/>
              <a:t>“,(suma))</a:t>
            </a:r>
            <a:endParaRPr lang="en-US" b="1" dirty="0" smtClean="0"/>
          </a:p>
        </p:txBody>
      </p:sp>
    </p:spTree>
    <p:extLst>
      <p:ext uri="{BB962C8B-B14F-4D97-AF65-F5344CB8AC3E}">
        <p14:creationId xmlns:p14="http://schemas.microsoft.com/office/powerpoint/2010/main" val="1120733876"/>
      </p:ext>
    </p:extLst>
  </p:cSld>
  <p:clrMapOvr>
    <a:masterClrMapping/>
  </p:clrMapOvr>
  <p:transition spd="slow">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51383" y="305310"/>
            <a:ext cx="5220300" cy="683100"/>
          </a:xfrm>
          <a:noFill/>
          <a:ln>
            <a:noFill/>
          </a:ln>
        </p:spPr>
        <p:txBody>
          <a:bodyPr>
            <a:normAutofit/>
          </a:bodyPr>
          <a:lstStyle/>
          <a:p>
            <a:r>
              <a:rPr lang="en" b="1" dirty="0">
                <a:solidFill>
                  <a:srgbClr val="7030A0"/>
                </a:solidFill>
              </a:rPr>
              <a:t>Funciones</a:t>
            </a:r>
            <a:endParaRPr lang="es-AR" b="1" dirty="0"/>
          </a:p>
        </p:txBody>
      </p:sp>
      <p:sp>
        <p:nvSpPr>
          <p:cNvPr id="3" name="Marcador de texto 2"/>
          <p:cNvSpPr>
            <a:spLocks noGrp="1"/>
          </p:cNvSpPr>
          <p:nvPr>
            <p:ph type="body" idx="1"/>
          </p:nvPr>
        </p:nvSpPr>
        <p:spPr>
          <a:xfrm>
            <a:off x="390626" y="988410"/>
            <a:ext cx="8141814" cy="3134485"/>
          </a:xfrm>
        </p:spPr>
        <p:txBody>
          <a:bodyPr>
            <a:normAutofit/>
          </a:bodyPr>
          <a:lstStyle/>
          <a:p>
            <a:pPr algn="just">
              <a:lnSpc>
                <a:spcPct val="150000"/>
              </a:lnSpc>
            </a:pPr>
            <a:r>
              <a:rPr lang="es-ES" sz="1900" dirty="0">
                <a:latin typeface="Helvetica Neue" panose="020B0604020202020204" charset="0"/>
                <a:cs typeface="Arial" panose="020B0604020202020204" pitchFamily="34" charset="0"/>
              </a:rPr>
              <a:t>Una función es un conjunto de instrucciones para realizar una tarea especifica</a:t>
            </a:r>
          </a:p>
          <a:p>
            <a:pPr algn="just">
              <a:lnSpc>
                <a:spcPct val="150000"/>
              </a:lnSpc>
            </a:pPr>
            <a:r>
              <a:rPr lang="es-ES" sz="1900" dirty="0">
                <a:latin typeface="Helvetica Neue" panose="020B0604020202020204" charset="0"/>
                <a:cs typeface="Arial" panose="020B0604020202020204" pitchFamily="34" charset="0"/>
              </a:rPr>
              <a:t>Puede aceptar argumentos o parámetros</a:t>
            </a:r>
          </a:p>
          <a:p>
            <a:pPr algn="just">
              <a:lnSpc>
                <a:spcPct val="150000"/>
              </a:lnSpc>
            </a:pPr>
            <a:r>
              <a:rPr lang="es-ES" sz="1900" dirty="0">
                <a:latin typeface="Helvetica Neue" panose="020B0604020202020204" charset="0"/>
                <a:cs typeface="Arial" panose="020B0604020202020204" pitchFamily="34" charset="0"/>
              </a:rPr>
              <a:t>Puede devolver uno o más valores o ninguno</a:t>
            </a:r>
          </a:p>
          <a:p>
            <a:pPr algn="just">
              <a:lnSpc>
                <a:spcPct val="150000"/>
              </a:lnSpc>
            </a:pPr>
            <a:r>
              <a:rPr lang="es-ES" sz="1900" dirty="0">
                <a:latin typeface="Helvetica Neue" panose="020B0604020202020204" charset="0"/>
                <a:cs typeface="Arial" panose="020B0604020202020204" pitchFamily="34" charset="0"/>
              </a:rPr>
              <a:t>Usamos tanto las funciones que trae R preinstaladas como las que agregamos al cargar </a:t>
            </a:r>
            <a:r>
              <a:rPr lang="es-ES" sz="1900" dirty="0" smtClean="0">
                <a:latin typeface="Helvetica Neue" panose="020B0604020202020204" charset="0"/>
                <a:cs typeface="Arial" panose="020B0604020202020204" pitchFamily="34" charset="0"/>
              </a:rPr>
              <a:t>paquetes, o </a:t>
            </a:r>
            <a:r>
              <a:rPr lang="es-ES" sz="1900" dirty="0">
                <a:latin typeface="Helvetica Neue" panose="020B0604020202020204" charset="0"/>
                <a:cs typeface="Arial" panose="020B0604020202020204" pitchFamily="34" charset="0"/>
              </a:rPr>
              <a:t>creando funciones propias</a:t>
            </a:r>
            <a:endParaRPr lang="es-AR" sz="1900" dirty="0">
              <a:latin typeface="Helvetica Neue" panose="020B0604020202020204" charset="0"/>
              <a:cs typeface="Arial" panose="020B0604020202020204" pitchFamily="34" charset="0"/>
            </a:endParaRPr>
          </a:p>
          <a:p>
            <a:pPr indent="0">
              <a:buNone/>
            </a:pPr>
            <a:endParaRPr lang="es-AR" dirty="0"/>
          </a:p>
        </p:txBody>
      </p:sp>
    </p:spTree>
    <p:extLst>
      <p:ext uri="{BB962C8B-B14F-4D97-AF65-F5344CB8AC3E}">
        <p14:creationId xmlns:p14="http://schemas.microsoft.com/office/powerpoint/2010/main" val="2633456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520" y="9219"/>
            <a:ext cx="5220300" cy="683100"/>
          </a:xfrm>
          <a:noFill/>
          <a:ln>
            <a:noFill/>
          </a:ln>
        </p:spPr>
        <p:txBody>
          <a:bodyPr>
            <a:normAutofit/>
          </a:bodyPr>
          <a:lstStyle/>
          <a:p>
            <a:r>
              <a:rPr lang="en" b="1" dirty="0">
                <a:solidFill>
                  <a:srgbClr val="7030A0"/>
                </a:solidFill>
              </a:rPr>
              <a:t>Funciones</a:t>
            </a:r>
            <a:endParaRPr lang="es-AR" b="1" dirty="0"/>
          </a:p>
        </p:txBody>
      </p:sp>
      <p:sp>
        <p:nvSpPr>
          <p:cNvPr id="4" name="Marcador de texto 3"/>
          <p:cNvSpPr>
            <a:spLocks noGrp="1"/>
          </p:cNvSpPr>
          <p:nvPr>
            <p:ph type="body" idx="1"/>
          </p:nvPr>
        </p:nvSpPr>
        <p:spPr>
          <a:xfrm>
            <a:off x="703196" y="3145280"/>
            <a:ext cx="3722474" cy="1514701"/>
          </a:xfrm>
        </p:spPr>
        <p:txBody>
          <a:bodyPr>
            <a:normAutofit fontScale="92500" lnSpcReduction="20000"/>
          </a:bodyPr>
          <a:lstStyle/>
          <a:p>
            <a:pPr indent="0">
              <a:buNone/>
            </a:pPr>
            <a:r>
              <a:rPr lang="es-AR" sz="1600" b="1" dirty="0" smtClean="0"/>
              <a:t>Mifuncion &lt;- function( arg1,arg2,…)</a:t>
            </a:r>
          </a:p>
          <a:p>
            <a:pPr indent="0">
              <a:buNone/>
            </a:pPr>
            <a:r>
              <a:rPr lang="es-AR" sz="1600" b="1" dirty="0" smtClean="0"/>
              <a:t>{ instrucciones</a:t>
            </a:r>
          </a:p>
          <a:p>
            <a:pPr indent="0">
              <a:buNone/>
            </a:pPr>
            <a:r>
              <a:rPr lang="es-AR" sz="1600" b="1" dirty="0"/>
              <a:t>r</a:t>
            </a:r>
            <a:r>
              <a:rPr lang="es-AR" sz="1600" b="1" dirty="0" smtClean="0"/>
              <a:t>eturn (objeto)</a:t>
            </a:r>
          </a:p>
          <a:p>
            <a:pPr indent="0">
              <a:buNone/>
            </a:pPr>
            <a:r>
              <a:rPr lang="es-AR" sz="1600" b="1" dirty="0" smtClean="0"/>
              <a:t>}</a:t>
            </a:r>
          </a:p>
        </p:txBody>
      </p:sp>
      <p:sp>
        <p:nvSpPr>
          <p:cNvPr id="7" name="Rectángulo 4"/>
          <p:cNvSpPr/>
          <p:nvPr/>
        </p:nvSpPr>
        <p:spPr>
          <a:xfrm>
            <a:off x="750666" y="843558"/>
            <a:ext cx="6773662" cy="2129109"/>
          </a:xfrm>
          <a:prstGeom prst="rect">
            <a:avLst/>
          </a:prstGeom>
        </p:spPr>
        <p:txBody>
          <a:bodyPr wrap="square">
            <a:spAutoFit/>
          </a:bodyPr>
          <a:lstStyle/>
          <a:p>
            <a:pPr>
              <a:lnSpc>
                <a:spcPct val="150000"/>
              </a:lnSpc>
              <a:buClr>
                <a:srgbClr val="562457"/>
              </a:buClr>
              <a:buSzPct val="100000"/>
            </a:pPr>
            <a:r>
              <a:rPr lang="es-ES" dirty="0">
                <a:solidFill>
                  <a:srgbClr val="181818"/>
                </a:solidFill>
                <a:latin typeface="Helvetica Neue"/>
                <a:ea typeface="Helvetica Neue"/>
                <a:cs typeface="Helvetica Neue"/>
                <a:sym typeface="Helvetica Neue"/>
              </a:rPr>
              <a:t>Constan </a:t>
            </a:r>
            <a:r>
              <a:rPr lang="es-ES" dirty="0" smtClean="0">
                <a:solidFill>
                  <a:srgbClr val="181818"/>
                </a:solidFill>
                <a:latin typeface="Helvetica Neue"/>
                <a:ea typeface="Helvetica Neue"/>
                <a:cs typeface="Helvetica Neue"/>
                <a:sym typeface="Helvetica Neue"/>
              </a:rPr>
              <a:t>de:</a:t>
            </a:r>
          </a:p>
          <a:p>
            <a:pPr marL="285750" indent="-285750">
              <a:lnSpc>
                <a:spcPct val="150000"/>
              </a:lnSpc>
              <a:buClr>
                <a:srgbClr val="562457"/>
              </a:buClr>
              <a:buSzPct val="100000"/>
              <a:buFont typeface="Wingdings" panose="05000000000000000000" pitchFamily="2" charset="2"/>
              <a:buChar char="§"/>
            </a:pPr>
            <a:r>
              <a:rPr lang="es-ES" dirty="0" smtClean="0">
                <a:solidFill>
                  <a:srgbClr val="181818"/>
                </a:solidFill>
                <a:latin typeface="Helvetica Neue"/>
                <a:ea typeface="Helvetica Neue"/>
                <a:cs typeface="Helvetica Neue"/>
                <a:sym typeface="Helvetica Neue"/>
              </a:rPr>
              <a:t>lista </a:t>
            </a:r>
            <a:r>
              <a:rPr lang="es-ES" dirty="0">
                <a:solidFill>
                  <a:srgbClr val="181818"/>
                </a:solidFill>
                <a:latin typeface="Helvetica Neue"/>
                <a:ea typeface="Helvetica Neue"/>
                <a:cs typeface="Helvetica Neue"/>
                <a:sym typeface="Helvetica Neue"/>
              </a:rPr>
              <a:t>de argumentos (</a:t>
            </a:r>
            <a:r>
              <a:rPr lang="es-ES" dirty="0" err="1" smtClean="0">
                <a:solidFill>
                  <a:srgbClr val="181818"/>
                </a:solidFill>
                <a:latin typeface="Helvetica Neue"/>
                <a:ea typeface="Helvetica Neue"/>
                <a:cs typeface="Helvetica Neue"/>
                <a:sym typeface="Helvetica Neue"/>
              </a:rPr>
              <a:t>arglist</a:t>
            </a:r>
            <a:r>
              <a:rPr lang="es-ES" dirty="0" smtClean="0">
                <a:solidFill>
                  <a:srgbClr val="181818"/>
                </a:solidFill>
                <a:latin typeface="Helvetica Neue"/>
                <a:ea typeface="Helvetica Neue"/>
                <a:cs typeface="Helvetica Neue"/>
                <a:sym typeface="Helvetica Neue"/>
              </a:rPr>
              <a:t>)</a:t>
            </a:r>
          </a:p>
          <a:p>
            <a:pPr marL="285750" indent="-285750">
              <a:lnSpc>
                <a:spcPct val="150000"/>
              </a:lnSpc>
              <a:buClr>
                <a:srgbClr val="562457"/>
              </a:buClr>
              <a:buSzPct val="100000"/>
              <a:buFont typeface="Wingdings" panose="05000000000000000000" pitchFamily="2" charset="2"/>
              <a:buChar char="§"/>
            </a:pPr>
            <a:r>
              <a:rPr lang="es-ES" dirty="0" smtClean="0">
                <a:solidFill>
                  <a:srgbClr val="181818"/>
                </a:solidFill>
                <a:latin typeface="Helvetica Neue"/>
                <a:ea typeface="Helvetica Neue"/>
                <a:cs typeface="Helvetica Neue"/>
                <a:sym typeface="Helvetica Neue"/>
              </a:rPr>
              <a:t>código </a:t>
            </a:r>
            <a:r>
              <a:rPr lang="es-ES" dirty="0">
                <a:solidFill>
                  <a:srgbClr val="181818"/>
                </a:solidFill>
                <a:latin typeface="Helvetica Neue"/>
                <a:ea typeface="Helvetica Neue"/>
                <a:cs typeface="Helvetica Neue"/>
                <a:sym typeface="Helvetica Neue"/>
              </a:rPr>
              <a:t>(</a:t>
            </a:r>
            <a:r>
              <a:rPr lang="es-ES" dirty="0" err="1" smtClean="0">
                <a:solidFill>
                  <a:srgbClr val="181818"/>
                </a:solidFill>
                <a:latin typeface="Helvetica Neue"/>
                <a:ea typeface="Helvetica Neue"/>
                <a:cs typeface="Helvetica Neue"/>
                <a:sym typeface="Helvetica Neue"/>
              </a:rPr>
              <a:t>body</a:t>
            </a:r>
            <a:r>
              <a:rPr lang="es-ES" dirty="0" smtClean="0">
                <a:solidFill>
                  <a:srgbClr val="181818"/>
                </a:solidFill>
                <a:latin typeface="Helvetica Neue"/>
                <a:ea typeface="Helvetica Neue"/>
                <a:cs typeface="Helvetica Neue"/>
                <a:sym typeface="Helvetica Neue"/>
              </a:rPr>
              <a:t>)</a:t>
            </a:r>
          </a:p>
          <a:p>
            <a:pPr marL="285750" indent="-285750">
              <a:lnSpc>
                <a:spcPct val="150000"/>
              </a:lnSpc>
              <a:buClr>
                <a:srgbClr val="562457"/>
              </a:buClr>
              <a:buSzPct val="100000"/>
              <a:buFont typeface="Wingdings" panose="05000000000000000000" pitchFamily="2" charset="2"/>
              <a:buChar char="§"/>
            </a:pPr>
            <a:r>
              <a:rPr lang="es-ES" dirty="0" smtClean="0">
                <a:solidFill>
                  <a:srgbClr val="181818"/>
                </a:solidFill>
                <a:latin typeface="Helvetica Neue"/>
                <a:ea typeface="Helvetica Neue"/>
                <a:cs typeface="Helvetica Neue"/>
                <a:sym typeface="Helvetica Neue"/>
              </a:rPr>
              <a:t>entorno </a:t>
            </a:r>
            <a:r>
              <a:rPr lang="es-ES" dirty="0">
                <a:solidFill>
                  <a:srgbClr val="181818"/>
                </a:solidFill>
                <a:latin typeface="Helvetica Neue"/>
                <a:ea typeface="Helvetica Neue"/>
                <a:cs typeface="Helvetica Neue"/>
                <a:sym typeface="Helvetica Neue"/>
              </a:rPr>
              <a:t>en el cual son válidas las variables que se crean y usan para realizar la acción de la función </a:t>
            </a:r>
            <a:endParaRPr lang="es-AR" dirty="0">
              <a:solidFill>
                <a:srgbClr val="181818"/>
              </a:solidFill>
              <a:latin typeface="Helvetica Neue"/>
              <a:ea typeface="Helvetica Neue"/>
              <a:cs typeface="Helvetica Neue"/>
              <a:sym typeface="Helvetica Neue"/>
            </a:endParaRPr>
          </a:p>
        </p:txBody>
      </p:sp>
      <p:sp>
        <p:nvSpPr>
          <p:cNvPr id="8" name="Marcador de texto 3"/>
          <p:cNvSpPr txBox="1">
            <a:spLocks/>
          </p:cNvSpPr>
          <p:nvPr/>
        </p:nvSpPr>
        <p:spPr>
          <a:xfrm>
            <a:off x="5004048" y="2972667"/>
            <a:ext cx="3800438" cy="2088232"/>
          </a:xfrm>
          <a:prstGeom prst="rect">
            <a:avLst/>
          </a:prstGeom>
          <a:ln>
            <a:solidFill>
              <a:srgbClr val="7030A0"/>
            </a:solidFill>
          </a:ln>
          <a:effectLst>
            <a:outerShdw blurRad="50800" dist="38100" dir="16200000"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045" tIns="91045" rIns="91045" bIns="91045" anchor="t" anchorCtr="0"/>
          <a:lstStyle>
            <a:defPPr marR="0" lvl="0" algn="l" rtl="0">
              <a:lnSpc>
                <a:spcPct val="100000"/>
              </a:lnSpc>
              <a:spcBef>
                <a:spcPts val="0"/>
              </a:spcBef>
              <a:spcAft>
                <a:spcPts val="0"/>
              </a:spcAft>
              <a:defRPr/>
            </a:defPPr>
            <a:lvl1pPr marL="0" indent="0">
              <a:buClr>
                <a:srgbClr val="562457"/>
              </a:buClr>
              <a:buSzPct val="100000"/>
              <a:buFont typeface="Helvetica Neue"/>
              <a:defRPr sz="1600">
                <a:solidFill>
                  <a:srgbClr val="181818"/>
                </a:solidFill>
                <a:latin typeface="Helvetica Neue" panose="020B0604020202020204" charset="0"/>
                <a:ea typeface="Helvetica Neue"/>
                <a:cs typeface="Arial" panose="020B0604020202020204" pitchFamily="34" charset="0"/>
              </a:defRPr>
            </a:lvl1pPr>
            <a:lvl2pPr marL="454928" indent="113730">
              <a:buClr>
                <a:srgbClr val="562457"/>
              </a:buClr>
              <a:buSzPct val="100000"/>
              <a:buFont typeface="Helvetica Neue"/>
              <a:buChar char="▫"/>
              <a:defRPr sz="1800">
                <a:solidFill>
                  <a:srgbClr val="181818"/>
                </a:solidFill>
                <a:latin typeface="Helvetica Neue"/>
                <a:ea typeface="Helvetica Neue"/>
                <a:cs typeface="Helvetica Neue"/>
              </a:defRPr>
            </a:lvl2pPr>
            <a:lvl3pPr marL="910125" indent="113730">
              <a:buClr>
                <a:srgbClr val="562457"/>
              </a:buClr>
              <a:buSzPct val="100000"/>
              <a:buFont typeface="Helvetica Neue"/>
              <a:buChar char="▸"/>
              <a:defRPr sz="1800">
                <a:solidFill>
                  <a:srgbClr val="181818"/>
                </a:solidFill>
                <a:latin typeface="Helvetica Neue"/>
                <a:ea typeface="Helvetica Neue"/>
                <a:cs typeface="Helvetica Neue"/>
              </a:defRPr>
            </a:lvl3pPr>
            <a:lvl4pPr marL="1365140" indent="113730">
              <a:buClr>
                <a:srgbClr val="562457"/>
              </a:buClr>
              <a:buSzPct val="100000"/>
              <a:buFont typeface="Helvetica Neue"/>
              <a:buChar char="▹"/>
              <a:defRPr sz="1800">
                <a:solidFill>
                  <a:srgbClr val="181818"/>
                </a:solidFill>
                <a:latin typeface="Helvetica Neue"/>
                <a:ea typeface="Helvetica Neue"/>
                <a:cs typeface="Helvetica Neue"/>
              </a:defRPr>
            </a:lvl4pPr>
            <a:lvl5pPr marL="1820249" indent="113730">
              <a:buClr>
                <a:srgbClr val="562457"/>
              </a:buClr>
              <a:buSzPct val="100000"/>
              <a:buFont typeface="Helvetica Neue"/>
              <a:buChar char="▹"/>
              <a:defRPr sz="1800">
                <a:solidFill>
                  <a:srgbClr val="181818"/>
                </a:solidFill>
                <a:latin typeface="Helvetica Neue"/>
                <a:ea typeface="Helvetica Neue"/>
                <a:cs typeface="Helvetica Neue"/>
              </a:defRPr>
            </a:lvl5pPr>
            <a:lvl6pPr marL="2275170" indent="113730">
              <a:buClr>
                <a:srgbClr val="562457"/>
              </a:buClr>
              <a:buSzPct val="100000"/>
              <a:buFont typeface="Helvetica Neue"/>
              <a:buChar char="▹"/>
              <a:defRPr sz="1800">
                <a:solidFill>
                  <a:srgbClr val="181818"/>
                </a:solidFill>
                <a:latin typeface="Helvetica Neue"/>
                <a:ea typeface="Helvetica Neue"/>
                <a:cs typeface="Helvetica Neue"/>
              </a:defRPr>
            </a:lvl6pPr>
            <a:lvl7pPr marL="2730163" indent="113730">
              <a:buClr>
                <a:srgbClr val="562457"/>
              </a:buClr>
              <a:buSzPct val="100000"/>
              <a:buFont typeface="Helvetica Neue"/>
              <a:buChar char="▹"/>
              <a:defRPr sz="1800">
                <a:solidFill>
                  <a:srgbClr val="181818"/>
                </a:solidFill>
                <a:latin typeface="Helvetica Neue"/>
                <a:ea typeface="Helvetica Neue"/>
                <a:cs typeface="Helvetica Neue"/>
              </a:defRPr>
            </a:lvl7pPr>
            <a:lvl8pPr marL="3185261" indent="113730">
              <a:buClr>
                <a:srgbClr val="562457"/>
              </a:buClr>
              <a:buSzPct val="100000"/>
              <a:buFont typeface="Helvetica Neue"/>
              <a:buChar char="▹"/>
              <a:defRPr sz="1800">
                <a:solidFill>
                  <a:srgbClr val="181818"/>
                </a:solidFill>
                <a:latin typeface="Helvetica Neue"/>
                <a:ea typeface="Helvetica Neue"/>
                <a:cs typeface="Helvetica Neue"/>
              </a:defRPr>
            </a:lvl8pPr>
            <a:lvl9pPr marL="3640296" indent="113730">
              <a:buClr>
                <a:srgbClr val="562457"/>
              </a:buClr>
              <a:buSzPct val="100000"/>
              <a:buFont typeface="Helvetica Neue"/>
              <a:buChar char="▹"/>
              <a:defRPr sz="1800">
                <a:solidFill>
                  <a:srgbClr val="181818"/>
                </a:solidFill>
                <a:latin typeface="Helvetica Neue"/>
                <a:ea typeface="Helvetica Neue"/>
                <a:cs typeface="Helvetica Neue"/>
              </a:defRPr>
            </a:lvl9pPr>
          </a:lstStyle>
          <a:p>
            <a:r>
              <a:rPr lang="es-AR" dirty="0"/>
              <a:t>Ejemplo:</a:t>
            </a:r>
          </a:p>
          <a:p>
            <a:r>
              <a:rPr lang="en-US" b="1" dirty="0"/>
              <a:t>sumacuadrado &lt;- </a:t>
            </a:r>
            <a:r>
              <a:rPr lang="en-US" b="1" dirty="0">
                <a:solidFill>
                  <a:srgbClr val="7030A0"/>
                </a:solidFill>
                <a:latin typeface="Arial" panose="020B0604020202020204" pitchFamily="34" charset="0"/>
              </a:rPr>
              <a:t>function</a:t>
            </a:r>
            <a:r>
              <a:rPr lang="en-US" b="1" dirty="0"/>
              <a:t>(x</a:t>
            </a:r>
            <a:r>
              <a:rPr lang="en-US" b="1" baseline="-25000" dirty="0"/>
              <a:t>1</a:t>
            </a:r>
            <a:r>
              <a:rPr lang="en-US" b="1" dirty="0"/>
              <a:t>, x</a:t>
            </a:r>
            <a:r>
              <a:rPr lang="en-US" b="1" baseline="-25000" dirty="0"/>
              <a:t>2</a:t>
            </a:r>
            <a:r>
              <a:rPr lang="en-US" b="1" dirty="0"/>
              <a:t>)</a:t>
            </a:r>
          </a:p>
          <a:p>
            <a:r>
              <a:rPr lang="en-US" b="1" dirty="0"/>
              <a:t>{ y &lt;- x</a:t>
            </a:r>
            <a:r>
              <a:rPr lang="en-US" b="1" baseline="-25000" dirty="0"/>
              <a:t>1</a:t>
            </a:r>
            <a:r>
              <a:rPr lang="en-US" b="1" baseline="30000" dirty="0"/>
              <a:t>2</a:t>
            </a:r>
            <a:r>
              <a:rPr lang="en-US" b="1" dirty="0"/>
              <a:t> + x</a:t>
            </a:r>
            <a:r>
              <a:rPr lang="en-US" b="1" baseline="-25000" dirty="0"/>
              <a:t>2</a:t>
            </a:r>
            <a:r>
              <a:rPr lang="en-US" b="1" baseline="30000" dirty="0"/>
              <a:t>2</a:t>
            </a:r>
            <a:r>
              <a:rPr lang="en-US" b="1" dirty="0"/>
              <a:t/>
            </a:r>
            <a:br>
              <a:rPr lang="en-US" b="1" dirty="0"/>
            </a:br>
            <a:r>
              <a:rPr lang="en-US" b="1" dirty="0">
                <a:solidFill>
                  <a:srgbClr val="7030A0"/>
                </a:solidFill>
                <a:latin typeface="Arial" panose="020B0604020202020204" pitchFamily="34" charset="0"/>
                <a:sym typeface="Helvetica Neue"/>
              </a:rPr>
              <a:t>return</a:t>
            </a:r>
            <a:r>
              <a:rPr lang="en-US" b="1" dirty="0"/>
              <a:t>(y)</a:t>
            </a:r>
            <a:br>
              <a:rPr lang="en-US" b="1" dirty="0"/>
            </a:br>
            <a:r>
              <a:rPr lang="en-US" b="1" dirty="0"/>
              <a:t>}</a:t>
            </a:r>
            <a:br>
              <a:rPr lang="en-US" b="1" dirty="0"/>
            </a:br>
            <a:r>
              <a:rPr lang="en-US" b="1" dirty="0" err="1"/>
              <a:t>myFunction</a:t>
            </a:r>
            <a:r>
              <a:rPr lang="en-US" b="1" dirty="0"/>
              <a:t>( x</a:t>
            </a:r>
            <a:r>
              <a:rPr lang="en-US" b="1" baseline="-25000" dirty="0"/>
              <a:t>1</a:t>
            </a:r>
            <a:r>
              <a:rPr lang="en-US" b="1" dirty="0"/>
              <a:t> = 2, x</a:t>
            </a:r>
            <a:r>
              <a:rPr lang="en-US" b="1" baseline="-25000" dirty="0"/>
              <a:t>2</a:t>
            </a:r>
            <a:r>
              <a:rPr lang="en-US" b="1" dirty="0"/>
              <a:t>=3 </a:t>
            </a:r>
            <a:r>
              <a:rPr lang="en-US" b="1" dirty="0" smtClean="0"/>
              <a:t>)</a:t>
            </a:r>
          </a:p>
          <a:p>
            <a:r>
              <a:rPr lang="en-US" b="1" dirty="0"/>
              <a:t/>
            </a:r>
            <a:br>
              <a:rPr lang="en-US" b="1" dirty="0"/>
            </a:br>
            <a:r>
              <a:rPr lang="en-US" b="1" dirty="0"/>
              <a:t>## [1] 13 </a:t>
            </a:r>
            <a:br>
              <a:rPr lang="en-US" b="1" dirty="0"/>
            </a:br>
            <a:endParaRPr lang="es-AR" b="1" dirty="0"/>
          </a:p>
        </p:txBody>
      </p:sp>
    </p:spTree>
    <p:extLst>
      <p:ext uri="{BB962C8B-B14F-4D97-AF65-F5344CB8AC3E}">
        <p14:creationId xmlns:p14="http://schemas.microsoft.com/office/powerpoint/2010/main" val="995190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11560" y="110527"/>
            <a:ext cx="4384031" cy="771551"/>
          </a:xfrm>
          <a:noFill/>
          <a:ln>
            <a:noFill/>
          </a:ln>
        </p:spPr>
        <p:txBody>
          <a:bodyPr>
            <a:normAutofit fontScale="90000"/>
          </a:bodyPr>
          <a:lstStyle/>
          <a:p>
            <a:r>
              <a:rPr lang="es-AR" sz="2800" dirty="0" smtClean="0">
                <a:solidFill>
                  <a:srgbClr val="88398A"/>
                </a:solidFill>
              </a:rPr>
              <a:t>Hoy hablamos sobre…</a:t>
            </a:r>
            <a:endParaRPr lang="en-US" sz="2800" dirty="0" smtClean="0">
              <a:solidFill>
                <a:srgbClr val="88398A"/>
              </a:solidFill>
            </a:endParaRPr>
          </a:p>
        </p:txBody>
      </p:sp>
      <p:sp>
        <p:nvSpPr>
          <p:cNvPr id="9" name="Shape 80"/>
          <p:cNvSpPr txBox="1">
            <a:spLocks noGrp="1"/>
          </p:cNvSpPr>
          <p:nvPr>
            <p:ph type="body" idx="1"/>
          </p:nvPr>
        </p:nvSpPr>
        <p:spPr>
          <a:xfrm>
            <a:off x="5552134" y="771551"/>
            <a:ext cx="3563888" cy="2088232"/>
          </a:xfrm>
          <a:prstGeom prst="rect">
            <a:avLst/>
          </a:prstGeom>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 b="1" dirty="0" smtClean="0">
                <a:solidFill>
                  <a:srgbClr val="562557"/>
                </a:solidFill>
                <a:latin typeface="Helvetica Neue" charset="0"/>
                <a:ea typeface="Open Sans Condensed" pitchFamily="34" charset="0"/>
                <a:cs typeface="Open Sans Condensed" pitchFamily="34" charset="0"/>
                <a:sym typeface="Arial"/>
              </a:rPr>
              <a:t>PARTE 2: Estructuras de Control y Funciones </a:t>
            </a:r>
          </a:p>
          <a:p>
            <a:pPr marL="0" marR="0" lvl="0" indent="0" defTabSz="914400" rtl="0" eaLnBrk="1" fontAlgn="auto" latinLnBrk="0" hangingPunct="1">
              <a:lnSpc>
                <a:spcPct val="100000"/>
              </a:lnSpc>
              <a:spcBef>
                <a:spcPts val="0"/>
              </a:spcBef>
              <a:spcAft>
                <a:spcPts val="0"/>
              </a:spcAft>
              <a:buClrTx/>
              <a:buSzTx/>
              <a:buFontTx/>
              <a:buNone/>
              <a:tabLst/>
              <a:defRPr/>
            </a:pPr>
            <a:r>
              <a:rPr lang="es-ES" sz="1200" dirty="0" smtClean="0">
                <a:solidFill>
                  <a:schemeClr val="tx1"/>
                </a:solidFill>
                <a:latin typeface="Helvetica Neue" charset="0"/>
                <a:ea typeface="Open Sans Condensed" pitchFamily="34" charset="0"/>
                <a:cs typeface="Open Sans Condensed" pitchFamily="34" charset="0"/>
                <a:sym typeface="Arial"/>
              </a:rPr>
              <a:t>I</a:t>
            </a:r>
            <a:r>
              <a:rPr lang="en" sz="1200" dirty="0" smtClean="0">
                <a:solidFill>
                  <a:schemeClr val="tx1"/>
                </a:solidFill>
                <a:latin typeface="Helvetica Neue" charset="0"/>
                <a:ea typeface="Open Sans Condensed" pitchFamily="34" charset="0"/>
                <a:cs typeface="Open Sans Condensed" pitchFamily="34" charset="0"/>
                <a:sym typeface="Arial"/>
              </a:rPr>
              <a:t>f-else</a:t>
            </a: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smtClean="0">
              <a:solidFill>
                <a:schemeClr val="tx1"/>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Helvetica Neue" charset="0"/>
                <a:ea typeface="Open Sans Condensed" pitchFamily="34" charset="0"/>
                <a:cs typeface="Open Sans Condensed" pitchFamily="34" charset="0"/>
                <a:sym typeface="Arial"/>
              </a:rPr>
              <a:t>For</a:t>
            </a: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smtClean="0">
              <a:solidFill>
                <a:schemeClr val="tx1"/>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Helvetica Neue" charset="0"/>
                <a:ea typeface="Open Sans Condensed" pitchFamily="34" charset="0"/>
                <a:cs typeface="Open Sans Condensed" pitchFamily="34" charset="0"/>
                <a:sym typeface="Arial"/>
              </a:rPr>
              <a:t>While</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 sz="1200" i="0" u="none" strike="noStrike" kern="0" cap="none" spc="0" normalizeH="0" baseline="0" noProof="0" dirty="0" smtClean="0">
              <a:ln>
                <a:noFill/>
              </a:ln>
              <a:solidFill>
                <a:schemeClr val="tx1"/>
              </a:solidFill>
              <a:effectLst/>
              <a:uLnTx/>
              <a:uFillTx/>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 sz="1200" i="0" u="none" strike="noStrike" kern="0" cap="none" spc="0" normalizeH="0" baseline="0" noProof="0" dirty="0" smtClean="0">
                <a:ln>
                  <a:noFill/>
                </a:ln>
                <a:solidFill>
                  <a:schemeClr val="tx1"/>
                </a:solidFill>
                <a:effectLst/>
                <a:uLnTx/>
                <a:uFillTx/>
                <a:latin typeface="Helvetica Neue" charset="0"/>
                <a:ea typeface="Open Sans Condensed" pitchFamily="34" charset="0"/>
                <a:cs typeface="Open Sans Condensed" pitchFamily="34" charset="0"/>
                <a:sym typeface="Arial"/>
              </a:rPr>
              <a:t>Funciones.</a:t>
            </a:r>
            <a:r>
              <a:rPr kumimoji="0" lang="en" sz="1200" i="0" u="none" strike="noStrike" kern="0" cap="none" spc="0" normalizeH="0" noProof="0" dirty="0" smtClean="0">
                <a:ln>
                  <a:noFill/>
                </a:ln>
                <a:solidFill>
                  <a:schemeClr val="tx1"/>
                </a:solidFill>
                <a:effectLst/>
                <a:uLnTx/>
                <a:uFillTx/>
                <a:latin typeface="Helvetica Neue" charset="0"/>
                <a:ea typeface="Open Sans Condensed" pitchFamily="34" charset="0"/>
                <a:cs typeface="Open Sans Condensed" pitchFamily="34" charset="0"/>
                <a:sym typeface="Arial"/>
              </a:rPr>
              <a:t> </a:t>
            </a: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a:solidFill>
                <a:schemeClr val="tx1"/>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 sz="1200" i="0" u="none" strike="noStrike" kern="0" cap="none" spc="0" normalizeH="0" noProof="0" dirty="0" smtClean="0">
                <a:ln>
                  <a:noFill/>
                </a:ln>
                <a:solidFill>
                  <a:schemeClr val="tx1"/>
                </a:solidFill>
                <a:effectLst/>
                <a:uLnTx/>
                <a:uFillTx/>
                <a:latin typeface="Helvetica Neue" charset="0"/>
                <a:ea typeface="Open Sans Condensed" pitchFamily="34" charset="0"/>
                <a:cs typeface="Open Sans Condensed" pitchFamily="34" charset="0"/>
                <a:sym typeface="Arial"/>
              </a:rPr>
              <a:t>La importancia de trabajar con proyectos</a:t>
            </a:r>
          </a:p>
          <a:p>
            <a:pPr marL="0" marR="0" lvl="0" indent="0" defTabSz="914400" rtl="0" eaLnBrk="1" fontAlgn="auto" latinLnBrk="0" hangingPunct="1">
              <a:lnSpc>
                <a:spcPct val="100000"/>
              </a:lnSpc>
              <a:spcBef>
                <a:spcPts val="0"/>
              </a:spcBef>
              <a:spcAft>
                <a:spcPts val="0"/>
              </a:spcAft>
              <a:buClrTx/>
              <a:buSzTx/>
              <a:buFontTx/>
              <a:buNone/>
              <a:tabLst/>
              <a:defRPr/>
            </a:pPr>
            <a:endParaRPr lang="en" sz="1200" noProof="0" dirty="0" smtClean="0">
              <a:solidFill>
                <a:schemeClr val="tx1"/>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 sz="1200" i="0" u="none" strike="noStrike" kern="0" cap="none" spc="0" normalizeH="0" baseline="0" dirty="0" smtClean="0">
                <a:ln>
                  <a:noFill/>
                </a:ln>
                <a:solidFill>
                  <a:schemeClr val="tx1"/>
                </a:solidFill>
                <a:effectLst/>
                <a:uLnTx/>
                <a:uFillTx/>
                <a:latin typeface="Helvetica Neue" charset="0"/>
                <a:ea typeface="Open Sans Condensed" pitchFamily="34" charset="0"/>
                <a:cs typeface="Open Sans Condensed" pitchFamily="34" charset="0"/>
                <a:sym typeface="Arial"/>
              </a:rPr>
              <a:t>Importación</a:t>
            </a:r>
            <a:r>
              <a:rPr kumimoji="0" lang="en" sz="1200" i="0" u="none" strike="noStrike" kern="0" cap="none" spc="0" normalizeH="0" dirty="0" smtClean="0">
                <a:ln>
                  <a:noFill/>
                </a:ln>
                <a:solidFill>
                  <a:schemeClr val="tx1"/>
                </a:solidFill>
                <a:effectLst/>
                <a:uLnTx/>
                <a:uFillTx/>
                <a:latin typeface="Helvetica Neue" charset="0"/>
                <a:ea typeface="Open Sans Condensed" pitchFamily="34" charset="0"/>
                <a:cs typeface="Open Sans Condensed" pitchFamily="34" charset="0"/>
                <a:sym typeface="Arial"/>
              </a:rPr>
              <a:t> de Datos en R</a:t>
            </a: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smtClean="0">
              <a:solidFill>
                <a:schemeClr val="tx1"/>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 sz="1200" i="0" u="none" strike="noStrike" kern="0" cap="none" spc="0" normalizeH="0" baseline="0" noProof="0" dirty="0" smtClean="0">
                <a:ln>
                  <a:noFill/>
                </a:ln>
                <a:solidFill>
                  <a:schemeClr val="tx1"/>
                </a:solidFill>
                <a:effectLst/>
                <a:uLnTx/>
                <a:uFillTx/>
                <a:latin typeface="Helvetica Neue" charset="0"/>
                <a:ea typeface="Open Sans Condensed" pitchFamily="34" charset="0"/>
                <a:cs typeface="Open Sans Condensed" pitchFamily="34" charset="0"/>
                <a:sym typeface="Arial"/>
              </a:rPr>
              <a:t>Exploración</a:t>
            </a:r>
            <a:r>
              <a:rPr kumimoji="0" lang="en" sz="1200" i="0" u="none" strike="noStrike" kern="0" cap="none" spc="0" normalizeH="0" noProof="0" dirty="0" smtClean="0">
                <a:ln>
                  <a:noFill/>
                </a:ln>
                <a:solidFill>
                  <a:schemeClr val="tx1"/>
                </a:solidFill>
                <a:effectLst/>
                <a:uLnTx/>
                <a:uFillTx/>
                <a:latin typeface="Helvetica Neue" charset="0"/>
                <a:ea typeface="Open Sans Condensed" pitchFamily="34" charset="0"/>
                <a:cs typeface="Open Sans Condensed" pitchFamily="34" charset="0"/>
                <a:sym typeface="Arial"/>
              </a:rPr>
              <a:t> básica de datos</a:t>
            </a:r>
            <a:endParaRPr kumimoji="0" lang="en" sz="1200" i="0" u="none" strike="noStrike" kern="0" cap="none" spc="0" normalizeH="0" baseline="0" noProof="0" dirty="0">
              <a:ln>
                <a:noFill/>
              </a:ln>
              <a:solidFill>
                <a:schemeClr val="tx1"/>
              </a:solidFill>
              <a:effectLst/>
              <a:uLnTx/>
              <a:uFillTx/>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b="1" dirty="0" smtClean="0">
              <a:solidFill>
                <a:srgbClr val="562557"/>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r>
              <a:rPr lang="en" b="1" dirty="0" smtClean="0">
                <a:solidFill>
                  <a:srgbClr val="562557"/>
                </a:solidFill>
                <a:latin typeface="Helvetica Neue" charset="0"/>
                <a:ea typeface="Open Sans Condensed" pitchFamily="34" charset="0"/>
                <a:cs typeface="Open Sans Condensed" pitchFamily="34" charset="0"/>
                <a:sym typeface="Arial"/>
              </a:rPr>
              <a:t>PARTE 3: Introducción a Git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 b="1" i="0" u="none" strike="noStrike" kern="0" cap="none" spc="0" normalizeH="0" baseline="0" noProof="0" dirty="0">
              <a:ln>
                <a:noFill/>
              </a:ln>
              <a:solidFill>
                <a:srgbClr val="562557"/>
              </a:solidFill>
              <a:effectLst/>
              <a:uLnTx/>
              <a:uFillTx/>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b="1" dirty="0" smtClean="0">
              <a:solidFill>
                <a:srgbClr val="562557"/>
              </a:solidFill>
              <a:latin typeface="Helvetica Neue"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 b="1" i="0" u="none" strike="noStrike" kern="0" cap="none" spc="0" normalizeH="0" baseline="0" noProof="0" dirty="0">
              <a:ln>
                <a:noFill/>
              </a:ln>
              <a:solidFill>
                <a:srgbClr val="562557"/>
              </a:solidFill>
              <a:effectLst/>
              <a:uLnTx/>
              <a:uFillTx/>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b="1" dirty="0" smtClean="0">
              <a:solidFill>
                <a:srgbClr val="562557"/>
              </a:solidFill>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 b="1" i="0" u="none" strike="noStrike" kern="0" cap="none" spc="0" normalizeH="0" baseline="0" noProof="0" dirty="0">
              <a:ln>
                <a:noFill/>
              </a:ln>
              <a:solidFill>
                <a:srgbClr val="562557"/>
              </a:solidFill>
              <a:effectLst/>
              <a:uLnTx/>
              <a:uFillTx/>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b="1" dirty="0" smtClean="0">
              <a:solidFill>
                <a:srgbClr val="562557"/>
              </a:solidFill>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 b="1" i="0" u="none" strike="noStrike" kern="0" cap="none" spc="0" normalizeH="0" baseline="0" noProof="0" dirty="0">
              <a:ln>
                <a:noFill/>
              </a:ln>
              <a:solidFill>
                <a:srgbClr val="562557"/>
              </a:solidFill>
              <a:effectLst/>
              <a:uLnTx/>
              <a:uFillTx/>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b="1" dirty="0" smtClean="0">
              <a:solidFill>
                <a:srgbClr val="562557"/>
              </a:solidFill>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 b="1" i="0" u="none" strike="noStrike" kern="0" cap="none" spc="0" normalizeH="0" baseline="0" noProof="0" dirty="0" smtClean="0">
              <a:ln>
                <a:noFill/>
              </a:ln>
              <a:solidFill>
                <a:srgbClr val="562557"/>
              </a:solidFill>
              <a:effectLst/>
              <a:uLnTx/>
              <a:uFillTx/>
              <a:latin typeface="Open Sans Condensed" pitchFamily="34" charset="0"/>
              <a:ea typeface="Open Sans Condensed" pitchFamily="34" charset="0"/>
              <a:cs typeface="Open Sans Condensed" pitchFamily="34" charset="0"/>
              <a:sym typeface="Arial"/>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900" noProof="0" dirty="0" smtClean="0">
              <a:solidFill>
                <a:schemeClr val="bg2">
                  <a:lumMod val="50000"/>
                </a:schemeClr>
              </a:solidFill>
              <a:latin typeface="Open Sans" pitchFamily="34" charset="0"/>
              <a:ea typeface="Open Sans" pitchFamily="34" charset="0"/>
              <a:cs typeface="Open Sans"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smtClean="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smtClean="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Open Sans Condensed" pitchFamily="34" charset="0"/>
              <a:ea typeface="Open Sans Condensed" pitchFamily="34" charset="0"/>
              <a:cs typeface="Open Sans Condensed"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 sz="900" noProof="0" dirty="0" smtClean="0">
              <a:solidFill>
                <a:schemeClr val="bg2">
                  <a:lumMod val="50000"/>
                </a:schemeClr>
              </a:solidFill>
              <a:latin typeface="Open Sans" pitchFamily="34" charset="0"/>
              <a:ea typeface="Open Sans" pitchFamily="34" charset="0"/>
              <a:cs typeface="Open Sans"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 sz="1050" b="0" i="0" u="none" strike="noStrike" kern="0" cap="none" spc="0" normalizeH="0" baseline="0" noProof="0" dirty="0">
              <a:ln>
                <a:noFill/>
              </a:ln>
              <a:solidFill>
                <a:schemeClr val="bg2">
                  <a:lumMod val="50000"/>
                </a:schemeClr>
              </a:solidFill>
              <a:effectLst/>
              <a:uLnTx/>
              <a:uFillTx/>
              <a:latin typeface="Open Sans" pitchFamily="34" charset="0"/>
              <a:ea typeface="Open Sans" pitchFamily="34" charset="0"/>
              <a:cs typeface="Open Sans" pitchFamily="34" charset="0"/>
              <a:sym typeface="Arial"/>
            </a:endParaRPr>
          </a:p>
        </p:txBody>
      </p:sp>
      <p:sp>
        <p:nvSpPr>
          <p:cNvPr id="10" name="Shape 80"/>
          <p:cNvSpPr txBox="1">
            <a:spLocks noGrp="1"/>
          </p:cNvSpPr>
          <p:nvPr>
            <p:ph type="body" idx="2"/>
          </p:nvPr>
        </p:nvSpPr>
        <p:spPr>
          <a:xfrm>
            <a:off x="0" y="891180"/>
            <a:ext cx="3407099" cy="4128842"/>
          </a:xfrm>
          <a:prstGeom prst="rect">
            <a:avLst/>
          </a:prstGeom>
        </p:spPr>
        <p:txBody>
          <a:bodyPr lIns="91425" tIns="91425" rIns="91425" bIns="91425" anchor="t" anchorCtr="0">
            <a:noAutofit/>
          </a:bodyPr>
          <a:lstStyle/>
          <a:p>
            <a:pPr lvl="0" algn="r">
              <a:buClrTx/>
              <a:buSzTx/>
              <a:buNone/>
              <a:defRPr/>
            </a:pPr>
            <a:r>
              <a:rPr lang="en" b="1" dirty="0" smtClean="0">
                <a:solidFill>
                  <a:srgbClr val="562557"/>
                </a:solidFill>
                <a:latin typeface="Helvetica Neue" charset="0"/>
                <a:ea typeface="Open Sans Condensed" pitchFamily="34" charset="0"/>
                <a:cs typeface="Open Sans Condensed" pitchFamily="34" charset="0"/>
                <a:sym typeface="Arial"/>
              </a:rPr>
              <a:t>PARTE 1: Buenas prácticas</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 b="1" dirty="0" smtClean="0">
              <a:solidFill>
                <a:srgbClr val="562557"/>
              </a:solidFill>
              <a:latin typeface="Helvetica Neue" charset="0"/>
              <a:ea typeface="Open Sans Condensed" pitchFamily="34" charset="0"/>
              <a:cs typeface="Open Sans Condensed" pitchFamily="34" charset="0"/>
              <a:sym typeface="Arial"/>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 b="1" dirty="0" smtClean="0">
                <a:solidFill>
                  <a:srgbClr val="562557"/>
                </a:solidFill>
                <a:latin typeface="Helvetica Neue" charset="0"/>
                <a:ea typeface="Open Sans Condensed" pitchFamily="34" charset="0"/>
                <a:cs typeface="Open Sans Condensed" pitchFamily="34" charset="0"/>
                <a:sym typeface="Arial"/>
              </a:rPr>
              <a:t>Tipo de datos (objetos)</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 sz="1200" noProof="0" dirty="0" smtClean="0">
              <a:solidFill>
                <a:schemeClr val="bg2">
                  <a:lumMod val="50000"/>
                </a:schemeClr>
              </a:solidFill>
              <a:latin typeface="Helvetica Neue" charset="0"/>
              <a:ea typeface="Open Sans" pitchFamily="34" charset="0"/>
              <a:cs typeface="Open Sans" pitchFamily="34" charset="0"/>
            </a:endParaRPr>
          </a:p>
          <a:p>
            <a:pPr algn="r">
              <a:buClrTx/>
              <a:buSzTx/>
              <a:buNone/>
              <a:defRPr/>
            </a:pPr>
            <a:r>
              <a:rPr lang="es-AR" sz="1200" dirty="0" smtClean="0">
                <a:solidFill>
                  <a:schemeClr val="bg2">
                    <a:lumMod val="50000"/>
                  </a:schemeClr>
                </a:solidFill>
                <a:latin typeface="Helvetica Neue" charset="0"/>
                <a:ea typeface="Open Sans Condensed" pitchFamily="34" charset="0"/>
                <a:cs typeface="Open Sans Condensed" pitchFamily="34" charset="0"/>
              </a:rPr>
              <a:t>Datos Atómicos </a:t>
            </a:r>
            <a:endParaRPr lang="es-AR"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 sz="1200" noProof="0" dirty="0" smtClean="0">
              <a:solidFill>
                <a:schemeClr val="bg2">
                  <a:lumMod val="50000"/>
                </a:schemeClr>
              </a:solidFill>
              <a:latin typeface="Helvetica Neue" charset="0"/>
              <a:ea typeface="Open Sans" pitchFamily="34" charset="0"/>
              <a:cs typeface="Open Sans" pitchFamily="34" charset="0"/>
            </a:endParaRPr>
          </a:p>
          <a:p>
            <a:pPr lvl="0" algn="r">
              <a:buClrTx/>
              <a:buSzTx/>
              <a:buNone/>
              <a:defRPr/>
            </a:pPr>
            <a:r>
              <a:rPr lang="en" sz="1200" dirty="0" smtClean="0">
                <a:solidFill>
                  <a:schemeClr val="bg2">
                    <a:lumMod val="50000"/>
                  </a:schemeClr>
                </a:solidFill>
                <a:latin typeface="Helvetica Neue" charset="0"/>
                <a:ea typeface="Open Sans Condensed" pitchFamily="34" charset="0"/>
                <a:cs typeface="Open Sans Condensed" pitchFamily="34" charset="0"/>
              </a:rPr>
              <a:t>Vectores</a:t>
            </a:r>
          </a:p>
          <a:p>
            <a:pPr lvl="0" algn="r">
              <a:buClrTx/>
              <a:buSzTx/>
              <a:buNone/>
              <a:defRPr/>
            </a:pPr>
            <a:endParaRPr lang="en" sz="1200" dirty="0">
              <a:solidFill>
                <a:schemeClr val="bg2">
                  <a:lumMod val="50000"/>
                </a:schemeClr>
              </a:solidFill>
              <a:latin typeface="Helvetica Neue" charset="0"/>
              <a:ea typeface="Open Sans Condensed" pitchFamily="34" charset="0"/>
              <a:cs typeface="Open Sans Condensed" pitchFamily="34" charset="0"/>
            </a:endParaRPr>
          </a:p>
          <a:p>
            <a:pPr lvl="0" algn="r">
              <a:buClrTx/>
              <a:buSzTx/>
              <a:buNone/>
              <a:defRPr/>
            </a:pPr>
            <a:r>
              <a:rPr lang="en" sz="1200" dirty="0" smtClean="0">
                <a:solidFill>
                  <a:schemeClr val="bg2">
                    <a:lumMod val="50000"/>
                  </a:schemeClr>
                </a:solidFill>
                <a:latin typeface="Helvetica Neue" charset="0"/>
                <a:ea typeface="Open Sans Condensed" pitchFamily="34" charset="0"/>
                <a:cs typeface="Open Sans Condensed" pitchFamily="34" charset="0"/>
              </a:rPr>
              <a:t>Matrices  </a:t>
            </a: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bg2">
                    <a:lumMod val="50000"/>
                  </a:schemeClr>
                </a:solidFill>
                <a:latin typeface="Helvetica Neue" charset="0"/>
                <a:ea typeface="Open Sans Condensed" pitchFamily="34" charset="0"/>
                <a:cs typeface="Open Sans Condensed" pitchFamily="34" charset="0"/>
              </a:rPr>
              <a:t>Factores </a:t>
            </a: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bg2">
                    <a:lumMod val="50000"/>
                  </a:schemeClr>
                </a:solidFill>
                <a:latin typeface="Helvetica Neue" charset="0"/>
                <a:ea typeface="Open Sans Condensed" pitchFamily="34" charset="0"/>
                <a:cs typeface="Open Sans Condensed" pitchFamily="34" charset="0"/>
              </a:rPr>
              <a:t>Listas </a:t>
            </a: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bg2">
                    <a:lumMod val="50000"/>
                  </a:schemeClr>
                </a:solidFill>
                <a:latin typeface="Helvetica Neue" charset="0"/>
                <a:ea typeface="Open Sans Condensed" pitchFamily="34" charset="0"/>
                <a:cs typeface="Open Sans Condensed" pitchFamily="34" charset="0"/>
              </a:rPr>
              <a:t>Dataframes</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 sz="1200" dirty="0">
              <a:solidFill>
                <a:schemeClr val="bg2">
                  <a:lumMod val="50000"/>
                </a:schemeClr>
              </a:solidFill>
              <a:latin typeface="Helvetica Neue" charset="0"/>
              <a:ea typeface="Open Sans Condensed" pitchFamily="34" charset="0"/>
              <a:cs typeface="Open Sans Condensed"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 sz="1200" noProof="0" dirty="0" smtClean="0">
                <a:solidFill>
                  <a:schemeClr val="bg2">
                    <a:lumMod val="50000"/>
                  </a:schemeClr>
                </a:solidFill>
                <a:latin typeface="Helvetica Neue" charset="0"/>
                <a:ea typeface="Open Sans" pitchFamily="34" charset="0"/>
                <a:cs typeface="Open Sans" pitchFamily="34" charset="0"/>
              </a:rPr>
              <a:t>Elementos de la sintaxis de R/</a:t>
            </a:r>
          </a:p>
          <a:p>
            <a:pPr marL="0" marR="0" lvl="0" indent="0" algn="r" defTabSz="914400" rtl="0" eaLnBrk="1" fontAlgn="auto" latinLnBrk="0" hangingPunct="1">
              <a:lnSpc>
                <a:spcPct val="100000"/>
              </a:lnSpc>
              <a:spcBef>
                <a:spcPts val="0"/>
              </a:spcBef>
              <a:spcAft>
                <a:spcPts val="0"/>
              </a:spcAft>
              <a:buClrTx/>
              <a:buSzTx/>
              <a:buFontTx/>
              <a:buNone/>
              <a:tabLst/>
              <a:defRPr/>
            </a:pPr>
            <a:r>
              <a:rPr lang="en" sz="1200" noProof="0" dirty="0" smtClean="0">
                <a:solidFill>
                  <a:schemeClr val="bg2">
                    <a:lumMod val="50000"/>
                  </a:schemeClr>
                </a:solidFill>
                <a:latin typeface="Helvetica Neue" charset="0"/>
                <a:ea typeface="Open Sans" pitchFamily="34" charset="0"/>
                <a:cs typeface="Open Sans" pitchFamily="34" charset="0"/>
              </a:rPr>
              <a:t>Coerción</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 sz="1200" b="0" i="0" u="none" strike="noStrike" kern="0" cap="none" spc="0" normalizeH="0" baseline="0" noProof="0" dirty="0">
              <a:ln>
                <a:noFill/>
              </a:ln>
              <a:solidFill>
                <a:schemeClr val="bg2">
                  <a:lumMod val="50000"/>
                </a:schemeClr>
              </a:solidFill>
              <a:effectLst/>
              <a:uLnTx/>
              <a:uFillTx/>
              <a:latin typeface="Helvetica Neue" charset="0"/>
              <a:ea typeface="Open Sans" pitchFamily="34" charset="0"/>
              <a:cs typeface="Open Sans" pitchFamily="34" charset="0"/>
              <a:sym typeface="Arial"/>
            </a:endParaRPr>
          </a:p>
        </p:txBody>
      </p:sp>
      <p:pic>
        <p:nvPicPr>
          <p:cNvPr id="7" name="Google Shape;228;p21"/>
          <p:cNvPicPr preferRelativeResize="0"/>
          <p:nvPr/>
        </p:nvPicPr>
        <p:blipFill rotWithShape="1">
          <a:blip r:embed="rId3">
            <a:alphaModFix/>
          </a:blip>
          <a:srcRect/>
          <a:stretch/>
        </p:blipFill>
        <p:spPr>
          <a:xfrm>
            <a:off x="3635896" y="1059582"/>
            <a:ext cx="1656184" cy="1589208"/>
          </a:xfrm>
          <a:prstGeom prst="ellipse">
            <a:avLst/>
          </a:prstGeom>
          <a:noFill/>
          <a:ln>
            <a:noFill/>
          </a:ln>
        </p:spPr>
      </p:pic>
      <p:pic>
        <p:nvPicPr>
          <p:cNvPr id="8" name="Google Shape;188;p19"/>
          <p:cNvPicPr preferRelativeResize="0"/>
          <p:nvPr/>
        </p:nvPicPr>
        <p:blipFill>
          <a:blip r:embed="rId4">
            <a:alphaModFix/>
          </a:blip>
          <a:stretch>
            <a:fillRect/>
          </a:stretch>
        </p:blipFill>
        <p:spPr>
          <a:xfrm>
            <a:off x="3615792" y="3003798"/>
            <a:ext cx="1731685" cy="1656184"/>
          </a:xfrm>
          <a:prstGeom prst="ellipse">
            <a:avLst/>
          </a:prstGeom>
          <a:noFill/>
          <a:ln>
            <a:noFill/>
          </a:ln>
        </p:spPr>
      </p:pic>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39552" y="123478"/>
            <a:ext cx="7448799" cy="562000"/>
          </a:xfrm>
          <a:prstGeom prst="rect">
            <a:avLst/>
          </a:prstGeom>
          <a:noFill/>
          <a:ln>
            <a:noFill/>
          </a:ln>
        </p:spPr>
        <p:txBody>
          <a:bodyPr lIns="91045" tIns="91045" rIns="91045" bIns="91045" anchor="t" anchorCtr="0">
            <a:noAutofit/>
          </a:bodyPr>
          <a:lstStyle/>
          <a:p>
            <a:pPr lvl="0">
              <a:buSzPct val="25000"/>
            </a:pPr>
            <a:r>
              <a:rPr lang="en" dirty="0">
                <a:solidFill>
                  <a:srgbClr val="7030A0"/>
                </a:solidFill>
              </a:rPr>
              <a:t>Limpiamos el espacio de trabajo</a:t>
            </a:r>
          </a:p>
        </p:txBody>
      </p:sp>
      <p:sp>
        <p:nvSpPr>
          <p:cNvPr id="3" name="2 CuadroTexto"/>
          <p:cNvSpPr txBox="1"/>
          <p:nvPr/>
        </p:nvSpPr>
        <p:spPr>
          <a:xfrm>
            <a:off x="627547" y="843558"/>
            <a:ext cx="7272808" cy="2893100"/>
          </a:xfrm>
          <a:prstGeom prst="rect">
            <a:avLst/>
          </a:prstGeom>
          <a:noFill/>
        </p:spPr>
        <p:txBody>
          <a:bodyPr wrap="square" rtlCol="0">
            <a:spAutoFit/>
          </a:bodyPr>
          <a:lstStyle/>
          <a:p>
            <a:r>
              <a:rPr lang="es-AR" b="1" dirty="0" smtClean="0">
                <a:solidFill>
                  <a:srgbClr val="7030A0"/>
                </a:solidFill>
                <a:latin typeface="Helvetica Neue" panose="020B0604020202020204" charset="0"/>
              </a:rPr>
              <a:t>#Mediante </a:t>
            </a:r>
            <a:r>
              <a:rPr lang="es-AR" b="1" dirty="0" err="1" smtClean="0">
                <a:solidFill>
                  <a:srgbClr val="7030A0"/>
                </a:solidFill>
                <a:latin typeface="Helvetica Neue" panose="020B0604020202020204" charset="0"/>
              </a:rPr>
              <a:t>rm</a:t>
            </a:r>
            <a:r>
              <a:rPr lang="es-AR" b="1" dirty="0" smtClean="0">
                <a:solidFill>
                  <a:srgbClr val="7030A0"/>
                </a:solidFill>
                <a:latin typeface="Helvetica Neue" panose="020B0604020202020204" charset="0"/>
              </a:rPr>
              <a:t>(x)</a:t>
            </a:r>
          </a:p>
          <a:p>
            <a:r>
              <a:rPr lang="es-AR" dirty="0" smtClean="0">
                <a:solidFill>
                  <a:schemeClr val="tx1"/>
                </a:solidFill>
                <a:latin typeface="Helvetica Neue" panose="020B0604020202020204" charset="0"/>
              </a:rPr>
              <a:t>Borro solamente x.</a:t>
            </a:r>
          </a:p>
          <a:p>
            <a:endParaRPr lang="es-AR" dirty="0" smtClean="0">
              <a:solidFill>
                <a:schemeClr val="tx1"/>
              </a:solidFill>
              <a:latin typeface="Helvetica Neue" panose="020B0604020202020204" charset="0"/>
            </a:endParaRPr>
          </a:p>
          <a:p>
            <a:endParaRPr lang="es-AR" dirty="0" smtClean="0">
              <a:solidFill>
                <a:schemeClr val="tx1"/>
              </a:solidFill>
            </a:endParaRPr>
          </a:p>
          <a:p>
            <a:r>
              <a:rPr lang="es-AR" b="1" dirty="0" smtClean="0">
                <a:solidFill>
                  <a:srgbClr val="7030A0"/>
                </a:solidFill>
                <a:latin typeface="Helvetica Neue" panose="020B0604020202020204" charset="0"/>
              </a:rPr>
              <a:t>#Para borrar todos los objetos creados </a:t>
            </a:r>
          </a:p>
          <a:p>
            <a:r>
              <a:rPr lang="es-AR" dirty="0" err="1" smtClean="0">
                <a:solidFill>
                  <a:schemeClr val="tx1"/>
                </a:solidFill>
                <a:latin typeface="Helvetica Neue" panose="020B0604020202020204" charset="0"/>
              </a:rPr>
              <a:t>rm</a:t>
            </a:r>
            <a:r>
              <a:rPr lang="es-AR" dirty="0" smtClean="0">
                <a:solidFill>
                  <a:schemeClr val="tx1"/>
                </a:solidFill>
                <a:latin typeface="Helvetica Neue" panose="020B0604020202020204" charset="0"/>
              </a:rPr>
              <a:t>( </a:t>
            </a:r>
            <a:r>
              <a:rPr lang="es-AR" dirty="0" err="1" smtClean="0">
                <a:solidFill>
                  <a:schemeClr val="tx1"/>
                </a:solidFill>
                <a:latin typeface="Helvetica Neue" panose="020B0604020202020204" charset="0"/>
              </a:rPr>
              <a:t>list</a:t>
            </a:r>
            <a:r>
              <a:rPr lang="es-AR" dirty="0" smtClean="0">
                <a:solidFill>
                  <a:schemeClr val="tx1"/>
                </a:solidFill>
                <a:latin typeface="Helvetica Neue" panose="020B0604020202020204" charset="0"/>
              </a:rPr>
              <a:t> = </a:t>
            </a:r>
            <a:r>
              <a:rPr lang="es-AR" dirty="0" err="1" smtClean="0">
                <a:solidFill>
                  <a:schemeClr val="tx1"/>
                </a:solidFill>
                <a:latin typeface="Helvetica Neue" panose="020B0604020202020204" charset="0"/>
              </a:rPr>
              <a:t>ls</a:t>
            </a:r>
            <a:r>
              <a:rPr lang="es-AR" dirty="0" smtClean="0">
                <a:solidFill>
                  <a:schemeClr val="tx1"/>
                </a:solidFill>
                <a:latin typeface="Helvetica Neue" panose="020B0604020202020204" charset="0"/>
              </a:rPr>
              <a:t> () )</a:t>
            </a:r>
          </a:p>
          <a:p>
            <a:endParaRPr lang="es-AR" b="1" dirty="0" smtClean="0">
              <a:solidFill>
                <a:srgbClr val="7030A0"/>
              </a:solidFill>
            </a:endParaRPr>
          </a:p>
          <a:p>
            <a:endParaRPr lang="es-AR" dirty="0">
              <a:solidFill>
                <a:schemeClr val="tx1"/>
              </a:solidFill>
            </a:endParaRPr>
          </a:p>
          <a:p>
            <a:r>
              <a:rPr lang="es-AR" b="1" dirty="0">
                <a:solidFill>
                  <a:srgbClr val="7030A0"/>
                </a:solidFill>
                <a:latin typeface="Helvetica Neue" panose="020B0604020202020204" charset="0"/>
              </a:rPr>
              <a:t>#Presionando CTRL + L borramos toda la consola de R</a:t>
            </a:r>
          </a:p>
          <a:p>
            <a:endParaRPr lang="es-AR" b="1" dirty="0">
              <a:solidFill>
                <a:srgbClr val="7030A0"/>
              </a:solidFill>
              <a:latin typeface="Helvetica Neue" panose="020B0604020202020204" charset="0"/>
            </a:endParaRPr>
          </a:p>
          <a:p>
            <a:endParaRPr lang="es-AR" b="1" dirty="0">
              <a:solidFill>
                <a:srgbClr val="7030A0"/>
              </a:solidFill>
              <a:latin typeface="Helvetica Neue" panose="020B0604020202020204" charset="0"/>
            </a:endParaRPr>
          </a:p>
          <a:p>
            <a:r>
              <a:rPr lang="es-AR" b="1" dirty="0">
                <a:solidFill>
                  <a:srgbClr val="7030A0"/>
                </a:solidFill>
                <a:latin typeface="Helvetica Neue" panose="020B0604020202020204" charset="0"/>
              </a:rPr>
              <a:t>#Mediante </a:t>
            </a:r>
            <a:r>
              <a:rPr lang="es-AR" b="1" dirty="0" smtClean="0">
                <a:solidFill>
                  <a:srgbClr val="7030A0"/>
                </a:solidFill>
                <a:latin typeface="Helvetica Neue" panose="020B0604020202020204" charset="0"/>
              </a:rPr>
              <a:t>q () </a:t>
            </a:r>
            <a:r>
              <a:rPr lang="es-AR" b="1" dirty="0">
                <a:solidFill>
                  <a:srgbClr val="7030A0"/>
                </a:solidFill>
                <a:latin typeface="Helvetica Neue" panose="020B0604020202020204" charset="0"/>
              </a:rPr>
              <a:t>cerramos R</a:t>
            </a:r>
          </a:p>
          <a:p>
            <a:endParaRPr lang="es-AR" b="1" dirty="0" smtClean="0">
              <a:solidFill>
                <a:srgbClr val="7030A0"/>
              </a:solidFill>
            </a:endParaRPr>
          </a:p>
        </p:txBody>
      </p:sp>
    </p:spTree>
    <p:extLst>
      <p:ext uri="{BB962C8B-B14F-4D97-AF65-F5344CB8AC3E}">
        <p14:creationId xmlns:p14="http://schemas.microsoft.com/office/powerpoint/2010/main" val="1374833166"/>
      </p:ext>
    </p:extLst>
  </p:cSld>
  <p:clrMapOvr>
    <a:masterClrMapping/>
  </p:clrMapOvr>
  <p:transition spd="slow">
    <p:push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23478"/>
            <a:ext cx="7704856" cy="857400"/>
          </a:xfrm>
          <a:noFill/>
          <a:ln>
            <a:noFill/>
          </a:ln>
        </p:spPr>
        <p:txBody>
          <a:bodyPr>
            <a:normAutofit fontScale="90000"/>
          </a:bodyPr>
          <a:lstStyle/>
          <a:p>
            <a:r>
              <a:rPr lang="es-AR" sz="2800" dirty="0" smtClean="0">
                <a:solidFill>
                  <a:srgbClr val="88398A"/>
                </a:solidFill>
              </a:rPr>
              <a:t>La  importancia de trabajar con  proyectos </a:t>
            </a:r>
            <a:endParaRPr lang="es-AR" sz="2800" dirty="0">
              <a:solidFill>
                <a:srgbClr val="88398A"/>
              </a:solidFill>
            </a:endParaRPr>
          </a:p>
        </p:txBody>
      </p:sp>
      <p:sp>
        <p:nvSpPr>
          <p:cNvPr id="3" name="Marcador de texto 2"/>
          <p:cNvSpPr>
            <a:spLocks noGrp="1"/>
          </p:cNvSpPr>
          <p:nvPr>
            <p:ph type="body" idx="1"/>
          </p:nvPr>
        </p:nvSpPr>
        <p:spPr>
          <a:xfrm>
            <a:off x="251520" y="977769"/>
            <a:ext cx="8532440" cy="4133490"/>
          </a:xfrm>
        </p:spPr>
        <p:txBody>
          <a:bodyPr>
            <a:noAutofit/>
          </a:bodyPr>
          <a:lstStyle/>
          <a:p>
            <a:pPr indent="0" algn="just">
              <a:lnSpc>
                <a:spcPct val="150000"/>
              </a:lnSpc>
              <a:buNone/>
            </a:pPr>
            <a:r>
              <a:rPr lang="es-ES" sz="1400" dirty="0">
                <a:latin typeface="Helvetica Neue" panose="020B0604020202020204" charset="0"/>
                <a:cs typeface="Arial" panose="020B0604020202020204" pitchFamily="34" charset="0"/>
              </a:rPr>
              <a:t>Una de las ventajas de </a:t>
            </a:r>
            <a:r>
              <a:rPr lang="es-ES" sz="1400" dirty="0" err="1">
                <a:latin typeface="Helvetica Neue" panose="020B0604020202020204" charset="0"/>
                <a:cs typeface="Arial" panose="020B0604020202020204" pitchFamily="34" charset="0"/>
              </a:rPr>
              <a:t>RStudio</a:t>
            </a:r>
            <a:r>
              <a:rPr lang="es-ES" sz="1400" dirty="0">
                <a:latin typeface="Helvetica Neue" panose="020B0604020202020204" charset="0"/>
                <a:cs typeface="Arial" panose="020B0604020202020204" pitchFamily="34" charset="0"/>
              </a:rPr>
              <a:t> es que permite crear "proyectos". Un proyecto es un espacio o contexto de trabajo asociado a una carpeta en particular, en la que se guardan nuestros scripts, archivos de datos, gráficos, etc. Cuando creamos un proyecto en </a:t>
            </a:r>
            <a:r>
              <a:rPr lang="es-ES" sz="1400" dirty="0" err="1">
                <a:latin typeface="Helvetica Neue" panose="020B0604020202020204" charset="0"/>
                <a:cs typeface="Arial" panose="020B0604020202020204" pitchFamily="34" charset="0"/>
              </a:rPr>
              <a:t>RStudio</a:t>
            </a:r>
            <a:r>
              <a:rPr lang="es-ES" sz="1400" dirty="0">
                <a:latin typeface="Helvetica Neue" panose="020B0604020202020204" charset="0"/>
                <a:cs typeface="Arial" panose="020B0604020202020204" pitchFamily="34" charset="0"/>
              </a:rPr>
              <a:t>, se crea un tipo especial de archivo (.</a:t>
            </a:r>
            <a:r>
              <a:rPr lang="es-ES" sz="1400" dirty="0" err="1">
                <a:latin typeface="Helvetica Neue" panose="020B0604020202020204" charset="0"/>
                <a:cs typeface="Arial" panose="020B0604020202020204" pitchFamily="34" charset="0"/>
              </a:rPr>
              <a:t>Rproj</a:t>
            </a:r>
            <a:r>
              <a:rPr lang="es-ES" sz="1400" dirty="0">
                <a:latin typeface="Helvetica Neue" panose="020B0604020202020204" charset="0"/>
                <a:cs typeface="Arial" panose="020B0604020202020204" pitchFamily="34" charset="0"/>
              </a:rPr>
              <a:t>) que lo que hace es vincular todo lo que se encuentra dentro de esa carpeta. </a:t>
            </a:r>
          </a:p>
          <a:p>
            <a:pPr indent="0" algn="just">
              <a:lnSpc>
                <a:spcPct val="150000"/>
              </a:lnSpc>
              <a:buNone/>
            </a:pPr>
            <a:r>
              <a:rPr lang="es-ES" sz="1400" dirty="0">
                <a:latin typeface="Helvetica Neue" panose="020B0604020202020204" charset="0"/>
                <a:cs typeface="Arial" panose="020B0604020202020204" pitchFamily="34" charset="0"/>
              </a:rPr>
              <a:t>¿Por qué esto es útil? Si parte de nuestro script, por ejemplo, implica abrir un archivo que está en la carpeta de nuestro proyecto, no necesito indicar en mi código toda la ruta del archivo: lo que hará </a:t>
            </a:r>
            <a:r>
              <a:rPr lang="es-ES" sz="1400" dirty="0" err="1">
                <a:latin typeface="Helvetica Neue" panose="020B0604020202020204" charset="0"/>
                <a:cs typeface="Arial" panose="020B0604020202020204" pitchFamily="34" charset="0"/>
              </a:rPr>
              <a:t>RStudio</a:t>
            </a:r>
            <a:r>
              <a:rPr lang="es-ES" sz="1400" dirty="0">
                <a:latin typeface="Helvetica Neue" panose="020B0604020202020204" charset="0"/>
                <a:cs typeface="Arial" panose="020B0604020202020204" pitchFamily="34" charset="0"/>
              </a:rPr>
              <a:t> será buscarlo en el entorno/carpeta del proyecto. Si movemos la carpeta a otro lugar de nuestro computador o la compartimos con otra persona, nuestro código seguirá funcionando, ya que el archivo .</a:t>
            </a:r>
            <a:r>
              <a:rPr lang="es-ES" sz="1400" dirty="0" err="1">
                <a:latin typeface="Helvetica Neue" panose="020B0604020202020204" charset="0"/>
                <a:cs typeface="Arial" panose="020B0604020202020204" pitchFamily="34" charset="0"/>
              </a:rPr>
              <a:t>Rproj</a:t>
            </a:r>
            <a:r>
              <a:rPr lang="es-ES" sz="1400" dirty="0">
                <a:latin typeface="Helvetica Neue" panose="020B0604020202020204" charset="0"/>
                <a:cs typeface="Arial" panose="020B0604020202020204" pitchFamily="34" charset="0"/>
              </a:rPr>
              <a:t> mantendrá todo unido. Si no creara un proyecto, tendría que indicar al inicio de mi script cuál es la ruta de la carpeta que ocuparé como espacio de trabajo. El problema de esa opción es que si muevo la carpeta o le cambio el nombre, tendría que volver a escribir la ruta para que todo funcione. Al crear un proyecto eso deja de ser una preocupación.</a:t>
            </a:r>
          </a:p>
          <a:p>
            <a:endParaRPr lang="es-AR" sz="1400" dirty="0"/>
          </a:p>
        </p:txBody>
      </p:sp>
    </p:spTree>
    <p:extLst>
      <p:ext uri="{BB962C8B-B14F-4D97-AF65-F5344CB8AC3E}">
        <p14:creationId xmlns:p14="http://schemas.microsoft.com/office/powerpoint/2010/main" val="152810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45381" y="123478"/>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Importación de datos en R  </a:t>
            </a:r>
          </a:p>
        </p:txBody>
      </p:sp>
      <p:sp>
        <p:nvSpPr>
          <p:cNvPr id="3" name="2 CuadroTexto"/>
          <p:cNvSpPr txBox="1"/>
          <p:nvPr/>
        </p:nvSpPr>
        <p:spPr>
          <a:xfrm>
            <a:off x="539551" y="801985"/>
            <a:ext cx="7992889" cy="1477328"/>
          </a:xfrm>
          <a:prstGeom prst="rect">
            <a:avLst/>
          </a:prstGeom>
          <a:noFill/>
        </p:spPr>
        <p:txBody>
          <a:bodyPr wrap="square" rtlCol="0">
            <a:spAutoFit/>
          </a:bodyPr>
          <a:lstStyle/>
          <a:p>
            <a:endParaRPr lang="es-AR" dirty="0" smtClean="0">
              <a:solidFill>
                <a:schemeClr val="tx1"/>
              </a:solidFill>
              <a:latin typeface="Helvetica Neue" panose="020B0604020202020204" charset="0"/>
              <a:cs typeface="Arial" panose="020B0604020202020204" pitchFamily="34" charset="0"/>
            </a:endParaRPr>
          </a:p>
          <a:p>
            <a:r>
              <a:rPr lang="es-AR" dirty="0" smtClean="0">
                <a:solidFill>
                  <a:schemeClr val="tx1"/>
                </a:solidFill>
                <a:latin typeface="Helvetica Neue" panose="020B0604020202020204" charset="0"/>
                <a:cs typeface="Arial" panose="020B0604020202020204" pitchFamily="34" charset="0"/>
              </a:rPr>
              <a:t>Esos </a:t>
            </a:r>
            <a:r>
              <a:rPr lang="es-AR" dirty="0" smtClean="0">
                <a:solidFill>
                  <a:schemeClr val="tx1"/>
                </a:solidFill>
                <a:latin typeface="Helvetica Neue" panose="020B0604020202020204" charset="0"/>
                <a:cs typeface="Arial" panose="020B0604020202020204" pitchFamily="34" charset="0"/>
              </a:rPr>
              <a:t>datos pueden </a:t>
            </a:r>
            <a:r>
              <a:rPr lang="es-AR" dirty="0" smtClean="0">
                <a:solidFill>
                  <a:schemeClr val="tx1"/>
                </a:solidFill>
                <a:latin typeface="Helvetica Neue" panose="020B0604020202020204" charset="0"/>
              </a:rPr>
              <a:t>ser tabulares, jerárquicos, relacionales y distribuidos. </a:t>
            </a:r>
          </a:p>
          <a:p>
            <a:endParaRPr lang="es-AR" dirty="0" smtClean="0">
              <a:solidFill>
                <a:srgbClr val="7030A0"/>
              </a:solidFill>
              <a:latin typeface="Helvetica Neue" panose="020B0604020202020204" charset="0"/>
            </a:endParaRPr>
          </a:p>
          <a:p>
            <a:r>
              <a:rPr lang="es-AR" b="1" dirty="0" smtClean="0">
                <a:solidFill>
                  <a:srgbClr val="7030A0"/>
                </a:solidFill>
                <a:latin typeface="Helvetica Neue" panose="020B0604020202020204" charset="0"/>
              </a:rPr>
              <a:t>#Tidy data: es importante tener los datos ordenados. </a:t>
            </a:r>
          </a:p>
          <a:p>
            <a:endParaRPr lang="es-AR" b="1" dirty="0" smtClean="0">
              <a:solidFill>
                <a:srgbClr val="7030A0"/>
              </a:solidFill>
              <a:latin typeface="Helvetica Neue" panose="020B0604020202020204"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49" y="2934242"/>
            <a:ext cx="3354511" cy="121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699" y="2809975"/>
            <a:ext cx="3095054" cy="133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201422"/>
      </p:ext>
    </p:extLst>
  </p:cSld>
  <p:clrMapOvr>
    <a:masterClrMapping/>
  </p:clrMapOvr>
  <p:transition spd="slow">
    <p:push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45381" y="123478"/>
            <a:ext cx="7232775" cy="562000"/>
          </a:xfrm>
          <a:prstGeom prst="rect">
            <a:avLst/>
          </a:prstGeom>
          <a:noFill/>
          <a:ln>
            <a:noFill/>
          </a:ln>
        </p:spPr>
        <p:txBody>
          <a:bodyPr lIns="91045" tIns="91045" rIns="91045" bIns="91045" anchor="t" anchorCtr="0">
            <a:noAutofit/>
          </a:bodyPr>
          <a:lstStyle/>
          <a:p>
            <a:pPr>
              <a:buSzPct val="25000"/>
            </a:pPr>
            <a:r>
              <a:rPr lang="en" sz="2800" dirty="0">
                <a:solidFill>
                  <a:srgbClr val="88398A"/>
                </a:solidFill>
              </a:rPr>
              <a:t>Importación de datos en R  </a:t>
            </a:r>
          </a:p>
        </p:txBody>
      </p:sp>
      <p:sp>
        <p:nvSpPr>
          <p:cNvPr id="3" name="2 CuadroTexto"/>
          <p:cNvSpPr txBox="1"/>
          <p:nvPr/>
        </p:nvSpPr>
        <p:spPr>
          <a:xfrm>
            <a:off x="539551" y="801985"/>
            <a:ext cx="6984777" cy="3416320"/>
          </a:xfrm>
          <a:prstGeom prst="rect">
            <a:avLst/>
          </a:prstGeom>
          <a:noFill/>
        </p:spPr>
        <p:txBody>
          <a:bodyPr wrap="square" rtlCol="0">
            <a:spAutoFit/>
          </a:bodyPr>
          <a:lstStyle/>
          <a:p>
            <a:pPr>
              <a:lnSpc>
                <a:spcPct val="150000"/>
              </a:lnSpc>
            </a:pPr>
            <a:r>
              <a:rPr lang="es-AR" b="1" dirty="0" smtClean="0">
                <a:solidFill>
                  <a:srgbClr val="7030A0"/>
                </a:solidFill>
                <a:latin typeface="Helvetica Neue" panose="020B0604020202020204" charset="0"/>
              </a:rPr>
              <a:t>#</a:t>
            </a:r>
            <a:r>
              <a:rPr lang="es-AR" b="1" dirty="0">
                <a:solidFill>
                  <a:srgbClr val="7030A0"/>
                </a:solidFill>
                <a:latin typeface="Helvetica Neue" panose="020B0604020202020204" charset="0"/>
              </a:rPr>
              <a:t>Por medio de read.csv()</a:t>
            </a:r>
          </a:p>
          <a:p>
            <a:pPr>
              <a:lnSpc>
                <a:spcPct val="150000"/>
              </a:lnSpc>
            </a:pPr>
            <a:r>
              <a:rPr lang="es-AR" b="1" dirty="0">
                <a:solidFill>
                  <a:schemeClr val="tx1"/>
                </a:solidFill>
                <a:latin typeface="Helvetica Neue" panose="020B0604020202020204" charset="0"/>
              </a:rPr>
              <a:t>Iris &lt;-read.csv("E:/DATASETS/iris.csv")</a:t>
            </a:r>
          </a:p>
          <a:p>
            <a:pPr>
              <a:lnSpc>
                <a:spcPct val="150000"/>
              </a:lnSpc>
            </a:pPr>
            <a:r>
              <a:rPr lang="es-AR" b="1" dirty="0">
                <a:solidFill>
                  <a:schemeClr val="tx1"/>
                </a:solidFill>
                <a:latin typeface="Helvetica Neue" panose="020B0604020202020204" charset="0"/>
              </a:rPr>
              <a:t>View(iris</a:t>
            </a:r>
            <a:r>
              <a:rPr lang="es-AR" b="1" dirty="0" smtClean="0">
                <a:solidFill>
                  <a:schemeClr val="tx1"/>
                </a:solidFill>
                <a:latin typeface="Helvetica Neue" panose="020B0604020202020204" charset="0"/>
              </a:rPr>
              <a:t>)</a:t>
            </a:r>
            <a:endParaRPr lang="es-AR" b="1" dirty="0">
              <a:solidFill>
                <a:srgbClr val="7030A0"/>
              </a:solidFill>
              <a:latin typeface="Helvetica Neue" panose="020B0604020202020204" charset="0"/>
            </a:endParaRPr>
          </a:p>
          <a:p>
            <a:pPr>
              <a:lnSpc>
                <a:spcPct val="150000"/>
              </a:lnSpc>
            </a:pPr>
            <a:r>
              <a:rPr lang="es-AR" b="1" dirty="0" smtClean="0">
                <a:solidFill>
                  <a:srgbClr val="7030A0"/>
                </a:solidFill>
                <a:latin typeface="Helvetica Neue" panose="020B0604020202020204" charset="0"/>
              </a:rPr>
              <a:t>#Por medio de </a:t>
            </a:r>
            <a:r>
              <a:rPr lang="es-AR" b="1" dirty="0" err="1" smtClean="0">
                <a:solidFill>
                  <a:srgbClr val="7030A0"/>
                </a:solidFill>
                <a:latin typeface="Helvetica Neue" panose="020B0604020202020204" charset="0"/>
              </a:rPr>
              <a:t>read.table</a:t>
            </a:r>
            <a:r>
              <a:rPr lang="es-AR" b="1" dirty="0" smtClean="0">
                <a:solidFill>
                  <a:srgbClr val="7030A0"/>
                </a:solidFill>
                <a:latin typeface="Helvetica Neue" panose="020B0604020202020204" charset="0"/>
              </a:rPr>
              <a:t>()</a:t>
            </a:r>
          </a:p>
          <a:p>
            <a:pPr>
              <a:lnSpc>
                <a:spcPct val="150000"/>
              </a:lnSpc>
            </a:pPr>
            <a:r>
              <a:rPr lang="es-AR" dirty="0" err="1">
                <a:solidFill>
                  <a:schemeClr val="tx1"/>
                </a:solidFill>
                <a:latin typeface="Helvetica Neue" panose="020B0604020202020204" charset="0"/>
                <a:cs typeface="Arial" panose="020B0604020202020204" pitchFamily="34" charset="0"/>
              </a:rPr>
              <a:t>mtcars</a:t>
            </a:r>
            <a:r>
              <a:rPr lang="es-AR" dirty="0">
                <a:solidFill>
                  <a:schemeClr val="tx1"/>
                </a:solidFill>
                <a:latin typeface="Helvetica Neue" panose="020B0604020202020204" charset="0"/>
                <a:cs typeface="Arial" panose="020B0604020202020204" pitchFamily="34" charset="0"/>
              </a:rPr>
              <a:t> &lt;- </a:t>
            </a:r>
            <a:r>
              <a:rPr lang="es-AR" dirty="0" err="1">
                <a:solidFill>
                  <a:schemeClr val="tx1"/>
                </a:solidFill>
                <a:latin typeface="Helvetica Neue" panose="020B0604020202020204" charset="0"/>
                <a:cs typeface="Arial" panose="020B0604020202020204" pitchFamily="34" charset="0"/>
              </a:rPr>
              <a:t>read.table</a:t>
            </a:r>
            <a:r>
              <a:rPr lang="es-AR" dirty="0">
                <a:solidFill>
                  <a:schemeClr val="tx1"/>
                </a:solidFill>
                <a:latin typeface="Helvetica Neue" panose="020B0604020202020204" charset="0"/>
                <a:cs typeface="Arial" panose="020B0604020202020204" pitchFamily="34" charset="0"/>
              </a:rPr>
              <a:t>("E:/DATASETS/mtcars.txt")</a:t>
            </a:r>
          </a:p>
          <a:p>
            <a:pPr>
              <a:lnSpc>
                <a:spcPct val="150000"/>
              </a:lnSpc>
            </a:pPr>
            <a:r>
              <a:rPr lang="es-AR" dirty="0" err="1">
                <a:solidFill>
                  <a:schemeClr val="tx1"/>
                </a:solidFill>
                <a:latin typeface="Helvetica Neue" panose="020B0604020202020204" charset="0"/>
                <a:cs typeface="Arial" panose="020B0604020202020204" pitchFamily="34" charset="0"/>
              </a:rPr>
              <a:t>mtcars</a:t>
            </a:r>
            <a:r>
              <a:rPr lang="es-AR" dirty="0">
                <a:solidFill>
                  <a:schemeClr val="tx1"/>
                </a:solidFill>
                <a:latin typeface="Helvetica Neue" panose="020B0604020202020204" charset="0"/>
                <a:cs typeface="Arial" panose="020B0604020202020204" pitchFamily="34" charset="0"/>
              </a:rPr>
              <a:t> &lt;- </a:t>
            </a:r>
            <a:r>
              <a:rPr lang="es-AR" dirty="0" err="1">
                <a:solidFill>
                  <a:schemeClr val="tx1"/>
                </a:solidFill>
                <a:latin typeface="Helvetica Neue" panose="020B0604020202020204" charset="0"/>
                <a:cs typeface="Arial" panose="020B0604020202020204" pitchFamily="34" charset="0"/>
              </a:rPr>
              <a:t>read.table</a:t>
            </a:r>
            <a:r>
              <a:rPr lang="es-AR" dirty="0">
                <a:solidFill>
                  <a:schemeClr val="tx1"/>
                </a:solidFill>
                <a:latin typeface="Helvetica Neue" panose="020B0604020202020204" charset="0"/>
                <a:cs typeface="Arial" panose="020B0604020202020204" pitchFamily="34" charset="0"/>
              </a:rPr>
              <a:t>("E:/DATASETS/mtcars.txt", </a:t>
            </a:r>
            <a:r>
              <a:rPr lang="es-AR" dirty="0" err="1">
                <a:solidFill>
                  <a:schemeClr val="tx1"/>
                </a:solidFill>
                <a:latin typeface="Helvetica Neue" panose="020B0604020202020204" charset="0"/>
                <a:cs typeface="Arial" panose="020B0604020202020204" pitchFamily="34" charset="0"/>
              </a:rPr>
              <a:t>header</a:t>
            </a:r>
            <a:r>
              <a:rPr lang="es-AR" dirty="0">
                <a:solidFill>
                  <a:schemeClr val="tx1"/>
                </a:solidFill>
                <a:latin typeface="Helvetica Neue" panose="020B0604020202020204" charset="0"/>
                <a:cs typeface="Arial" panose="020B0604020202020204" pitchFamily="34" charset="0"/>
              </a:rPr>
              <a:t>=TRUE)</a:t>
            </a:r>
          </a:p>
          <a:p>
            <a:pPr>
              <a:lnSpc>
                <a:spcPct val="150000"/>
              </a:lnSpc>
            </a:pPr>
            <a:r>
              <a:rPr lang="es-AR" dirty="0">
                <a:solidFill>
                  <a:schemeClr val="tx1"/>
                </a:solidFill>
                <a:latin typeface="Helvetica Neue" panose="020B0604020202020204" charset="0"/>
                <a:cs typeface="Arial" panose="020B0604020202020204" pitchFamily="34" charset="0"/>
              </a:rPr>
              <a:t>View(</a:t>
            </a:r>
            <a:r>
              <a:rPr lang="es-AR" dirty="0" err="1">
                <a:solidFill>
                  <a:schemeClr val="tx1"/>
                </a:solidFill>
                <a:latin typeface="Helvetica Neue" panose="020B0604020202020204" charset="0"/>
                <a:cs typeface="Arial" panose="020B0604020202020204" pitchFamily="34" charset="0"/>
              </a:rPr>
              <a:t>mtcars</a:t>
            </a:r>
            <a:r>
              <a:rPr lang="es-AR" dirty="0">
                <a:solidFill>
                  <a:schemeClr val="tx1"/>
                </a:solidFill>
                <a:latin typeface="Helvetica Neue" panose="020B0604020202020204" charset="0"/>
                <a:cs typeface="Arial" panose="020B0604020202020204" pitchFamily="34" charset="0"/>
              </a:rPr>
              <a:t>)</a:t>
            </a:r>
            <a:endParaRPr lang="es-AR" dirty="0" smtClean="0">
              <a:solidFill>
                <a:schemeClr val="tx1"/>
              </a:solidFill>
              <a:latin typeface="Helvetica Neue" panose="020B0604020202020204" charset="0"/>
              <a:cs typeface="Arial" panose="020B0604020202020204" pitchFamily="34" charset="0"/>
            </a:endParaRPr>
          </a:p>
          <a:p>
            <a:pPr>
              <a:lnSpc>
                <a:spcPct val="150000"/>
              </a:lnSpc>
            </a:pPr>
            <a:endParaRPr lang="es-AR" b="1" dirty="0">
              <a:solidFill>
                <a:srgbClr val="7030A0"/>
              </a:solidFill>
              <a:latin typeface="Helvetica Neue" panose="020B060402020202020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2355726"/>
            <a:ext cx="831368" cy="96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11560" y="4102044"/>
            <a:ext cx="4572000" cy="307777"/>
          </a:xfrm>
          <a:prstGeom prst="rect">
            <a:avLst/>
          </a:prstGeom>
        </p:spPr>
        <p:txBody>
          <a:bodyPr>
            <a:spAutoFit/>
          </a:bodyPr>
          <a:lstStyle/>
          <a:p>
            <a:pPr lvl="0"/>
            <a:endParaRPr lang="es-AR" dirty="0">
              <a:solidFill>
                <a:srgbClr val="7030A0"/>
              </a:solidFill>
              <a:latin typeface="Helvetica Neue" panose="020B0604020202020204" charset="0"/>
            </a:endParaRPr>
          </a:p>
        </p:txBody>
      </p:sp>
    </p:spTree>
    <p:extLst>
      <p:ext uri="{BB962C8B-B14F-4D97-AF65-F5344CB8AC3E}">
        <p14:creationId xmlns:p14="http://schemas.microsoft.com/office/powerpoint/2010/main" val="3393996219"/>
      </p:ext>
    </p:extLst>
  </p:cSld>
  <p:clrMapOvr>
    <a:masterClrMapping/>
  </p:clrMapOvr>
  <p:transition spd="slow">
    <p:push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45381" y="123478"/>
            <a:ext cx="7232775" cy="562000"/>
          </a:xfrm>
          <a:prstGeom prst="rect">
            <a:avLst/>
          </a:prstGeom>
          <a:noFill/>
          <a:ln>
            <a:noFill/>
          </a:ln>
        </p:spPr>
        <p:txBody>
          <a:bodyPr lIns="91045" tIns="91045" rIns="91045" bIns="91045" anchor="t" anchorCtr="0">
            <a:noAutofit/>
          </a:bodyPr>
          <a:lstStyle/>
          <a:p>
            <a:pPr>
              <a:buSzPct val="25000"/>
            </a:pPr>
            <a:r>
              <a:rPr lang="en" sz="2800" dirty="0">
                <a:solidFill>
                  <a:srgbClr val="88398A"/>
                </a:solidFill>
              </a:rPr>
              <a:t>Importación de datos en R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2355726"/>
            <a:ext cx="831368" cy="96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611560" y="4102044"/>
            <a:ext cx="4572000" cy="307777"/>
          </a:xfrm>
          <a:prstGeom prst="rect">
            <a:avLst/>
          </a:prstGeom>
        </p:spPr>
        <p:txBody>
          <a:bodyPr>
            <a:spAutoFit/>
          </a:bodyPr>
          <a:lstStyle/>
          <a:p>
            <a:pPr lvl="0"/>
            <a:endParaRPr lang="es-AR" dirty="0">
              <a:solidFill>
                <a:srgbClr val="7030A0"/>
              </a:solidFill>
              <a:latin typeface="Helvetica Neue" panose="020B0604020202020204" charset="0"/>
            </a:endParaRPr>
          </a:p>
        </p:txBody>
      </p:sp>
      <p:sp>
        <p:nvSpPr>
          <p:cNvPr id="5" name="4 CuadroTexto"/>
          <p:cNvSpPr txBox="1"/>
          <p:nvPr/>
        </p:nvSpPr>
        <p:spPr>
          <a:xfrm>
            <a:off x="395536" y="1118995"/>
            <a:ext cx="6580648" cy="1708160"/>
          </a:xfrm>
          <a:prstGeom prst="rect">
            <a:avLst/>
          </a:prstGeom>
          <a:noFill/>
        </p:spPr>
        <p:txBody>
          <a:bodyPr wrap="none" rtlCol="0">
            <a:spAutoFit/>
          </a:bodyPr>
          <a:lstStyle/>
          <a:p>
            <a:pPr lvl="0">
              <a:lnSpc>
                <a:spcPct val="150000"/>
              </a:lnSpc>
            </a:pPr>
            <a:r>
              <a:rPr lang="es-AR" b="1" dirty="0">
                <a:solidFill>
                  <a:srgbClr val="7030A0"/>
                </a:solidFill>
                <a:latin typeface="Helvetica Neue" panose="020B0604020202020204" charset="0"/>
              </a:rPr>
              <a:t>#También podemos importar otro tipo de datos mediante el paquete </a:t>
            </a:r>
            <a:r>
              <a:rPr lang="es-AR" b="1" dirty="0" err="1" smtClean="0">
                <a:solidFill>
                  <a:srgbClr val="7030A0"/>
                </a:solidFill>
                <a:latin typeface="Helvetica Neue" panose="020B0604020202020204" charset="0"/>
              </a:rPr>
              <a:t>readxl</a:t>
            </a:r>
            <a:endParaRPr lang="es-AR" b="1" dirty="0" smtClean="0">
              <a:solidFill>
                <a:srgbClr val="7030A0"/>
              </a:solidFill>
              <a:latin typeface="Helvetica Neue" panose="020B0604020202020204" charset="0"/>
            </a:endParaRPr>
          </a:p>
          <a:p>
            <a:pPr marL="285750" lvl="0" indent="-285750">
              <a:lnSpc>
                <a:spcPct val="150000"/>
              </a:lnSpc>
              <a:buFont typeface="Arial" panose="020B0604020202020204" pitchFamily="34" charset="0"/>
              <a:buChar char="•"/>
            </a:pPr>
            <a:r>
              <a:rPr lang="es-AR" b="1" dirty="0" smtClean="0">
                <a:solidFill>
                  <a:schemeClr val="tx1"/>
                </a:solidFill>
                <a:latin typeface="Helvetica Neue" panose="020B0604020202020204" charset="0"/>
              </a:rPr>
              <a:t>Ejemplo:</a:t>
            </a:r>
          </a:p>
          <a:p>
            <a:pPr marL="285750" lvl="0" indent="-285750">
              <a:lnSpc>
                <a:spcPct val="150000"/>
              </a:lnSpc>
              <a:buFont typeface="Arial" panose="020B0604020202020204" pitchFamily="34" charset="0"/>
              <a:buChar char="•"/>
            </a:pPr>
            <a:r>
              <a:rPr lang="es-AR" b="1" dirty="0" err="1">
                <a:solidFill>
                  <a:schemeClr val="tx1"/>
                </a:solidFill>
                <a:latin typeface="Helvetica Neue" panose="020B0604020202020204" charset="0"/>
              </a:rPr>
              <a:t>install.packages</a:t>
            </a:r>
            <a:r>
              <a:rPr lang="es-AR" b="1" dirty="0">
                <a:solidFill>
                  <a:schemeClr val="tx1"/>
                </a:solidFill>
                <a:latin typeface="Helvetica Neue" panose="020B0604020202020204" charset="0"/>
              </a:rPr>
              <a:t>("</a:t>
            </a:r>
            <a:r>
              <a:rPr lang="es-AR" b="1" dirty="0" err="1">
                <a:solidFill>
                  <a:schemeClr val="tx1"/>
                </a:solidFill>
                <a:latin typeface="Helvetica Neue" panose="020B0604020202020204" charset="0"/>
              </a:rPr>
              <a:t>readxl</a:t>
            </a:r>
            <a:r>
              <a:rPr lang="es-AR" b="1" dirty="0">
                <a:solidFill>
                  <a:schemeClr val="tx1"/>
                </a:solidFill>
                <a:latin typeface="Helvetica Neue" panose="020B0604020202020204" charset="0"/>
              </a:rPr>
              <a:t>")</a:t>
            </a:r>
          </a:p>
          <a:p>
            <a:pPr marL="285750" lvl="0" indent="-285750">
              <a:lnSpc>
                <a:spcPct val="150000"/>
              </a:lnSpc>
              <a:buFont typeface="Arial" panose="020B0604020202020204" pitchFamily="34" charset="0"/>
              <a:buChar char="•"/>
            </a:pPr>
            <a:r>
              <a:rPr lang="es-AR" b="1" dirty="0" err="1" smtClean="0">
                <a:solidFill>
                  <a:schemeClr val="tx1"/>
                </a:solidFill>
                <a:latin typeface="Helvetica Neue" panose="020B0604020202020204" charset="0"/>
              </a:rPr>
              <a:t>library</a:t>
            </a:r>
            <a:r>
              <a:rPr lang="es-AR" b="1" dirty="0">
                <a:solidFill>
                  <a:schemeClr val="tx1"/>
                </a:solidFill>
                <a:latin typeface="Helvetica Neue" panose="020B0604020202020204" charset="0"/>
              </a:rPr>
              <a:t>("</a:t>
            </a:r>
            <a:r>
              <a:rPr lang="es-AR" b="1" dirty="0" err="1">
                <a:solidFill>
                  <a:schemeClr val="tx1"/>
                </a:solidFill>
                <a:latin typeface="Helvetica Neue" panose="020B0604020202020204" charset="0"/>
              </a:rPr>
              <a:t>readxl</a:t>
            </a:r>
            <a:r>
              <a:rPr lang="es-AR" b="1" dirty="0">
                <a:solidFill>
                  <a:schemeClr val="tx1"/>
                </a:solidFill>
                <a:latin typeface="Helvetica Neue" panose="020B0604020202020204" charset="0"/>
              </a:rPr>
              <a:t>")</a:t>
            </a:r>
            <a:endParaRPr lang="es-AR" b="1" dirty="0" smtClean="0">
              <a:solidFill>
                <a:schemeClr val="tx1"/>
              </a:solidFill>
              <a:latin typeface="Helvetica Neue" panose="020B0604020202020204" charset="0"/>
            </a:endParaRPr>
          </a:p>
          <a:p>
            <a:pPr marL="285750" indent="-285750">
              <a:lnSpc>
                <a:spcPct val="150000"/>
              </a:lnSpc>
              <a:buFont typeface="Arial" panose="020B0604020202020204" pitchFamily="34" charset="0"/>
              <a:buChar char="•"/>
            </a:pPr>
            <a:r>
              <a:rPr lang="es-AR" b="1" dirty="0" err="1">
                <a:solidFill>
                  <a:schemeClr val="tx1"/>
                </a:solidFill>
                <a:latin typeface="Helvetica Neue" panose="020B0604020202020204" charset="0"/>
              </a:rPr>
              <a:t>estadis</a:t>
            </a:r>
            <a:r>
              <a:rPr lang="es-AR" b="1" dirty="0">
                <a:solidFill>
                  <a:schemeClr val="tx1"/>
                </a:solidFill>
                <a:latin typeface="Helvetica Neue" panose="020B0604020202020204" charset="0"/>
              </a:rPr>
              <a:t> &lt;- </a:t>
            </a:r>
            <a:r>
              <a:rPr lang="es-AR" b="1" dirty="0" err="1" smtClean="0">
                <a:solidFill>
                  <a:schemeClr val="tx1"/>
                </a:solidFill>
                <a:latin typeface="Helvetica Neue" panose="020B0604020202020204" charset="0"/>
              </a:rPr>
              <a:t>read_xlsx</a:t>
            </a:r>
            <a:r>
              <a:rPr lang="es-AR" b="1" dirty="0" smtClean="0">
                <a:solidFill>
                  <a:schemeClr val="tx1"/>
                </a:solidFill>
                <a:latin typeface="Helvetica Neue" panose="020B0604020202020204" charset="0"/>
              </a:rPr>
              <a:t>("estadistica2009.xlsx</a:t>
            </a:r>
            <a:r>
              <a:rPr lang="es-AR" b="1" dirty="0">
                <a:solidFill>
                  <a:schemeClr val="tx1"/>
                </a:solidFill>
                <a:latin typeface="Helvetica Neue" panose="020B0604020202020204" charset="0"/>
              </a:rPr>
              <a:t>")</a:t>
            </a:r>
          </a:p>
        </p:txBody>
      </p:sp>
    </p:spTree>
    <p:extLst>
      <p:ext uri="{BB962C8B-B14F-4D97-AF65-F5344CB8AC3E}">
        <p14:creationId xmlns:p14="http://schemas.microsoft.com/office/powerpoint/2010/main" val="194137980"/>
      </p:ext>
    </p:extLst>
  </p:cSld>
  <p:clrMapOvr>
    <a:masterClrMapping/>
  </p:clrMapOvr>
  <p:transition spd="slow">
    <p:push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79585" y="114833"/>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Exploración básica de datos </a:t>
            </a:r>
            <a:r>
              <a:rPr lang="en" sz="2800" dirty="0" smtClean="0">
                <a:solidFill>
                  <a:srgbClr val="88398A"/>
                </a:solidFill>
              </a:rPr>
              <a:t> con  </a:t>
            </a:r>
            <a:r>
              <a:rPr lang="en" sz="2800" dirty="0">
                <a:solidFill>
                  <a:srgbClr val="88398A"/>
                </a:solidFill>
              </a:rPr>
              <a:t>Iris</a:t>
            </a:r>
          </a:p>
        </p:txBody>
      </p:sp>
      <p:sp>
        <p:nvSpPr>
          <p:cNvPr id="3" name="2 CuadroTexto"/>
          <p:cNvSpPr txBox="1"/>
          <p:nvPr/>
        </p:nvSpPr>
        <p:spPr>
          <a:xfrm>
            <a:off x="562970" y="1107626"/>
            <a:ext cx="8361291" cy="9233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AR" dirty="0" smtClean="0">
                <a:solidFill>
                  <a:schemeClr val="tx1"/>
                </a:solidFill>
                <a:latin typeface="Helvetica Neue" panose="020B0604020202020204" charset="0"/>
              </a:rPr>
              <a:t>El dataset más común para análisis en estadística y ciencia de datos. </a:t>
            </a:r>
          </a:p>
          <a:p>
            <a:pPr marL="285750" indent="-285750" algn="just">
              <a:lnSpc>
                <a:spcPct val="150000"/>
              </a:lnSpc>
              <a:buFont typeface="Arial" panose="020B0604020202020204" pitchFamily="34" charset="0"/>
              <a:buChar char="•"/>
            </a:pPr>
            <a:r>
              <a:rPr lang="es-AR" dirty="0" smtClean="0">
                <a:solidFill>
                  <a:schemeClr val="tx1"/>
                </a:solidFill>
                <a:latin typeface="Helvetica Neue" panose="020B0604020202020204" charset="0"/>
              </a:rPr>
              <a:t>Lo vamos a usar para ver funciones básicas para explorar un dataframe.</a:t>
            </a:r>
            <a:endParaRPr lang="es-AR" dirty="0" smtClean="0">
              <a:solidFill>
                <a:srgbClr val="7030A0"/>
              </a:solidFill>
              <a:latin typeface="Helvetica Neue" panose="020B0604020202020204" charset="0"/>
            </a:endParaRPr>
          </a:p>
        </p:txBody>
      </p:sp>
      <p:pic>
        <p:nvPicPr>
          <p:cNvPr id="1028" name="Picture 4" descr="Resultado de imagen para iris virgin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733" y="3343936"/>
            <a:ext cx="1479123" cy="1203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iris seto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3084265"/>
            <a:ext cx="1330840" cy="1772437"/>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6876256" y="2461750"/>
            <a:ext cx="1330840" cy="307777"/>
          </a:xfrm>
          <a:prstGeom prst="rect">
            <a:avLst/>
          </a:prstGeom>
          <a:noFill/>
        </p:spPr>
        <p:txBody>
          <a:bodyPr wrap="square" rtlCol="0">
            <a:spAutoFit/>
          </a:bodyPr>
          <a:lstStyle/>
          <a:p>
            <a:pPr algn="ctr"/>
            <a:r>
              <a:rPr lang="es-AR" b="1" i="1" dirty="0">
                <a:solidFill>
                  <a:srgbClr val="7030A0"/>
                </a:solidFill>
                <a:latin typeface="Helvetica Neue" panose="020B0604020202020204" charset="0"/>
              </a:rPr>
              <a:t>Iris setosa</a:t>
            </a:r>
            <a:endParaRPr lang="es-ES" b="1" i="1" dirty="0">
              <a:solidFill>
                <a:srgbClr val="7030A0"/>
              </a:solidFill>
              <a:latin typeface="Helvetica Neue" panose="020B0604020202020204" charset="0"/>
            </a:endParaRPr>
          </a:p>
        </p:txBody>
      </p:sp>
      <p:sp>
        <p:nvSpPr>
          <p:cNvPr id="12" name="11 CuadroTexto"/>
          <p:cNvSpPr txBox="1"/>
          <p:nvPr/>
        </p:nvSpPr>
        <p:spPr>
          <a:xfrm>
            <a:off x="973733" y="2461751"/>
            <a:ext cx="1330840" cy="307777"/>
          </a:xfrm>
          <a:prstGeom prst="rect">
            <a:avLst/>
          </a:prstGeom>
          <a:noFill/>
        </p:spPr>
        <p:txBody>
          <a:bodyPr wrap="square" rtlCol="0">
            <a:spAutoFit/>
          </a:bodyPr>
          <a:lstStyle/>
          <a:p>
            <a:pPr algn="ctr"/>
            <a:r>
              <a:rPr lang="es-AR" b="1" i="1" dirty="0">
                <a:solidFill>
                  <a:srgbClr val="7030A0"/>
                </a:solidFill>
                <a:latin typeface="Helvetica Neue" panose="020B0604020202020204" charset="0"/>
              </a:rPr>
              <a:t>Iris virginica </a:t>
            </a:r>
            <a:endParaRPr lang="es-ES" b="1" i="1" dirty="0">
              <a:solidFill>
                <a:srgbClr val="7030A0"/>
              </a:solidFill>
              <a:latin typeface="Helvetica Neue" panose="020B0604020202020204" charset="0"/>
            </a:endParaRPr>
          </a:p>
        </p:txBody>
      </p:sp>
      <p:pic>
        <p:nvPicPr>
          <p:cNvPr id="14" name="Picture 2" descr="Resultado de imagen para ir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9477" y="3403421"/>
            <a:ext cx="1512168" cy="1134126"/>
          </a:xfrm>
          <a:prstGeom prst="rect">
            <a:avLst/>
          </a:prstGeom>
          <a:noFill/>
          <a:extLst>
            <a:ext uri="{909E8E84-426E-40DD-AFC4-6F175D3DCCD1}">
              <a14:hiddenFill xmlns:a14="http://schemas.microsoft.com/office/drawing/2010/main">
                <a:solidFill>
                  <a:srgbClr val="FFFFFF"/>
                </a:solidFill>
              </a14:hiddenFill>
            </a:ext>
          </a:extLst>
        </p:spPr>
      </p:pic>
      <p:sp>
        <p:nvSpPr>
          <p:cNvPr id="15" name="12 CuadroTexto"/>
          <p:cNvSpPr txBox="1"/>
          <p:nvPr/>
        </p:nvSpPr>
        <p:spPr>
          <a:xfrm>
            <a:off x="3613165" y="2321299"/>
            <a:ext cx="1585687" cy="307777"/>
          </a:xfrm>
          <a:prstGeom prst="rect">
            <a:avLst/>
          </a:prstGeom>
          <a:noFill/>
        </p:spPr>
        <p:txBody>
          <a:bodyPr wrap="square" rtlCol="0">
            <a:spAutoFit/>
          </a:bodyPr>
          <a:lstStyle/>
          <a:p>
            <a:pPr algn="ctr"/>
            <a:r>
              <a:rPr lang="es-AR" b="1" i="1" dirty="0" smtClean="0">
                <a:solidFill>
                  <a:srgbClr val="7030A0"/>
                </a:solidFill>
                <a:latin typeface="Helvetica Neue" panose="020B0604020202020204" charset="0"/>
              </a:rPr>
              <a:t>Iris versicolor</a:t>
            </a:r>
            <a:endParaRPr lang="es-ES" b="1" i="1" dirty="0">
              <a:solidFill>
                <a:srgbClr val="7030A0"/>
              </a:solidFill>
              <a:latin typeface="Helvetica Neue" panose="020B0604020202020204" charset="0"/>
            </a:endParaRPr>
          </a:p>
        </p:txBody>
      </p:sp>
    </p:spTree>
    <p:extLst>
      <p:ext uri="{BB962C8B-B14F-4D97-AF65-F5344CB8AC3E}">
        <p14:creationId xmlns:p14="http://schemas.microsoft.com/office/powerpoint/2010/main" val="2452732877"/>
      </p:ext>
    </p:extLst>
  </p:cSld>
  <p:clrMapOvr>
    <a:masterClrMapping/>
  </p:clrMapOvr>
  <p:transition spd="slow">
    <p:push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79585" y="114833"/>
            <a:ext cx="7232775" cy="562000"/>
          </a:xfrm>
          <a:prstGeom prst="rect">
            <a:avLst/>
          </a:prstGeom>
          <a:noFill/>
          <a:ln>
            <a:noFill/>
          </a:ln>
        </p:spPr>
        <p:txBody>
          <a:bodyPr lIns="91045" tIns="91045" rIns="91045" bIns="91045" anchor="t" anchorCtr="0">
            <a:noAutofit/>
          </a:bodyPr>
          <a:lstStyle/>
          <a:p>
            <a:pPr>
              <a:buSzPct val="25000"/>
            </a:pPr>
            <a:r>
              <a:rPr lang="en" sz="2800" dirty="0">
                <a:solidFill>
                  <a:srgbClr val="88398A"/>
                </a:solidFill>
              </a:rPr>
              <a:t>Exploración básica de datos </a:t>
            </a:r>
            <a:r>
              <a:rPr lang="en" sz="2800" dirty="0" smtClean="0">
                <a:solidFill>
                  <a:srgbClr val="88398A"/>
                </a:solidFill>
              </a:rPr>
              <a:t>con  </a:t>
            </a:r>
            <a:r>
              <a:rPr lang="en" sz="2800" dirty="0">
                <a:solidFill>
                  <a:srgbClr val="88398A"/>
                </a:solidFill>
              </a:rPr>
              <a:t>Iris</a:t>
            </a:r>
          </a:p>
        </p:txBody>
      </p:sp>
      <p:sp>
        <p:nvSpPr>
          <p:cNvPr id="5" name="4 CuadroTexto"/>
          <p:cNvSpPr txBox="1"/>
          <p:nvPr/>
        </p:nvSpPr>
        <p:spPr>
          <a:xfrm>
            <a:off x="612672" y="915566"/>
            <a:ext cx="3798485" cy="4247317"/>
          </a:xfrm>
          <a:prstGeom prst="rect">
            <a:avLst/>
          </a:prstGeom>
          <a:noFill/>
        </p:spPr>
        <p:txBody>
          <a:bodyPr wrap="square" rtlCol="0">
            <a:spAutoFit/>
          </a:bodyPr>
          <a:lstStyle/>
          <a:p>
            <a:pPr>
              <a:lnSpc>
                <a:spcPct val="150000"/>
              </a:lnSpc>
            </a:pPr>
            <a:r>
              <a:rPr lang="es-AR" sz="1600" b="1" dirty="0" smtClean="0">
                <a:solidFill>
                  <a:srgbClr val="7030A0"/>
                </a:solidFill>
                <a:latin typeface="Helvetica Neue" panose="020B0604020202020204" charset="0"/>
              </a:rPr>
              <a:t># </a:t>
            </a:r>
            <a:r>
              <a:rPr lang="es-AR" b="1" dirty="0" smtClean="0">
                <a:solidFill>
                  <a:srgbClr val="7030A0"/>
                </a:solidFill>
                <a:latin typeface="Helvetica Neue" panose="020B0604020202020204" charset="0"/>
              </a:rPr>
              <a:t>Carga </a:t>
            </a:r>
            <a:r>
              <a:rPr lang="es-AR" b="1" dirty="0" smtClean="0">
                <a:solidFill>
                  <a:srgbClr val="7030A0"/>
                </a:solidFill>
                <a:latin typeface="Helvetica Neue" panose="020B0604020202020204" charset="0"/>
              </a:rPr>
              <a:t>del </a:t>
            </a:r>
            <a:r>
              <a:rPr lang="es-AR" b="1" dirty="0" err="1" smtClean="0">
                <a:solidFill>
                  <a:srgbClr val="7030A0"/>
                </a:solidFill>
                <a:latin typeface="Helvetica Neue" panose="020B0604020202020204" charset="0"/>
              </a:rPr>
              <a:t>dataset</a:t>
            </a:r>
            <a:r>
              <a:rPr lang="es-AR" b="1" dirty="0" smtClean="0">
                <a:solidFill>
                  <a:srgbClr val="7030A0"/>
                </a:solidFill>
                <a:latin typeface="Helvetica Neue" panose="020B0604020202020204" charset="0"/>
              </a:rPr>
              <a:t> </a:t>
            </a:r>
          </a:p>
          <a:p>
            <a:pPr>
              <a:lnSpc>
                <a:spcPct val="150000"/>
              </a:lnSpc>
            </a:pPr>
            <a:r>
              <a:rPr lang="es-AR" b="1" dirty="0" smtClean="0">
                <a:solidFill>
                  <a:schemeClr val="tx1"/>
                </a:solidFill>
                <a:latin typeface="Helvetica Neue" panose="020B0604020202020204" charset="0"/>
              </a:rPr>
              <a:t>data(iris)</a:t>
            </a:r>
            <a:endParaRPr lang="es-AR" b="1" dirty="0" smtClean="0">
              <a:solidFill>
                <a:schemeClr val="tx1"/>
              </a:solidFill>
            </a:endParaRPr>
          </a:p>
          <a:p>
            <a:pPr lvl="0"/>
            <a:r>
              <a:rPr lang="es-AR" b="1" dirty="0" smtClean="0">
                <a:solidFill>
                  <a:srgbClr val="7030A0"/>
                </a:solidFill>
              </a:rPr>
              <a:t># </a:t>
            </a:r>
            <a:r>
              <a:rPr lang="es-AR" b="1" dirty="0" smtClean="0">
                <a:solidFill>
                  <a:srgbClr val="7030A0"/>
                </a:solidFill>
                <a:latin typeface="Helvetica Neue" panose="020B0604020202020204" charset="0"/>
              </a:rPr>
              <a:t>Funciones </a:t>
            </a:r>
            <a:r>
              <a:rPr lang="es-AR" b="1" dirty="0" smtClean="0">
                <a:solidFill>
                  <a:srgbClr val="7030A0"/>
                </a:solidFill>
                <a:latin typeface="Helvetica Neue" panose="020B0604020202020204" charset="0"/>
              </a:rPr>
              <a:t>básicas</a:t>
            </a:r>
          </a:p>
          <a:p>
            <a:pPr marL="285750" lvl="0" indent="-285750">
              <a:lnSpc>
                <a:spcPct val="150000"/>
              </a:lnSpc>
              <a:buFont typeface="Wingdings" panose="05000000000000000000" pitchFamily="2" charset="2"/>
              <a:buChar char="§"/>
            </a:pPr>
            <a:r>
              <a:rPr lang="es-AR" b="1" dirty="0" smtClean="0">
                <a:latin typeface="Helvetica Neue" panose="020B0604020202020204" charset="0"/>
              </a:rPr>
              <a:t>class (iris)</a:t>
            </a:r>
          </a:p>
          <a:p>
            <a:pPr marL="285750" lvl="0" indent="-285750">
              <a:lnSpc>
                <a:spcPct val="150000"/>
              </a:lnSpc>
              <a:buFont typeface="Wingdings" panose="05000000000000000000" pitchFamily="2" charset="2"/>
              <a:buChar char="§"/>
            </a:pPr>
            <a:r>
              <a:rPr lang="es-AR" b="1" dirty="0" smtClean="0">
                <a:latin typeface="Helvetica Neue" panose="020B0604020202020204" charset="0"/>
              </a:rPr>
              <a:t>dim (iris)</a:t>
            </a:r>
          </a:p>
          <a:p>
            <a:pPr marL="285750" lvl="0" indent="-285750">
              <a:lnSpc>
                <a:spcPct val="150000"/>
              </a:lnSpc>
              <a:buFont typeface="Wingdings" panose="05000000000000000000" pitchFamily="2" charset="2"/>
              <a:buChar char="§"/>
            </a:pPr>
            <a:r>
              <a:rPr lang="es-AR" b="1" dirty="0" smtClean="0">
                <a:latin typeface="Helvetica Neue" panose="020B0604020202020204" charset="0"/>
              </a:rPr>
              <a:t>names(iris)</a:t>
            </a:r>
          </a:p>
          <a:p>
            <a:pPr marL="285750" indent="-285750">
              <a:lnSpc>
                <a:spcPct val="150000"/>
              </a:lnSpc>
              <a:buFont typeface="Wingdings" panose="05000000000000000000" pitchFamily="2" charset="2"/>
              <a:buChar char="§"/>
            </a:pPr>
            <a:r>
              <a:rPr lang="es-AR" b="1" dirty="0" smtClean="0">
                <a:latin typeface="Helvetica Neue" panose="020B0604020202020204" charset="0"/>
              </a:rPr>
              <a:t>str(iris)</a:t>
            </a:r>
          </a:p>
          <a:p>
            <a:pPr marL="285750" lvl="0" indent="-285750">
              <a:lnSpc>
                <a:spcPct val="150000"/>
              </a:lnSpc>
              <a:buFont typeface="Wingdings" panose="05000000000000000000" pitchFamily="2" charset="2"/>
              <a:buChar char="§"/>
            </a:pPr>
            <a:r>
              <a:rPr lang="es-AR" b="1" dirty="0" smtClean="0">
                <a:latin typeface="Helvetica Neue" panose="020B0604020202020204" charset="0"/>
              </a:rPr>
              <a:t>attributes (iris)</a:t>
            </a:r>
          </a:p>
          <a:p>
            <a:pPr marL="285750" lvl="0" indent="-285750">
              <a:lnSpc>
                <a:spcPct val="150000"/>
              </a:lnSpc>
              <a:buFont typeface="Wingdings" panose="05000000000000000000" pitchFamily="2" charset="2"/>
              <a:buChar char="§"/>
            </a:pPr>
            <a:r>
              <a:rPr lang="es-AR" b="1" dirty="0" smtClean="0">
                <a:latin typeface="Helvetica Neue" panose="020B0604020202020204" charset="0"/>
              </a:rPr>
              <a:t>summary (iris</a:t>
            </a:r>
            <a:r>
              <a:rPr lang="es-AR" b="1" dirty="0" smtClean="0"/>
              <a:t>)</a:t>
            </a:r>
          </a:p>
          <a:p>
            <a:pPr lvl="0"/>
            <a:endParaRPr lang="es-AR" b="1" dirty="0" smtClean="0">
              <a:solidFill>
                <a:srgbClr val="7030A0"/>
              </a:solidFill>
            </a:endParaRPr>
          </a:p>
          <a:p>
            <a:pPr lvl="0"/>
            <a:endParaRPr lang="es-AR" b="1" dirty="0">
              <a:solidFill>
                <a:srgbClr val="7030A0"/>
              </a:solidFill>
              <a:latin typeface="Helvetica Neue" panose="020B0604020202020204" charset="0"/>
            </a:endParaRPr>
          </a:p>
        </p:txBody>
      </p:sp>
      <p:pic>
        <p:nvPicPr>
          <p:cNvPr id="9" name="Imagen 8"/>
          <p:cNvPicPr>
            <a:picLocks noChangeAspect="1"/>
          </p:cNvPicPr>
          <p:nvPr/>
        </p:nvPicPr>
        <p:blipFill>
          <a:blip r:embed="rId3"/>
          <a:stretch>
            <a:fillRect/>
          </a:stretch>
        </p:blipFill>
        <p:spPr>
          <a:xfrm>
            <a:off x="5292080" y="1203598"/>
            <a:ext cx="2345324" cy="2495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4189151"/>
      </p:ext>
    </p:extLst>
  </p:cSld>
  <p:clrMapOvr>
    <a:masterClrMapping/>
  </p:clrMapOvr>
  <p:transition spd="slow">
    <p:push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579585" y="114833"/>
            <a:ext cx="7232775" cy="5620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Exploración básica de datos - Iris</a:t>
            </a:r>
          </a:p>
        </p:txBody>
      </p:sp>
      <p:sp>
        <p:nvSpPr>
          <p:cNvPr id="2" name="1 CuadroTexto"/>
          <p:cNvSpPr txBox="1"/>
          <p:nvPr/>
        </p:nvSpPr>
        <p:spPr>
          <a:xfrm>
            <a:off x="580670" y="1043499"/>
            <a:ext cx="4720223" cy="2031325"/>
          </a:xfrm>
          <a:prstGeom prst="rect">
            <a:avLst/>
          </a:prstGeom>
          <a:noFill/>
        </p:spPr>
        <p:txBody>
          <a:bodyPr wrap="square" rtlCol="0">
            <a:spAutoFit/>
          </a:bodyPr>
          <a:lstStyle/>
          <a:p>
            <a:r>
              <a:rPr lang="es-AR" sz="1600" b="1" dirty="0" smtClean="0">
                <a:solidFill>
                  <a:srgbClr val="7030A0"/>
                </a:solidFill>
                <a:latin typeface="Helvetica Neue" panose="020B0604020202020204" charset="0"/>
              </a:rPr>
              <a:t>#Visualización básica</a:t>
            </a:r>
            <a:endParaRPr lang="es-ES" sz="1600" b="1" dirty="0" smtClean="0">
              <a:solidFill>
                <a:srgbClr val="7030A0"/>
              </a:solidFill>
              <a:latin typeface="Helvetica Neue" panose="020B0604020202020204" charset="0"/>
            </a:endParaRPr>
          </a:p>
          <a:p>
            <a:pPr marL="285750" indent="-285750">
              <a:lnSpc>
                <a:spcPct val="150000"/>
              </a:lnSpc>
              <a:buFont typeface="Wingdings" panose="05000000000000000000" pitchFamily="2" charset="2"/>
              <a:buChar char="§"/>
            </a:pPr>
            <a:r>
              <a:rPr lang="es-ES" sz="1600" b="1" dirty="0">
                <a:latin typeface="Helvetica Neue" panose="020B0604020202020204" charset="0"/>
              </a:rPr>
              <a:t>h</a:t>
            </a:r>
            <a:r>
              <a:rPr lang="es-ES" sz="1600" b="1" dirty="0" smtClean="0">
                <a:latin typeface="Helvetica Neue" panose="020B0604020202020204" charset="0"/>
              </a:rPr>
              <a:t>ist (</a:t>
            </a:r>
            <a:r>
              <a:rPr lang="es-ES" sz="1600" b="1" dirty="0" err="1" smtClean="0">
                <a:latin typeface="Helvetica Neue" panose="020B0604020202020204" charset="0"/>
              </a:rPr>
              <a:t>iris$Petal.Width</a:t>
            </a:r>
            <a:r>
              <a:rPr lang="es-ES" sz="1600" b="1" dirty="0">
                <a:latin typeface="Helvetica Neue" panose="020B0604020202020204" charset="0"/>
              </a:rPr>
              <a:t>)</a:t>
            </a:r>
          </a:p>
          <a:p>
            <a:pPr marL="285750" indent="-285750">
              <a:lnSpc>
                <a:spcPct val="150000"/>
              </a:lnSpc>
              <a:buFont typeface="Wingdings" panose="05000000000000000000" pitchFamily="2" charset="2"/>
              <a:buChar char="§"/>
            </a:pPr>
            <a:r>
              <a:rPr lang="es-ES" sz="1600" b="1" dirty="0">
                <a:latin typeface="Helvetica Neue" panose="020B0604020202020204" charset="0"/>
              </a:rPr>
              <a:t>p</a:t>
            </a:r>
            <a:r>
              <a:rPr lang="es-ES" sz="1600" b="1" dirty="0" smtClean="0">
                <a:latin typeface="Helvetica Neue" panose="020B0604020202020204" charset="0"/>
              </a:rPr>
              <a:t>lot (</a:t>
            </a:r>
            <a:r>
              <a:rPr lang="es-ES" sz="1600" b="1" dirty="0">
                <a:latin typeface="Helvetica Neue" panose="020B0604020202020204" charset="0"/>
              </a:rPr>
              <a:t>iris)</a:t>
            </a:r>
          </a:p>
          <a:p>
            <a:pPr marL="285750" indent="-285750">
              <a:lnSpc>
                <a:spcPct val="150000"/>
              </a:lnSpc>
              <a:buFont typeface="Wingdings" panose="05000000000000000000" pitchFamily="2" charset="2"/>
              <a:buChar char="§"/>
            </a:pPr>
            <a:r>
              <a:rPr lang="es-ES" sz="1600" b="1" dirty="0" err="1" smtClean="0">
                <a:latin typeface="Helvetica Neue" panose="020B0604020202020204" charset="0"/>
              </a:rPr>
              <a:t>plot</a:t>
            </a:r>
            <a:r>
              <a:rPr lang="es-ES" sz="1600" b="1" dirty="0" smtClean="0">
                <a:latin typeface="Helvetica Neue" panose="020B0604020202020204" charset="0"/>
              </a:rPr>
              <a:t>(</a:t>
            </a:r>
            <a:r>
              <a:rPr lang="es-ES" sz="1600" b="1" dirty="0" err="1" smtClean="0">
                <a:latin typeface="Helvetica Neue" panose="020B0604020202020204" charset="0"/>
              </a:rPr>
              <a:t>iris$Petal.Width</a:t>
            </a:r>
            <a:r>
              <a:rPr lang="es-ES" sz="1600" b="1" dirty="0">
                <a:latin typeface="Helvetica Neue" panose="020B0604020202020204" charset="0"/>
              </a:rPr>
              <a:t>, </a:t>
            </a:r>
            <a:r>
              <a:rPr lang="es-ES" sz="1600" b="1" dirty="0" smtClean="0">
                <a:latin typeface="Helvetica Neue" panose="020B0604020202020204" charset="0"/>
              </a:rPr>
              <a:t>iris$Petal.Length)</a:t>
            </a:r>
          </a:p>
          <a:p>
            <a:pPr marL="285750" indent="-285750">
              <a:lnSpc>
                <a:spcPct val="150000"/>
              </a:lnSpc>
              <a:buFont typeface="Wingdings" panose="05000000000000000000" pitchFamily="2" charset="2"/>
              <a:buChar char="§"/>
            </a:pPr>
            <a:r>
              <a:rPr lang="es-ES" sz="1600" b="1" dirty="0" smtClean="0">
                <a:solidFill>
                  <a:schemeClr val="tx1"/>
                </a:solidFill>
                <a:latin typeface="Helvetica Neue" panose="020B0604020202020204" charset="0"/>
              </a:rPr>
              <a:t>Pie(</a:t>
            </a:r>
            <a:r>
              <a:rPr lang="es-ES" sz="1600" b="1" dirty="0" err="1" smtClean="0">
                <a:solidFill>
                  <a:schemeClr val="tx1"/>
                </a:solidFill>
                <a:latin typeface="Helvetica Neue" panose="020B0604020202020204" charset="0"/>
              </a:rPr>
              <a:t>table</a:t>
            </a:r>
            <a:r>
              <a:rPr lang="es-ES" sz="1600" b="1" dirty="0" smtClean="0">
                <a:solidFill>
                  <a:schemeClr val="tx1"/>
                </a:solidFill>
                <a:latin typeface="Helvetica Neue" panose="020B0604020202020204" charset="0"/>
              </a:rPr>
              <a:t>(</a:t>
            </a:r>
            <a:r>
              <a:rPr lang="es-ES" sz="1600" b="1" dirty="0" err="1" smtClean="0">
                <a:solidFill>
                  <a:schemeClr val="tx1"/>
                </a:solidFill>
                <a:latin typeface="Helvetica Neue" panose="020B0604020202020204" charset="0"/>
              </a:rPr>
              <a:t>iris$Species</a:t>
            </a:r>
            <a:r>
              <a:rPr lang="es-ES" sz="1600" b="1" dirty="0" smtClean="0">
                <a:solidFill>
                  <a:schemeClr val="tx1"/>
                </a:solidFill>
                <a:latin typeface="Helvetica Neue" panose="020B0604020202020204" charset="0"/>
              </a:rPr>
              <a:t>))</a:t>
            </a:r>
            <a:endParaRPr lang="es-AR" sz="1600" b="1" dirty="0">
              <a:solidFill>
                <a:schemeClr val="tx1"/>
              </a:solidFill>
              <a:latin typeface="Helvetica Neue" panose="020B0604020202020204" charset="0"/>
            </a:endParaRPr>
          </a:p>
          <a:p>
            <a:endParaRPr lang="es-ES" dirty="0"/>
          </a:p>
        </p:txBody>
      </p:sp>
      <p:pic>
        <p:nvPicPr>
          <p:cNvPr id="1028" name="Picture 4" descr="Resultado de imagen para iris virgin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351" y="2041092"/>
            <a:ext cx="1479123" cy="1203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iris seto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951440"/>
            <a:ext cx="1330840" cy="1772437"/>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7796790" y="1616300"/>
            <a:ext cx="1330840" cy="307777"/>
          </a:xfrm>
          <a:prstGeom prst="rect">
            <a:avLst/>
          </a:prstGeom>
          <a:noFill/>
        </p:spPr>
        <p:txBody>
          <a:bodyPr wrap="square" rtlCol="0">
            <a:spAutoFit/>
          </a:bodyPr>
          <a:lstStyle/>
          <a:p>
            <a:pPr algn="ctr"/>
            <a:r>
              <a:rPr lang="es-AR" b="1" i="1" dirty="0">
                <a:solidFill>
                  <a:srgbClr val="7030A0"/>
                </a:solidFill>
                <a:latin typeface="Helvetica Neue" panose="020B0604020202020204" charset="0"/>
              </a:rPr>
              <a:t>Iris setosa</a:t>
            </a:r>
            <a:endParaRPr lang="es-ES" b="1" i="1" dirty="0">
              <a:solidFill>
                <a:srgbClr val="7030A0"/>
              </a:solidFill>
              <a:latin typeface="Helvetica Neue" panose="020B0604020202020204" charset="0"/>
            </a:endParaRPr>
          </a:p>
        </p:txBody>
      </p:sp>
      <p:sp>
        <p:nvSpPr>
          <p:cNvPr id="12" name="11 CuadroTexto"/>
          <p:cNvSpPr txBox="1"/>
          <p:nvPr/>
        </p:nvSpPr>
        <p:spPr>
          <a:xfrm>
            <a:off x="5920493" y="1617333"/>
            <a:ext cx="1330840" cy="307777"/>
          </a:xfrm>
          <a:prstGeom prst="rect">
            <a:avLst/>
          </a:prstGeom>
          <a:noFill/>
        </p:spPr>
        <p:txBody>
          <a:bodyPr wrap="square" rtlCol="0">
            <a:spAutoFit/>
          </a:bodyPr>
          <a:lstStyle/>
          <a:p>
            <a:pPr algn="ctr"/>
            <a:r>
              <a:rPr lang="es-AR" b="1" i="1" dirty="0">
                <a:solidFill>
                  <a:srgbClr val="7030A0"/>
                </a:solidFill>
                <a:latin typeface="Helvetica Neue" panose="020B0604020202020204" charset="0"/>
              </a:rPr>
              <a:t>Iris virginica </a:t>
            </a:r>
            <a:endParaRPr lang="es-ES" b="1" i="1" dirty="0">
              <a:solidFill>
                <a:srgbClr val="7030A0"/>
              </a:solidFill>
              <a:latin typeface="Helvetica Neue" panose="020B0604020202020204" charset="0"/>
            </a:endParaRPr>
          </a:p>
        </p:txBody>
      </p:sp>
      <p:pic>
        <p:nvPicPr>
          <p:cNvPr id="7" name="Imagen 6"/>
          <p:cNvPicPr>
            <a:picLocks noChangeAspect="1"/>
          </p:cNvPicPr>
          <p:nvPr/>
        </p:nvPicPr>
        <p:blipFill>
          <a:blip r:embed="rId5"/>
          <a:stretch>
            <a:fillRect/>
          </a:stretch>
        </p:blipFill>
        <p:spPr>
          <a:xfrm>
            <a:off x="1691680" y="3074824"/>
            <a:ext cx="3501750" cy="19261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98765829"/>
      </p:ext>
    </p:extLst>
  </p:cSld>
  <p:clrMapOvr>
    <a:masterClrMapping/>
  </p:clrMapOvr>
  <p:transition spd="slow">
    <p:push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84"/>
          <p:cNvSpPr txBox="1">
            <a:spLocks noGrp="1"/>
          </p:cNvSpPr>
          <p:nvPr>
            <p:ph type="title"/>
          </p:nvPr>
        </p:nvSpPr>
        <p:spPr>
          <a:xfrm>
            <a:off x="588345" y="64077"/>
            <a:ext cx="6328247" cy="857400"/>
          </a:xfrm>
          <a:prstGeom prst="rect">
            <a:avLst/>
          </a:prstGeom>
          <a:noFill/>
          <a:ln>
            <a:noFill/>
          </a:ln>
        </p:spPr>
        <p:txBody>
          <a:bodyPr lIns="91045" tIns="91045" rIns="91045" bIns="91045" anchor="t" anchorCtr="0">
            <a:noAutofit/>
          </a:bodyPr>
          <a:lstStyle/>
          <a:p>
            <a:pPr lvl="0">
              <a:buSzPct val="25000"/>
            </a:pPr>
            <a:r>
              <a:rPr lang="en" sz="2800" dirty="0">
                <a:solidFill>
                  <a:srgbClr val="88398A"/>
                </a:solidFill>
              </a:rPr>
              <a:t>Exploración básica de datos - Iris</a:t>
            </a:r>
          </a:p>
        </p:txBody>
      </p:sp>
      <p:sp>
        <p:nvSpPr>
          <p:cNvPr id="3" name="Marcador de texto 2"/>
          <p:cNvSpPr>
            <a:spLocks noGrp="1"/>
          </p:cNvSpPr>
          <p:nvPr>
            <p:ph type="body" idx="1"/>
          </p:nvPr>
        </p:nvSpPr>
        <p:spPr>
          <a:xfrm>
            <a:off x="557430" y="1847434"/>
            <a:ext cx="4339322" cy="756115"/>
          </a:xfrm>
        </p:spPr>
        <p:txBody>
          <a:bodyPr>
            <a:noAutofit/>
          </a:bodyPr>
          <a:lstStyle/>
          <a:p>
            <a:pPr indent="0">
              <a:buNone/>
            </a:pPr>
            <a:endParaRPr lang="es-ES" sz="1800" b="1" dirty="0" smtClean="0">
              <a:solidFill>
                <a:schemeClr val="tx1"/>
              </a:solidFill>
              <a:latin typeface="Helvetica Neue" panose="020B0604020202020204" charset="0"/>
            </a:endParaRPr>
          </a:p>
          <a:p>
            <a:pPr marL="127000" indent="0">
              <a:buNone/>
            </a:pPr>
            <a:r>
              <a:rPr lang="es-ES" sz="1800" b="1" dirty="0">
                <a:solidFill>
                  <a:schemeClr val="tx1"/>
                </a:solidFill>
                <a:latin typeface="Helvetica Neue" panose="020B0604020202020204" charset="0"/>
                <a:ea typeface="Helvetica Neue"/>
                <a:cs typeface="Helvetica Neue"/>
              </a:rPr>
              <a:t>Pie(</a:t>
            </a:r>
            <a:r>
              <a:rPr lang="es-ES" sz="1800" b="1" dirty="0" err="1">
                <a:solidFill>
                  <a:schemeClr val="tx1"/>
                </a:solidFill>
                <a:latin typeface="Helvetica Neue" panose="020B0604020202020204" charset="0"/>
                <a:ea typeface="Helvetica Neue"/>
                <a:cs typeface="Helvetica Neue"/>
              </a:rPr>
              <a:t>table</a:t>
            </a:r>
            <a:r>
              <a:rPr lang="es-ES" sz="1800" b="1" dirty="0">
                <a:solidFill>
                  <a:schemeClr val="tx1"/>
                </a:solidFill>
                <a:latin typeface="Helvetica Neue" panose="020B0604020202020204" charset="0"/>
                <a:ea typeface="Helvetica Neue"/>
                <a:cs typeface="Helvetica Neue"/>
              </a:rPr>
              <a:t>(</a:t>
            </a:r>
            <a:r>
              <a:rPr lang="es-ES" sz="1800" b="1" dirty="0" err="1">
                <a:solidFill>
                  <a:schemeClr val="tx1"/>
                </a:solidFill>
                <a:latin typeface="Helvetica Neue" panose="020B0604020202020204" charset="0"/>
                <a:ea typeface="Helvetica Neue"/>
                <a:cs typeface="Helvetica Neue"/>
              </a:rPr>
              <a:t>iris$Species</a:t>
            </a:r>
            <a:r>
              <a:rPr lang="es-ES" sz="1800" b="1" dirty="0">
                <a:solidFill>
                  <a:schemeClr val="tx1"/>
                </a:solidFill>
                <a:latin typeface="Helvetica Neue" panose="020B0604020202020204" charset="0"/>
                <a:ea typeface="Helvetica Neue"/>
                <a:cs typeface="Helvetica Neue"/>
              </a:rPr>
              <a:t>))</a:t>
            </a:r>
            <a:endParaRPr lang="es-AR" sz="1800" b="1" dirty="0">
              <a:solidFill>
                <a:schemeClr val="tx1"/>
              </a:solidFill>
              <a:latin typeface="Helvetica Neue" panose="020B0604020202020204" charset="0"/>
              <a:ea typeface="Helvetica Neue"/>
              <a:cs typeface="Helvetica Neue"/>
            </a:endParaRPr>
          </a:p>
          <a:p>
            <a:endParaRPr lang="es-AR" sz="1800" b="1" dirty="0">
              <a:solidFill>
                <a:schemeClr val="tx1"/>
              </a:solidFill>
              <a:latin typeface="Helvetica Neue" panose="020B0604020202020204" charset="0"/>
              <a:ea typeface="Helvetica Neue"/>
              <a:cs typeface="Helvetica Neue"/>
            </a:endParaRPr>
          </a:p>
        </p:txBody>
      </p:sp>
      <p:pic>
        <p:nvPicPr>
          <p:cNvPr id="5" name="Imagen 4"/>
          <p:cNvPicPr>
            <a:picLocks noChangeAspect="1"/>
          </p:cNvPicPr>
          <p:nvPr/>
        </p:nvPicPr>
        <p:blipFill>
          <a:blip r:embed="rId2"/>
          <a:stretch>
            <a:fillRect/>
          </a:stretch>
        </p:blipFill>
        <p:spPr>
          <a:xfrm>
            <a:off x="655417" y="3003798"/>
            <a:ext cx="2664296" cy="1827720"/>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p:nvPicPr>
        <p:blipFill>
          <a:blip r:embed="rId3"/>
          <a:stretch>
            <a:fillRect/>
          </a:stretch>
        </p:blipFill>
        <p:spPr>
          <a:xfrm>
            <a:off x="4283968" y="1847434"/>
            <a:ext cx="4578518" cy="23127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ángulo 7"/>
          <p:cNvSpPr/>
          <p:nvPr/>
        </p:nvSpPr>
        <p:spPr>
          <a:xfrm>
            <a:off x="670532" y="1298113"/>
            <a:ext cx="4608512" cy="369332"/>
          </a:xfrm>
          <a:prstGeom prst="rect">
            <a:avLst/>
          </a:prstGeom>
        </p:spPr>
        <p:txBody>
          <a:bodyPr wrap="square">
            <a:spAutoFit/>
          </a:bodyPr>
          <a:lstStyle/>
          <a:p>
            <a:pPr indent="113730">
              <a:buClr>
                <a:srgbClr val="562457"/>
              </a:buClr>
              <a:buSzPct val="100000"/>
              <a:buFont typeface="Helvetica Neue"/>
              <a:buChar char="▪"/>
            </a:pPr>
            <a:r>
              <a:rPr lang="es-ES" sz="1800" b="1" dirty="0" err="1" smtClean="0">
                <a:solidFill>
                  <a:schemeClr val="tx1"/>
                </a:solidFill>
                <a:latin typeface="Helvetica Neue" panose="020B0604020202020204" charset="0"/>
                <a:ea typeface="Helvetica Neue"/>
                <a:cs typeface="Helvetica Neue"/>
                <a:sym typeface="Helvetica Neue"/>
              </a:rPr>
              <a:t>Plot</a:t>
            </a:r>
            <a:r>
              <a:rPr lang="es-ES" sz="1800" b="1" dirty="0" smtClean="0">
                <a:solidFill>
                  <a:schemeClr val="tx1"/>
                </a:solidFill>
                <a:latin typeface="Helvetica Neue" panose="020B0604020202020204" charset="0"/>
                <a:ea typeface="Helvetica Neue"/>
                <a:cs typeface="Helvetica Neue"/>
                <a:sym typeface="Helvetica Neue"/>
              </a:rPr>
              <a:t> (</a:t>
            </a:r>
            <a:r>
              <a:rPr lang="es-ES" sz="1800" b="1" dirty="0" err="1">
                <a:solidFill>
                  <a:schemeClr val="tx1"/>
                </a:solidFill>
                <a:latin typeface="Helvetica Neue" panose="020B0604020202020204" charset="0"/>
                <a:ea typeface="Helvetica Neue"/>
                <a:cs typeface="Helvetica Neue"/>
                <a:sym typeface="Helvetica Neue"/>
              </a:rPr>
              <a:t>iris$Petal.Width</a:t>
            </a:r>
            <a:r>
              <a:rPr lang="es-ES" sz="1800" b="1" dirty="0">
                <a:solidFill>
                  <a:schemeClr val="tx1"/>
                </a:solidFill>
                <a:latin typeface="Helvetica Neue" panose="020B0604020202020204" charset="0"/>
                <a:ea typeface="Helvetica Neue"/>
                <a:cs typeface="Helvetica Neue"/>
                <a:sym typeface="Helvetica Neue"/>
              </a:rPr>
              <a:t>, iris$Petal.Length</a:t>
            </a:r>
          </a:p>
        </p:txBody>
      </p:sp>
    </p:spTree>
    <p:extLst>
      <p:ext uri="{BB962C8B-B14F-4D97-AF65-F5344CB8AC3E}">
        <p14:creationId xmlns:p14="http://schemas.microsoft.com/office/powerpoint/2010/main" val="26215934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90403" y="477341"/>
            <a:ext cx="5383759" cy="857400"/>
          </a:xfrm>
          <a:noFill/>
          <a:ln>
            <a:noFill/>
          </a:ln>
        </p:spPr>
        <p:txBody>
          <a:bodyPr>
            <a:normAutofit/>
          </a:bodyPr>
          <a:lstStyle/>
          <a:p>
            <a:r>
              <a:rPr lang="es-AR" b="1" dirty="0" smtClean="0"/>
              <a:t>¿ESTAMOS EN CONTACTO?</a:t>
            </a:r>
            <a:endParaRPr lang="en-US" b="1" dirty="0"/>
          </a:p>
        </p:txBody>
      </p:sp>
      <p:sp>
        <p:nvSpPr>
          <p:cNvPr id="3" name="2 CuadroTexto"/>
          <p:cNvSpPr txBox="1"/>
          <p:nvPr/>
        </p:nvSpPr>
        <p:spPr>
          <a:xfrm>
            <a:off x="1913037" y="1491630"/>
            <a:ext cx="6336704" cy="3847207"/>
          </a:xfrm>
          <a:prstGeom prst="rect">
            <a:avLst/>
          </a:prstGeom>
          <a:noFill/>
        </p:spPr>
        <p:txBody>
          <a:bodyPr wrap="square" rtlCol="0">
            <a:spAutoFit/>
          </a:bodyPr>
          <a:lstStyle/>
          <a:p>
            <a:pPr>
              <a:spcAft>
                <a:spcPts val="2400"/>
              </a:spcAft>
              <a:buClr>
                <a:srgbClr val="562557"/>
              </a:buClr>
            </a:pPr>
            <a:r>
              <a:rPr lang="es-AR" sz="1800" b="1" dirty="0" smtClean="0">
                <a:solidFill>
                  <a:schemeClr val="tx2">
                    <a:lumMod val="25000"/>
                  </a:schemeClr>
                </a:solidFill>
                <a:latin typeface="Open Sans" pitchFamily="34" charset="0"/>
                <a:ea typeface="Open Sans" pitchFamily="34" charset="0"/>
                <a:cs typeface="Open Sans" pitchFamily="34" charset="0"/>
              </a:rPr>
              <a:t>Email: </a:t>
            </a:r>
            <a:r>
              <a:rPr lang="es-AR" sz="1800" dirty="0" smtClean="0">
                <a:solidFill>
                  <a:schemeClr val="tx2">
                    <a:lumMod val="25000"/>
                  </a:schemeClr>
                </a:solidFill>
                <a:latin typeface="Open Sans" pitchFamily="34" charset="0"/>
                <a:ea typeface="Open Sans" pitchFamily="34" charset="0"/>
                <a:cs typeface="Open Sans" pitchFamily="34" charset="0"/>
              </a:rPr>
              <a:t>rciactes@rladies.org </a:t>
            </a:r>
          </a:p>
          <a:p>
            <a:pPr>
              <a:spcAft>
                <a:spcPts val="2400"/>
              </a:spcAft>
              <a:buClr>
                <a:srgbClr val="562557"/>
              </a:buClr>
            </a:pPr>
            <a:r>
              <a:rPr lang="es-AR" sz="1800" b="1" dirty="0" smtClean="0">
                <a:solidFill>
                  <a:schemeClr val="tx2">
                    <a:lumMod val="25000"/>
                  </a:schemeClr>
                </a:solidFill>
                <a:latin typeface="Open Sans" pitchFamily="34" charset="0"/>
                <a:ea typeface="Open Sans" pitchFamily="34" charset="0"/>
                <a:cs typeface="Open Sans" pitchFamily="34" charset="0"/>
              </a:rPr>
              <a:t>Meetup</a:t>
            </a:r>
            <a:r>
              <a:rPr lang="es-AR" sz="1800" b="1" dirty="0">
                <a:solidFill>
                  <a:schemeClr val="tx2">
                    <a:lumMod val="25000"/>
                  </a:schemeClr>
                </a:solidFill>
                <a:latin typeface="Open Sans" pitchFamily="34" charset="0"/>
                <a:ea typeface="Open Sans" pitchFamily="34" charset="0"/>
                <a:cs typeface="Open Sans" pitchFamily="34" charset="0"/>
              </a:rPr>
              <a:t>: </a:t>
            </a:r>
            <a:r>
              <a:rPr lang="es-AR" sz="1800" dirty="0">
                <a:solidFill>
                  <a:schemeClr val="tx2">
                    <a:lumMod val="25000"/>
                  </a:schemeClr>
                </a:solidFill>
                <a:latin typeface="Open Sans" pitchFamily="34" charset="0"/>
                <a:ea typeface="Open Sans" pitchFamily="34" charset="0"/>
                <a:cs typeface="Open Sans" pitchFamily="34" charset="0"/>
              </a:rPr>
              <a:t>https://www.meetup.com/rladies-resistencia-corrientes/</a:t>
            </a:r>
            <a:endParaRPr lang="es-AR" sz="1800" dirty="0" smtClean="0">
              <a:solidFill>
                <a:schemeClr val="tx2">
                  <a:lumMod val="25000"/>
                </a:schemeClr>
              </a:solidFill>
              <a:latin typeface="Open Sans" pitchFamily="34" charset="0"/>
              <a:ea typeface="Open Sans" pitchFamily="34" charset="0"/>
              <a:cs typeface="Open Sans" pitchFamily="34" charset="0"/>
            </a:endParaRPr>
          </a:p>
          <a:p>
            <a:pPr>
              <a:spcAft>
                <a:spcPts val="2400"/>
              </a:spcAft>
              <a:buClr>
                <a:srgbClr val="562557"/>
              </a:buClr>
            </a:pPr>
            <a:r>
              <a:rPr lang="es-AR" sz="1800" b="1" dirty="0">
                <a:solidFill>
                  <a:schemeClr val="tx2">
                    <a:lumMod val="25000"/>
                  </a:schemeClr>
                </a:solidFill>
                <a:latin typeface="Open Sans" pitchFamily="34" charset="0"/>
                <a:ea typeface="Open Sans" pitchFamily="34" charset="0"/>
                <a:cs typeface="Open Sans" pitchFamily="34" charset="0"/>
              </a:rPr>
              <a:t>Twitter</a:t>
            </a:r>
            <a:r>
              <a:rPr lang="es-AR" sz="1800" b="1" dirty="0" smtClean="0">
                <a:solidFill>
                  <a:schemeClr val="tx2">
                    <a:lumMod val="25000"/>
                  </a:schemeClr>
                </a:solidFill>
                <a:latin typeface="Open Sans" pitchFamily="34" charset="0"/>
                <a:ea typeface="Open Sans" pitchFamily="34" charset="0"/>
                <a:cs typeface="Open Sans" pitchFamily="34" charset="0"/>
              </a:rPr>
              <a:t>: </a:t>
            </a:r>
            <a:r>
              <a:rPr lang="es-AR" sz="1800" dirty="0" smtClean="0">
                <a:solidFill>
                  <a:schemeClr val="tx2">
                    <a:lumMod val="25000"/>
                  </a:schemeClr>
                </a:solidFill>
                <a:latin typeface="Open Sans" pitchFamily="34" charset="0"/>
                <a:ea typeface="Open Sans" pitchFamily="34" charset="0"/>
                <a:cs typeface="Open Sans" pitchFamily="34" charset="0"/>
              </a:rPr>
              <a:t>https</a:t>
            </a:r>
            <a:r>
              <a:rPr lang="es-AR" sz="1800" dirty="0">
                <a:solidFill>
                  <a:schemeClr val="tx2">
                    <a:lumMod val="25000"/>
                  </a:schemeClr>
                </a:solidFill>
                <a:latin typeface="Open Sans" pitchFamily="34" charset="0"/>
                <a:ea typeface="Open Sans" pitchFamily="34" charset="0"/>
                <a:cs typeface="Open Sans" pitchFamily="34" charset="0"/>
              </a:rPr>
              <a:t>://</a:t>
            </a:r>
            <a:r>
              <a:rPr lang="es-AR" sz="1800" dirty="0" smtClean="0">
                <a:solidFill>
                  <a:schemeClr val="tx2">
                    <a:lumMod val="25000"/>
                  </a:schemeClr>
                </a:solidFill>
                <a:latin typeface="Open Sans" pitchFamily="34" charset="0"/>
                <a:ea typeface="Open Sans" pitchFamily="34" charset="0"/>
                <a:cs typeface="Open Sans" pitchFamily="34" charset="0"/>
              </a:rPr>
              <a:t>twitter.com/RLadiesRciaCtes</a:t>
            </a:r>
          </a:p>
          <a:p>
            <a:pPr>
              <a:spcAft>
                <a:spcPts val="2400"/>
              </a:spcAft>
              <a:buClr>
                <a:srgbClr val="562557"/>
              </a:buClr>
            </a:pPr>
            <a:r>
              <a:rPr lang="es-AR" sz="1800" b="1" dirty="0">
                <a:solidFill>
                  <a:schemeClr val="tx2">
                    <a:lumMod val="25000"/>
                  </a:schemeClr>
                </a:solidFill>
                <a:latin typeface="Open Sans" pitchFamily="34" charset="0"/>
                <a:ea typeface="Open Sans" pitchFamily="34" charset="0"/>
                <a:cs typeface="Open Sans" pitchFamily="34" charset="0"/>
              </a:rPr>
              <a:t>Facebook: </a:t>
            </a:r>
            <a:r>
              <a:rPr lang="es-AR" sz="1800" dirty="0">
                <a:solidFill>
                  <a:schemeClr val="tx2">
                    <a:lumMod val="25000"/>
                  </a:schemeClr>
                </a:solidFill>
                <a:latin typeface="Open Sans" pitchFamily="34" charset="0"/>
                <a:ea typeface="Open Sans" pitchFamily="34" charset="0"/>
                <a:cs typeface="Open Sans" pitchFamily="34" charset="0"/>
              </a:rPr>
              <a:t>https://www.facebook.com/R-Ladies-Rcia-Ctes-1959095607753886/</a:t>
            </a:r>
          </a:p>
          <a:p>
            <a:pPr>
              <a:spcAft>
                <a:spcPts val="2400"/>
              </a:spcAft>
              <a:buClr>
                <a:srgbClr val="562557"/>
              </a:buClr>
            </a:pPr>
            <a:r>
              <a:rPr lang="es-AR" sz="1800" b="1" dirty="0" smtClean="0">
                <a:solidFill>
                  <a:schemeClr val="tx2">
                    <a:lumMod val="25000"/>
                  </a:schemeClr>
                </a:solidFill>
                <a:latin typeface="Open Sans" pitchFamily="34" charset="0"/>
                <a:ea typeface="Open Sans" pitchFamily="34" charset="0"/>
                <a:cs typeface="Open Sans" pitchFamily="34" charset="0"/>
              </a:rPr>
              <a:t>Slack:</a:t>
            </a:r>
            <a:r>
              <a:rPr lang="es-AR" sz="1800" dirty="0" smtClean="0">
                <a:solidFill>
                  <a:schemeClr val="tx2">
                    <a:lumMod val="25000"/>
                  </a:schemeClr>
                </a:solidFill>
                <a:latin typeface="Open Sans" pitchFamily="34" charset="0"/>
                <a:ea typeface="Open Sans" pitchFamily="34" charset="0"/>
                <a:cs typeface="Open Sans" pitchFamily="34" charset="0"/>
              </a:rPr>
              <a:t> https://rladies-rcia-ctes.slack.com/</a:t>
            </a:r>
            <a:endParaRPr lang="es-AR" sz="1800" b="1" dirty="0" smtClean="0">
              <a:solidFill>
                <a:schemeClr val="tx2">
                  <a:lumMod val="25000"/>
                </a:schemeClr>
              </a:solidFill>
              <a:latin typeface="Open Sans" pitchFamily="34" charset="0"/>
              <a:ea typeface="Open Sans" pitchFamily="34" charset="0"/>
              <a:cs typeface="Open Sans" pitchFamily="34" charset="0"/>
            </a:endParaRPr>
          </a:p>
          <a:p>
            <a:pPr>
              <a:spcAft>
                <a:spcPts val="600"/>
              </a:spcAft>
              <a:buClr>
                <a:srgbClr val="562557"/>
              </a:buClr>
            </a:pPr>
            <a:endParaRPr lang="en-US" sz="1800" b="1" dirty="0">
              <a:solidFill>
                <a:schemeClr val="tx2">
                  <a:lumMod val="10000"/>
                </a:schemeClr>
              </a:solidFill>
              <a:latin typeface="Open Sans" pitchFamily="34" charset="0"/>
              <a:ea typeface="Open Sans" pitchFamily="34" charset="0"/>
              <a:cs typeface="Open Sans" pitchFamily="34" charset="0"/>
            </a:endParaRPr>
          </a:p>
        </p:txBody>
      </p:sp>
      <p:pic>
        <p:nvPicPr>
          <p:cNvPr id="4" name="Picture 4" descr="Image result for meetup logo"/>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43271" y="2067694"/>
            <a:ext cx="576064" cy="576064"/>
          </a:xfrm>
          <a:prstGeom prst="rect">
            <a:avLst/>
          </a:prstGeom>
          <a:noFill/>
        </p:spPr>
      </p:pic>
      <p:pic>
        <p:nvPicPr>
          <p:cNvPr id="5" name="Picture 18" descr="Image result for twitter logo"/>
          <p:cNvPicPr>
            <a:picLocks noChangeAspect="1" noChangeArrowheads="1"/>
          </p:cNvPicPr>
          <p:nvPr/>
        </p:nvPicPr>
        <p:blipFill>
          <a:blip r:embed="rId3"/>
          <a:srcRect/>
          <a:stretch>
            <a:fillRect/>
          </a:stretch>
        </p:blipFill>
        <p:spPr bwMode="auto">
          <a:xfrm>
            <a:off x="1403648" y="2662808"/>
            <a:ext cx="644190" cy="644190"/>
          </a:xfrm>
          <a:prstGeom prst="rect">
            <a:avLst/>
          </a:prstGeom>
          <a:noFill/>
        </p:spPr>
      </p:pic>
      <p:pic>
        <p:nvPicPr>
          <p:cNvPr id="6" name="Picture 2" descr="Image result for slack logo"/>
          <p:cNvPicPr>
            <a:picLocks noChangeAspect="1" noChangeArrowheads="1"/>
          </p:cNvPicPr>
          <p:nvPr/>
        </p:nvPicPr>
        <p:blipFill>
          <a:blip r:embed="rId4"/>
          <a:srcRect t="20160" r="69966" b="21041"/>
          <a:stretch>
            <a:fillRect/>
          </a:stretch>
        </p:blipFill>
        <p:spPr bwMode="auto">
          <a:xfrm>
            <a:off x="1497807" y="4227934"/>
            <a:ext cx="416849" cy="432048"/>
          </a:xfrm>
          <a:prstGeom prst="rect">
            <a:avLst/>
          </a:prstGeom>
          <a:noFill/>
        </p:spPr>
      </p:pic>
      <p:pic>
        <p:nvPicPr>
          <p:cNvPr id="81922" name="Picture 2" descr="Image result for email icon"/>
          <p:cNvPicPr>
            <a:picLocks noChangeAspect="1" noChangeArrowheads="1"/>
          </p:cNvPicPr>
          <p:nvPr/>
        </p:nvPicPr>
        <p:blipFill>
          <a:blip r:embed="rId5"/>
          <a:srcRect/>
          <a:stretch>
            <a:fillRect/>
          </a:stretch>
        </p:blipFill>
        <p:spPr bwMode="auto">
          <a:xfrm>
            <a:off x="1538139" y="1616596"/>
            <a:ext cx="422176" cy="422176"/>
          </a:xfrm>
          <a:prstGeom prst="rect">
            <a:avLst/>
          </a:prstGeom>
          <a:noFill/>
        </p:spPr>
      </p:pic>
      <p:pic>
        <p:nvPicPr>
          <p:cNvPr id="8" name="Picture 7" descr="D:\Mis Documentos\Mis Imagenes\inde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039" y="3499872"/>
            <a:ext cx="36000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2438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75" name="Google Shape;175;p29"/>
          <p:cNvSpPr txBox="1">
            <a:spLocks noGrp="1"/>
          </p:cNvSpPr>
          <p:nvPr>
            <p:ph type="sldNum" sz="quarter" idx="12"/>
          </p:nvPr>
        </p:nvSpPr>
        <p:spPr>
          <a:prstGeom prst="rect">
            <a:avLst/>
          </a:prstGeom>
        </p:spPr>
        <p:txBody>
          <a:bodyPr spcFirstLastPara="1" wrap="square" lIns="91425" tIns="91425" rIns="91425" bIns="91425" anchor="t" anchorCtr="0">
            <a:noAutofit/>
          </a:bodyPr>
          <a:lstStyle/>
          <a:p>
            <a:fld id="{00000000-1234-1234-1234-123412341234}" type="slidenum">
              <a:rPr lang="en"/>
              <a:pPr/>
              <a:t>4</a:t>
            </a:fld>
            <a:endParaRPr/>
          </a:p>
        </p:txBody>
      </p:sp>
      <p:sp>
        <p:nvSpPr>
          <p:cNvPr id="164" name="Google Shape;164;p29"/>
          <p:cNvSpPr txBox="1">
            <a:spLocks noGrp="1"/>
          </p:cNvSpPr>
          <p:nvPr>
            <p:ph type="ctrTitle" idx="4294967295"/>
          </p:nvPr>
        </p:nvSpPr>
        <p:spPr>
          <a:xfrm>
            <a:off x="4211960" y="3219822"/>
            <a:ext cx="3365500" cy="1160463"/>
          </a:xfrm>
          <a:prstGeom prst="rect">
            <a:avLst/>
          </a:prstGeom>
          <a:noFill/>
          <a:ln>
            <a:noFill/>
          </a:ln>
        </p:spPr>
        <p:txBody>
          <a:bodyPr spcFirstLastPara="1" wrap="square" lIns="91425" tIns="91425" rIns="91425" bIns="91425" anchor="b" anchorCtr="0">
            <a:noAutofit/>
          </a:bodyPr>
          <a:lstStyle/>
          <a:p>
            <a:pPr lvl="0">
              <a:spcBef>
                <a:spcPts val="0"/>
              </a:spcBef>
            </a:pPr>
            <a:r>
              <a:rPr lang="es-AR" sz="4800" b="1" dirty="0" smtClean="0">
                <a:solidFill>
                  <a:srgbClr val="7030A0"/>
                </a:solidFill>
                <a:latin typeface="Helvetica Neue" charset="0"/>
              </a:rPr>
              <a:t/>
            </a:r>
            <a:br>
              <a:rPr lang="es-AR" sz="4800" b="1" dirty="0" smtClean="0">
                <a:solidFill>
                  <a:srgbClr val="7030A0"/>
                </a:solidFill>
                <a:latin typeface="Helvetica Neue" charset="0"/>
              </a:rPr>
            </a:br>
            <a:r>
              <a:rPr lang="es-AR" sz="4800" b="1" dirty="0">
                <a:solidFill>
                  <a:srgbClr val="7030A0"/>
                </a:solidFill>
                <a:latin typeface="Helvetica Neue" charset="0"/>
              </a:rPr>
              <a:t>PARTE 1</a:t>
            </a:r>
            <a:endParaRPr sz="4800" b="1" dirty="0">
              <a:solidFill>
                <a:srgbClr val="7030A0"/>
              </a:solidFill>
              <a:latin typeface="Helvetica Neue" charset="0"/>
            </a:endParaRPr>
          </a:p>
        </p:txBody>
      </p:sp>
    </p:spTree>
    <p:extLst>
      <p:ext uri="{BB962C8B-B14F-4D97-AF65-F5344CB8AC3E}">
        <p14:creationId xmlns:p14="http://schemas.microsoft.com/office/powerpoint/2010/main" val="1647634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4594" y="0"/>
            <a:ext cx="5971689" cy="1059582"/>
          </a:xfrm>
          <a:noFill/>
          <a:ln>
            <a:noFill/>
          </a:ln>
        </p:spPr>
        <p:txBody>
          <a:bodyPr>
            <a:normAutofit fontScale="90000"/>
          </a:bodyPr>
          <a:lstStyle/>
          <a:p>
            <a:r>
              <a:rPr lang="es-ES" sz="3200" dirty="0" smtClean="0">
                <a:solidFill>
                  <a:srgbClr val="88398A"/>
                </a:solidFill>
              </a:rPr>
              <a:t>Buenas </a:t>
            </a:r>
            <a:r>
              <a:rPr lang="es-ES" sz="3200" dirty="0">
                <a:solidFill>
                  <a:srgbClr val="88398A"/>
                </a:solidFill>
              </a:rPr>
              <a:t>prácticas</a:t>
            </a:r>
            <a:br>
              <a:rPr lang="es-ES" sz="3200" dirty="0">
                <a:solidFill>
                  <a:srgbClr val="88398A"/>
                </a:solidFill>
              </a:rPr>
            </a:br>
            <a:endParaRPr lang="es-AR" sz="3200" dirty="0">
              <a:solidFill>
                <a:srgbClr val="88398A"/>
              </a:solidFill>
            </a:endParaRPr>
          </a:p>
        </p:txBody>
      </p:sp>
      <p:sp>
        <p:nvSpPr>
          <p:cNvPr id="3" name="Marcador de texto 2"/>
          <p:cNvSpPr>
            <a:spLocks noGrp="1"/>
          </p:cNvSpPr>
          <p:nvPr>
            <p:ph type="body" idx="1"/>
          </p:nvPr>
        </p:nvSpPr>
        <p:spPr>
          <a:xfrm>
            <a:off x="683995" y="1059582"/>
            <a:ext cx="7992888" cy="3600400"/>
          </a:xfrm>
        </p:spPr>
        <p:txBody>
          <a:bodyPr/>
          <a:lstStyle/>
          <a:p>
            <a:pPr marL="342900" indent="-342900" algn="just">
              <a:lnSpc>
                <a:spcPct val="150000"/>
              </a:lnSpc>
              <a:buFont typeface="+mj-lt"/>
              <a:buAutoNum type="arabicPeriod"/>
            </a:pPr>
            <a:r>
              <a:rPr lang="es-ES" sz="1600" b="1" dirty="0" smtClean="0"/>
              <a:t>Llamar </a:t>
            </a:r>
            <a:r>
              <a:rPr lang="es-ES" sz="1600" b="1" dirty="0"/>
              <a:t>todos los paquetes </a:t>
            </a:r>
            <a:r>
              <a:rPr lang="es-ES" sz="1600" b="1" dirty="0" smtClean="0"/>
              <a:t>al </a:t>
            </a:r>
            <a:r>
              <a:rPr lang="es-ES" sz="1600" b="1" dirty="0"/>
              <a:t>inicio de nuestro script</a:t>
            </a:r>
            <a:r>
              <a:rPr lang="es-ES" sz="1600" dirty="0"/>
              <a:t>. De este modo, cuando más adelante </a:t>
            </a:r>
            <a:r>
              <a:rPr lang="es-ES" sz="1600" dirty="0" smtClean="0"/>
              <a:t>volvamos </a:t>
            </a:r>
            <a:r>
              <a:rPr lang="es-ES" sz="1600" dirty="0"/>
              <a:t>a trabajar </a:t>
            </a:r>
            <a:r>
              <a:rPr lang="es-ES" sz="1600" dirty="0" smtClean="0"/>
              <a:t>con el script (u </a:t>
            </a:r>
            <a:r>
              <a:rPr lang="es-ES" sz="1600" dirty="0"/>
              <a:t>otra persona </a:t>
            </a:r>
            <a:r>
              <a:rPr lang="es-ES" sz="1600" dirty="0" smtClean="0"/>
              <a:t>quiera </a:t>
            </a:r>
            <a:r>
              <a:rPr lang="es-ES" sz="1600" dirty="0"/>
              <a:t>ejecutarlo) queda claro desde el </a:t>
            </a:r>
            <a:r>
              <a:rPr lang="es-ES" sz="1600" dirty="0" smtClean="0"/>
              <a:t>principio cuáles </a:t>
            </a:r>
            <a:r>
              <a:rPr lang="es-ES" sz="1600" dirty="0"/>
              <a:t>paquetes se utilizan (</a:t>
            </a:r>
            <a:r>
              <a:rPr lang="es-ES" sz="1600" dirty="0" smtClean="0"/>
              <a:t>y si </a:t>
            </a:r>
            <a:r>
              <a:rPr lang="es-ES" sz="1600" dirty="0"/>
              <a:t>sería necesario </a:t>
            </a:r>
            <a:r>
              <a:rPr lang="es-ES" sz="1600" dirty="0" smtClean="0"/>
              <a:t>descargarlos, </a:t>
            </a:r>
            <a:r>
              <a:rPr lang="es-ES" sz="1600" dirty="0"/>
              <a:t>en caso de no tenerlos). </a:t>
            </a:r>
            <a:endParaRPr lang="es-ES" sz="1600" dirty="0" smtClean="0"/>
          </a:p>
          <a:p>
            <a:pPr marL="342900" indent="-342900" algn="just">
              <a:lnSpc>
                <a:spcPct val="150000"/>
              </a:lnSpc>
              <a:buFont typeface="+mj-lt"/>
              <a:buAutoNum type="arabicPeriod"/>
            </a:pPr>
            <a:r>
              <a:rPr lang="es-ES" sz="1600" b="1" dirty="0" smtClean="0"/>
              <a:t>Comentar </a:t>
            </a:r>
            <a:r>
              <a:rPr lang="es-ES" sz="1600" b="1" dirty="0"/>
              <a:t>nuestro script. </a:t>
            </a:r>
            <a:r>
              <a:rPr lang="es-ES" sz="1600" dirty="0"/>
              <a:t>En R podemos agregar comentarios anteponiendo un </a:t>
            </a:r>
            <a:r>
              <a:rPr lang="es-ES" sz="1600" b="1" dirty="0" smtClean="0"/>
              <a:t>#</a:t>
            </a:r>
            <a:r>
              <a:rPr lang="es-ES" sz="1600" dirty="0" smtClean="0"/>
              <a:t> </a:t>
            </a:r>
            <a:r>
              <a:rPr lang="es-ES" sz="1600" dirty="0"/>
              <a:t>al fragmento que cumple esa función. En una línea de nuestro script, todo lo que está después de un </a:t>
            </a:r>
            <a:r>
              <a:rPr lang="es-ES" sz="1600" b="1" dirty="0"/>
              <a:t># </a:t>
            </a:r>
            <a:r>
              <a:rPr lang="es-ES" sz="1600" dirty="0" smtClean="0"/>
              <a:t>no </a:t>
            </a:r>
            <a:r>
              <a:rPr lang="es-ES" sz="1600" dirty="0"/>
              <a:t>se ejecuta como </a:t>
            </a:r>
            <a:r>
              <a:rPr lang="es-ES" sz="1600" dirty="0" smtClean="0"/>
              <a:t>código</a:t>
            </a:r>
            <a:r>
              <a:rPr lang="es-ES" sz="1600" dirty="0"/>
              <a:t>.</a:t>
            </a:r>
          </a:p>
          <a:p>
            <a:pPr indent="0">
              <a:buNone/>
            </a:pPr>
            <a:endParaRPr lang="es-ES" sz="1400" dirty="0"/>
          </a:p>
        </p:txBody>
      </p:sp>
    </p:spTree>
    <p:extLst>
      <p:ext uri="{BB962C8B-B14F-4D97-AF65-F5344CB8AC3E}">
        <p14:creationId xmlns:p14="http://schemas.microsoft.com/office/powerpoint/2010/main" val="211288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123478"/>
            <a:ext cx="7552384" cy="1069130"/>
          </a:xfrm>
          <a:noFill/>
          <a:ln>
            <a:noFill/>
          </a:ln>
        </p:spPr>
        <p:txBody>
          <a:bodyPr>
            <a:normAutofit/>
          </a:bodyPr>
          <a:lstStyle/>
          <a:p>
            <a:r>
              <a:rPr lang="es-ES" sz="3200" dirty="0">
                <a:solidFill>
                  <a:srgbClr val="88398A"/>
                </a:solidFill>
              </a:rPr>
              <a:t>¿Por qué es importante comentar nuestro script? </a:t>
            </a:r>
            <a:endParaRPr lang="es-AR" sz="3200" dirty="0">
              <a:solidFill>
                <a:srgbClr val="88398A"/>
              </a:solidFill>
            </a:endParaRPr>
          </a:p>
        </p:txBody>
      </p:sp>
      <p:sp>
        <p:nvSpPr>
          <p:cNvPr id="3" name="Marcador de texto 2"/>
          <p:cNvSpPr>
            <a:spLocks noGrp="1"/>
          </p:cNvSpPr>
          <p:nvPr>
            <p:ph type="body" idx="1"/>
          </p:nvPr>
        </p:nvSpPr>
        <p:spPr>
          <a:xfrm>
            <a:off x="539552" y="1154727"/>
            <a:ext cx="8272273" cy="3821643"/>
          </a:xfrm>
        </p:spPr>
        <p:txBody>
          <a:bodyPr>
            <a:normAutofit/>
          </a:bodyPr>
          <a:lstStyle/>
          <a:p>
            <a:pPr algn="just"/>
            <a:r>
              <a:rPr lang="es-ES" sz="1600" dirty="0"/>
              <a:t>Porque así podemos recordar qué es lo que un determinado fragmento de código hace, o podemos dejar registro de por qué realizamos algo de una determinada manera. Esto es muy útil para que nuestro futuro yo (o las personas con las que compartiremos nuestro script) entiendan lo que hicimos. </a:t>
            </a:r>
          </a:p>
          <a:p>
            <a:pPr indent="0" algn="just">
              <a:buNone/>
            </a:pPr>
            <a:endParaRPr lang="es-ES" sz="1600" dirty="0" smtClean="0"/>
          </a:p>
          <a:p>
            <a:pPr algn="just"/>
            <a:r>
              <a:rPr lang="es-ES" sz="1600" dirty="0" smtClean="0"/>
              <a:t>Los </a:t>
            </a:r>
            <a:r>
              <a:rPr lang="es-ES" sz="1600" dirty="0"/>
              <a:t>comentarios también son muy útiles cuando estamos aprendiendo! </a:t>
            </a:r>
            <a:r>
              <a:rPr lang="es-ES" sz="1600" dirty="0"/>
              <a:t>Probablemente en el futuro ya no necesites indicar que </a:t>
            </a:r>
            <a:r>
              <a:rPr lang="es-ES" sz="1600" dirty="0"/>
              <a:t>“</a:t>
            </a:r>
            <a:r>
              <a:rPr lang="es-ES" sz="1600" dirty="0" err="1"/>
              <a:t>library</a:t>
            </a:r>
            <a:r>
              <a:rPr lang="es-ES" sz="1600" dirty="0"/>
              <a:t>()” sirve </a:t>
            </a:r>
            <a:r>
              <a:rPr lang="es-ES" sz="1600" dirty="0"/>
              <a:t>para cargar paquetes, pero por ahora es una buena manera de ir registrando qué es lo que hace cada función.</a:t>
            </a:r>
          </a:p>
          <a:p>
            <a:pPr algn="just"/>
            <a:endParaRPr lang="es-ES" sz="1600" dirty="0"/>
          </a:p>
          <a:p>
            <a:pPr algn="just"/>
            <a:r>
              <a:rPr lang="es-ES" sz="1600" dirty="0"/>
              <a:t>También es útil agregar al inicio de nuestro script una descripción de su objetivo o del contexto en que lo </a:t>
            </a:r>
            <a:r>
              <a:rPr lang="es-ES" sz="1600" dirty="0"/>
              <a:t>escribimos.</a:t>
            </a:r>
            <a:endParaRPr lang="es-ES" sz="1600" dirty="0"/>
          </a:p>
          <a:p>
            <a:endParaRPr lang="es-ES" sz="1600" dirty="0"/>
          </a:p>
          <a:p>
            <a:endParaRPr lang="es-ES" dirty="0"/>
          </a:p>
        </p:txBody>
      </p:sp>
    </p:spTree>
    <p:extLst>
      <p:ext uri="{BB962C8B-B14F-4D97-AF65-F5344CB8AC3E}">
        <p14:creationId xmlns:p14="http://schemas.microsoft.com/office/powerpoint/2010/main" val="67316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6" name="Shape 184"/>
          <p:cNvSpPr txBox="1">
            <a:spLocks noGrp="1"/>
          </p:cNvSpPr>
          <p:nvPr>
            <p:ph type="title"/>
          </p:nvPr>
        </p:nvSpPr>
        <p:spPr>
          <a:xfrm>
            <a:off x="417522" y="109809"/>
            <a:ext cx="7232775" cy="562000"/>
          </a:xfrm>
          <a:prstGeom prst="rect">
            <a:avLst/>
          </a:prstGeom>
          <a:noFill/>
          <a:ln>
            <a:noFill/>
          </a:ln>
        </p:spPr>
        <p:txBody>
          <a:bodyPr lIns="91045" tIns="91045" rIns="91045" bIns="91045" anchor="t" anchorCtr="0">
            <a:noAutofit/>
          </a:bodyPr>
          <a:lstStyle/>
          <a:p>
            <a:pPr lvl="0">
              <a:buSzPct val="25000"/>
            </a:pPr>
            <a:r>
              <a:rPr lang="en" sz="3600" dirty="0" smtClean="0">
                <a:solidFill>
                  <a:srgbClr val="7030A0"/>
                </a:solidFill>
              </a:rPr>
              <a:t> </a:t>
            </a:r>
            <a:r>
              <a:rPr lang="en" sz="3200" dirty="0">
                <a:solidFill>
                  <a:srgbClr val="88398A"/>
                </a:solidFill>
              </a:rPr>
              <a:t>Tipo de objetos</a:t>
            </a:r>
          </a:p>
        </p:txBody>
      </p:sp>
      <p:sp>
        <p:nvSpPr>
          <p:cNvPr id="5" name="3 Subtítulo"/>
          <p:cNvSpPr txBox="1">
            <a:spLocks/>
          </p:cNvSpPr>
          <p:nvPr/>
        </p:nvSpPr>
        <p:spPr>
          <a:xfrm>
            <a:off x="448767" y="987574"/>
            <a:ext cx="7632000" cy="2232248"/>
          </a:xfrm>
          <a:prstGeom prst="rect">
            <a:avLst/>
          </a:prstGeom>
          <a:noFill/>
          <a:ln>
            <a:noFill/>
          </a:ln>
        </p:spPr>
        <p:txBody>
          <a:bodyPr lIns="91045" tIns="91045" rIns="91045" bIns="91045" anchor="t" anchorCtr="0"/>
          <a:lstStyle>
            <a:defPPr marR="0" lvl="0" algn="l" rtl="0">
              <a:lnSpc>
                <a:spcPct val="100000"/>
              </a:lnSpc>
              <a:spcBef>
                <a:spcPts val="0"/>
              </a:spcBef>
              <a:spcAft>
                <a:spcPts val="0"/>
              </a:spcAft>
            </a:defPPr>
            <a:lvl1pPr marL="0" marR="0" lvl="0"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1pPr>
            <a:lvl2pPr marL="454928" marR="0" lvl="1"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2pPr>
            <a:lvl3pPr marL="910125" marR="0" lvl="2"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3pPr>
            <a:lvl4pPr marL="1365140" marR="0" lvl="3"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4pPr>
            <a:lvl5pPr marL="1820249" marR="0" lvl="4"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5pPr>
            <a:lvl6pPr marL="2275170" marR="0" lvl="5"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6pPr>
            <a:lvl7pPr marL="2730163" marR="0" lvl="6"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7pPr>
            <a:lvl8pPr marL="3185261" marR="0" lvl="7"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8pPr>
            <a:lvl9pPr marL="3640296" marR="0" lvl="8" indent="113730" algn="l" rtl="0">
              <a:lnSpc>
                <a:spcPct val="100000"/>
              </a:lnSpc>
              <a:spcBef>
                <a:spcPts val="0"/>
              </a:spcBef>
              <a:spcAft>
                <a:spcPts val="0"/>
              </a:spcAft>
              <a:buClr>
                <a:srgbClr val="562457"/>
              </a:buClr>
              <a:buSzPct val="1000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a:lnSpc>
                <a:spcPct val="150000"/>
              </a:lnSpc>
            </a:pPr>
            <a:r>
              <a:rPr lang="es-AR" sz="1600" b="1" dirty="0" smtClean="0">
                <a:solidFill>
                  <a:srgbClr val="7030A0"/>
                </a:solidFill>
                <a:latin typeface="Helvetica Neue" charset="0"/>
                <a:ea typeface="Open Sans Condensed" pitchFamily="34" charset="0"/>
                <a:cs typeface="Open Sans Condensed" pitchFamily="34" charset="0"/>
              </a:rPr>
              <a:t>Vectores: </a:t>
            </a:r>
            <a:r>
              <a:rPr lang="es-AR" sz="1400" dirty="0" smtClean="0">
                <a:solidFill>
                  <a:schemeClr val="tx1"/>
                </a:solidFill>
                <a:latin typeface="Helvetica Neue" charset="0"/>
                <a:ea typeface="Open Sans Condensed" pitchFamily="34" charset="0"/>
                <a:cs typeface="Open Sans Condensed" pitchFamily="34" charset="0"/>
              </a:rPr>
              <a:t>secuencia de elementos de datos del mismo tipo. </a:t>
            </a:r>
            <a:endParaRPr lang="es-AR" sz="1400" dirty="0">
              <a:solidFill>
                <a:schemeClr val="tx1"/>
              </a:solidFill>
              <a:latin typeface="Helvetica Neue" charset="0"/>
              <a:ea typeface="Open Sans Condensed" pitchFamily="34" charset="0"/>
              <a:cs typeface="Open Sans Condensed" pitchFamily="34" charset="0"/>
            </a:endParaRPr>
          </a:p>
          <a:p>
            <a:pPr>
              <a:lnSpc>
                <a:spcPct val="150000"/>
              </a:lnSpc>
            </a:pPr>
            <a:r>
              <a:rPr lang="es-AR" sz="1600" b="1" dirty="0" smtClean="0">
                <a:solidFill>
                  <a:srgbClr val="7030A0"/>
                </a:solidFill>
                <a:latin typeface="Helvetica Neue" charset="0"/>
                <a:ea typeface="Open Sans Condensed" pitchFamily="34" charset="0"/>
                <a:cs typeface="Open Sans Condensed" pitchFamily="34" charset="0"/>
              </a:rPr>
              <a:t>Factores</a:t>
            </a:r>
            <a:r>
              <a:rPr lang="es-AR" sz="1400" b="1" dirty="0" smtClean="0">
                <a:solidFill>
                  <a:srgbClr val="7030A0"/>
                </a:solidFill>
                <a:latin typeface="Helvetica Neue" charset="0"/>
                <a:ea typeface="Open Sans Condensed" pitchFamily="34" charset="0"/>
                <a:cs typeface="Open Sans Condensed" pitchFamily="34" charset="0"/>
              </a:rPr>
              <a:t>:</a:t>
            </a:r>
            <a:r>
              <a:rPr lang="es-AR" sz="1400" dirty="0" smtClean="0">
                <a:solidFill>
                  <a:schemeClr val="tx1"/>
                </a:solidFill>
                <a:latin typeface="Helvetica Neue" charset="0"/>
                <a:ea typeface="Open Sans Condensed" pitchFamily="34" charset="0"/>
                <a:cs typeface="Open Sans Condensed" pitchFamily="34" charset="0"/>
              </a:rPr>
              <a:t> </a:t>
            </a:r>
            <a:r>
              <a:rPr lang="es-AR" sz="1400" b="1" i="1" dirty="0" smtClean="0">
                <a:solidFill>
                  <a:schemeClr val="tx1"/>
                </a:solidFill>
                <a:latin typeface="Helvetica Neue" charset="0"/>
                <a:ea typeface="Open Sans Condensed" pitchFamily="34" charset="0"/>
                <a:cs typeface="Open Sans Condensed" pitchFamily="34" charset="0"/>
              </a:rPr>
              <a:t>vector</a:t>
            </a:r>
            <a:r>
              <a:rPr lang="es-AR" sz="1400" dirty="0" smtClean="0">
                <a:solidFill>
                  <a:schemeClr val="tx1"/>
                </a:solidFill>
                <a:latin typeface="Helvetica Neue" charset="0"/>
                <a:ea typeface="Open Sans Condensed" pitchFamily="34" charset="0"/>
                <a:cs typeface="Open Sans Condensed" pitchFamily="34" charset="0"/>
              </a:rPr>
              <a:t> utilizado para variables categóricas con número definido de niveles.  </a:t>
            </a:r>
            <a:endParaRPr lang="es-AR" sz="1400" b="1" dirty="0" smtClean="0">
              <a:solidFill>
                <a:srgbClr val="7030A0"/>
              </a:solidFill>
              <a:latin typeface="Helvetica Neue" charset="0"/>
              <a:ea typeface="Open Sans Condensed" pitchFamily="34" charset="0"/>
              <a:cs typeface="Open Sans Condensed" pitchFamily="34" charset="0"/>
            </a:endParaRPr>
          </a:p>
          <a:p>
            <a:pPr>
              <a:lnSpc>
                <a:spcPct val="150000"/>
              </a:lnSpc>
            </a:pPr>
            <a:r>
              <a:rPr lang="es-AR" sz="1600" b="1" dirty="0" smtClean="0">
                <a:solidFill>
                  <a:srgbClr val="7030A0"/>
                </a:solidFill>
                <a:latin typeface="Helvetica Neue" charset="0"/>
                <a:ea typeface="Open Sans Condensed" pitchFamily="34" charset="0"/>
                <a:cs typeface="Open Sans Condensed" pitchFamily="34" charset="0"/>
              </a:rPr>
              <a:t>Matrices: </a:t>
            </a:r>
            <a:r>
              <a:rPr lang="es-AR" sz="1400" b="1" i="1" dirty="0" smtClean="0">
                <a:solidFill>
                  <a:schemeClr val="tx1"/>
                </a:solidFill>
                <a:latin typeface="Helvetica Neue" charset="0"/>
                <a:ea typeface="Open Sans Condensed" pitchFamily="34" charset="0"/>
                <a:cs typeface="Open Sans Condensed" pitchFamily="34" charset="0"/>
              </a:rPr>
              <a:t>vectores columna</a:t>
            </a:r>
            <a:r>
              <a:rPr lang="es-AR" sz="1400" dirty="0" smtClean="0">
                <a:solidFill>
                  <a:schemeClr val="tx1"/>
                </a:solidFill>
                <a:latin typeface="Helvetica Neue" charset="0"/>
                <a:ea typeface="Open Sans Condensed" pitchFamily="34" charset="0"/>
                <a:cs typeface="Open Sans Condensed" pitchFamily="34" charset="0"/>
              </a:rPr>
              <a:t> de 2 dimensiones en la que cada elemento es del mismo tipo. </a:t>
            </a:r>
            <a:endParaRPr lang="es-AR" sz="1400" b="1" dirty="0" smtClean="0">
              <a:solidFill>
                <a:schemeClr val="tx1"/>
              </a:solidFill>
              <a:latin typeface="Helvetica Neue" charset="0"/>
              <a:ea typeface="Open Sans Condensed" pitchFamily="34" charset="0"/>
              <a:cs typeface="Open Sans Condensed" pitchFamily="34" charset="0"/>
            </a:endParaRPr>
          </a:p>
          <a:p>
            <a:pPr>
              <a:lnSpc>
                <a:spcPct val="150000"/>
              </a:lnSpc>
            </a:pPr>
            <a:r>
              <a:rPr lang="es-AR" sz="1600" b="1" dirty="0" smtClean="0">
                <a:solidFill>
                  <a:srgbClr val="7030A0"/>
                </a:solidFill>
                <a:latin typeface="Helvetica Neue" charset="0"/>
                <a:ea typeface="Open Sans Condensed" pitchFamily="34" charset="0"/>
                <a:cs typeface="Open Sans Condensed" pitchFamily="34" charset="0"/>
              </a:rPr>
              <a:t>Arreglo (</a:t>
            </a:r>
            <a:r>
              <a:rPr lang="es-AR" sz="1600" b="1" dirty="0" err="1" smtClean="0">
                <a:solidFill>
                  <a:srgbClr val="7030A0"/>
                </a:solidFill>
                <a:latin typeface="Helvetica Neue" charset="0"/>
                <a:ea typeface="Open Sans Condensed" pitchFamily="34" charset="0"/>
                <a:cs typeface="Open Sans Condensed" pitchFamily="34" charset="0"/>
              </a:rPr>
              <a:t>array</a:t>
            </a:r>
            <a:r>
              <a:rPr lang="es-AR" sz="1600" b="1" dirty="0" smtClean="0">
                <a:solidFill>
                  <a:srgbClr val="7030A0"/>
                </a:solidFill>
                <a:latin typeface="Helvetica Neue" charset="0"/>
                <a:ea typeface="Open Sans Condensed" pitchFamily="34" charset="0"/>
                <a:cs typeface="Open Sans Condensed" pitchFamily="34" charset="0"/>
              </a:rPr>
              <a:t>):</a:t>
            </a:r>
            <a:r>
              <a:rPr lang="es-AR" sz="1600" b="1" dirty="0" smtClean="0">
                <a:solidFill>
                  <a:schemeClr val="tx1"/>
                </a:solidFill>
                <a:latin typeface="Helvetica Neue" charset="0"/>
                <a:ea typeface="Open Sans Condensed" pitchFamily="34" charset="0"/>
                <a:cs typeface="Open Sans Condensed" pitchFamily="34" charset="0"/>
              </a:rPr>
              <a:t> </a:t>
            </a:r>
            <a:r>
              <a:rPr lang="es-AR" sz="1400" dirty="0" smtClean="0">
                <a:solidFill>
                  <a:schemeClr val="tx1"/>
                </a:solidFill>
                <a:latin typeface="Helvetica Neue" charset="0"/>
                <a:ea typeface="Open Sans Condensed" pitchFamily="34" charset="0"/>
                <a:cs typeface="Open Sans Condensed" pitchFamily="34" charset="0"/>
              </a:rPr>
              <a:t>similar a una matriz pero puede tener más de 2 dimensiones. </a:t>
            </a:r>
            <a:endParaRPr lang="es-AR" sz="1400" dirty="0" smtClean="0">
              <a:solidFill>
                <a:srgbClr val="7030A0"/>
              </a:solidFill>
              <a:latin typeface="Helvetica Neue" charset="0"/>
              <a:ea typeface="Open Sans Condensed" pitchFamily="34" charset="0"/>
              <a:cs typeface="Open Sans Condensed" pitchFamily="34" charset="0"/>
            </a:endParaRPr>
          </a:p>
          <a:p>
            <a:pPr>
              <a:lnSpc>
                <a:spcPct val="150000"/>
              </a:lnSpc>
            </a:pPr>
            <a:r>
              <a:rPr lang="es-AR" sz="1600" b="1" dirty="0" err="1" smtClean="0">
                <a:solidFill>
                  <a:srgbClr val="7030A0"/>
                </a:solidFill>
                <a:latin typeface="Helvetica Neue" charset="0"/>
                <a:ea typeface="Open Sans Condensed" pitchFamily="34" charset="0"/>
                <a:cs typeface="Open Sans Condensed" pitchFamily="34" charset="0"/>
              </a:rPr>
              <a:t>Dataframes</a:t>
            </a:r>
            <a:r>
              <a:rPr lang="es-AR" sz="1600" b="1" dirty="0" smtClean="0">
                <a:solidFill>
                  <a:srgbClr val="7030A0"/>
                </a:solidFill>
                <a:latin typeface="Helvetica Neue" charset="0"/>
                <a:ea typeface="Open Sans Condensed" pitchFamily="34" charset="0"/>
                <a:cs typeface="Open Sans Condensed" pitchFamily="34" charset="0"/>
              </a:rPr>
              <a:t>: </a:t>
            </a:r>
            <a:r>
              <a:rPr lang="es-AR" sz="1400" b="1" i="1" dirty="0" smtClean="0">
                <a:solidFill>
                  <a:schemeClr val="tx1"/>
                </a:solidFill>
                <a:latin typeface="Helvetica Neue" charset="0"/>
                <a:ea typeface="Open Sans Condensed" pitchFamily="34" charset="0"/>
                <a:cs typeface="Open Sans Condensed" pitchFamily="34" charset="0"/>
              </a:rPr>
              <a:t>lista</a:t>
            </a:r>
            <a:r>
              <a:rPr lang="es-AR" sz="1400" dirty="0" smtClean="0">
                <a:solidFill>
                  <a:schemeClr val="tx1"/>
                </a:solidFill>
                <a:latin typeface="Helvetica Neue" charset="0"/>
                <a:ea typeface="Open Sans Condensed" pitchFamily="34" charset="0"/>
                <a:cs typeface="Open Sans Condensed" pitchFamily="34" charset="0"/>
              </a:rPr>
              <a:t> en la que cada columna puede ser de diferente clase pero de igual longitud. </a:t>
            </a:r>
            <a:endParaRPr lang="es-AR" sz="1400" b="1" dirty="0" smtClean="0">
              <a:solidFill>
                <a:schemeClr val="tx1"/>
              </a:solidFill>
              <a:latin typeface="Helvetica Neue" charset="0"/>
              <a:ea typeface="Open Sans Condensed" pitchFamily="34" charset="0"/>
              <a:cs typeface="Open Sans Condensed" pitchFamily="34" charset="0"/>
            </a:endParaRPr>
          </a:p>
          <a:p>
            <a:pPr>
              <a:lnSpc>
                <a:spcPct val="150000"/>
              </a:lnSpc>
            </a:pPr>
            <a:r>
              <a:rPr lang="es-AR" sz="1600" b="1" dirty="0" smtClean="0">
                <a:solidFill>
                  <a:srgbClr val="7030A0"/>
                </a:solidFill>
                <a:latin typeface="Helvetica Neue" charset="0"/>
                <a:ea typeface="Open Sans Condensed" pitchFamily="34" charset="0"/>
                <a:cs typeface="Open Sans Condensed" pitchFamily="34" charset="0"/>
              </a:rPr>
              <a:t>Listas: </a:t>
            </a:r>
            <a:r>
              <a:rPr lang="es-AR" sz="1400" dirty="0"/>
              <a:t>conjunto indexado de objetos donde los objetos pueden ser de </a:t>
            </a:r>
            <a:r>
              <a:rPr lang="es-AR" sz="1400" b="1" i="1" dirty="0" smtClean="0"/>
              <a:t>diferente clase y longitud</a:t>
            </a:r>
            <a:r>
              <a:rPr lang="es-AR" sz="1400" dirty="0" smtClean="0"/>
              <a:t>. Puede pensarse como un </a:t>
            </a:r>
            <a:r>
              <a:rPr lang="es-AR" sz="1400" b="1" i="1" dirty="0" smtClean="0"/>
              <a:t>contenedor de objetos</a:t>
            </a:r>
            <a:r>
              <a:rPr lang="es-AR" sz="1400" dirty="0" smtClean="0"/>
              <a:t> que pueden ser: vectores, factores, matrices, arreglos, </a:t>
            </a:r>
            <a:r>
              <a:rPr lang="es-AR" sz="1400" dirty="0" err="1" smtClean="0"/>
              <a:t>dataframes</a:t>
            </a:r>
            <a:r>
              <a:rPr lang="es-AR" sz="1400" dirty="0"/>
              <a:t> </a:t>
            </a:r>
            <a:r>
              <a:rPr lang="es-AR" sz="1400" dirty="0" smtClean="0"/>
              <a:t>y listas. </a:t>
            </a:r>
            <a:r>
              <a:rPr lang="es-AR" sz="1400" dirty="0"/>
              <a:t/>
            </a:r>
            <a:br>
              <a:rPr lang="es-AR" sz="1400" dirty="0"/>
            </a:br>
            <a:endParaRPr lang="en-US" sz="1400" dirty="0">
              <a:solidFill>
                <a:schemeClr val="tx1"/>
              </a:solidFill>
              <a:latin typeface="Helvetica Neue" charset="0"/>
              <a:ea typeface="Open Sans Condensed" pitchFamily="34" charset="0"/>
              <a:cs typeface="Open Sans Condensed" pitchFamily="34"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843558"/>
            <a:ext cx="1167413" cy="3799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121897" y="671809"/>
            <a:ext cx="1765227" cy="307777"/>
          </a:xfrm>
          <a:prstGeom prst="rect">
            <a:avLst/>
          </a:prstGeom>
          <a:noFill/>
        </p:spPr>
        <p:txBody>
          <a:bodyPr wrap="none" rtlCol="0">
            <a:spAutoFit/>
          </a:bodyPr>
          <a:lstStyle/>
          <a:p>
            <a:r>
              <a:rPr lang="es-AR" b="1" dirty="0" smtClean="0">
                <a:solidFill>
                  <a:srgbClr val="7030A0"/>
                </a:solidFill>
              </a:rPr>
              <a:t>Unidimensionales </a:t>
            </a:r>
            <a:endParaRPr lang="es-ES" b="1" dirty="0">
              <a:solidFill>
                <a:srgbClr val="7030A0"/>
              </a:solidFill>
            </a:endParaRPr>
          </a:p>
        </p:txBody>
      </p:sp>
      <p:cxnSp>
        <p:nvCxnSpPr>
          <p:cNvPr id="10" name="9 Conector recto de flecha"/>
          <p:cNvCxnSpPr/>
          <p:nvPr/>
        </p:nvCxnSpPr>
        <p:spPr>
          <a:xfrm flipH="1">
            <a:off x="6516216" y="979586"/>
            <a:ext cx="488294" cy="296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4" idx="2"/>
          </p:cNvCxnSpPr>
          <p:nvPr/>
        </p:nvCxnSpPr>
        <p:spPr>
          <a:xfrm flipH="1">
            <a:off x="6760363" y="979586"/>
            <a:ext cx="244148" cy="58405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876746"/>
      </p:ext>
    </p:extLst>
  </p:cSld>
  <p:clrMapOvr>
    <a:masterClrMapping/>
  </p:clrMapOvr>
  <p:transition spd="slow">
    <p:push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9505" y="212963"/>
            <a:ext cx="5248127" cy="627534"/>
          </a:xfrm>
          <a:noFill/>
          <a:ln>
            <a:noFill/>
          </a:ln>
        </p:spPr>
        <p:txBody>
          <a:bodyPr>
            <a:normAutofit fontScale="90000"/>
          </a:bodyPr>
          <a:lstStyle/>
          <a:p>
            <a:r>
              <a:rPr lang="es-AR" sz="3200" dirty="0">
                <a:solidFill>
                  <a:srgbClr val="88398A"/>
                </a:solidFill>
              </a:rPr>
              <a:t>Operadores</a:t>
            </a:r>
            <a:br>
              <a:rPr lang="es-AR" sz="3200" dirty="0">
                <a:solidFill>
                  <a:srgbClr val="88398A"/>
                </a:solidFill>
              </a:rPr>
            </a:br>
            <a:r>
              <a:rPr lang="es-AR" dirty="0"/>
              <a:t/>
            </a:r>
            <a:br>
              <a:rPr lang="es-AR" dirty="0"/>
            </a:br>
            <a:endParaRPr lang="es-AR" dirty="0"/>
          </a:p>
        </p:txBody>
      </p:sp>
      <p:sp>
        <p:nvSpPr>
          <p:cNvPr id="3" name="Marcador de texto 2"/>
          <p:cNvSpPr>
            <a:spLocks noGrp="1"/>
          </p:cNvSpPr>
          <p:nvPr>
            <p:ph type="body" idx="1"/>
          </p:nvPr>
        </p:nvSpPr>
        <p:spPr>
          <a:xfrm>
            <a:off x="711533" y="1059582"/>
            <a:ext cx="7615629" cy="859802"/>
          </a:xfrm>
        </p:spPr>
        <p:txBody>
          <a:bodyPr>
            <a:normAutofit fontScale="92500" lnSpcReduction="20000"/>
          </a:bodyPr>
          <a:lstStyle/>
          <a:p>
            <a:r>
              <a:rPr lang="es-ES" sz="1600" dirty="0" smtClean="0">
                <a:solidFill>
                  <a:srgbClr val="000000"/>
                </a:solidFill>
                <a:latin typeface="Helvetica Neue" panose="020B0604020202020204" charset="0"/>
              </a:rPr>
              <a:t> Las </a:t>
            </a:r>
            <a:r>
              <a:rPr lang="es-ES" sz="1600" dirty="0">
                <a:solidFill>
                  <a:srgbClr val="000000"/>
                </a:solidFill>
                <a:latin typeface="Helvetica Neue" panose="020B0604020202020204" charset="0"/>
              </a:rPr>
              <a:t>operaciones pueden ser agrupadas usando paréntesis, y asignadas </a:t>
            </a:r>
            <a:r>
              <a:rPr lang="es-ES" sz="1600" dirty="0" smtClean="0">
                <a:solidFill>
                  <a:srgbClr val="000000"/>
                </a:solidFill>
                <a:latin typeface="Helvetica Neue" panose="020B0604020202020204" charset="0"/>
              </a:rPr>
              <a:t>a variables </a:t>
            </a:r>
            <a:r>
              <a:rPr lang="es-ES" sz="1600" dirty="0">
                <a:solidFill>
                  <a:srgbClr val="000000"/>
                </a:solidFill>
                <a:latin typeface="Helvetica Neue" panose="020B0604020202020204" charset="0"/>
              </a:rPr>
              <a:t>de manera </a:t>
            </a:r>
            <a:r>
              <a:rPr lang="es-ES" sz="1600" dirty="0" smtClean="0">
                <a:solidFill>
                  <a:srgbClr val="000000"/>
                </a:solidFill>
                <a:latin typeface="Helvetica Neue" panose="020B0604020202020204" charset="0"/>
              </a:rPr>
              <a:t>directa</a:t>
            </a:r>
            <a:r>
              <a:rPr lang="es-ES" sz="1600" dirty="0" smtClean="0">
                <a:latin typeface="Helvetica Neue" panose="020B0604020202020204" charset="0"/>
              </a:rPr>
              <a:t>.</a:t>
            </a:r>
            <a:r>
              <a:rPr lang="es-ES" sz="1600" dirty="0"/>
              <a:t/>
            </a:r>
            <a:br>
              <a:rPr lang="es-ES" sz="1600" dirty="0"/>
            </a:br>
            <a:endParaRPr lang="es-AR" sz="1600" dirty="0"/>
          </a:p>
        </p:txBody>
      </p:sp>
      <p:graphicFrame>
        <p:nvGraphicFramePr>
          <p:cNvPr id="6" name="Tabla 5"/>
          <p:cNvGraphicFramePr>
            <a:graphicFrameLocks noGrp="1"/>
          </p:cNvGraphicFramePr>
          <p:nvPr>
            <p:extLst>
              <p:ext uri="{D42A27DB-BD31-4B8C-83A1-F6EECF244321}">
                <p14:modId xmlns:p14="http://schemas.microsoft.com/office/powerpoint/2010/main" val="3104469216"/>
              </p:ext>
            </p:extLst>
          </p:nvPr>
        </p:nvGraphicFramePr>
        <p:xfrm>
          <a:off x="1259632" y="2139702"/>
          <a:ext cx="6096000" cy="2735580"/>
        </p:xfrm>
        <a:graphic>
          <a:graphicData uri="http://schemas.openxmlformats.org/drawingml/2006/table">
            <a:tbl>
              <a:tblPr firstRow="1" bandRow="1">
                <a:tableStyleId>{FABFCF23-3B69-468F-B69F-88F6DE6A72F2}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53079">
                <a:tc>
                  <a:txBody>
                    <a:bodyPr/>
                    <a:lstStyle/>
                    <a:p>
                      <a:pPr algn="ctr"/>
                      <a:r>
                        <a:rPr lang="es-AR" sz="1400" dirty="0" smtClean="0">
                          <a:solidFill>
                            <a:schemeClr val="tx1"/>
                          </a:solidFill>
                          <a:effectLst/>
                        </a:rPr>
                        <a:t>Aritméticos</a:t>
                      </a:r>
                      <a:r>
                        <a:rPr lang="es-AR" dirty="0" smtClean="0">
                          <a:solidFill>
                            <a:schemeClr val="tx1"/>
                          </a:solidFill>
                        </a:rPr>
                        <a:t> </a:t>
                      </a:r>
                      <a:br>
                        <a:rPr lang="es-AR" dirty="0" smtClean="0">
                          <a:solidFill>
                            <a:schemeClr val="tx1"/>
                          </a:solidFill>
                        </a:rPr>
                      </a:br>
                      <a:endParaRPr lang="es-AR" sz="2600" b="1" i="0" u="none" strike="noStrike" cap="none" dirty="0">
                        <a:solidFill>
                          <a:srgbClr val="88398A"/>
                        </a:solidFill>
                        <a:latin typeface="HelveticaNeue-Bold"/>
                        <a:ea typeface="Helvetica Neue"/>
                        <a:cs typeface="Helvetica Neue"/>
                        <a:sym typeface="Helvetica Neue"/>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35B1">
                        <a:alpha val="69804"/>
                      </a:srgbClr>
                    </a:solidFill>
                  </a:tcPr>
                </a:tc>
                <a:tc>
                  <a:txBody>
                    <a:bodyPr/>
                    <a:lstStyle/>
                    <a:p>
                      <a:pPr marR="0" algn="ctr" rtl="0">
                        <a:lnSpc>
                          <a:spcPct val="100000"/>
                        </a:lnSpc>
                        <a:spcBef>
                          <a:spcPts val="0"/>
                        </a:spcBef>
                        <a:spcAft>
                          <a:spcPts val="0"/>
                        </a:spcAft>
                        <a:buNone/>
                      </a:pPr>
                      <a:r>
                        <a:rPr lang="es-AR" sz="1400" b="1" i="0" u="none" strike="noStrike" cap="none" dirty="0" smtClean="0">
                          <a:solidFill>
                            <a:schemeClr val="tx1"/>
                          </a:solidFill>
                          <a:effectLst/>
                          <a:latin typeface="+mn-lt"/>
                          <a:ea typeface="+mn-ea"/>
                          <a:cs typeface="+mn-cs"/>
                          <a:sym typeface="Arial"/>
                        </a:rPr>
                        <a:t>Comparativos o</a:t>
                      </a:r>
                      <a:br>
                        <a:rPr lang="es-AR" sz="1400" b="1" i="0" u="none" strike="noStrike" cap="none" dirty="0" smtClean="0">
                          <a:solidFill>
                            <a:schemeClr val="tx1"/>
                          </a:solidFill>
                          <a:effectLst/>
                          <a:latin typeface="+mn-lt"/>
                          <a:ea typeface="+mn-ea"/>
                          <a:cs typeface="+mn-cs"/>
                          <a:sym typeface="Arial"/>
                        </a:rPr>
                      </a:br>
                      <a:r>
                        <a:rPr lang="es-AR" sz="1400" b="1" i="0" u="none" strike="noStrike" cap="none" dirty="0" smtClean="0">
                          <a:solidFill>
                            <a:schemeClr val="tx1"/>
                          </a:solidFill>
                          <a:effectLst/>
                          <a:latin typeface="+mn-lt"/>
                          <a:ea typeface="+mn-ea"/>
                          <a:cs typeface="+mn-cs"/>
                          <a:sym typeface="Arial"/>
                        </a:rPr>
                        <a:t>relacionales </a:t>
                      </a:r>
                      <a:br>
                        <a:rPr lang="es-AR" sz="1400" b="1" i="0" u="none" strike="noStrike" cap="none" dirty="0" smtClean="0">
                          <a:solidFill>
                            <a:schemeClr val="tx1"/>
                          </a:solidFill>
                          <a:effectLst/>
                          <a:latin typeface="+mn-lt"/>
                          <a:ea typeface="+mn-ea"/>
                          <a:cs typeface="+mn-cs"/>
                          <a:sym typeface="Arial"/>
                        </a:rPr>
                      </a:br>
                      <a:endParaRPr lang="es-AR" sz="1400" b="1" i="0" u="none" strike="noStrike" cap="none"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rgbClr val="14061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35B1">
                        <a:alpha val="69804"/>
                      </a:srgbClr>
                    </a:solidFill>
                  </a:tcPr>
                </a:tc>
                <a:tc>
                  <a:txBody>
                    <a:bodyPr/>
                    <a:lstStyle/>
                    <a:p>
                      <a:pPr marR="0" algn="ctr" rtl="0">
                        <a:lnSpc>
                          <a:spcPct val="100000"/>
                        </a:lnSpc>
                        <a:spcBef>
                          <a:spcPts val="0"/>
                        </a:spcBef>
                        <a:spcAft>
                          <a:spcPts val="0"/>
                        </a:spcAft>
                        <a:buNone/>
                      </a:pPr>
                      <a:r>
                        <a:rPr lang="es-AR" sz="1400" b="1" i="0" u="none" strike="noStrike" cap="none" dirty="0" smtClean="0">
                          <a:solidFill>
                            <a:schemeClr val="tx1"/>
                          </a:solidFill>
                          <a:effectLst/>
                          <a:latin typeface="+mn-lt"/>
                          <a:ea typeface="+mn-ea"/>
                          <a:cs typeface="+mn-cs"/>
                          <a:sym typeface="Arial"/>
                        </a:rPr>
                        <a:t>Lógicos </a:t>
                      </a:r>
                      <a:br>
                        <a:rPr lang="es-AR" sz="1400" b="1" i="0" u="none" strike="noStrike" cap="none" dirty="0" smtClean="0">
                          <a:solidFill>
                            <a:schemeClr val="tx1"/>
                          </a:solidFill>
                          <a:effectLst/>
                          <a:latin typeface="+mn-lt"/>
                          <a:ea typeface="+mn-ea"/>
                          <a:cs typeface="+mn-cs"/>
                          <a:sym typeface="Arial"/>
                        </a:rPr>
                      </a:br>
                      <a:endParaRPr lang="es-AR" sz="1400" b="1" i="0" u="none" strike="noStrike" cap="none" dirty="0">
                        <a:solidFill>
                          <a:schemeClr val="tx1"/>
                        </a:solidFill>
                        <a:effectLst/>
                        <a:latin typeface="+mn-lt"/>
                        <a:ea typeface="+mn-ea"/>
                        <a:cs typeface="+mn-cs"/>
                        <a:sym typeface="Arial"/>
                      </a:endParaRPr>
                    </a:p>
                  </a:txBody>
                  <a:tcPr>
                    <a:lnL w="12700" cap="flat" cmpd="sng" algn="ctr">
                      <a:solidFill>
                        <a:srgbClr val="140614"/>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E35B1">
                        <a:alpha val="69804"/>
                      </a:srgbClr>
                    </a:solidFill>
                  </a:tcPr>
                </a:tc>
                <a:extLst>
                  <a:ext uri="{0D108BD9-81ED-4DB2-BD59-A6C34878D82A}">
                    <a16:rowId xmlns:a16="http://schemas.microsoft.com/office/drawing/2014/main" val="10000"/>
                  </a:ext>
                </a:extLst>
              </a:tr>
              <a:tr h="1148647">
                <a:tc>
                  <a:txBody>
                    <a:bodyPr/>
                    <a:lstStyle/>
                    <a:p>
                      <a:pPr algn="l"/>
                      <a:r>
                        <a:rPr lang="es-ES" sz="1400" b="1" u="none" strike="noStrike" cap="none" dirty="0" smtClean="0">
                          <a:effectLst/>
                          <a:latin typeface="Helvetica Neue" panose="020B0604020202020204" charset="0"/>
                          <a:sym typeface="Arial"/>
                        </a:rPr>
                        <a:t>+  </a:t>
                      </a:r>
                      <a:r>
                        <a:rPr lang="es-ES" sz="1400" u="none" strike="noStrike" cap="none" dirty="0" smtClean="0">
                          <a:effectLst/>
                          <a:latin typeface="Helvetica Neue" panose="020B0604020202020204" charset="0"/>
                          <a:sym typeface="Arial"/>
                        </a:rPr>
                        <a:t>adición</a:t>
                      </a:r>
                      <a:br>
                        <a:rPr lang="es-ES" sz="1400" u="none" strike="noStrike" cap="none" dirty="0" smtClean="0">
                          <a:effectLst/>
                          <a:latin typeface="Helvetica Neue" panose="020B0604020202020204" charset="0"/>
                          <a:sym typeface="Arial"/>
                        </a:rPr>
                      </a:br>
                      <a:r>
                        <a:rPr lang="es-ES" sz="1400" b="1" u="none" strike="noStrike" cap="none" dirty="0" smtClean="0">
                          <a:effectLst/>
                          <a:latin typeface="Helvetica Neue" panose="020B0604020202020204" charset="0"/>
                          <a:sym typeface="Arial"/>
                        </a:rPr>
                        <a:t>-</a:t>
                      </a:r>
                      <a:r>
                        <a:rPr lang="es-ES" sz="1400" u="none" strike="noStrike" cap="none" dirty="0" smtClean="0">
                          <a:effectLst/>
                          <a:latin typeface="Helvetica Neue" panose="020B0604020202020204" charset="0"/>
                          <a:sym typeface="Arial"/>
                        </a:rPr>
                        <a:t>  sustracción</a:t>
                      </a:r>
                      <a:br>
                        <a:rPr lang="es-ES" sz="1400" u="none" strike="noStrike" cap="none" dirty="0" smtClean="0">
                          <a:effectLst/>
                          <a:latin typeface="Helvetica Neue" panose="020B0604020202020204" charset="0"/>
                          <a:sym typeface="Arial"/>
                        </a:rPr>
                      </a:br>
                      <a:r>
                        <a:rPr lang="es-ES" sz="1400" b="1" u="none" strike="noStrike" cap="none" dirty="0" smtClean="0">
                          <a:effectLst/>
                          <a:latin typeface="Helvetica Neue" panose="020B0604020202020204" charset="0"/>
                          <a:sym typeface="Arial"/>
                        </a:rPr>
                        <a:t>*  </a:t>
                      </a:r>
                      <a:r>
                        <a:rPr lang="es-ES" sz="1400" u="none" strike="noStrike" cap="none" dirty="0" smtClean="0">
                          <a:effectLst/>
                          <a:latin typeface="Helvetica Neue" panose="020B0604020202020204" charset="0"/>
                          <a:sym typeface="Arial"/>
                        </a:rPr>
                        <a:t>multiplicación</a:t>
                      </a:r>
                      <a:br>
                        <a:rPr lang="es-ES" sz="1400" u="none" strike="noStrike" cap="none" dirty="0" smtClean="0">
                          <a:effectLst/>
                          <a:latin typeface="Helvetica Neue" panose="020B0604020202020204" charset="0"/>
                          <a:sym typeface="Arial"/>
                        </a:rPr>
                      </a:br>
                      <a:r>
                        <a:rPr lang="es-ES" sz="1400" b="1" u="none" strike="noStrike" cap="none" dirty="0" smtClean="0">
                          <a:effectLst/>
                          <a:latin typeface="Helvetica Neue" panose="020B0604020202020204" charset="0"/>
                          <a:sym typeface="Arial"/>
                        </a:rPr>
                        <a:t>/</a:t>
                      </a:r>
                      <a:r>
                        <a:rPr lang="es-ES" sz="1400" u="none" strike="noStrike" cap="none" dirty="0" smtClean="0">
                          <a:effectLst/>
                          <a:latin typeface="Helvetica Neue" panose="020B0604020202020204" charset="0"/>
                          <a:sym typeface="Arial"/>
                        </a:rPr>
                        <a:t>  división</a:t>
                      </a:r>
                      <a:br>
                        <a:rPr lang="es-ES" sz="1400" u="none" strike="noStrike" cap="none" dirty="0" smtClean="0">
                          <a:effectLst/>
                          <a:latin typeface="Helvetica Neue" panose="020B0604020202020204" charset="0"/>
                          <a:sym typeface="Arial"/>
                        </a:rPr>
                      </a:br>
                      <a:r>
                        <a:rPr lang="es-ES" sz="1400" b="1" u="none" strike="noStrike" cap="none" dirty="0" smtClean="0">
                          <a:effectLst/>
                          <a:latin typeface="Helvetica Neue" panose="020B0604020202020204" charset="0"/>
                          <a:sym typeface="Arial"/>
                        </a:rPr>
                        <a:t>~</a:t>
                      </a:r>
                      <a:r>
                        <a:rPr lang="es-ES" sz="1400" u="none" strike="noStrike" cap="none" dirty="0" smtClean="0">
                          <a:effectLst/>
                          <a:latin typeface="Helvetica Neue" panose="020B0604020202020204" charset="0"/>
                          <a:sym typeface="Arial"/>
                        </a:rPr>
                        <a:t>  potencia</a:t>
                      </a:r>
                      <a:br>
                        <a:rPr lang="es-ES" sz="1400" u="none" strike="noStrike" cap="none" dirty="0" smtClean="0">
                          <a:effectLst/>
                          <a:latin typeface="Helvetica Neue" panose="020B0604020202020204" charset="0"/>
                          <a:sym typeface="Arial"/>
                        </a:rPr>
                      </a:br>
                      <a:r>
                        <a:rPr lang="es-ES" sz="1400" b="1" u="none" strike="noStrike" cap="none" dirty="0" smtClean="0">
                          <a:effectLst/>
                          <a:latin typeface="Helvetica Neue" panose="020B0604020202020204" charset="0"/>
                          <a:sym typeface="Arial"/>
                        </a:rPr>
                        <a:t>%%</a:t>
                      </a:r>
                      <a:r>
                        <a:rPr lang="es-ES" sz="1400" u="none" strike="noStrike" cap="none" dirty="0" smtClean="0">
                          <a:effectLst/>
                          <a:latin typeface="Helvetica Neue" panose="020B0604020202020204" charset="0"/>
                          <a:sym typeface="Arial"/>
                        </a:rPr>
                        <a:t>  modulo</a:t>
                      </a:r>
                      <a:br>
                        <a:rPr lang="es-ES" sz="1400" u="none" strike="noStrike" cap="none" dirty="0" smtClean="0">
                          <a:effectLst/>
                          <a:latin typeface="Helvetica Neue" panose="020B0604020202020204" charset="0"/>
                          <a:sym typeface="Arial"/>
                        </a:rPr>
                      </a:br>
                      <a:r>
                        <a:rPr lang="es-ES" sz="1400" b="1" u="none" strike="noStrike" cap="none" dirty="0" smtClean="0">
                          <a:effectLst/>
                          <a:latin typeface="Helvetica Neue" panose="020B0604020202020204" charset="0"/>
                          <a:sym typeface="Arial"/>
                        </a:rPr>
                        <a:t>%/%</a:t>
                      </a:r>
                      <a:r>
                        <a:rPr lang="es-ES" sz="1400" u="none" strike="noStrike" cap="none" dirty="0" smtClean="0">
                          <a:effectLst/>
                          <a:latin typeface="Helvetica Neue" panose="020B0604020202020204" charset="0"/>
                          <a:sym typeface="Arial"/>
                        </a:rPr>
                        <a:t>  división de   enteros</a:t>
                      </a:r>
                      <a:r>
                        <a:rPr lang="es-ES" dirty="0" smtClean="0">
                          <a:latin typeface="Helvetica Neue" panose="020B0604020202020204" charset="0"/>
                        </a:rPr>
                        <a:t> </a:t>
                      </a:r>
                      <a:br>
                        <a:rPr lang="es-ES" dirty="0" smtClean="0">
                          <a:latin typeface="Helvetica Neue" panose="020B0604020202020204" charset="0"/>
                        </a:rPr>
                      </a:br>
                      <a:endParaRPr lang="es-AR" dirty="0">
                        <a:latin typeface="Helvetica Neue" panose="020B060402020202020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5EFF5"/>
                    </a:solidFill>
                  </a:tcPr>
                </a:tc>
                <a:tc>
                  <a:txBody>
                    <a:bodyPr/>
                    <a:lstStyle/>
                    <a:p>
                      <a:r>
                        <a:rPr lang="es-AR" sz="1400" b="1" u="none" strike="noStrike" cap="none" dirty="0" smtClean="0">
                          <a:effectLst/>
                          <a:latin typeface="Helvetica Neue" panose="020B0604020202020204" charset="0"/>
                          <a:sym typeface="Arial"/>
                        </a:rPr>
                        <a:t>&lt;  </a:t>
                      </a:r>
                      <a:r>
                        <a:rPr lang="es-AR" sz="1400" b="0" u="none" strike="noStrike" cap="none" dirty="0" smtClean="0">
                          <a:effectLst/>
                          <a:latin typeface="Helvetica Neue" panose="020B0604020202020204" charset="0"/>
                          <a:sym typeface="Arial"/>
                        </a:rPr>
                        <a:t>menor que</a:t>
                      </a:r>
                      <a:br>
                        <a:rPr lang="es-AR" sz="1400" b="0" u="none" strike="noStrike" cap="none" dirty="0" smtClean="0">
                          <a:effectLst/>
                          <a:latin typeface="Helvetica Neue" panose="020B0604020202020204" charset="0"/>
                          <a:sym typeface="Arial"/>
                        </a:rPr>
                      </a:br>
                      <a:r>
                        <a:rPr lang="es-AR" sz="1400" b="1" i="0" u="none" strike="noStrike" cap="none" dirty="0" smtClean="0">
                          <a:solidFill>
                            <a:schemeClr val="dk1"/>
                          </a:solidFill>
                          <a:effectLst/>
                          <a:latin typeface="Helvetica Neue" panose="020B0604020202020204" charset="0"/>
                          <a:ea typeface="+mn-ea"/>
                          <a:cs typeface="+mn-cs"/>
                          <a:sym typeface="Arial"/>
                        </a:rPr>
                        <a:t>&gt;</a:t>
                      </a:r>
                      <a:r>
                        <a:rPr lang="es-AR" sz="1400" b="0" u="none" strike="noStrike" cap="none" dirty="0" smtClean="0">
                          <a:effectLst/>
                          <a:latin typeface="Helvetica Neue" panose="020B0604020202020204" charset="0"/>
                          <a:sym typeface="Arial"/>
                        </a:rPr>
                        <a:t>  mayor que</a:t>
                      </a:r>
                      <a:br>
                        <a:rPr lang="es-AR" sz="1400" b="0" u="none" strike="noStrike" cap="none" dirty="0" smtClean="0">
                          <a:effectLst/>
                          <a:latin typeface="Helvetica Neue" panose="020B0604020202020204" charset="0"/>
                          <a:sym typeface="Arial"/>
                        </a:rPr>
                      </a:br>
                      <a:r>
                        <a:rPr lang="es-AR" sz="1400" b="1" i="0" u="none" strike="noStrike" cap="none" dirty="0" smtClean="0">
                          <a:solidFill>
                            <a:schemeClr val="dk1"/>
                          </a:solidFill>
                          <a:effectLst/>
                          <a:latin typeface="Helvetica Neue" panose="020B0604020202020204" charset="0"/>
                          <a:ea typeface="+mn-ea"/>
                          <a:cs typeface="+mn-cs"/>
                          <a:sym typeface="Arial"/>
                        </a:rPr>
                        <a:t>&lt;=</a:t>
                      </a:r>
                      <a:r>
                        <a:rPr lang="es-AR" sz="1400" b="0" u="none" strike="noStrike" cap="none" dirty="0" smtClean="0">
                          <a:effectLst/>
                          <a:latin typeface="Helvetica Neue" panose="020B0604020202020204" charset="0"/>
                          <a:sym typeface="Arial"/>
                        </a:rPr>
                        <a:t>  menor o igual que</a:t>
                      </a:r>
                      <a:br>
                        <a:rPr lang="es-AR" sz="1400" b="0" u="none" strike="noStrike" cap="none" dirty="0" smtClean="0">
                          <a:effectLst/>
                          <a:latin typeface="Helvetica Neue" panose="020B0604020202020204" charset="0"/>
                          <a:sym typeface="Arial"/>
                        </a:rPr>
                      </a:br>
                      <a:r>
                        <a:rPr lang="es-AR" sz="1400" b="1" i="0" u="none" strike="noStrike" cap="none" dirty="0" smtClean="0">
                          <a:solidFill>
                            <a:schemeClr val="dk1"/>
                          </a:solidFill>
                          <a:effectLst/>
                          <a:latin typeface="Helvetica Neue" panose="020B0604020202020204" charset="0"/>
                          <a:ea typeface="+mn-ea"/>
                          <a:cs typeface="+mn-cs"/>
                          <a:sym typeface="Arial"/>
                        </a:rPr>
                        <a:t>&gt;=</a:t>
                      </a:r>
                      <a:r>
                        <a:rPr lang="es-AR" sz="1400" b="0" u="none" strike="noStrike" cap="none" dirty="0" smtClean="0">
                          <a:effectLst/>
                          <a:latin typeface="Helvetica Neue" panose="020B0604020202020204" charset="0"/>
                          <a:sym typeface="Arial"/>
                        </a:rPr>
                        <a:t> mayor o igual que</a:t>
                      </a:r>
                      <a:br>
                        <a:rPr lang="es-AR" sz="1400" b="0" u="none" strike="noStrike" cap="none" dirty="0" smtClean="0">
                          <a:effectLst/>
                          <a:latin typeface="Helvetica Neue" panose="020B0604020202020204" charset="0"/>
                          <a:sym typeface="Arial"/>
                        </a:rPr>
                      </a:br>
                      <a:r>
                        <a:rPr lang="es-AR" sz="1400" b="1" i="0" u="none" strike="noStrike" cap="none" dirty="0" smtClean="0">
                          <a:solidFill>
                            <a:schemeClr val="dk1"/>
                          </a:solidFill>
                          <a:effectLst/>
                          <a:latin typeface="Helvetica Neue" panose="020B0604020202020204" charset="0"/>
                          <a:ea typeface="+mn-ea"/>
                          <a:cs typeface="+mn-cs"/>
                          <a:sym typeface="Arial"/>
                        </a:rPr>
                        <a:t>==</a:t>
                      </a:r>
                      <a:r>
                        <a:rPr lang="es-AR" sz="1400" b="0" u="none" strike="noStrike" cap="none" dirty="0" smtClean="0">
                          <a:effectLst/>
                          <a:latin typeface="Helvetica Neue" panose="020B0604020202020204" charset="0"/>
                          <a:sym typeface="Arial"/>
                        </a:rPr>
                        <a:t>  igual</a:t>
                      </a:r>
                      <a:br>
                        <a:rPr lang="es-AR" sz="1400" b="0" u="none" strike="noStrike" cap="none" dirty="0" smtClean="0">
                          <a:effectLst/>
                          <a:latin typeface="Helvetica Neue" panose="020B0604020202020204" charset="0"/>
                          <a:sym typeface="Arial"/>
                        </a:rPr>
                      </a:br>
                      <a:r>
                        <a:rPr lang="es-AR" sz="1400" b="1" i="0" u="none" strike="noStrike" cap="none" dirty="0" smtClean="0">
                          <a:solidFill>
                            <a:schemeClr val="dk1"/>
                          </a:solidFill>
                          <a:effectLst/>
                          <a:latin typeface="Helvetica Neue" panose="020B0604020202020204" charset="0"/>
                          <a:ea typeface="+mn-ea"/>
                          <a:cs typeface="+mn-cs"/>
                          <a:sym typeface="Arial"/>
                        </a:rPr>
                        <a:t>!</a:t>
                      </a:r>
                      <a:r>
                        <a:rPr lang="es-AR" sz="1400" b="0" u="none" strike="noStrike" cap="none" dirty="0" smtClean="0">
                          <a:effectLst/>
                          <a:latin typeface="Helvetica Neue" panose="020B0604020202020204" charset="0"/>
                          <a:sym typeface="Arial"/>
                        </a:rPr>
                        <a:t>  Diferente</a:t>
                      </a:r>
                      <a:r>
                        <a:rPr lang="es-AR" b="0" dirty="0" smtClean="0">
                          <a:latin typeface="Helvetica Neue" panose="020B0604020202020204" charset="0"/>
                        </a:rPr>
                        <a:t> </a:t>
                      </a:r>
                      <a:br>
                        <a:rPr lang="es-AR" b="0" dirty="0" smtClean="0">
                          <a:latin typeface="Helvetica Neue" panose="020B0604020202020204" charset="0"/>
                        </a:rPr>
                      </a:br>
                      <a:endParaRPr lang="es-AR" b="0" dirty="0">
                        <a:latin typeface="Helvetica Neue"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s-ES" b="1" dirty="0" smtClean="0">
                          <a:latin typeface="Helvetica Neue" panose="020B0604020202020204" charset="0"/>
                        </a:rPr>
                        <a:t>! </a:t>
                      </a:r>
                      <a:r>
                        <a:rPr lang="es-ES" b="0" dirty="0" smtClean="0">
                          <a:latin typeface="Helvetica Neue" panose="020B0604020202020204" charset="0"/>
                        </a:rPr>
                        <a:t>X</a:t>
                      </a:r>
                      <a:r>
                        <a:rPr lang="es-ES" dirty="0" smtClean="0">
                          <a:latin typeface="Helvetica Neue" panose="020B0604020202020204" charset="0"/>
                        </a:rPr>
                        <a:t>  ‘</a:t>
                      </a:r>
                      <a:r>
                        <a:rPr lang="es-ES" i="0" dirty="0" smtClean="0">
                          <a:latin typeface="Helvetica Neue" panose="020B0604020202020204" charset="0"/>
                        </a:rPr>
                        <a:t>NO’</a:t>
                      </a:r>
                      <a:r>
                        <a:rPr lang="es-ES" dirty="0" smtClean="0">
                          <a:latin typeface="Helvetica Neue" panose="020B0604020202020204" charset="0"/>
                        </a:rPr>
                        <a:t> lógico</a:t>
                      </a:r>
                    </a:p>
                    <a:p>
                      <a:r>
                        <a:rPr lang="es-ES" b="1" dirty="0" smtClean="0">
                          <a:latin typeface="Helvetica Neue" panose="020B0604020202020204" charset="0"/>
                        </a:rPr>
                        <a:t>x &amp; y   ‘</a:t>
                      </a:r>
                      <a:r>
                        <a:rPr lang="es-ES" dirty="0" smtClean="0">
                          <a:latin typeface="Helvetica Neue" panose="020B0604020202020204" charset="0"/>
                        </a:rPr>
                        <a:t>Y’ lógico</a:t>
                      </a:r>
                    </a:p>
                    <a:p>
                      <a:r>
                        <a:rPr lang="es-ES" b="1" dirty="0" smtClean="0">
                          <a:latin typeface="Helvetica Neue" panose="020B0604020202020204" charset="0"/>
                        </a:rPr>
                        <a:t>x &amp;&amp; y  </a:t>
                      </a:r>
                      <a:r>
                        <a:rPr lang="es-ES" dirty="0" smtClean="0">
                          <a:latin typeface="Helvetica Neue" panose="020B0604020202020204" charset="0"/>
                        </a:rPr>
                        <a:t>idem</a:t>
                      </a:r>
                    </a:p>
                    <a:p>
                      <a:r>
                        <a:rPr lang="es-ES" b="1" dirty="0" smtClean="0">
                          <a:latin typeface="Helvetica Neue" panose="020B0604020202020204" charset="0"/>
                        </a:rPr>
                        <a:t>x | y  ‘</a:t>
                      </a:r>
                      <a:r>
                        <a:rPr lang="es-ES" dirty="0" smtClean="0">
                          <a:latin typeface="Helvetica Neue" panose="020B0604020202020204" charset="0"/>
                        </a:rPr>
                        <a:t>O’ lógico</a:t>
                      </a:r>
                    </a:p>
                    <a:p>
                      <a:r>
                        <a:rPr lang="es-ES" b="1" dirty="0" err="1" smtClean="0">
                          <a:latin typeface="Helvetica Neue" panose="020B0604020202020204" charset="0"/>
                        </a:rPr>
                        <a:t>Xor</a:t>
                      </a:r>
                      <a:r>
                        <a:rPr lang="es-ES" b="1" dirty="0" smtClean="0">
                          <a:latin typeface="Helvetica Neue" panose="020B0604020202020204" charset="0"/>
                        </a:rPr>
                        <a:t> (</a:t>
                      </a:r>
                      <a:r>
                        <a:rPr lang="es-ES" b="1" dirty="0" err="1" smtClean="0">
                          <a:latin typeface="Helvetica Neue" panose="020B0604020202020204" charset="0"/>
                        </a:rPr>
                        <a:t>x,y</a:t>
                      </a:r>
                      <a:r>
                        <a:rPr lang="es-ES" b="1" dirty="0" smtClean="0">
                          <a:latin typeface="Helvetica Neue" panose="020B0604020202020204" charset="0"/>
                        </a:rPr>
                        <a:t>)  </a:t>
                      </a:r>
                      <a:r>
                        <a:rPr lang="es-ES" dirty="0" smtClean="0">
                          <a:latin typeface="Helvetica Neue" panose="020B0604020202020204" charset="0"/>
                        </a:rPr>
                        <a:t>O exclusivo</a:t>
                      </a:r>
                      <a:endParaRPr lang="es-AR" dirty="0">
                        <a:latin typeface="Helvetica Neue" panose="020B060402020202020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68091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3415" y="1275606"/>
            <a:ext cx="6840760" cy="2027112"/>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s-AR" sz="4800" dirty="0" smtClean="0">
                <a:solidFill>
                  <a:srgbClr val="7030A0"/>
                </a:solidFill>
              </a:rPr>
              <a:t>En R todos los datos son objetos </a:t>
            </a:r>
            <a:endParaRPr sz="4800" dirty="0">
              <a:solidFill>
                <a:srgbClr val="7030A0"/>
              </a:solidFill>
            </a:endParaRPr>
          </a:p>
        </p:txBody>
      </p:sp>
    </p:spTree>
    <p:extLst>
      <p:ext uri="{BB962C8B-B14F-4D97-AF65-F5344CB8AC3E}">
        <p14:creationId xmlns:p14="http://schemas.microsoft.com/office/powerpoint/2010/main" val="376180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TM10001115[[fn=Paquete]]</Template>
  <TotalTime>3563</TotalTime>
  <Words>2457</Words>
  <Application>Microsoft Office PowerPoint</Application>
  <PresentationFormat>Presentación en pantalla (16:9)</PresentationFormat>
  <Paragraphs>434</Paragraphs>
  <Slides>39</Slides>
  <Notes>32</Notes>
  <HiddenSlides>1</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39</vt:i4>
      </vt:variant>
    </vt:vector>
  </HeadingPairs>
  <TitlesOfParts>
    <vt:vector size="49" baseType="lpstr">
      <vt:lpstr>Verdana</vt:lpstr>
      <vt:lpstr>Arial</vt:lpstr>
      <vt:lpstr>Wingdings</vt:lpstr>
      <vt:lpstr>Gill Sans MT</vt:lpstr>
      <vt:lpstr>Helvetica Neue</vt:lpstr>
      <vt:lpstr>HelveticaNeue-Bold</vt:lpstr>
      <vt:lpstr>Open Sans</vt:lpstr>
      <vt:lpstr>Courier</vt:lpstr>
      <vt:lpstr>Open Sans Condensed</vt:lpstr>
      <vt:lpstr>Parcel</vt:lpstr>
      <vt:lpstr>Presentación de PowerPoint</vt:lpstr>
      <vt:lpstr>Presentación de PowerPoint</vt:lpstr>
      <vt:lpstr>Hoy hablamos sobre…</vt:lpstr>
      <vt:lpstr> PARTE 1</vt:lpstr>
      <vt:lpstr>Buenas prácticas </vt:lpstr>
      <vt:lpstr>¿Por qué es importante comentar nuestro script? </vt:lpstr>
      <vt:lpstr> Tipo de objetos</vt:lpstr>
      <vt:lpstr>Operadores  </vt:lpstr>
      <vt:lpstr>En R todos los datos son objetos </vt:lpstr>
      <vt:lpstr>Datos atómicos </vt:lpstr>
      <vt:lpstr>Vectores </vt:lpstr>
      <vt:lpstr>Vectores  </vt:lpstr>
      <vt:lpstr>Matrices   </vt:lpstr>
      <vt:lpstr>Matrices   </vt:lpstr>
      <vt:lpstr>Matrices: Indexación   </vt:lpstr>
      <vt:lpstr>Algunas funciones de matrices    </vt:lpstr>
      <vt:lpstr>Factores    </vt:lpstr>
      <vt:lpstr>Listas </vt:lpstr>
      <vt:lpstr>Dataframes </vt:lpstr>
      <vt:lpstr>Dataframes: Indexación </vt:lpstr>
      <vt:lpstr>Elementos de la sintaxis de R</vt:lpstr>
      <vt:lpstr>Elementos de la sintaxis de R</vt:lpstr>
      <vt:lpstr>Presentación de PowerPoint</vt:lpstr>
      <vt:lpstr>Estructuras de Control </vt:lpstr>
      <vt:lpstr>Estructuras de Control: if/else</vt:lpstr>
      <vt:lpstr>Estructuras de Control: for </vt:lpstr>
      <vt:lpstr>Estructuras de Control: while </vt:lpstr>
      <vt:lpstr>Funciones</vt:lpstr>
      <vt:lpstr>Funciones</vt:lpstr>
      <vt:lpstr>Limpiamos el espacio de trabajo</vt:lpstr>
      <vt:lpstr>La  importancia de trabajar con  proyectos </vt:lpstr>
      <vt:lpstr>Importación de datos en R  </vt:lpstr>
      <vt:lpstr>Importación de datos en R  </vt:lpstr>
      <vt:lpstr>Importación de datos en R  </vt:lpstr>
      <vt:lpstr>Exploración básica de datos  con  Iris</vt:lpstr>
      <vt:lpstr>Exploración básica de datos con  Iris</vt:lpstr>
      <vt:lpstr>Exploración básica de datos - Iris</vt:lpstr>
      <vt:lpstr>Exploración básica de datos - Iris</vt:lpstr>
      <vt:lpstr>¿ESTAMOS EN CONTACTO?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 ENCUENTRO R-LADIES SANTA FE</dc:title>
  <dc:creator>Melina</dc:creator>
  <cp:lastModifiedBy>Patricia Loto</cp:lastModifiedBy>
  <cp:revision>403</cp:revision>
  <dcterms:modified xsi:type="dcterms:W3CDTF">2019-08-11T00:04:05Z</dcterms:modified>
</cp:coreProperties>
</file>