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1"/>
  </p:notesMasterIdLst>
  <p:sldIdLst>
    <p:sldId id="256" r:id="rId2"/>
    <p:sldId id="265" r:id="rId3"/>
    <p:sldId id="257" r:id="rId4"/>
    <p:sldId id="259" r:id="rId5"/>
    <p:sldId id="266" r:id="rId6"/>
    <p:sldId id="260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7"/>
    <p:restoredTop sz="94692"/>
  </p:normalViewPr>
  <p:slideViewPr>
    <p:cSldViewPr snapToGrid="0">
      <p:cViewPr varScale="1">
        <p:scale>
          <a:sx n="106" d="100"/>
          <a:sy n="106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B4D2C-E7F1-AF4F-B1E0-6F45586BD9E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F978D-2857-E044-8BEA-A0EFFE108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F978D-2857-E044-8BEA-A0EFFE108B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3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 for different titles!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F978D-2857-E044-8BEA-A0EFFE108B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54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Data Scientist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F978D-2857-E044-8BEA-A0EFFE108B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35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Chart for salary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F978D-2857-E044-8BEA-A0EFFE108B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25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F978D-2857-E044-8BEA-A0EFFE108B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52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F978D-2857-E044-8BEA-A0EFFE108B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1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F978D-2857-E044-8BEA-A0EFFE108B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1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D98-9338-C745-9991-1CD62F284F1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359A-C7AD-4749-8C2D-48235A9C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D98-9338-C745-9991-1CD62F284F1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359A-C7AD-4749-8C2D-48235A9C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2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D98-9338-C745-9991-1CD62F284F1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359A-C7AD-4749-8C2D-48235A9C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65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D98-9338-C745-9991-1CD62F284F1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359A-C7AD-4749-8C2D-48235A9C22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9313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D98-9338-C745-9991-1CD62F284F1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359A-C7AD-4749-8C2D-48235A9C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878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D98-9338-C745-9991-1CD62F284F1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359A-C7AD-4749-8C2D-48235A9C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84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D98-9338-C745-9991-1CD62F284F1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359A-C7AD-4749-8C2D-48235A9C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5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D98-9338-C745-9991-1CD62F284F1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359A-C7AD-4749-8C2D-48235A9C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27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D98-9338-C745-9991-1CD62F284F1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359A-C7AD-4749-8C2D-48235A9C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0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D98-9338-C745-9991-1CD62F284F1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359A-C7AD-4749-8C2D-48235A9C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0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D98-9338-C745-9991-1CD62F284F1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359A-C7AD-4749-8C2D-48235A9C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3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D98-9338-C745-9991-1CD62F284F1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359A-C7AD-4749-8C2D-48235A9C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D98-9338-C745-9991-1CD62F284F1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359A-C7AD-4749-8C2D-48235A9C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2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D98-9338-C745-9991-1CD62F284F1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359A-C7AD-4749-8C2D-48235A9C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D98-9338-C745-9991-1CD62F284F1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359A-C7AD-4749-8C2D-48235A9C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D98-9338-C745-9991-1CD62F284F1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359A-C7AD-4749-8C2D-48235A9C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5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8D98-9338-C745-9991-1CD62F284F1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7359A-C7AD-4749-8C2D-48235A9C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63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B38D98-9338-C745-9991-1CD62F284F1A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7359A-C7AD-4749-8C2D-48235A9C2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30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mason.wm.edu/blog/how-data-science-drives-business-decision-making" TargetMode="External"/><Relationship Id="rId2" Type="http://schemas.openxmlformats.org/officeDocument/2006/relationships/hyperlink" Target="https://www.linkedin.com/pulse/good-bad-reality-remote-data-science-xaltius-3dyv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lines and dots&#10;&#10;Description automatically generated">
            <a:extLst>
              <a:ext uri="{FF2B5EF4-FFF2-40B4-BE49-F238E27FC236}">
                <a16:creationId xmlns:a16="http://schemas.microsoft.com/office/drawing/2014/main" id="{709DAE39-7A6C-FAC0-4205-735C2A72B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7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BF635C-C802-CAF6-EDF2-173403270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 fontScale="90000"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HIRING A DATA SCIENTIST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3E00B-2040-3827-EFB4-DBBBFC2DC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ADDING VALUE TO YOUR COMPANY</a:t>
            </a:r>
          </a:p>
        </p:txBody>
      </p:sp>
    </p:spTree>
    <p:extLst>
      <p:ext uri="{BB962C8B-B14F-4D97-AF65-F5344CB8AC3E}">
        <p14:creationId xmlns:p14="http://schemas.microsoft.com/office/powerpoint/2010/main" val="529781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C767-B8AE-C274-3768-AA2DAB69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SCIENTIST ALTERNATIVE TITLES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CA2DA-BBF2-CF6B-47E9-FA43F296F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15805"/>
          </a:xfrm>
        </p:spPr>
        <p:txBody>
          <a:bodyPr>
            <a:normAutofit/>
          </a:bodyPr>
          <a:lstStyle/>
          <a:p>
            <a:r>
              <a:rPr lang="en-US" dirty="0"/>
              <a:t>Machine Learning Scientist</a:t>
            </a:r>
          </a:p>
          <a:p>
            <a:r>
              <a:rPr lang="en-US" dirty="0"/>
              <a:t>Big Data Engineer</a:t>
            </a:r>
          </a:p>
          <a:p>
            <a:r>
              <a:rPr lang="en-US" dirty="0"/>
              <a:t>Product Data Analyst</a:t>
            </a:r>
          </a:p>
          <a:p>
            <a:r>
              <a:rPr lang="en-US" dirty="0"/>
              <a:t>Data Analyst</a:t>
            </a:r>
          </a:p>
          <a:p>
            <a:r>
              <a:rPr lang="en-US" dirty="0"/>
              <a:t>Business Data Analyst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97A7CE-C7FC-FC79-8C29-86B1D639B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15805"/>
          </a:xfrm>
        </p:spPr>
        <p:txBody>
          <a:bodyPr>
            <a:normAutofit/>
          </a:bodyPr>
          <a:lstStyle/>
          <a:p>
            <a:r>
              <a:rPr lang="en-US" dirty="0"/>
              <a:t>BI Data Analyst</a:t>
            </a:r>
          </a:p>
          <a:p>
            <a:r>
              <a:rPr lang="en-US" dirty="0"/>
              <a:t>Director of Data Science</a:t>
            </a:r>
          </a:p>
          <a:p>
            <a:r>
              <a:rPr lang="en-US" dirty="0"/>
              <a:t>Research Scientist</a:t>
            </a:r>
          </a:p>
          <a:p>
            <a:r>
              <a:rPr lang="en-US" dirty="0"/>
              <a:t>Data Engineering Manager</a:t>
            </a:r>
          </a:p>
          <a:p>
            <a:r>
              <a:rPr lang="en-US" dirty="0"/>
              <a:t>Machine Learning Engineer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892CF-AAA3-599E-BD25-18D712F007FA}"/>
              </a:ext>
            </a:extLst>
          </p:cNvPr>
          <p:cNvSpPr txBox="1"/>
          <p:nvPr/>
        </p:nvSpPr>
        <p:spPr>
          <a:xfrm>
            <a:off x="1948720" y="5441430"/>
            <a:ext cx="737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Let’s focus solely on professionals with the title Data Scientist.</a:t>
            </a:r>
          </a:p>
        </p:txBody>
      </p:sp>
    </p:spTree>
    <p:extLst>
      <p:ext uri="{BB962C8B-B14F-4D97-AF65-F5344CB8AC3E}">
        <p14:creationId xmlns:p14="http://schemas.microsoft.com/office/powerpoint/2010/main" val="206152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0D2D-1B9F-6C1B-2476-5168DA90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Data Scientist?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6F1C8-B6C0-11C7-9AD8-128D45455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5235"/>
          </a:xfrm>
        </p:spPr>
        <p:txBody>
          <a:bodyPr>
            <a:normAutofit/>
          </a:bodyPr>
          <a:lstStyle/>
          <a:p>
            <a:r>
              <a:rPr lang="en-US" dirty="0"/>
              <a:t>They assist with business decision-making through advanced predictive analytics and machine learning</a:t>
            </a:r>
          </a:p>
          <a:p>
            <a:r>
              <a:rPr lang="en-US" dirty="0"/>
              <a:t>They provide greater insights of the business objectively </a:t>
            </a:r>
          </a:p>
          <a:p>
            <a:r>
              <a:rPr lang="en-US" dirty="0"/>
              <a:t>They interpret company data and recommend processes to improve outcomes</a:t>
            </a:r>
          </a:p>
          <a:p>
            <a:r>
              <a:rPr lang="en-US" dirty="0"/>
              <a:t>Data scientist salary in USD min 2859, Mean  108188, Max.  412000</a:t>
            </a:r>
          </a:p>
          <a:p>
            <a:r>
              <a:rPr lang="en-US" dirty="0"/>
              <a:t>These salaries depend on experience, part-time/full-time/contract, knowledge or specialized skills, and remote or onsite </a:t>
            </a:r>
          </a:p>
          <a:p>
            <a:r>
              <a:rPr lang="en-US" dirty="0"/>
              <a:t>We will focus on the title Data Scientist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9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7783-74F6-1921-44D1-9226CB78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FULL-TIME MID LEVEL VS SENIOR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44EB8-0B7E-2B4E-907E-004E7AA94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MID LEVEL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7A402-9E96-636E-C590-4519F13A73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Mid level Data Scientist has 1 to 3 years experience</a:t>
            </a:r>
          </a:p>
          <a:p>
            <a:r>
              <a:rPr lang="en-US" dirty="0"/>
              <a:t>Mid level: Min  :  2859, Mean : 81735, Max :200000 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CE36F-024B-6E76-4A5F-5BC66F2BE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SENIOR LEVEL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F4F7D-C681-46F3-FEAD-D9A5181984C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Senior level (5 years +): able to hire employees and manage a team as the company expands</a:t>
            </a:r>
          </a:p>
          <a:p>
            <a:r>
              <a:rPr lang="en-US" dirty="0"/>
              <a:t>Senior level(USD): Min- $20171, Mean- $152971, Max - $412000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0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B90EBF25-0844-AEF5-438F-4F1E4033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Salary by Experience Level</a:t>
            </a:r>
          </a:p>
        </p:txBody>
      </p:sp>
      <p:sp>
        <p:nvSpPr>
          <p:cNvPr id="31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Content Placeholder 9" descr="A bar graph with different colored bars&#10;&#10;Description automatically generated">
            <a:extLst>
              <a:ext uri="{FF2B5EF4-FFF2-40B4-BE49-F238E27FC236}">
                <a16:creationId xmlns:a16="http://schemas.microsoft.com/office/drawing/2014/main" id="{6259F763-428B-D70D-D7D9-4F9A3664F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304033" y="647698"/>
            <a:ext cx="4950303" cy="5562139"/>
          </a:xfrm>
          <a:prstGeom prst="rect">
            <a:avLst/>
          </a:prstGeom>
          <a:effectLst/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CA1D083-DB52-3E47-9B84-E7F4951DF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>
            <a:off x="1090833" y="6095999"/>
            <a:ext cx="64119" cy="143576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81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BA442-5953-4980-73A9-70D64991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A  REMOTE DATA SCIENTIST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67789-FE7D-1E12-BF00-EAAC8842F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Autonomy in workplace </a:t>
            </a:r>
          </a:p>
          <a:p>
            <a:r>
              <a:rPr lang="en-US" dirty="0"/>
              <a:t>Job satisfaction for the professional </a:t>
            </a:r>
          </a:p>
          <a:p>
            <a:r>
              <a:rPr lang="en-US" dirty="0"/>
              <a:t>Eliminates geographical limitations, collaborate with professionals all over the world</a:t>
            </a:r>
          </a:p>
          <a:p>
            <a:r>
              <a:rPr lang="en-US" dirty="0"/>
              <a:t>Offers better work life balance</a:t>
            </a:r>
          </a:p>
          <a:p>
            <a:r>
              <a:rPr lang="en-US" dirty="0"/>
              <a:t>Requires optimal discipline and time management skills</a:t>
            </a:r>
          </a:p>
          <a:p>
            <a:r>
              <a:rPr lang="en-US" dirty="0"/>
              <a:t>Remote average salary $83589</a:t>
            </a:r>
          </a:p>
        </p:txBody>
      </p:sp>
    </p:spTree>
    <p:extLst>
      <p:ext uri="{BB962C8B-B14F-4D97-AF65-F5344CB8AC3E}">
        <p14:creationId xmlns:p14="http://schemas.microsoft.com/office/powerpoint/2010/main" val="37244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F1D9-DAAF-E807-150C-70E064F3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 OF AN ONSITE DATA SCIENTIST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949C-D322-D060-7063-3320B2A2B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Onsite mean $74190 </a:t>
            </a:r>
          </a:p>
          <a:p>
            <a:r>
              <a:rPr lang="en-US" dirty="0"/>
              <a:t>Increases real time professional collaboration in workplace while focusing on company objectives</a:t>
            </a:r>
          </a:p>
          <a:p>
            <a:r>
              <a:rPr lang="en-US" dirty="0"/>
              <a:t>Better integration of company culture for the Data Scientist and team</a:t>
            </a:r>
          </a:p>
          <a:p>
            <a:r>
              <a:rPr lang="en-US" dirty="0"/>
              <a:t>Faster decision-making for all parties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7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3EE3-A441-B201-4E8B-568E98EE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ABCE8-C9BC-CE55-D290-05B713EDE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 recommendation is to start out with a full-time onsite mid level Data Scientist</a:t>
            </a:r>
          </a:p>
          <a:p>
            <a:r>
              <a:rPr lang="en-US" dirty="0"/>
              <a:t>The company will benefit from a lower salary, experienced (mid level), onsite Data Scientist</a:t>
            </a:r>
          </a:p>
          <a:p>
            <a:r>
              <a:rPr lang="en-US" dirty="0"/>
              <a:t>This Data Scientist will be equipped to pursue company objectives while obtaining the skills and experience to become a Senior level Data Scientist</a:t>
            </a:r>
          </a:p>
          <a:p>
            <a:r>
              <a:rPr lang="en-US" dirty="0"/>
              <a:t> When the company grows from a small business to a large business then it can consider if a team of Data Scientists will be appropriate for expanding business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6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DE21-2BA3-5F54-0C25-F8080CF3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BA6F-BD19-8BC4-AECE-8BC62D3F6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https://www.linkedin.com/pulse/good-bad-reality-remote-data-science-xaltius-3dyve/</a:t>
            </a:r>
            <a:endParaRPr lang="en-US" dirty="0"/>
          </a:p>
          <a:p>
            <a:r>
              <a:rPr lang="en-US" dirty="0">
                <a:hlinkClick r:id="rId3"/>
              </a:rPr>
              <a:t>https://online.mason.wm.edu/blog/how-data-science-drives-business-decision-making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/pulse/pros-cons-building-internal-data-science-team-real-estate-abel-assefa/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94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2245</TotalTime>
  <Words>436</Words>
  <Application>Microsoft Macintosh PowerPoint</Application>
  <PresentationFormat>Widescreen</PresentationFormat>
  <Paragraphs>65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Century Gothic</vt:lpstr>
      <vt:lpstr>Wingdings 3</vt:lpstr>
      <vt:lpstr>Ion</vt:lpstr>
      <vt:lpstr>HIRING A DATA SCIENTIST</vt:lpstr>
      <vt:lpstr>DATA SCIENTIST ALTERNATIVE TITLES </vt:lpstr>
      <vt:lpstr>What is a Data Scientist?</vt:lpstr>
      <vt:lpstr>FULL-TIME MID LEVEL VS SENIOR LEVEL</vt:lpstr>
      <vt:lpstr>Salary by Experience Level</vt:lpstr>
      <vt:lpstr>BENEFITS OF A  REMOTE DATA SCIENTIST </vt:lpstr>
      <vt:lpstr>BENEFITS OF AN ONSITE DATA SCIENTIST </vt:lpstr>
      <vt:lpstr>RECOMMENDATION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WilsonNeil, Patrice</dc:creator>
  <cp:lastModifiedBy>WilsonNeil, Patrice</cp:lastModifiedBy>
  <cp:revision>4</cp:revision>
  <dcterms:created xsi:type="dcterms:W3CDTF">2024-04-09T19:45:03Z</dcterms:created>
  <dcterms:modified xsi:type="dcterms:W3CDTF">2025-04-28T23:42:31Z</dcterms:modified>
</cp:coreProperties>
</file>