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824" r:id="rId1"/>
  </p:sldMasterIdLst>
  <p:notesMasterIdLst>
    <p:notesMasterId r:id="rId8"/>
  </p:notesMasterIdLst>
  <p:handoutMasterIdLst>
    <p:handoutMasterId r:id="rId9"/>
  </p:handoutMasterIdLst>
  <p:sldIdLst>
    <p:sldId id="405" r:id="rId2"/>
    <p:sldId id="438" r:id="rId3"/>
    <p:sldId id="439" r:id="rId4"/>
    <p:sldId id="440" r:id="rId5"/>
    <p:sldId id="368" r:id="rId6"/>
    <p:sldId id="442" r:id="rId7"/>
  </p:sldIdLst>
  <p:sldSz cx="18288000" cy="10287000"/>
  <p:notesSz cx="6858000" cy="9144000"/>
  <p:embeddedFontLst>
    <p:embeddedFont>
      <p:font typeface="IBM Plex Sans" panose="020B0503050203000203" pitchFamily="34" charset="0"/>
      <p:regular r:id="rId10"/>
      <p:bold r:id="rId11"/>
      <p:italic r:id="rId12"/>
      <p:boldItalic r:id="rId13"/>
    </p:embeddedFont>
    <p:embeddedFont>
      <p:font typeface="IBM Plex Sans Medium" panose="020F0502020204030204" pitchFamily="34" charset="0"/>
      <p:regular r:id="rId14"/>
      <p:italic r:id="rId15"/>
    </p:embeddedFont>
    <p:embeddedFont>
      <p:font typeface="IBM Plex Sans SemiBold" panose="020F0502020204030204" pitchFamily="34" charset="0"/>
      <p:regular r:id="rId16"/>
      <p:bold r:id="rId17"/>
      <p:italic r:id="rId18"/>
      <p:boldItalic r:id="rId19"/>
    </p:embeddedFont>
  </p:embeddedFontLst>
  <p:defaultTextStyle>
    <a:defPPr>
      <a:defRPr lang="en-US"/>
    </a:defPPr>
    <a:lvl1pPr marL="0" algn="l" defTabSz="1371966" rtl="0" eaLnBrk="1" latinLnBrk="0" hangingPunct="1">
      <a:defRPr sz="2700" kern="1200">
        <a:solidFill>
          <a:schemeClr val="tx1"/>
        </a:solidFill>
        <a:latin typeface="+mn-lt"/>
        <a:ea typeface="+mn-ea"/>
        <a:cs typeface="+mn-cs"/>
      </a:defRPr>
    </a:lvl1pPr>
    <a:lvl2pPr marL="685982" algn="l" defTabSz="1371966" rtl="0" eaLnBrk="1" latinLnBrk="0" hangingPunct="1">
      <a:defRPr sz="2700" kern="1200">
        <a:solidFill>
          <a:schemeClr val="tx1"/>
        </a:solidFill>
        <a:latin typeface="+mn-lt"/>
        <a:ea typeface="+mn-ea"/>
        <a:cs typeface="+mn-cs"/>
      </a:defRPr>
    </a:lvl2pPr>
    <a:lvl3pPr marL="1371966" algn="l" defTabSz="1371966" rtl="0" eaLnBrk="1" latinLnBrk="0" hangingPunct="1">
      <a:defRPr sz="2700" kern="1200">
        <a:solidFill>
          <a:schemeClr val="tx1"/>
        </a:solidFill>
        <a:latin typeface="+mn-lt"/>
        <a:ea typeface="+mn-ea"/>
        <a:cs typeface="+mn-cs"/>
      </a:defRPr>
    </a:lvl3pPr>
    <a:lvl4pPr marL="2057948" algn="l" defTabSz="1371966" rtl="0" eaLnBrk="1" latinLnBrk="0" hangingPunct="1">
      <a:defRPr sz="2700" kern="1200">
        <a:solidFill>
          <a:schemeClr val="tx1"/>
        </a:solidFill>
        <a:latin typeface="+mn-lt"/>
        <a:ea typeface="+mn-ea"/>
        <a:cs typeface="+mn-cs"/>
      </a:defRPr>
    </a:lvl4pPr>
    <a:lvl5pPr marL="2743932" algn="l" defTabSz="1371966" rtl="0" eaLnBrk="1" latinLnBrk="0" hangingPunct="1">
      <a:defRPr sz="2700" kern="1200">
        <a:solidFill>
          <a:schemeClr val="tx1"/>
        </a:solidFill>
        <a:latin typeface="+mn-lt"/>
        <a:ea typeface="+mn-ea"/>
        <a:cs typeface="+mn-cs"/>
      </a:defRPr>
    </a:lvl5pPr>
    <a:lvl6pPr marL="3429914" algn="l" defTabSz="1371966" rtl="0" eaLnBrk="1" latinLnBrk="0" hangingPunct="1">
      <a:defRPr sz="2700" kern="1200">
        <a:solidFill>
          <a:schemeClr val="tx1"/>
        </a:solidFill>
        <a:latin typeface="+mn-lt"/>
        <a:ea typeface="+mn-ea"/>
        <a:cs typeface="+mn-cs"/>
      </a:defRPr>
    </a:lvl6pPr>
    <a:lvl7pPr marL="4115898" algn="l" defTabSz="1371966" rtl="0" eaLnBrk="1" latinLnBrk="0" hangingPunct="1">
      <a:defRPr sz="2700" kern="1200">
        <a:solidFill>
          <a:schemeClr val="tx1"/>
        </a:solidFill>
        <a:latin typeface="+mn-lt"/>
        <a:ea typeface="+mn-ea"/>
        <a:cs typeface="+mn-cs"/>
      </a:defRPr>
    </a:lvl7pPr>
    <a:lvl8pPr marL="4801880" algn="l" defTabSz="1371966" rtl="0" eaLnBrk="1" latinLnBrk="0" hangingPunct="1">
      <a:defRPr sz="2700" kern="1200">
        <a:solidFill>
          <a:schemeClr val="tx1"/>
        </a:solidFill>
        <a:latin typeface="+mn-lt"/>
        <a:ea typeface="+mn-ea"/>
        <a:cs typeface="+mn-cs"/>
      </a:defRPr>
    </a:lvl8pPr>
    <a:lvl9pPr marL="5487864" algn="l" defTabSz="1371966"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E28"/>
    <a:srgbClr val="FFFFFF"/>
    <a:srgbClr val="F2F4F8"/>
    <a:srgbClr val="24A148"/>
    <a:srgbClr val="D0E2FF"/>
    <a:srgbClr val="A56EFF"/>
    <a:srgbClr val="A6C8FF"/>
    <a:srgbClr val="F1C21B"/>
    <a:srgbClr val="FF832B"/>
    <a:srgbClr val="78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12" autoAdjust="0"/>
    <p:restoredTop sz="96327" autoAdjust="0"/>
  </p:normalViewPr>
  <p:slideViewPr>
    <p:cSldViewPr snapToGrid="0" snapToObjects="1">
      <p:cViewPr varScale="1">
        <p:scale>
          <a:sx n="74" d="100"/>
          <a:sy n="74" d="100"/>
        </p:scale>
        <p:origin x="816" y="248"/>
      </p:cViewPr>
      <p:guideLst>
        <p:guide orient="horz" pos="3240"/>
        <p:guide pos="5760"/>
      </p:guideLst>
    </p:cSldViewPr>
  </p:slideViewPr>
  <p:outlineViewPr>
    <p:cViewPr>
      <p:scale>
        <a:sx n="33" d="100"/>
        <a:sy n="33" d="100"/>
      </p:scale>
      <p:origin x="0" y="-326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7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endParaRPr lang="en-US" dirty="0"/>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endPar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8800" rtl="0" eaLnBrk="1" latinLnBrk="0" hangingPunct="1">
      <a:spcBef>
        <a:spcPts val="1200"/>
      </a:spcBef>
      <a:defRPr sz="4800" b="0" i="0" kern="1200">
        <a:solidFill>
          <a:schemeClr val="bg1"/>
        </a:solidFill>
        <a:latin typeface="IBM Plex Sans" panose="020B0503050203000203" pitchFamily="34" charset="0"/>
        <a:ea typeface="+mn-ea"/>
        <a:cs typeface="+mn-cs"/>
      </a:defRPr>
    </a:lvl1pPr>
    <a:lvl2pPr marL="349250" indent="-339726" algn="l" defTabSz="1828800" rtl="0" eaLnBrk="1" latinLnBrk="0" hangingPunct="1">
      <a:spcBef>
        <a:spcPts val="1200"/>
      </a:spcBef>
      <a:buFont typeface="IBM Plex Sans"/>
      <a:buChar char="–"/>
      <a:tabLst/>
      <a:defRPr sz="4000" b="0" i="0" kern="1200">
        <a:solidFill>
          <a:schemeClr val="bg1"/>
        </a:solidFill>
        <a:latin typeface="IBM Plex Sans" panose="020B0503050203000203" pitchFamily="34" charset="0"/>
        <a:ea typeface="+mn-ea"/>
        <a:cs typeface="+mn-cs"/>
      </a:defRPr>
    </a:lvl2pPr>
    <a:lvl3pPr marL="694944" indent="-347472" algn="l" defTabSz="1828800" rtl="0" eaLnBrk="1" latinLnBrk="0" hangingPunct="1">
      <a:spcBef>
        <a:spcPts val="1200"/>
      </a:spcBef>
      <a:buFont typeface="Arial" panose="020B0604020202020204" pitchFamily="34" charset="0"/>
      <a:buChar char="•"/>
      <a:tabLst/>
      <a:defRPr sz="3600" b="0" i="0" kern="1200">
        <a:solidFill>
          <a:schemeClr val="bg1"/>
        </a:solidFill>
        <a:latin typeface="IBM Plex Sans" panose="020B0503050203000203" pitchFamily="34" charset="0"/>
        <a:ea typeface="+mn-ea"/>
        <a:cs typeface="+mn-cs"/>
      </a:defRPr>
    </a:lvl3pPr>
    <a:lvl4pPr marL="1261872" indent="-347472" algn="l" defTabSz="1828800" rtl="0" eaLnBrk="1" latinLnBrk="0" hangingPunct="1">
      <a:spcBef>
        <a:spcPts val="1200"/>
      </a:spcBef>
      <a:buFont typeface="IBM Plex Sans"/>
      <a:buChar char="–"/>
      <a:tabLst/>
      <a:defRPr sz="3200" b="0" i="0" kern="1200">
        <a:solidFill>
          <a:schemeClr val="bg1"/>
        </a:solidFill>
        <a:latin typeface="IBM Plex Sans" panose="020B0503050203000203" pitchFamily="34" charset="0"/>
        <a:ea typeface="+mn-ea"/>
        <a:cs typeface="+mn-cs"/>
      </a:defRPr>
    </a:lvl4pPr>
    <a:lvl5pPr marL="631825" marR="0" indent="0" algn="l" defTabSz="1828800" rtl="0" eaLnBrk="1" fontAlgn="base" latinLnBrk="0" hangingPunct="1">
      <a:lnSpc>
        <a:spcPct val="100000"/>
      </a:lnSpc>
      <a:spcBef>
        <a:spcPts val="1200"/>
      </a:spcBef>
      <a:spcAft>
        <a:spcPct val="0"/>
      </a:spcAft>
      <a:buClr>
        <a:srgbClr val="000000"/>
      </a:buClr>
      <a:buSzTx/>
      <a:buFont typeface="IBM Plex Sans" charset="-120"/>
      <a:buNone/>
      <a:tabLst/>
      <a:defRPr sz="2800" b="0" i="0" kern="1200">
        <a:solidFill>
          <a:schemeClr val="bg1"/>
        </a:solidFill>
        <a:latin typeface="IBM Plex Sans" panose="020B0503050203000203" pitchFamily="34" charset="0"/>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32700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to add notes</a:t>
            </a: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2020 / © 2020 IBM Corporation</a:t>
            </a:r>
            <a:endParaRPr lang="en-US" dirty="0"/>
          </a:p>
        </p:txBody>
      </p:sp>
    </p:spTree>
    <p:extLst>
      <p:ext uri="{BB962C8B-B14F-4D97-AF65-F5344CB8AC3E}">
        <p14:creationId xmlns:p14="http://schemas.microsoft.com/office/powerpoint/2010/main" val="793531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3A5A8-3E36-474F-8D81-FB2FB00BB834}"/>
              </a:ext>
            </a:extLst>
          </p:cNvPr>
          <p:cNvPicPr>
            <a:picLocks noChangeAspect="1"/>
          </p:cNvPicPr>
          <p:nvPr userDrawn="1"/>
        </p:nvPicPr>
        <p:blipFill>
          <a:blip r:embed="rId2"/>
          <a:srcRect/>
          <a:stretch/>
        </p:blipFill>
        <p:spPr>
          <a:xfrm>
            <a:off x="9144000" y="0"/>
            <a:ext cx="9144000" cy="10287000"/>
          </a:xfrm>
          <a:prstGeom prst="rect">
            <a:avLst/>
          </a:prstGeom>
        </p:spPr>
      </p:pic>
      <p:sp>
        <p:nvSpPr>
          <p:cNvPr id="2" name="Title"/>
          <p:cNvSpPr>
            <a:spLocks noGrp="1"/>
          </p:cNvSpPr>
          <p:nvPr>
            <p:ph type="title"/>
          </p:nvPr>
        </p:nvSpPr>
        <p:spPr>
          <a:xfrm>
            <a:off x="420624" y="402336"/>
            <a:ext cx="8284464" cy="8701908"/>
          </a:xfrm>
        </p:spPr>
        <p:txBody>
          <a:bodyPr/>
          <a:lstStyle>
            <a:lvl1pPr>
              <a:defRPr>
                <a:solidFill>
                  <a:schemeClr val="bg1"/>
                </a:solidFill>
              </a:defRPr>
            </a:lvl1pPr>
          </a:lstStyle>
          <a:p>
            <a:r>
              <a:rPr lang="en-US"/>
              <a:t>Click to edit Master title style</a:t>
            </a:r>
            <a:endParaRPr lang="en-US" dirty="0"/>
          </a:p>
        </p:txBody>
      </p:sp>
      <p:pic>
        <p:nvPicPr>
          <p:cNvPr id="7" name="Picture" descr="IBM 8-bar logo">
            <a:extLst>
              <a:ext uri="{FF2B5EF4-FFF2-40B4-BE49-F238E27FC236}">
                <a16:creationId xmlns:a16="http://schemas.microsoft.com/office/drawing/2014/main"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sp>
        <p:nvSpPr>
          <p:cNvPr id="4" name="Rectangle 3">
            <a:extLst>
              <a:ext uri="{FF2B5EF4-FFF2-40B4-BE49-F238E27FC236}">
                <a16:creationId xmlns:a16="http://schemas.microsoft.com/office/drawing/2014/main" id="{2F0FB105-D4D5-5A4E-985A-7D990FBF8835}"/>
              </a:ext>
            </a:extLst>
          </p:cNvPr>
          <p:cNvSpPr/>
          <p:nvPr userDrawn="1"/>
        </p:nvSpPr>
        <p:spPr>
          <a:xfrm>
            <a:off x="420625" y="9469165"/>
            <a:ext cx="2792752" cy="338554"/>
          </a:xfrm>
          <a:prstGeom prst="rect">
            <a:avLst/>
          </a:prstGeom>
        </p:spPr>
        <p:txBody>
          <a:bodyPr wrap="none" lIns="91440" rIns="91440" anchor="ctr">
            <a:spAutoFit/>
          </a:bodyPr>
          <a:lstStyle/>
          <a:p>
            <a:pPr algn="l"/>
            <a:r>
              <a:rPr lang="en-US" sz="1600" dirty="0">
                <a:solidFill>
                  <a:schemeClr val="bg1"/>
                </a:solidFill>
              </a:rPr>
              <a:t>© Copyright IBM Corp. 2023</a:t>
            </a:r>
          </a:p>
        </p:txBody>
      </p:sp>
    </p:spTree>
    <p:extLst>
      <p:ext uri="{BB962C8B-B14F-4D97-AF65-F5344CB8AC3E}">
        <p14:creationId xmlns:p14="http://schemas.microsoft.com/office/powerpoint/2010/main" val="320052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over">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F3A5A8-3E36-474F-8D81-FB2FB00BB834}"/>
              </a:ext>
            </a:extLst>
          </p:cNvPr>
          <p:cNvPicPr>
            <a:picLocks noChangeAspect="1"/>
          </p:cNvPicPr>
          <p:nvPr userDrawn="1"/>
        </p:nvPicPr>
        <p:blipFill>
          <a:blip r:embed="rId2"/>
          <a:srcRect/>
          <a:stretch/>
        </p:blipFill>
        <p:spPr>
          <a:xfrm>
            <a:off x="0" y="0"/>
            <a:ext cx="5439905" cy="10287000"/>
          </a:xfrm>
          <a:prstGeom prst="rect">
            <a:avLst/>
          </a:prstGeom>
        </p:spPr>
      </p:pic>
      <p:sp>
        <p:nvSpPr>
          <p:cNvPr id="2" name="Title"/>
          <p:cNvSpPr>
            <a:spLocks noGrp="1"/>
          </p:cNvSpPr>
          <p:nvPr>
            <p:ph type="title"/>
          </p:nvPr>
        </p:nvSpPr>
        <p:spPr>
          <a:xfrm>
            <a:off x="5876036" y="340343"/>
            <a:ext cx="12225984" cy="9780050"/>
          </a:xfrm>
        </p:spPr>
        <p:txBody>
          <a:bodyPr/>
          <a:lstStyle>
            <a:lvl1pPr>
              <a:defRPr>
                <a:solidFill>
                  <a:srgbClr val="161616"/>
                </a:solidFill>
              </a:defRPr>
            </a:lvl1pPr>
          </a:lstStyle>
          <a:p>
            <a:r>
              <a:rPr lang="en-US" dirty="0"/>
              <a:t>Click to edit Master title style</a:t>
            </a:r>
          </a:p>
        </p:txBody>
      </p:sp>
      <p:pic>
        <p:nvPicPr>
          <p:cNvPr id="7" name="Picture" descr="IBM 8-bar logo">
            <a:extLst>
              <a:ext uri="{FF2B5EF4-FFF2-40B4-BE49-F238E27FC236}">
                <a16:creationId xmlns:a16="http://schemas.microsoft.com/office/drawing/2014/main" id="{0BF3E00E-5117-7448-9392-5547E63CF62B}"/>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6787625" y="9386155"/>
            <a:ext cx="1043178" cy="413582"/>
          </a:xfrm>
          <a:prstGeom prst="rect">
            <a:avLst/>
          </a:prstGeom>
        </p:spPr>
      </p:pic>
      <p:pic>
        <p:nvPicPr>
          <p:cNvPr id="6" name="Picture 5">
            <a:extLst>
              <a:ext uri="{FF2B5EF4-FFF2-40B4-BE49-F238E27FC236}">
                <a16:creationId xmlns:a16="http://schemas.microsoft.com/office/drawing/2014/main" id="{EE2AEEAD-CF87-9A4D-997D-56C3EF3C8276}"/>
              </a:ext>
            </a:extLst>
          </p:cNvPr>
          <p:cNvPicPr>
            <a:picLocks noChangeAspect="1"/>
          </p:cNvPicPr>
          <p:nvPr userDrawn="1"/>
        </p:nvPicPr>
        <p:blipFill>
          <a:blip r:embed="rId4"/>
          <a:stretch>
            <a:fillRect/>
          </a:stretch>
        </p:blipFill>
        <p:spPr>
          <a:xfrm>
            <a:off x="28041606" y="483183"/>
            <a:ext cx="8247720" cy="2605018"/>
          </a:xfrm>
          <a:prstGeom prst="rect">
            <a:avLst/>
          </a:prstGeom>
        </p:spPr>
      </p:pic>
      <p:pic>
        <p:nvPicPr>
          <p:cNvPr id="3" name="Picture 2">
            <a:extLst>
              <a:ext uri="{FF2B5EF4-FFF2-40B4-BE49-F238E27FC236}">
                <a16:creationId xmlns:a16="http://schemas.microsoft.com/office/drawing/2014/main" id="{E670759E-3E21-144D-8893-ECCCDC302387}"/>
              </a:ext>
            </a:extLst>
          </p:cNvPr>
          <p:cNvPicPr>
            <a:picLocks noChangeAspect="1"/>
          </p:cNvPicPr>
          <p:nvPr userDrawn="1"/>
        </p:nvPicPr>
        <p:blipFill>
          <a:blip r:embed="rId5"/>
          <a:stretch>
            <a:fillRect/>
          </a:stretch>
        </p:blipFill>
        <p:spPr>
          <a:xfrm>
            <a:off x="14160500" y="0"/>
            <a:ext cx="4127500" cy="1308100"/>
          </a:xfrm>
          <a:prstGeom prst="rect">
            <a:avLst/>
          </a:prstGeom>
        </p:spPr>
      </p:pic>
    </p:spTree>
    <p:extLst>
      <p:ext uri="{BB962C8B-B14F-4D97-AF65-F5344CB8AC3E}">
        <p14:creationId xmlns:p14="http://schemas.microsoft.com/office/powerpoint/2010/main" val="370461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38926"/>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7739"/>
            <a:ext cx="4572000" cy="7709262"/>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4572002" y="2577739"/>
            <a:ext cx="4572000" cy="7709262"/>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9144000" y="2577736"/>
            <a:ext cx="4572000" cy="7709264"/>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13716000" y="2577736"/>
            <a:ext cx="4572000" cy="7709264"/>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629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lumn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82BDA-1A4A-C581-2C24-251B8B7329D2}"/>
              </a:ext>
            </a:extLst>
          </p:cNvPr>
          <p:cNvPicPr>
            <a:picLocks noChangeAspect="1"/>
          </p:cNvPicPr>
          <p:nvPr userDrawn="1"/>
        </p:nvPicPr>
        <p:blipFill>
          <a:blip r:embed="rId2"/>
          <a:stretch>
            <a:fillRect/>
          </a:stretch>
        </p:blipFill>
        <p:spPr>
          <a:xfrm>
            <a:off x="0" y="-2"/>
            <a:ext cx="4559985" cy="10268712"/>
          </a:xfrm>
          <a:prstGeom prst="rect">
            <a:avLst/>
          </a:prstGeom>
        </p:spPr>
      </p:pic>
      <p:sp>
        <p:nvSpPr>
          <p:cNvPr id="13" name="Rectangle 12">
            <a:extLst>
              <a:ext uri="{FF2B5EF4-FFF2-40B4-BE49-F238E27FC236}">
                <a16:creationId xmlns:a16="http://schemas.microsoft.com/office/drawing/2014/main" id="{966FEE74-B9F1-F746-8B54-4A4DE0A57905}"/>
              </a:ext>
            </a:extLst>
          </p:cNvPr>
          <p:cNvSpPr/>
          <p:nvPr userDrawn="1"/>
        </p:nvSpPr>
        <p:spPr bwMode="auto">
          <a:xfrm>
            <a:off x="4571973" y="1568862"/>
            <a:ext cx="684905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5" name="Rectangle 14">
            <a:extLst>
              <a:ext uri="{FF2B5EF4-FFF2-40B4-BE49-F238E27FC236}">
                <a16:creationId xmlns:a16="http://schemas.microsoft.com/office/drawing/2014/main" id="{0D962F5F-E2F9-8D4E-B6DA-DB8A775D0A02}"/>
              </a:ext>
            </a:extLst>
          </p:cNvPr>
          <p:cNvSpPr/>
          <p:nvPr userDrawn="1"/>
        </p:nvSpPr>
        <p:spPr bwMode="auto">
          <a:xfrm>
            <a:off x="11418224" y="1552752"/>
            <a:ext cx="6869728" cy="8734248"/>
          </a:xfrm>
          <a:prstGeom prst="rect">
            <a:avLst/>
          </a:prstGeom>
          <a:solidFill>
            <a:schemeClr val="bg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t"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28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5" name="Rectangle 4">
            <a:extLst>
              <a:ext uri="{FF2B5EF4-FFF2-40B4-BE49-F238E27FC236}">
                <a16:creationId xmlns:a16="http://schemas.microsoft.com/office/drawing/2014/main" id="{FBE1FDA1-FB4D-9149-8D67-279339A3B65B}"/>
              </a:ext>
            </a:extLst>
          </p:cNvPr>
          <p:cNvSpPr/>
          <p:nvPr userDrawn="1"/>
        </p:nvSpPr>
        <p:spPr bwMode="auto">
          <a:xfrm>
            <a:off x="4551308" y="1"/>
            <a:ext cx="6869728" cy="1552754"/>
          </a:xfrm>
          <a:prstGeom prst="rect">
            <a:avLst/>
          </a:prstGeom>
          <a:solidFill>
            <a:srgbClr val="0043CE"/>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sp>
        <p:nvSpPr>
          <p:cNvPr id="10" name="Rectangle 9">
            <a:extLst>
              <a:ext uri="{FF2B5EF4-FFF2-40B4-BE49-F238E27FC236}">
                <a16:creationId xmlns:a16="http://schemas.microsoft.com/office/drawing/2014/main" id="{27EA7323-5127-D64A-AD64-AB6308401CD0}"/>
              </a:ext>
            </a:extLst>
          </p:cNvPr>
          <p:cNvSpPr/>
          <p:nvPr userDrawn="1"/>
        </p:nvSpPr>
        <p:spPr bwMode="auto">
          <a:xfrm>
            <a:off x="11418275" y="-1"/>
            <a:ext cx="6869726" cy="1552754"/>
          </a:xfrm>
          <a:prstGeom prst="rect">
            <a:avLst/>
          </a:prstGeom>
          <a:solidFill>
            <a:srgbClr val="6929C4"/>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2000" tIns="72000" rIns="72000" bIns="72000" numCol="1" rtlCol="0" anchor="ctr" anchorCtr="0" compatLnSpc="1">
            <a:prstTxWarp prst="textNoShape">
              <a:avLst/>
            </a:prstTxWarp>
          </a:bodyPr>
          <a:lstStyle/>
          <a:p>
            <a:pPr marL="0" marR="0" indent="0" algn="l" defTabSz="1371966" rtl="0" eaLnBrk="1" fontAlgn="auto" latinLnBrk="0" hangingPunct="1">
              <a:lnSpc>
                <a:spcPct val="100000"/>
              </a:lnSpc>
              <a:spcBef>
                <a:spcPts val="0"/>
              </a:spcBef>
              <a:spcAft>
                <a:spcPts val="0"/>
              </a:spcAft>
              <a:buClrTx/>
              <a:buSzTx/>
              <a:buFontTx/>
              <a:buNone/>
              <a:tabLst/>
            </a:pPr>
            <a:endParaRPr kumimoji="0" lang="en-US" sz="3600" b="1" i="0" u="none" strike="noStrike" kern="1200" cap="none" spc="0" normalizeH="0" baseline="0" noProof="0" dirty="0">
              <a:ln>
                <a:noFill/>
              </a:ln>
              <a:solidFill>
                <a:schemeClr val="bg1"/>
              </a:solidFill>
              <a:effectLst/>
              <a:uLnTx/>
              <a:uFillTx/>
              <a:latin typeface="IBM Plex Sans Medium" panose="020B0503050203000203" pitchFamily="34" charset="0"/>
              <a:ea typeface="IBM Plex Sans" charset="0"/>
              <a:cs typeface="IBM Plex Sans" charset="0"/>
            </a:endParaRPr>
          </a:p>
        </p:txBody>
      </p:sp>
      <p:cxnSp>
        <p:nvCxnSpPr>
          <p:cNvPr id="18" name="Straight Connector 17">
            <a:extLst>
              <a:ext uri="{FF2B5EF4-FFF2-40B4-BE49-F238E27FC236}">
                <a16:creationId xmlns:a16="http://schemas.microsoft.com/office/drawing/2014/main" id="{76DA1C59-5427-D346-9B69-C0F285E2E313}"/>
              </a:ext>
            </a:extLst>
          </p:cNvPr>
          <p:cNvCxnSpPr>
            <a:cxnSpLocks/>
          </p:cNvCxnSpPr>
          <p:nvPr userDrawn="1"/>
        </p:nvCxnSpPr>
        <p:spPr bwMode="auto">
          <a:xfrm>
            <a:off x="11418224" y="-2"/>
            <a:ext cx="0" cy="1028700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3A47F9D-7BB4-6844-8EB4-AD6B018B67AA}"/>
              </a:ext>
            </a:extLst>
          </p:cNvPr>
          <p:cNvCxnSpPr>
            <a:cxnSpLocks/>
          </p:cNvCxnSpPr>
          <p:nvPr userDrawn="1"/>
        </p:nvCxnSpPr>
        <p:spPr bwMode="auto">
          <a:xfrm flipH="1">
            <a:off x="4551308" y="1552752"/>
            <a:ext cx="13736692" cy="0"/>
          </a:xfrm>
          <a:prstGeom prst="line">
            <a:avLst/>
          </a:prstGeom>
          <a:ln w="25400">
            <a:solidFill>
              <a:srgbClr val="C6C6C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 name="Title">
            <a:extLst>
              <a:ext uri="{FF2B5EF4-FFF2-40B4-BE49-F238E27FC236}">
                <a16:creationId xmlns:a16="http://schemas.microsoft.com/office/drawing/2014/main" id="{3D8DE089-87DB-3747-8F04-849133B08F1C}"/>
              </a:ext>
            </a:extLst>
          </p:cNvPr>
          <p:cNvSpPr>
            <a:spLocks noGrp="1"/>
          </p:cNvSpPr>
          <p:nvPr>
            <p:ph type="title"/>
          </p:nvPr>
        </p:nvSpPr>
        <p:spPr>
          <a:xfrm>
            <a:off x="340451" y="554703"/>
            <a:ext cx="3657410" cy="4741154"/>
          </a:xfrm>
        </p:spPr>
        <p:txBody>
          <a:bodyPr/>
          <a:lstStyle/>
          <a:p>
            <a:r>
              <a:rPr lang="en-US"/>
              <a:t>Click to edit Master title style</a:t>
            </a:r>
            <a:endParaRPr lang="en-US" dirty="0"/>
          </a:p>
        </p:txBody>
      </p:sp>
      <p:sp>
        <p:nvSpPr>
          <p:cNvPr id="30" name="Text Placeholder 28">
            <a:extLst>
              <a:ext uri="{FF2B5EF4-FFF2-40B4-BE49-F238E27FC236}">
                <a16:creationId xmlns:a16="http://schemas.microsoft.com/office/drawing/2014/main" id="{30CB5523-C55B-7048-8A85-FC6568242883}"/>
              </a:ext>
            </a:extLst>
          </p:cNvPr>
          <p:cNvSpPr>
            <a:spLocks noGrp="1"/>
          </p:cNvSpPr>
          <p:nvPr>
            <p:ph type="body" sz="quarter" idx="16" hasCustomPrompt="1"/>
          </p:nvPr>
        </p:nvSpPr>
        <p:spPr>
          <a:xfrm>
            <a:off x="4779912"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16" name="Text Placeholder 28">
            <a:extLst>
              <a:ext uri="{FF2B5EF4-FFF2-40B4-BE49-F238E27FC236}">
                <a16:creationId xmlns:a16="http://schemas.microsoft.com/office/drawing/2014/main" id="{94668D63-0C97-7747-955C-DB6FABC5A7E2}"/>
              </a:ext>
            </a:extLst>
          </p:cNvPr>
          <p:cNvSpPr>
            <a:spLocks noGrp="1"/>
          </p:cNvSpPr>
          <p:nvPr>
            <p:ph type="body" sz="quarter" idx="17" hasCustomPrompt="1"/>
          </p:nvPr>
        </p:nvSpPr>
        <p:spPr>
          <a:xfrm>
            <a:off x="11626258" y="285957"/>
            <a:ext cx="6430280" cy="996950"/>
          </a:xfrm>
        </p:spPr>
        <p:txBody>
          <a:bodyPr anchor="ctr"/>
          <a:lstStyle>
            <a:lvl1pPr>
              <a:defRPr b="1" i="0">
                <a:latin typeface="IBM Plex Sans SemiBold" panose="020B0503050203000203" pitchFamily="34" charset="0"/>
              </a:defRPr>
            </a:lvl1pPr>
          </a:lstStyle>
          <a:p>
            <a:pPr lvl="0"/>
            <a:r>
              <a:rPr lang="en-US" b="1" dirty="0"/>
              <a:t>Header</a:t>
            </a:r>
            <a:endParaRPr lang="en-US" dirty="0"/>
          </a:p>
        </p:txBody>
      </p:sp>
      <p:sp>
        <p:nvSpPr>
          <p:cNvPr id="21" name="Content Placeholder 3">
            <a:extLst>
              <a:ext uri="{FF2B5EF4-FFF2-40B4-BE49-F238E27FC236}">
                <a16:creationId xmlns:a16="http://schemas.microsoft.com/office/drawing/2014/main" id="{3D5611E5-6521-3D4F-9EE4-8EE27FBEFBB7}"/>
              </a:ext>
            </a:extLst>
          </p:cNvPr>
          <p:cNvSpPr>
            <a:spLocks noGrp="1"/>
          </p:cNvSpPr>
          <p:nvPr>
            <p:ph sz="quarter" idx="14"/>
          </p:nvPr>
        </p:nvSpPr>
        <p:spPr>
          <a:xfrm>
            <a:off x="4779912" y="1856124"/>
            <a:ext cx="6430280" cy="8144920"/>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a16="http://schemas.microsoft.com/office/drawing/2014/main" id="{6FE5C2B5-44EA-7C44-95EF-01491F58B45E}"/>
              </a:ext>
            </a:extLst>
          </p:cNvPr>
          <p:cNvSpPr>
            <a:spLocks noGrp="1"/>
          </p:cNvSpPr>
          <p:nvPr>
            <p:ph sz="quarter" idx="18"/>
          </p:nvPr>
        </p:nvSpPr>
        <p:spPr>
          <a:xfrm>
            <a:off x="11639350" y="1857465"/>
            <a:ext cx="6430280" cy="816350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4880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336"/>
            <a:ext cx="8284464" cy="8589264"/>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336"/>
            <a:ext cx="8247888" cy="858926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60" y="-220980"/>
            <a:ext cx="18728440" cy="1072896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81" r:id="rId1"/>
    <p:sldLayoutId id="2147483986" r:id="rId2"/>
    <p:sldLayoutId id="2147483845" r:id="rId3"/>
    <p:sldLayoutId id="2147483964" r:id="rId4"/>
  </p:sldLayoutIdLst>
  <p:hf sldNum="0" hdr="0" ft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IBM Plex Sans" pitchFamily="2" charset="2"/>
        <a:buNone/>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IBM Plex Sans" charset="-120"/>
        <a:buChar char="–"/>
        <a:tabLst/>
        <a:defRPr sz="3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30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IBM Plex Sans" charset="-120"/>
        <a:buChar char="–"/>
        <a:tabLst/>
        <a:defRPr sz="2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IBM Plex Sans" charset="-120"/>
        <a:buChar char="»"/>
        <a:tabLst/>
        <a:defRPr sz="22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IBM Plex Sans"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IBM Plex Sans"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IBM Plex Sans"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IBM Plex Sans"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4" userDrawn="1">
          <p15:clr>
            <a:srgbClr val="F26B43"/>
          </p15:clr>
        </p15:guide>
        <p15:guide id="5" orient="horz" pos="6176"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4" userDrawn="1">
          <p15:clr>
            <a:srgbClr val="F26B43"/>
          </p15:clr>
        </p15:guide>
        <p15:guide id="17" orient="horz" pos="1624" userDrawn="1">
          <p15:clr>
            <a:srgbClr val="F26B43"/>
          </p15:clr>
        </p15:guide>
        <p15:guide id="18" orient="horz" pos="3240" userDrawn="1">
          <p15:clr>
            <a:srgbClr val="F26B43"/>
          </p15:clr>
        </p15:guide>
        <p15:guide id="19" orient="horz" pos="2432" userDrawn="1">
          <p15:clr>
            <a:srgbClr val="F26B43"/>
          </p15:clr>
        </p15:guide>
        <p15:guide id="20" orient="horz" pos="4044" userDrawn="1">
          <p15:clr>
            <a:srgbClr val="F26B43"/>
          </p15:clr>
        </p15:guide>
        <p15:guide id="21" orient="horz" pos="48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FDC3-C6C8-1E4C-AAED-FA3436A69572}"/>
              </a:ext>
            </a:extLst>
          </p:cNvPr>
          <p:cNvSpPr>
            <a:spLocks noGrp="1"/>
          </p:cNvSpPr>
          <p:nvPr>
            <p:ph type="title"/>
          </p:nvPr>
        </p:nvSpPr>
        <p:spPr/>
        <p:txBody>
          <a:bodyPr/>
          <a:lstStyle/>
          <a:p>
            <a:r>
              <a:rPr lang="en-US" dirty="0"/>
              <a:t>Case Study</a:t>
            </a:r>
            <a:br>
              <a:rPr lang="en-US" dirty="0"/>
            </a:br>
            <a:br>
              <a:rPr lang="en-US" dirty="0"/>
            </a:br>
            <a:r>
              <a:rPr lang="en-US" dirty="0">
                <a:solidFill>
                  <a:srgbClr val="C00000"/>
                </a:solidFill>
              </a:rPr>
              <a:t>Cyberattacks</a:t>
            </a:r>
            <a:br>
              <a:rPr lang="en-US" dirty="0">
                <a:solidFill>
                  <a:srgbClr val="C00000"/>
                </a:solidFill>
              </a:rPr>
            </a:br>
            <a:br>
              <a:rPr lang="en-US" dirty="0"/>
            </a:br>
            <a:r>
              <a:rPr lang="en-US" dirty="0" err="1">
                <a:solidFill>
                  <a:srgbClr val="C00000"/>
                </a:solidFill>
              </a:rPr>
              <a:t>Mariott</a:t>
            </a:r>
            <a:r>
              <a:rPr lang="en-US" dirty="0">
                <a:solidFill>
                  <a:srgbClr val="C00000"/>
                </a:solidFill>
              </a:rPr>
              <a:t> International/Starwood reservation database</a:t>
            </a:r>
            <a:br>
              <a:rPr lang="en-US" dirty="0">
                <a:solidFill>
                  <a:srgbClr val="C00000"/>
                </a:solidFill>
              </a:rPr>
            </a:br>
            <a:br>
              <a:rPr lang="en-US" dirty="0">
                <a:solidFill>
                  <a:srgbClr val="C00000"/>
                </a:solidFill>
              </a:rPr>
            </a:br>
            <a:br>
              <a:rPr lang="en-US" dirty="0"/>
            </a:br>
            <a:endParaRPr lang="en-US" dirty="0"/>
          </a:p>
        </p:txBody>
      </p:sp>
    </p:spTree>
    <p:extLst>
      <p:ext uri="{BB962C8B-B14F-4D97-AF65-F5344CB8AC3E}">
        <p14:creationId xmlns:p14="http://schemas.microsoft.com/office/powerpoint/2010/main" val="7916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313-6A04-2C40-F8EA-D3AF9F59BE33}"/>
              </a:ext>
            </a:extLst>
          </p:cNvPr>
          <p:cNvSpPr>
            <a:spLocks noGrp="1"/>
          </p:cNvSpPr>
          <p:nvPr>
            <p:ph type="title"/>
          </p:nvPr>
        </p:nvSpPr>
        <p:spPr/>
        <p:txBody>
          <a:bodyPr/>
          <a:lstStyle/>
          <a:p>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id="{9FC7F6E7-6215-F67F-47BF-EC9F4DE8035F}"/>
              </a:ext>
            </a:extLst>
          </p:cNvPr>
          <p:cNvSpPr txBox="1"/>
          <p:nvPr/>
        </p:nvSpPr>
        <p:spPr>
          <a:xfrm>
            <a:off x="185980" y="4358670"/>
            <a:ext cx="5203438" cy="1569660"/>
          </a:xfrm>
          <a:prstGeom prst="rect">
            <a:avLst/>
          </a:prstGeom>
          <a:noFill/>
        </p:spPr>
        <p:txBody>
          <a:bodyPr wrap="square">
            <a:spAutoFit/>
          </a:bodyPr>
          <a:lstStyle/>
          <a:p>
            <a:r>
              <a:rPr lang="en-US" sz="4800" dirty="0">
                <a:solidFill>
                  <a:schemeClr val="bg1"/>
                </a:solidFill>
                <a:latin typeface="IBM Plex Sans" panose="020B0503050203000203" pitchFamily="34" charset="0"/>
              </a:rPr>
              <a:t>Attack Category:</a:t>
            </a:r>
            <a:br>
              <a:rPr lang="en-US" sz="4800" dirty="0">
                <a:solidFill>
                  <a:srgbClr val="C00000"/>
                </a:solidFill>
                <a:latin typeface="IBM Plex Sans" panose="020B0503050203000203" pitchFamily="34" charset="0"/>
              </a:rPr>
            </a:br>
            <a:r>
              <a:rPr lang="en-US" sz="4800" dirty="0">
                <a:solidFill>
                  <a:srgbClr val="C00000"/>
                </a:solidFill>
                <a:latin typeface="IBM Plex Sans" panose="020B0503050203000203" pitchFamily="34" charset="0"/>
              </a:rPr>
              <a:t>Cyberattacks</a:t>
            </a:r>
            <a:endParaRPr lang="en-US" sz="4800" dirty="0"/>
          </a:p>
        </p:txBody>
      </p:sp>
      <p:sp>
        <p:nvSpPr>
          <p:cNvPr id="5" name="Title 1">
            <a:extLst>
              <a:ext uri="{FF2B5EF4-FFF2-40B4-BE49-F238E27FC236}">
                <a16:creationId xmlns:a16="http://schemas.microsoft.com/office/drawing/2014/main"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endParaRPr lang="en-US" sz="3200" kern="0" dirty="0">
              <a:solidFill>
                <a:srgbClr val="C00000"/>
              </a:solidFill>
            </a:endParaRPr>
          </a:p>
          <a:p>
            <a:pPr defTabSz="914400"/>
            <a:r>
              <a:rPr lang="en-US" sz="3200" kern="0" dirty="0">
                <a:solidFill>
                  <a:srgbClr val="C00000"/>
                </a:solidFill>
              </a:rPr>
              <a:t>    The </a:t>
            </a:r>
            <a:r>
              <a:rPr lang="en-US" sz="3200" kern="0" dirty="0" err="1">
                <a:solidFill>
                  <a:srgbClr val="C00000"/>
                </a:solidFill>
              </a:rPr>
              <a:t>Mariott</a:t>
            </a:r>
            <a:r>
              <a:rPr lang="en-US" sz="3200" kern="0" dirty="0">
                <a:solidFill>
                  <a:srgbClr val="C00000"/>
                </a:solidFill>
              </a:rPr>
              <a:t> International data breach is classified as a data exfiltration attack, which falls under the broader category of cyberattacks. According to the Identity Theft Resource Center (ITRC), data breaches in the hospitality industry have been on the rise, with a 40% increase reported in 2020. The </a:t>
            </a:r>
            <a:r>
              <a:rPr lang="en-US" sz="3200" kern="0" dirty="0" err="1">
                <a:solidFill>
                  <a:srgbClr val="C00000"/>
                </a:solidFill>
              </a:rPr>
              <a:t>Mariott</a:t>
            </a:r>
            <a:r>
              <a:rPr lang="en-US" sz="3200" kern="0" dirty="0">
                <a:solidFill>
                  <a:srgbClr val="C00000"/>
                </a:solidFill>
              </a:rPr>
              <a:t> breach, which affected approximately 500 million guests, exemplifies the vulnerabilities associated with inadequate security measures in handling personal data.</a:t>
            </a:r>
          </a:p>
          <a:p>
            <a:pPr defTabSz="914400"/>
            <a:endParaRPr lang="en-US" sz="3200" kern="0" dirty="0">
              <a:solidFill>
                <a:srgbClr val="C00000"/>
              </a:solidFill>
            </a:endParaRPr>
          </a:p>
          <a:p>
            <a:pPr defTabSz="914400"/>
            <a:r>
              <a:rPr lang="en-US" sz="3200" u="sng" kern="0" dirty="0">
                <a:solidFill>
                  <a:srgbClr val="C00000"/>
                </a:solidFill>
              </a:rPr>
              <a:t>Reference</a:t>
            </a:r>
            <a:r>
              <a:rPr lang="en-US" sz="3200" kern="0" dirty="0">
                <a:solidFill>
                  <a:srgbClr val="C00000"/>
                </a:solidFill>
              </a:rPr>
              <a:t>:</a:t>
            </a:r>
          </a:p>
          <a:p>
            <a:pPr defTabSz="914400"/>
            <a:endParaRPr lang="en-US" sz="3200" kern="0" dirty="0">
              <a:solidFill>
                <a:srgbClr val="C00000"/>
              </a:solidFill>
            </a:endParaRPr>
          </a:p>
          <a:p>
            <a:pPr defTabSz="914400"/>
            <a:r>
              <a:rPr lang="en-US" sz="3200" kern="0" dirty="0">
                <a:solidFill>
                  <a:srgbClr val="C00000"/>
                </a:solidFill>
              </a:rPr>
              <a:t>Identity Theft Resource Center. (2020). Data Breach Reports.</a:t>
            </a:r>
            <a:br>
              <a:rPr lang="en-US" sz="3200" kern="0" dirty="0">
                <a:solidFill>
                  <a:srgbClr val="C00000"/>
                </a:solidFill>
              </a:rPr>
            </a:br>
            <a:endParaRPr lang="en-US" sz="3200" kern="0" dirty="0">
              <a:solidFill>
                <a:srgbClr val="C00000"/>
              </a:solidFill>
            </a:endParaRPr>
          </a:p>
        </p:txBody>
      </p:sp>
    </p:spTree>
    <p:extLst>
      <p:ext uri="{BB962C8B-B14F-4D97-AF65-F5344CB8AC3E}">
        <p14:creationId xmlns:p14="http://schemas.microsoft.com/office/powerpoint/2010/main" val="416194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7F6E7-6215-F67F-47BF-EC9F4DE8035F}"/>
              </a:ext>
            </a:extLst>
          </p:cNvPr>
          <p:cNvSpPr txBox="1"/>
          <p:nvPr/>
        </p:nvSpPr>
        <p:spPr>
          <a:xfrm>
            <a:off x="337135" y="3989338"/>
            <a:ext cx="5203438" cy="2308324"/>
          </a:xfrm>
          <a:prstGeom prst="rect">
            <a:avLst/>
          </a:prstGeom>
          <a:noFill/>
        </p:spPr>
        <p:txBody>
          <a:bodyPr wrap="square">
            <a:spAutoFit/>
          </a:bodyPr>
          <a:lstStyle/>
          <a:p>
            <a:r>
              <a:rPr lang="en-US" sz="4800" dirty="0">
                <a:solidFill>
                  <a:schemeClr val="bg1"/>
                </a:solidFill>
                <a:latin typeface="IBM Plex Sans" panose="020B0503050203000203" pitchFamily="34" charset="0"/>
              </a:rPr>
              <a:t>Company Description and Breach Summary</a:t>
            </a:r>
            <a:endParaRPr lang="en-US" sz="4800" dirty="0"/>
          </a:p>
        </p:txBody>
      </p:sp>
      <p:sp>
        <p:nvSpPr>
          <p:cNvPr id="5" name="Title 1">
            <a:extLst>
              <a:ext uri="{FF2B5EF4-FFF2-40B4-BE49-F238E27FC236}">
                <a16:creationId xmlns:a16="http://schemas.microsoft.com/office/drawing/2014/main" id="{F5B0530E-A6D1-CEA6-7E07-75FAB5799A89}"/>
              </a:ext>
            </a:extLst>
          </p:cNvPr>
          <p:cNvSpPr txBox="1">
            <a:spLocks/>
          </p:cNvSpPr>
          <p:nvPr/>
        </p:nvSpPr>
        <p:spPr>
          <a:xfrm>
            <a:off x="5724882" y="340343"/>
            <a:ext cx="12225983" cy="96063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4800" b="0">
                <a:solidFill>
                  <a:srgbClr val="161616"/>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IBM Plex Sans" pitchFamily="34" charset="0"/>
              </a:defRPr>
            </a:lvl2pPr>
            <a:lvl3pPr algn="l" rtl="0" eaLnBrk="1" fontAlgn="base" hangingPunct="1">
              <a:lnSpc>
                <a:spcPct val="90000"/>
              </a:lnSpc>
              <a:spcBef>
                <a:spcPct val="0"/>
              </a:spcBef>
              <a:spcAft>
                <a:spcPct val="0"/>
              </a:spcAft>
              <a:defRPr sz="4440">
                <a:solidFill>
                  <a:srgbClr val="191919"/>
                </a:solidFill>
                <a:latin typeface="IBM Plex Sans" pitchFamily="34" charset="0"/>
              </a:defRPr>
            </a:lvl3pPr>
            <a:lvl4pPr algn="l" rtl="0" eaLnBrk="1" fontAlgn="base" hangingPunct="1">
              <a:lnSpc>
                <a:spcPct val="90000"/>
              </a:lnSpc>
              <a:spcBef>
                <a:spcPct val="0"/>
              </a:spcBef>
              <a:spcAft>
                <a:spcPct val="0"/>
              </a:spcAft>
              <a:defRPr sz="4440">
                <a:solidFill>
                  <a:srgbClr val="191919"/>
                </a:solidFill>
                <a:latin typeface="IBM Plex Sans" pitchFamily="34" charset="0"/>
              </a:defRPr>
            </a:lvl4pPr>
            <a:lvl5pPr algn="l" rtl="0" eaLnBrk="1" fontAlgn="base" hangingPunct="1">
              <a:lnSpc>
                <a:spcPct val="90000"/>
              </a:lnSpc>
              <a:spcBef>
                <a:spcPct val="0"/>
              </a:spcBef>
              <a:spcAft>
                <a:spcPct val="0"/>
              </a:spcAft>
              <a:defRPr sz="4440">
                <a:solidFill>
                  <a:srgbClr val="191919"/>
                </a:solidFill>
                <a:latin typeface="IBM Plex Sans" pitchFamily="34" charset="0"/>
              </a:defRPr>
            </a:lvl5pPr>
            <a:lvl6pPr marL="725136" algn="l" rtl="0" eaLnBrk="1" fontAlgn="base" hangingPunct="1">
              <a:lnSpc>
                <a:spcPct val="90000"/>
              </a:lnSpc>
              <a:spcBef>
                <a:spcPct val="0"/>
              </a:spcBef>
              <a:spcAft>
                <a:spcPct val="0"/>
              </a:spcAft>
              <a:defRPr sz="4440">
                <a:solidFill>
                  <a:srgbClr val="191919"/>
                </a:solidFill>
                <a:latin typeface="IBM Plex Sans" pitchFamily="34" charset="0"/>
              </a:defRPr>
            </a:lvl6pPr>
            <a:lvl7pPr marL="1450278" algn="l" rtl="0" eaLnBrk="1" fontAlgn="base" hangingPunct="1">
              <a:lnSpc>
                <a:spcPct val="90000"/>
              </a:lnSpc>
              <a:spcBef>
                <a:spcPct val="0"/>
              </a:spcBef>
              <a:spcAft>
                <a:spcPct val="0"/>
              </a:spcAft>
              <a:defRPr sz="4440">
                <a:solidFill>
                  <a:srgbClr val="191919"/>
                </a:solidFill>
                <a:latin typeface="IBM Plex Sans" pitchFamily="34" charset="0"/>
              </a:defRPr>
            </a:lvl7pPr>
            <a:lvl8pPr marL="2175414" algn="l" rtl="0" eaLnBrk="1" fontAlgn="base" hangingPunct="1">
              <a:lnSpc>
                <a:spcPct val="90000"/>
              </a:lnSpc>
              <a:spcBef>
                <a:spcPct val="0"/>
              </a:spcBef>
              <a:spcAft>
                <a:spcPct val="0"/>
              </a:spcAft>
              <a:defRPr sz="4440">
                <a:solidFill>
                  <a:srgbClr val="191919"/>
                </a:solidFill>
                <a:latin typeface="IBM Plex Sans" pitchFamily="34" charset="0"/>
              </a:defRPr>
            </a:lvl8pPr>
            <a:lvl9pPr marL="2900552" algn="l" rtl="0" eaLnBrk="1" fontAlgn="base" hangingPunct="1">
              <a:lnSpc>
                <a:spcPct val="90000"/>
              </a:lnSpc>
              <a:spcBef>
                <a:spcPct val="0"/>
              </a:spcBef>
              <a:spcAft>
                <a:spcPct val="0"/>
              </a:spcAft>
              <a:defRPr sz="4440">
                <a:solidFill>
                  <a:srgbClr val="191919"/>
                </a:solidFill>
                <a:latin typeface="IBM Plex Sans" pitchFamily="34" charset="0"/>
              </a:defRPr>
            </a:lvl9pPr>
          </a:lstStyle>
          <a:p>
            <a:pPr defTabSz="914400"/>
            <a:endParaRPr lang="en-US" sz="3600" kern="0" dirty="0">
              <a:solidFill>
                <a:srgbClr val="C00000"/>
              </a:solidFill>
            </a:endParaRPr>
          </a:p>
          <a:p>
            <a:pPr defTabSz="914400"/>
            <a:endParaRPr lang="en-US" sz="3600" kern="0" dirty="0">
              <a:solidFill>
                <a:srgbClr val="C00000"/>
              </a:solidFill>
            </a:endParaRPr>
          </a:p>
          <a:p>
            <a:pPr defTabSz="914400"/>
            <a:r>
              <a:rPr lang="en-US" sz="3600" kern="0" dirty="0">
                <a:solidFill>
                  <a:srgbClr val="C00000"/>
                </a:solidFill>
              </a:rPr>
              <a:t>      </a:t>
            </a:r>
            <a:r>
              <a:rPr lang="en-US" sz="3600" kern="0" dirty="0" err="1">
                <a:solidFill>
                  <a:srgbClr val="C00000"/>
                </a:solidFill>
              </a:rPr>
              <a:t>Mariott</a:t>
            </a:r>
            <a:r>
              <a:rPr lang="en-US" sz="3600" kern="0" dirty="0">
                <a:solidFill>
                  <a:srgbClr val="C00000"/>
                </a:solidFill>
              </a:rPr>
              <a:t> International is a global hospitality company with a portfolio over 7,000 properties across 131 countries. In November 2018, </a:t>
            </a:r>
            <a:r>
              <a:rPr lang="en-US" sz="3600" kern="0" dirty="0" err="1">
                <a:solidFill>
                  <a:srgbClr val="C00000"/>
                </a:solidFill>
              </a:rPr>
              <a:t>Mariott</a:t>
            </a:r>
            <a:r>
              <a:rPr lang="en-US" sz="3600" kern="0" dirty="0">
                <a:solidFill>
                  <a:srgbClr val="C00000"/>
                </a:solidFill>
              </a:rPr>
              <a:t> announced that it had suffered a massive data breach, attributed to vulnerabilities in its Starwood reservation database. The breach exposed sensitive information, including names, mailing addresses, phone numbers, email addresses, passport numbers, and payment card information.</a:t>
            </a:r>
          </a:p>
        </p:txBody>
      </p:sp>
    </p:spTree>
    <p:extLst>
      <p:ext uri="{BB962C8B-B14F-4D97-AF65-F5344CB8AC3E}">
        <p14:creationId xmlns:p14="http://schemas.microsoft.com/office/powerpoint/2010/main" val="362857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313-6A04-2C40-F8EA-D3AF9F59BE33}"/>
              </a:ext>
            </a:extLst>
          </p:cNvPr>
          <p:cNvSpPr>
            <a:spLocks noGrp="1"/>
          </p:cNvSpPr>
          <p:nvPr>
            <p:ph type="title"/>
          </p:nvPr>
        </p:nvSpPr>
        <p:spPr/>
        <p:txBody>
          <a:bodyPr/>
          <a:lstStyle/>
          <a:p>
            <a:br>
              <a:rPr lang="en-US" sz="4800" dirty="0">
                <a:solidFill>
                  <a:srgbClr val="C00000"/>
                </a:solidFill>
                <a:latin typeface="IBM Plex Sans" panose="020B0503050203000203" pitchFamily="34" charset="0"/>
              </a:rPr>
            </a:br>
            <a:endParaRPr lang="en-US" dirty="0"/>
          </a:p>
        </p:txBody>
      </p:sp>
      <p:sp>
        <p:nvSpPr>
          <p:cNvPr id="4" name="TextBox 3">
            <a:extLst>
              <a:ext uri="{FF2B5EF4-FFF2-40B4-BE49-F238E27FC236}">
                <a16:creationId xmlns:a16="http://schemas.microsoft.com/office/drawing/2014/main" id="{9FC7F6E7-6215-F67F-47BF-EC9F4DE8035F}"/>
              </a:ext>
            </a:extLst>
          </p:cNvPr>
          <p:cNvSpPr txBox="1"/>
          <p:nvPr/>
        </p:nvSpPr>
        <p:spPr>
          <a:xfrm>
            <a:off x="1294344" y="4728001"/>
            <a:ext cx="2654202" cy="830997"/>
          </a:xfrm>
          <a:prstGeom prst="rect">
            <a:avLst/>
          </a:prstGeom>
          <a:noFill/>
        </p:spPr>
        <p:txBody>
          <a:bodyPr wrap="square">
            <a:spAutoFit/>
          </a:bodyPr>
          <a:lstStyle/>
          <a:p>
            <a:r>
              <a:rPr lang="en-US" sz="4800" dirty="0">
                <a:solidFill>
                  <a:schemeClr val="bg1"/>
                </a:solidFill>
                <a:latin typeface="IBM Plex Sans" panose="020B0503050203000203" pitchFamily="34" charset="0"/>
              </a:rPr>
              <a:t>Timeline</a:t>
            </a:r>
            <a:endParaRPr lang="en-US" sz="4800" dirty="0"/>
          </a:p>
        </p:txBody>
      </p:sp>
      <p:grpSp>
        <p:nvGrpSpPr>
          <p:cNvPr id="3" name="Group 2">
            <a:extLst>
              <a:ext uri="{FF2B5EF4-FFF2-40B4-BE49-F238E27FC236}">
                <a16:creationId xmlns:a16="http://schemas.microsoft.com/office/drawing/2014/main" id="{698750BE-80A4-86A3-8C5B-6D437F2F5A59}"/>
              </a:ext>
            </a:extLst>
          </p:cNvPr>
          <p:cNvGrpSpPr/>
          <p:nvPr/>
        </p:nvGrpSpPr>
        <p:grpSpPr>
          <a:xfrm>
            <a:off x="5678711" y="320468"/>
            <a:ext cx="12423309" cy="10302720"/>
            <a:chOff x="4972129" y="612362"/>
            <a:chExt cx="6594851" cy="5922296"/>
          </a:xfrm>
        </p:grpSpPr>
        <p:grpSp>
          <p:nvGrpSpPr>
            <p:cNvPr id="6" name="Group 5">
              <a:extLst>
                <a:ext uri="{FF2B5EF4-FFF2-40B4-BE49-F238E27FC236}">
                  <a16:creationId xmlns:a16="http://schemas.microsoft.com/office/drawing/2014/main" id="{BB87AA68-D0D8-01B5-36B9-06575FB16806}"/>
                </a:ext>
              </a:extLst>
            </p:cNvPr>
            <p:cNvGrpSpPr/>
            <p:nvPr/>
          </p:nvGrpSpPr>
          <p:grpSpPr>
            <a:xfrm>
              <a:off x="4972129" y="612362"/>
              <a:ext cx="6594851" cy="5633275"/>
              <a:chOff x="4972129" y="897103"/>
              <a:chExt cx="6594851" cy="5633275"/>
            </a:xfrm>
          </p:grpSpPr>
          <p:sp>
            <p:nvSpPr>
              <p:cNvPr id="13" name="Freeform 12">
                <a:extLst>
                  <a:ext uri="{FF2B5EF4-FFF2-40B4-BE49-F238E27FC236}">
                    <a16:creationId xmlns:a16="http://schemas.microsoft.com/office/drawing/2014/main" id="{9690D94C-8F5D-4262-DFA2-0E72765AB9A6}"/>
                  </a:ext>
                </a:extLst>
              </p:cNvPr>
              <p:cNvSpPr/>
              <p:nvPr/>
            </p:nvSpPr>
            <p:spPr>
              <a:xfrm>
                <a:off x="5348055" y="897103"/>
                <a:ext cx="6218924" cy="751853"/>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4" name="Oval 13">
                <a:extLst>
                  <a:ext uri="{FF2B5EF4-FFF2-40B4-BE49-F238E27FC236}">
                    <a16:creationId xmlns:a16="http://schemas.microsoft.com/office/drawing/2014/main" id="{C55E1702-1901-6938-83B4-1197572C0009}"/>
                  </a:ext>
                </a:extLst>
              </p:cNvPr>
              <p:cNvSpPr/>
              <p:nvPr/>
            </p:nvSpPr>
            <p:spPr>
              <a:xfrm>
                <a:off x="4972129" y="897104"/>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15" name="Freeform 14">
                <a:extLst>
                  <a:ext uri="{FF2B5EF4-FFF2-40B4-BE49-F238E27FC236}">
                    <a16:creationId xmlns:a16="http://schemas.microsoft.com/office/drawing/2014/main" id="{F797D8A3-EF36-006E-0117-0DA16460DE0F}"/>
                  </a:ext>
                </a:extLst>
              </p:cNvPr>
              <p:cNvSpPr/>
              <p:nvPr/>
            </p:nvSpPr>
            <p:spPr>
              <a:xfrm>
                <a:off x="5348055" y="1873389"/>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0" rIns="234696" bIns="125731"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6" name="Oval 15">
                <a:extLst>
                  <a:ext uri="{FF2B5EF4-FFF2-40B4-BE49-F238E27FC236}">
                    <a16:creationId xmlns:a16="http://schemas.microsoft.com/office/drawing/2014/main" id="{C795346D-FFF4-7CAB-F9FF-C1BB9F292041}"/>
                  </a:ext>
                </a:extLst>
              </p:cNvPr>
              <p:cNvSpPr/>
              <p:nvPr/>
            </p:nvSpPr>
            <p:spPr>
              <a:xfrm>
                <a:off x="4972129" y="1873389"/>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17" name="Freeform 16">
                <a:extLst>
                  <a:ext uri="{FF2B5EF4-FFF2-40B4-BE49-F238E27FC236}">
                    <a16:creationId xmlns:a16="http://schemas.microsoft.com/office/drawing/2014/main" id="{97204A7F-B877-DA23-F617-32DFE7B74712}"/>
                  </a:ext>
                </a:extLst>
              </p:cNvPr>
              <p:cNvSpPr/>
              <p:nvPr/>
            </p:nvSpPr>
            <p:spPr>
              <a:xfrm>
                <a:off x="5348055" y="284967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18" name="Oval 17">
                <a:extLst>
                  <a:ext uri="{FF2B5EF4-FFF2-40B4-BE49-F238E27FC236}">
                    <a16:creationId xmlns:a16="http://schemas.microsoft.com/office/drawing/2014/main" id="{3CEB7295-EA15-3109-F42A-D968134EC95E}"/>
                  </a:ext>
                </a:extLst>
              </p:cNvPr>
              <p:cNvSpPr/>
              <p:nvPr/>
            </p:nvSpPr>
            <p:spPr>
              <a:xfrm>
                <a:off x="4972129" y="284967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19" name="Freeform 18">
                <a:extLst>
                  <a:ext uri="{FF2B5EF4-FFF2-40B4-BE49-F238E27FC236}">
                    <a16:creationId xmlns:a16="http://schemas.microsoft.com/office/drawing/2014/main" id="{D6132EE3-D4CB-AD41-B6D8-60E9EE5EF9D5}"/>
                  </a:ext>
                </a:extLst>
              </p:cNvPr>
              <p:cNvSpPr/>
              <p:nvPr/>
            </p:nvSpPr>
            <p:spPr>
              <a:xfrm>
                <a:off x="5348055" y="3825957"/>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0" name="Oval 19">
                <a:extLst>
                  <a:ext uri="{FF2B5EF4-FFF2-40B4-BE49-F238E27FC236}">
                    <a16:creationId xmlns:a16="http://schemas.microsoft.com/office/drawing/2014/main" id="{6ADE55D6-A1FB-F8FF-F083-B52F77AAD3E7}"/>
                  </a:ext>
                </a:extLst>
              </p:cNvPr>
              <p:cNvSpPr/>
              <p:nvPr/>
            </p:nvSpPr>
            <p:spPr>
              <a:xfrm>
                <a:off x="4972129" y="3825958"/>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21" name="Freeform 20">
                <a:extLst>
                  <a:ext uri="{FF2B5EF4-FFF2-40B4-BE49-F238E27FC236}">
                    <a16:creationId xmlns:a16="http://schemas.microsoft.com/office/drawing/2014/main" id="{6A0D7899-92DF-F4F8-55BF-CB15046D0999}"/>
                  </a:ext>
                </a:extLst>
              </p:cNvPr>
              <p:cNvSpPr/>
              <p:nvPr/>
            </p:nvSpPr>
            <p:spPr>
              <a:xfrm>
                <a:off x="5348055" y="4802242"/>
                <a:ext cx="6218924"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6"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2" name="Oval 21">
                <a:extLst>
                  <a:ext uri="{FF2B5EF4-FFF2-40B4-BE49-F238E27FC236}">
                    <a16:creationId xmlns:a16="http://schemas.microsoft.com/office/drawing/2014/main" id="{16AADDB8-8264-238A-E946-EEF9C822063A}"/>
                  </a:ext>
                </a:extLst>
              </p:cNvPr>
              <p:cNvSpPr/>
              <p:nvPr/>
            </p:nvSpPr>
            <p:spPr>
              <a:xfrm>
                <a:off x="4972129" y="4802243"/>
                <a:ext cx="751851" cy="751851"/>
              </a:xfrm>
              <a:prstGeom prst="ellipse">
                <a:avLst/>
              </a:prstGeom>
              <a:solidFill>
                <a:schemeClr val="accent1">
                  <a:lumMod val="75000"/>
                </a:schemeClr>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23" name="Freeform 22">
                <a:extLst>
                  <a:ext uri="{FF2B5EF4-FFF2-40B4-BE49-F238E27FC236}">
                    <a16:creationId xmlns:a16="http://schemas.microsoft.com/office/drawing/2014/main" id="{F7275A33-632B-6837-5C73-2DE0F64075C7}"/>
                  </a:ext>
                </a:extLst>
              </p:cNvPr>
              <p:cNvSpPr/>
              <p:nvPr/>
            </p:nvSpPr>
            <p:spPr>
              <a:xfrm>
                <a:off x="5348055" y="5778526"/>
                <a:ext cx="6218925" cy="751852"/>
              </a:xfrm>
              <a:custGeom>
                <a:avLst/>
                <a:gdLst>
                  <a:gd name="connsiteX0" fmla="*/ 0 w 6218924"/>
                  <a:gd name="connsiteY0" fmla="*/ 0 h 751851"/>
                  <a:gd name="connsiteX1" fmla="*/ 5842999 w 6218924"/>
                  <a:gd name="connsiteY1" fmla="*/ 0 h 751851"/>
                  <a:gd name="connsiteX2" fmla="*/ 6218924 w 6218924"/>
                  <a:gd name="connsiteY2" fmla="*/ 375926 h 751851"/>
                  <a:gd name="connsiteX3" fmla="*/ 5842999 w 6218924"/>
                  <a:gd name="connsiteY3" fmla="*/ 751851 h 751851"/>
                  <a:gd name="connsiteX4" fmla="*/ 0 w 6218924"/>
                  <a:gd name="connsiteY4" fmla="*/ 751851 h 751851"/>
                  <a:gd name="connsiteX5" fmla="*/ 0 w 6218924"/>
                  <a:gd name="connsiteY5" fmla="*/ 0 h 75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8924" h="751851">
                    <a:moveTo>
                      <a:pt x="6218924" y="751850"/>
                    </a:moveTo>
                    <a:lnTo>
                      <a:pt x="375925" y="751850"/>
                    </a:lnTo>
                    <a:lnTo>
                      <a:pt x="0" y="375925"/>
                    </a:lnTo>
                    <a:lnTo>
                      <a:pt x="375925" y="1"/>
                    </a:lnTo>
                    <a:lnTo>
                      <a:pt x="6218924" y="1"/>
                    </a:lnTo>
                    <a:lnTo>
                      <a:pt x="6218924" y="75185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9509" tIns="125731" rIns="234697" bIns="125730" numCol="1" spcCol="1270" anchor="ctr" anchorCtr="0">
                <a:noAutofit/>
              </a:bodyPr>
              <a:lstStyle/>
              <a:p>
                <a:pPr marL="0" lvl="0" indent="0" algn="ctr" defTabSz="1466850">
                  <a:lnSpc>
                    <a:spcPct val="90000"/>
                  </a:lnSpc>
                  <a:spcBef>
                    <a:spcPct val="0"/>
                  </a:spcBef>
                  <a:spcAft>
                    <a:spcPct val="35000"/>
                  </a:spcAft>
                  <a:buNone/>
                </a:pPr>
                <a:endParaRPr lang="en-US" sz="3300" kern="1200"/>
              </a:p>
            </p:txBody>
          </p:sp>
          <p:sp>
            <p:nvSpPr>
              <p:cNvPr id="24" name="Oval 23">
                <a:extLst>
                  <a:ext uri="{FF2B5EF4-FFF2-40B4-BE49-F238E27FC236}">
                    <a16:creationId xmlns:a16="http://schemas.microsoft.com/office/drawing/2014/main" id="{FBDBD99B-C1B6-2329-9025-677B60940842}"/>
                  </a:ext>
                </a:extLst>
              </p:cNvPr>
              <p:cNvSpPr/>
              <p:nvPr/>
            </p:nvSpPr>
            <p:spPr>
              <a:xfrm>
                <a:off x="4972129" y="5778527"/>
                <a:ext cx="751851" cy="751851"/>
              </a:xfrm>
              <a:prstGeom prst="ellipse">
                <a:avLst/>
              </a:prstGeom>
              <a:solidFill>
                <a:srgbClr val="6929C4"/>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CY"/>
              </a:p>
            </p:txBody>
          </p:sp>
          <p:sp>
            <p:nvSpPr>
              <p:cNvPr id="25" name="TextBox 24">
                <a:extLst>
                  <a:ext uri="{FF2B5EF4-FFF2-40B4-BE49-F238E27FC236}">
                    <a16:creationId xmlns:a16="http://schemas.microsoft.com/office/drawing/2014/main" id="{55A132DE-AC43-F146-5B76-A73CBEED536A}"/>
                  </a:ext>
                </a:extLst>
              </p:cNvPr>
              <p:cNvSpPr txBox="1"/>
              <p:nvPr/>
            </p:nvSpPr>
            <p:spPr>
              <a:xfrm>
                <a:off x="5237211" y="5027788"/>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5</a:t>
                </a:r>
              </a:p>
            </p:txBody>
          </p:sp>
          <p:sp>
            <p:nvSpPr>
              <p:cNvPr id="26" name="TextBox 25">
                <a:extLst>
                  <a:ext uri="{FF2B5EF4-FFF2-40B4-BE49-F238E27FC236}">
                    <a16:creationId xmlns:a16="http://schemas.microsoft.com/office/drawing/2014/main" id="{27C74F92-D2EC-1153-4907-F0DC8161B3D1}"/>
                  </a:ext>
                </a:extLst>
              </p:cNvPr>
              <p:cNvSpPr txBox="1"/>
              <p:nvPr/>
            </p:nvSpPr>
            <p:spPr>
              <a:xfrm>
                <a:off x="5237211" y="2098933"/>
                <a:ext cx="22168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2</a:t>
                </a:r>
              </a:p>
            </p:txBody>
          </p:sp>
          <p:sp>
            <p:nvSpPr>
              <p:cNvPr id="27" name="TextBox 26">
                <a:extLst>
                  <a:ext uri="{FF2B5EF4-FFF2-40B4-BE49-F238E27FC236}">
                    <a16:creationId xmlns:a16="http://schemas.microsoft.com/office/drawing/2014/main" id="{8F060A33-B53E-E527-601F-5877E43B3A48}"/>
                  </a:ext>
                </a:extLst>
              </p:cNvPr>
              <p:cNvSpPr txBox="1"/>
              <p:nvPr/>
            </p:nvSpPr>
            <p:spPr>
              <a:xfrm>
                <a:off x="5245751" y="3075217"/>
                <a:ext cx="204606"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3</a:t>
                </a:r>
              </a:p>
            </p:txBody>
          </p:sp>
          <p:sp>
            <p:nvSpPr>
              <p:cNvPr id="28" name="TextBox 27">
                <a:extLst>
                  <a:ext uri="{FF2B5EF4-FFF2-40B4-BE49-F238E27FC236}">
                    <a16:creationId xmlns:a16="http://schemas.microsoft.com/office/drawing/2014/main" id="{E676F1C2-F348-D82B-A986-7B62045EF8B1}"/>
                  </a:ext>
                </a:extLst>
              </p:cNvPr>
              <p:cNvSpPr txBox="1"/>
              <p:nvPr/>
            </p:nvSpPr>
            <p:spPr>
              <a:xfrm>
                <a:off x="5237211" y="4051502"/>
                <a:ext cx="221687"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4</a:t>
                </a:r>
              </a:p>
            </p:txBody>
          </p:sp>
          <p:sp>
            <p:nvSpPr>
              <p:cNvPr id="29" name="TextBox 28">
                <a:extLst>
                  <a:ext uri="{FF2B5EF4-FFF2-40B4-BE49-F238E27FC236}">
                    <a16:creationId xmlns:a16="http://schemas.microsoft.com/office/drawing/2014/main" id="{E330938A-DB6C-6F3B-39DC-1366C21512D8}"/>
                  </a:ext>
                </a:extLst>
              </p:cNvPr>
              <p:cNvSpPr txBox="1"/>
              <p:nvPr/>
            </p:nvSpPr>
            <p:spPr>
              <a:xfrm>
                <a:off x="5250824" y="1122648"/>
                <a:ext cx="194462"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1</a:t>
                </a:r>
              </a:p>
            </p:txBody>
          </p:sp>
          <p:sp>
            <p:nvSpPr>
              <p:cNvPr id="30" name="TextBox 29">
                <a:extLst>
                  <a:ext uri="{FF2B5EF4-FFF2-40B4-BE49-F238E27FC236}">
                    <a16:creationId xmlns:a16="http://schemas.microsoft.com/office/drawing/2014/main" id="{7A5F7D61-684A-CAA6-52D0-E32C69943D89}"/>
                  </a:ext>
                </a:extLst>
              </p:cNvPr>
              <p:cNvSpPr txBox="1"/>
              <p:nvPr/>
            </p:nvSpPr>
            <p:spPr>
              <a:xfrm>
                <a:off x="5237211" y="6004071"/>
                <a:ext cx="221688" cy="300762"/>
              </a:xfrm>
              <a:prstGeom prst="rect">
                <a:avLst/>
              </a:prstGeom>
              <a:noFill/>
            </p:spPr>
            <p:txBody>
              <a:bodyPr wrap="square" rtlCol="0">
                <a:spAutoFit/>
              </a:bodyPr>
              <a:lstStyle/>
              <a:p>
                <a:pPr algn="l"/>
                <a:r>
                  <a:rPr lang="en-US" sz="2800" dirty="0">
                    <a:solidFill>
                      <a:schemeClr val="bg1"/>
                    </a:solidFill>
                    <a:latin typeface="IBM Plex Sans" charset="0"/>
                    <a:ea typeface="IBM Plex Sans" charset="0"/>
                    <a:cs typeface="IBM Plex Sans" charset="0"/>
                  </a:rPr>
                  <a:t>6</a:t>
                </a:r>
              </a:p>
            </p:txBody>
          </p:sp>
        </p:grpSp>
        <p:sp>
          <p:nvSpPr>
            <p:cNvPr id="7" name="TextBox 6">
              <a:extLst>
                <a:ext uri="{FF2B5EF4-FFF2-40B4-BE49-F238E27FC236}">
                  <a16:creationId xmlns:a16="http://schemas.microsoft.com/office/drawing/2014/main" id="{4A695F8A-9D64-0AB8-1F31-BBE2C21EBDC5}"/>
                </a:ext>
              </a:extLst>
            </p:cNvPr>
            <p:cNvSpPr txBox="1"/>
            <p:nvPr/>
          </p:nvSpPr>
          <p:spPr>
            <a:xfrm>
              <a:off x="5723836" y="618956"/>
              <a:ext cx="5843143" cy="530756"/>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2014:</a:t>
              </a:r>
            </a:p>
            <a:p>
              <a:pPr algn="l"/>
              <a:r>
                <a:rPr lang="en-US" dirty="0">
                  <a:solidFill>
                    <a:srgbClr val="C00000"/>
                  </a:solidFill>
                  <a:latin typeface="IBM Plex Sans" charset="0"/>
                  <a:ea typeface="IBM Plex Sans" charset="0"/>
                  <a:cs typeface="IBM Plex Sans" charset="0"/>
                </a:rPr>
                <a:t>Attackers gained unauthorized access to the Starwood database.</a:t>
              </a:r>
            </a:p>
          </p:txBody>
        </p:sp>
        <p:sp>
          <p:nvSpPr>
            <p:cNvPr id="8" name="TextBox 7">
              <a:extLst>
                <a:ext uri="{FF2B5EF4-FFF2-40B4-BE49-F238E27FC236}">
                  <a16:creationId xmlns:a16="http://schemas.microsoft.com/office/drawing/2014/main" id="{3DD819D1-11F8-570E-51A5-AC4EB15D54FC}"/>
                </a:ext>
              </a:extLst>
            </p:cNvPr>
            <p:cNvSpPr txBox="1"/>
            <p:nvPr/>
          </p:nvSpPr>
          <p:spPr>
            <a:xfrm>
              <a:off x="5693304" y="1586168"/>
              <a:ext cx="5843143" cy="1008436"/>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September 2018:</a:t>
              </a:r>
            </a:p>
            <a:p>
              <a:pPr algn="l"/>
              <a:r>
                <a:rPr lang="en-US" dirty="0" err="1">
                  <a:solidFill>
                    <a:srgbClr val="C00000"/>
                  </a:solidFill>
                  <a:latin typeface="IBM Plex Sans" charset="0"/>
                  <a:ea typeface="IBM Plex Sans" charset="0"/>
                  <a:cs typeface="IBM Plex Sans" charset="0"/>
                </a:rPr>
                <a:t>Mariott’s</a:t>
              </a:r>
              <a:r>
                <a:rPr lang="en-US" dirty="0">
                  <a:solidFill>
                    <a:srgbClr val="C00000"/>
                  </a:solidFill>
                  <a:latin typeface="IBM Plex Sans" charset="0"/>
                  <a:ea typeface="IBM Plex Sans" charset="0"/>
                  <a:cs typeface="IBM Plex Sans" charset="0"/>
                </a:rPr>
                <a:t> security team discovered the data breach during a routine security assessment.</a:t>
              </a:r>
            </a:p>
            <a:p>
              <a:pPr algn="l"/>
              <a:endParaRPr lang="en-US" dirty="0">
                <a:solidFill>
                  <a:srgbClr val="C00000"/>
                </a:solidFill>
                <a:latin typeface="IBM Plex Sans" charset="0"/>
                <a:ea typeface="IBM Plex Sans" charset="0"/>
                <a:cs typeface="IBM Plex Sans" charset="0"/>
              </a:endParaRPr>
            </a:p>
          </p:txBody>
        </p:sp>
        <p:sp>
          <p:nvSpPr>
            <p:cNvPr id="9" name="TextBox 8">
              <a:extLst>
                <a:ext uri="{FF2B5EF4-FFF2-40B4-BE49-F238E27FC236}">
                  <a16:creationId xmlns:a16="http://schemas.microsoft.com/office/drawing/2014/main" id="{D60078B5-3AE4-40AE-02B3-7F8731ED0BD3}"/>
                </a:ext>
              </a:extLst>
            </p:cNvPr>
            <p:cNvSpPr txBox="1"/>
            <p:nvPr/>
          </p:nvSpPr>
          <p:spPr>
            <a:xfrm>
              <a:off x="5693305" y="2571719"/>
              <a:ext cx="5843143" cy="1247277"/>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November 2018:</a:t>
              </a:r>
            </a:p>
            <a:p>
              <a:pPr algn="l"/>
              <a:r>
                <a:rPr lang="en-US" dirty="0" err="1">
                  <a:solidFill>
                    <a:srgbClr val="C00000"/>
                  </a:solidFill>
                  <a:latin typeface="IBM Plex Sans" charset="0"/>
                  <a:ea typeface="IBM Plex Sans" charset="0"/>
                  <a:cs typeface="IBM Plex Sans" charset="0"/>
                </a:rPr>
                <a:t>Mariott</a:t>
              </a:r>
              <a:r>
                <a:rPr lang="en-US" dirty="0">
                  <a:solidFill>
                    <a:srgbClr val="C00000"/>
                  </a:solidFill>
                  <a:latin typeface="IBM Plex Sans" charset="0"/>
                  <a:ea typeface="IBM Plex Sans" charset="0"/>
                  <a:cs typeface="IBM Plex Sans" charset="0"/>
                </a:rPr>
                <a:t> disclosed the breach, revealing that the personal data of approximately 500 million guests had been compromised.</a:t>
              </a:r>
            </a:p>
            <a:p>
              <a:pPr algn="l"/>
              <a:endParaRPr lang="en-US" dirty="0">
                <a:solidFill>
                  <a:srgbClr val="C00000"/>
                </a:solidFill>
                <a:latin typeface="IBM Plex Sans" charset="0"/>
                <a:ea typeface="IBM Plex Sans" charset="0"/>
                <a:cs typeface="IBM Plex Sans" charset="0"/>
              </a:endParaRPr>
            </a:p>
            <a:p>
              <a:pPr algn="l"/>
              <a:endParaRPr lang="en-US" dirty="0">
                <a:solidFill>
                  <a:srgbClr val="C00000"/>
                </a:solidFill>
                <a:latin typeface="IBM Plex Sans" charset="0"/>
                <a:ea typeface="IBM Plex Sans" charset="0"/>
                <a:cs typeface="IBM Plex Sans" charset="0"/>
              </a:endParaRPr>
            </a:p>
          </p:txBody>
        </p:sp>
        <p:sp>
          <p:nvSpPr>
            <p:cNvPr id="10" name="TextBox 9">
              <a:extLst>
                <a:ext uri="{FF2B5EF4-FFF2-40B4-BE49-F238E27FC236}">
                  <a16:creationId xmlns:a16="http://schemas.microsoft.com/office/drawing/2014/main" id="{479C3B8D-6A64-3EFE-ADD6-BEF4871DC971}"/>
                </a:ext>
              </a:extLst>
            </p:cNvPr>
            <p:cNvSpPr txBox="1"/>
            <p:nvPr/>
          </p:nvSpPr>
          <p:spPr>
            <a:xfrm>
              <a:off x="5693303" y="3548004"/>
              <a:ext cx="5843143" cy="1008436"/>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December 2018:</a:t>
              </a:r>
            </a:p>
            <a:p>
              <a:pPr algn="l"/>
              <a:r>
                <a:rPr lang="en-US" dirty="0">
                  <a:solidFill>
                    <a:srgbClr val="C00000"/>
                  </a:solidFill>
                  <a:latin typeface="IBM Plex Sans" charset="0"/>
                  <a:ea typeface="IBM Plex Sans" charset="0"/>
                  <a:cs typeface="IBM Plex Sans" charset="0"/>
                </a:rPr>
                <a:t>The company began notifying affected customers and offered them free identity theft monitoring service.</a:t>
              </a:r>
            </a:p>
            <a:p>
              <a:pPr algn="l"/>
              <a:endParaRPr lang="en-US" dirty="0">
                <a:solidFill>
                  <a:srgbClr val="C00000"/>
                </a:solidFill>
                <a:latin typeface="IBM Plex Sans" charset="0"/>
                <a:ea typeface="IBM Plex Sans" charset="0"/>
                <a:cs typeface="IBM Plex Sans" charset="0"/>
              </a:endParaRPr>
            </a:p>
          </p:txBody>
        </p:sp>
        <p:sp>
          <p:nvSpPr>
            <p:cNvPr id="11" name="TextBox 10">
              <a:extLst>
                <a:ext uri="{FF2B5EF4-FFF2-40B4-BE49-F238E27FC236}">
                  <a16:creationId xmlns:a16="http://schemas.microsoft.com/office/drawing/2014/main" id="{B3CEF771-2D11-117E-2933-27DB3320E27F}"/>
                </a:ext>
              </a:extLst>
            </p:cNvPr>
            <p:cNvSpPr txBox="1"/>
            <p:nvPr/>
          </p:nvSpPr>
          <p:spPr>
            <a:xfrm>
              <a:off x="5723833" y="4524288"/>
              <a:ext cx="5843143" cy="1008436"/>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March 2019:</a:t>
              </a:r>
            </a:p>
            <a:p>
              <a:pPr algn="l"/>
              <a:r>
                <a:rPr lang="en-US" dirty="0">
                  <a:solidFill>
                    <a:srgbClr val="C00000"/>
                  </a:solidFill>
                  <a:latin typeface="IBM Plex Sans" charset="0"/>
                  <a:ea typeface="IBM Plex Sans" charset="0"/>
                  <a:cs typeface="IBM Plex Sans" charset="0"/>
                </a:rPr>
                <a:t>The U.S Federal Trade Commission (FTC) announced an investigation into </a:t>
              </a:r>
              <a:r>
                <a:rPr lang="en-US" dirty="0" err="1">
                  <a:solidFill>
                    <a:srgbClr val="C00000"/>
                  </a:solidFill>
                  <a:latin typeface="IBM Plex Sans" charset="0"/>
                  <a:ea typeface="IBM Plex Sans" charset="0"/>
                  <a:cs typeface="IBM Plex Sans" charset="0"/>
                </a:rPr>
                <a:t>Mariott’s</a:t>
              </a:r>
              <a:r>
                <a:rPr lang="en-US" dirty="0">
                  <a:solidFill>
                    <a:srgbClr val="C00000"/>
                  </a:solidFill>
                  <a:latin typeface="IBM Plex Sans" charset="0"/>
                  <a:ea typeface="IBM Plex Sans" charset="0"/>
                  <a:cs typeface="IBM Plex Sans" charset="0"/>
                </a:rPr>
                <a:t> data security practices.</a:t>
              </a:r>
            </a:p>
            <a:p>
              <a:pPr algn="l"/>
              <a:endParaRPr lang="en-US" dirty="0">
                <a:solidFill>
                  <a:srgbClr val="C00000"/>
                </a:solidFill>
                <a:latin typeface="IBM Plex Sans" charset="0"/>
                <a:ea typeface="IBM Plex Sans" charset="0"/>
                <a:cs typeface="IBM Plex Sans" charset="0"/>
              </a:endParaRPr>
            </a:p>
          </p:txBody>
        </p:sp>
        <p:sp>
          <p:nvSpPr>
            <p:cNvPr id="12" name="TextBox 11">
              <a:extLst>
                <a:ext uri="{FF2B5EF4-FFF2-40B4-BE49-F238E27FC236}">
                  <a16:creationId xmlns:a16="http://schemas.microsoft.com/office/drawing/2014/main" id="{30D50F34-EF76-313D-F3A4-EF8440AAE2F6}"/>
                </a:ext>
              </a:extLst>
            </p:cNvPr>
            <p:cNvSpPr txBox="1"/>
            <p:nvPr/>
          </p:nvSpPr>
          <p:spPr>
            <a:xfrm>
              <a:off x="5723833" y="5526222"/>
              <a:ext cx="5843143" cy="1008436"/>
            </a:xfrm>
            <a:prstGeom prst="rect">
              <a:avLst/>
            </a:prstGeom>
            <a:noFill/>
          </p:spPr>
          <p:txBody>
            <a:bodyPr wrap="square" rtlCol="0">
              <a:spAutoFit/>
            </a:bodyPr>
            <a:lstStyle/>
            <a:p>
              <a:pPr algn="l"/>
              <a:r>
                <a:rPr lang="en-US" dirty="0">
                  <a:solidFill>
                    <a:srgbClr val="C00000"/>
                  </a:solidFill>
                  <a:latin typeface="IBM Plex Sans" charset="0"/>
                  <a:ea typeface="IBM Plex Sans" charset="0"/>
                  <a:cs typeface="IBM Plex Sans" charset="0"/>
                </a:rPr>
                <a:t>July 2019:</a:t>
              </a:r>
            </a:p>
            <a:p>
              <a:pPr algn="l"/>
              <a:r>
                <a:rPr lang="en-US" dirty="0" err="1">
                  <a:solidFill>
                    <a:srgbClr val="C00000"/>
                  </a:solidFill>
                  <a:latin typeface="IBM Plex Sans" charset="0"/>
                  <a:ea typeface="IBM Plex Sans" charset="0"/>
                  <a:cs typeface="IBM Plex Sans" charset="0"/>
                </a:rPr>
                <a:t>Mariott</a:t>
              </a:r>
              <a:r>
                <a:rPr lang="en-US" dirty="0">
                  <a:solidFill>
                    <a:srgbClr val="C00000"/>
                  </a:solidFill>
                  <a:latin typeface="IBM Plex Sans" charset="0"/>
                  <a:ea typeface="IBM Plex Sans" charset="0"/>
                  <a:cs typeface="IBM Plex Sans" charset="0"/>
                </a:rPr>
                <a:t> announced a 124 million dollars settlement with various states over the breach.</a:t>
              </a:r>
            </a:p>
            <a:p>
              <a:pPr algn="l"/>
              <a:endParaRPr lang="en-US" dirty="0">
                <a:solidFill>
                  <a:srgbClr val="C00000"/>
                </a:solidFill>
                <a:latin typeface="IBM Plex Sans" charset="0"/>
                <a:ea typeface="IBM Plex Sans" charset="0"/>
                <a:cs typeface="IBM Plex Sans" charset="0"/>
              </a:endParaRPr>
            </a:p>
          </p:txBody>
        </p:sp>
      </p:grpSp>
    </p:spTree>
    <p:extLst>
      <p:ext uri="{BB962C8B-B14F-4D97-AF65-F5344CB8AC3E}">
        <p14:creationId xmlns:p14="http://schemas.microsoft.com/office/powerpoint/2010/main" val="257734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D8E-D3A0-3E4C-A5CF-FD6692CADD3E}"/>
              </a:ext>
            </a:extLst>
          </p:cNvPr>
          <p:cNvSpPr>
            <a:spLocks noGrp="1"/>
          </p:cNvSpPr>
          <p:nvPr>
            <p:ph type="title"/>
          </p:nvPr>
        </p:nvSpPr>
        <p:spPr>
          <a:xfrm>
            <a:off x="0" y="-1"/>
            <a:ext cx="18288000" cy="2840183"/>
          </a:xfrm>
        </p:spPr>
        <p:txBody>
          <a:bodyPr/>
          <a:lstStyle/>
          <a:p>
            <a:r>
              <a:rPr lang="en-US" dirty="0"/>
              <a:t>Vulnerabilities</a:t>
            </a:r>
          </a:p>
        </p:txBody>
      </p:sp>
      <p:sp>
        <p:nvSpPr>
          <p:cNvPr id="11" name="Content Placeholder 10">
            <a:extLst>
              <a:ext uri="{FF2B5EF4-FFF2-40B4-BE49-F238E27FC236}">
                <a16:creationId xmlns:a16="http://schemas.microsoft.com/office/drawing/2014/main" id="{27017DAE-159D-A94A-B455-4F0E3D6FBF2C}"/>
              </a:ext>
            </a:extLst>
          </p:cNvPr>
          <p:cNvSpPr>
            <a:spLocks noGrp="1"/>
          </p:cNvSpPr>
          <p:nvPr>
            <p:ph sz="quarter" idx="20"/>
          </p:nvPr>
        </p:nvSpPr>
        <p:spPr>
          <a:xfrm>
            <a:off x="0" y="3034145"/>
            <a:ext cx="4572000" cy="7252856"/>
          </a:xfrm>
          <a:solidFill>
            <a:schemeClr val="accent1">
              <a:lumMod val="75000"/>
            </a:schemeClr>
          </a:solidFill>
        </p:spPr>
        <p:txBody>
          <a:bodyPr/>
          <a:lstStyle/>
          <a:p>
            <a:r>
              <a:rPr lang="en-US" sz="3600" dirty="0"/>
              <a:t>Inadequate Encryption</a:t>
            </a:r>
          </a:p>
        </p:txBody>
      </p:sp>
      <p:sp>
        <p:nvSpPr>
          <p:cNvPr id="9" name="Content Placeholder 8">
            <a:extLst>
              <a:ext uri="{FF2B5EF4-FFF2-40B4-BE49-F238E27FC236}">
                <a16:creationId xmlns:a16="http://schemas.microsoft.com/office/drawing/2014/main" id="{2F55029A-01CC-DC41-B3F7-1B0A58DC5EB6}"/>
              </a:ext>
            </a:extLst>
          </p:cNvPr>
          <p:cNvSpPr>
            <a:spLocks noGrp="1"/>
          </p:cNvSpPr>
          <p:nvPr>
            <p:ph sz="quarter" idx="18"/>
          </p:nvPr>
        </p:nvSpPr>
        <p:spPr>
          <a:xfrm>
            <a:off x="13716000" y="3034142"/>
            <a:ext cx="4572000" cy="7252858"/>
          </a:xfrm>
          <a:solidFill>
            <a:srgbClr val="A56EFF"/>
          </a:solidFill>
        </p:spPr>
        <p:txBody>
          <a:bodyPr/>
          <a:lstStyle/>
          <a:p>
            <a:r>
              <a:rPr lang="en-US" sz="3600" dirty="0">
                <a:solidFill>
                  <a:schemeClr val="bg1"/>
                </a:solidFill>
              </a:rPr>
              <a:t>Insufficient Monitoring</a:t>
            </a:r>
          </a:p>
          <a:p>
            <a:endParaRPr lang="en-US" dirty="0"/>
          </a:p>
        </p:txBody>
      </p:sp>
      <p:sp>
        <p:nvSpPr>
          <p:cNvPr id="10" name="Content Placeholder 9">
            <a:extLst>
              <a:ext uri="{FF2B5EF4-FFF2-40B4-BE49-F238E27FC236}">
                <a16:creationId xmlns:a16="http://schemas.microsoft.com/office/drawing/2014/main" id="{AEC3BAB0-2A72-1749-AD9A-F02308902FC7}"/>
              </a:ext>
            </a:extLst>
          </p:cNvPr>
          <p:cNvSpPr>
            <a:spLocks noGrp="1"/>
          </p:cNvSpPr>
          <p:nvPr>
            <p:ph sz="quarter" idx="19"/>
          </p:nvPr>
        </p:nvSpPr>
        <p:spPr>
          <a:xfrm>
            <a:off x="4572002" y="3034145"/>
            <a:ext cx="4572000" cy="7252856"/>
          </a:xfrm>
          <a:solidFill>
            <a:srgbClr val="6929C4"/>
          </a:solidFill>
        </p:spPr>
        <p:txBody>
          <a:bodyPr/>
          <a:lstStyle/>
          <a:p>
            <a:r>
              <a:rPr lang="en-US" sz="3600" dirty="0"/>
              <a:t>Weak Network Segmentation</a:t>
            </a:r>
          </a:p>
        </p:txBody>
      </p:sp>
      <p:sp>
        <p:nvSpPr>
          <p:cNvPr id="8" name="Content Placeholder 7">
            <a:extLst>
              <a:ext uri="{FF2B5EF4-FFF2-40B4-BE49-F238E27FC236}">
                <a16:creationId xmlns:a16="http://schemas.microsoft.com/office/drawing/2014/main" id="{89B6C12C-C2D5-BC47-B090-97D6384D1A08}"/>
              </a:ext>
            </a:extLst>
          </p:cNvPr>
          <p:cNvSpPr>
            <a:spLocks noGrp="1"/>
          </p:cNvSpPr>
          <p:nvPr>
            <p:ph sz="quarter" idx="17"/>
          </p:nvPr>
        </p:nvSpPr>
        <p:spPr>
          <a:xfrm>
            <a:off x="9144000" y="3034142"/>
            <a:ext cx="4572000" cy="7252858"/>
          </a:xfrm>
          <a:solidFill>
            <a:schemeClr val="accent2">
              <a:lumMod val="60000"/>
              <a:lumOff val="40000"/>
            </a:schemeClr>
          </a:solidFill>
        </p:spPr>
        <p:txBody>
          <a:bodyPr/>
          <a:lstStyle/>
          <a:p>
            <a:r>
              <a:rPr lang="en-US" sz="3600" dirty="0"/>
              <a:t>Delayed Security Updates</a:t>
            </a:r>
          </a:p>
        </p:txBody>
      </p:sp>
      <p:sp>
        <p:nvSpPr>
          <p:cNvPr id="3" name="TextBox 2">
            <a:extLst>
              <a:ext uri="{FF2B5EF4-FFF2-40B4-BE49-F238E27FC236}">
                <a16:creationId xmlns:a16="http://schemas.microsoft.com/office/drawing/2014/main" id="{2FB464EC-60B5-E49F-CF56-A0E24F37D795}"/>
              </a:ext>
            </a:extLst>
          </p:cNvPr>
          <p:cNvSpPr txBox="1"/>
          <p:nvPr/>
        </p:nvSpPr>
        <p:spPr>
          <a:xfrm>
            <a:off x="195672" y="940198"/>
            <a:ext cx="17896655" cy="507831"/>
          </a:xfrm>
          <a:prstGeom prst="rect">
            <a:avLst/>
          </a:prstGeom>
          <a:noFill/>
          <a:ln>
            <a:solidFill>
              <a:srgbClr val="0070C0"/>
            </a:solidFill>
          </a:ln>
        </p:spPr>
        <p:txBody>
          <a:bodyPr wrap="square" rtlCol="0">
            <a:spAutoFit/>
          </a:bodyPr>
          <a:lstStyle/>
          <a:p>
            <a:endParaRPr lang="en-US" dirty="0">
              <a:solidFill>
                <a:srgbClr val="FF0000"/>
              </a:solidFill>
            </a:endParaRPr>
          </a:p>
        </p:txBody>
      </p:sp>
      <p:sp>
        <p:nvSpPr>
          <p:cNvPr id="4" name="TextBox 3">
            <a:extLst>
              <a:ext uri="{FF2B5EF4-FFF2-40B4-BE49-F238E27FC236}">
                <a16:creationId xmlns:a16="http://schemas.microsoft.com/office/drawing/2014/main" id="{CCAE364F-7C8D-04E9-71DE-A091382BA2A9}"/>
              </a:ext>
            </a:extLst>
          </p:cNvPr>
          <p:cNvSpPr txBox="1"/>
          <p:nvPr/>
        </p:nvSpPr>
        <p:spPr>
          <a:xfrm>
            <a:off x="152972" y="4394602"/>
            <a:ext cx="4293201" cy="2554545"/>
          </a:xfrm>
          <a:prstGeom prst="rect">
            <a:avLst/>
          </a:prstGeom>
          <a:noFill/>
        </p:spPr>
        <p:txBody>
          <a:bodyPr wrap="square" rtlCol="0">
            <a:spAutoFit/>
          </a:bodyPr>
          <a:lstStyle/>
          <a:p>
            <a:pPr algn="l"/>
            <a:r>
              <a:rPr lang="en-US" sz="3200" dirty="0">
                <a:solidFill>
                  <a:srgbClr val="FF0000"/>
                </a:solidFill>
                <a:latin typeface="IBM Plex Sans" charset="0"/>
                <a:ea typeface="IBM Plex Sans" charset="0"/>
                <a:cs typeface="IBM Plex Sans" charset="0"/>
              </a:rPr>
              <a:t>Sensitive data was not sufficiently encrypted, making it easier for attackers to access clear-text information.</a:t>
            </a:r>
          </a:p>
        </p:txBody>
      </p:sp>
      <p:sp>
        <p:nvSpPr>
          <p:cNvPr id="5" name="TextBox 4">
            <a:extLst>
              <a:ext uri="{FF2B5EF4-FFF2-40B4-BE49-F238E27FC236}">
                <a16:creationId xmlns:a16="http://schemas.microsoft.com/office/drawing/2014/main" id="{E212704B-79F4-3D56-CE07-CCAA742B1964}"/>
              </a:ext>
            </a:extLst>
          </p:cNvPr>
          <p:cNvSpPr txBox="1"/>
          <p:nvPr/>
        </p:nvSpPr>
        <p:spPr>
          <a:xfrm>
            <a:off x="4697829" y="4313668"/>
            <a:ext cx="4293201" cy="3046988"/>
          </a:xfrm>
          <a:prstGeom prst="rect">
            <a:avLst/>
          </a:prstGeom>
          <a:noFill/>
        </p:spPr>
        <p:txBody>
          <a:bodyPr wrap="square" rtlCol="0">
            <a:spAutoFit/>
          </a:bodyPr>
          <a:lstStyle/>
          <a:p>
            <a:pPr algn="l"/>
            <a:r>
              <a:rPr lang="en-US" sz="3200" dirty="0">
                <a:solidFill>
                  <a:srgbClr val="FF0000"/>
                </a:solidFill>
                <a:latin typeface="IBM Plex Sans" charset="0"/>
                <a:ea typeface="IBM Plex Sans" charset="0"/>
                <a:cs typeface="IBM Plex Sans" charset="0"/>
              </a:rPr>
              <a:t>The attackers were able to move laterally through the network, accessing the Starwood database without detection.</a:t>
            </a:r>
          </a:p>
        </p:txBody>
      </p:sp>
      <p:sp>
        <p:nvSpPr>
          <p:cNvPr id="6" name="TextBox 5">
            <a:extLst>
              <a:ext uri="{FF2B5EF4-FFF2-40B4-BE49-F238E27FC236}">
                <a16:creationId xmlns:a16="http://schemas.microsoft.com/office/drawing/2014/main" id="{AC033D1A-1C5E-6997-F809-2230D53B1699}"/>
              </a:ext>
            </a:extLst>
          </p:cNvPr>
          <p:cNvSpPr txBox="1"/>
          <p:nvPr/>
        </p:nvSpPr>
        <p:spPr>
          <a:xfrm>
            <a:off x="9320328" y="4313668"/>
            <a:ext cx="4293201" cy="2554545"/>
          </a:xfrm>
          <a:prstGeom prst="rect">
            <a:avLst/>
          </a:prstGeom>
          <a:noFill/>
        </p:spPr>
        <p:txBody>
          <a:bodyPr wrap="square" rtlCol="0">
            <a:spAutoFit/>
          </a:bodyPr>
          <a:lstStyle/>
          <a:p>
            <a:pPr algn="l"/>
            <a:r>
              <a:rPr lang="en-US" sz="3200" dirty="0">
                <a:solidFill>
                  <a:srgbClr val="C00000"/>
                </a:solidFill>
                <a:latin typeface="IBM Plex Sans" charset="0"/>
                <a:ea typeface="IBM Plex Sans" charset="0"/>
                <a:cs typeface="IBM Plex Sans" charset="0"/>
              </a:rPr>
              <a:t>The company failed to promptly implement security patches to address known vulnerabilities.</a:t>
            </a:r>
          </a:p>
        </p:txBody>
      </p:sp>
      <p:sp>
        <p:nvSpPr>
          <p:cNvPr id="7" name="TextBox 6">
            <a:extLst>
              <a:ext uri="{FF2B5EF4-FFF2-40B4-BE49-F238E27FC236}">
                <a16:creationId xmlns:a16="http://schemas.microsoft.com/office/drawing/2014/main" id="{4F544766-B02B-D8F5-1F6D-285BEC5E50DF}"/>
              </a:ext>
            </a:extLst>
          </p:cNvPr>
          <p:cNvSpPr txBox="1"/>
          <p:nvPr/>
        </p:nvSpPr>
        <p:spPr>
          <a:xfrm>
            <a:off x="13868970" y="4394602"/>
            <a:ext cx="4293201" cy="3046988"/>
          </a:xfrm>
          <a:prstGeom prst="rect">
            <a:avLst/>
          </a:prstGeom>
          <a:noFill/>
        </p:spPr>
        <p:txBody>
          <a:bodyPr wrap="square" rtlCol="0">
            <a:spAutoFit/>
          </a:bodyPr>
          <a:lstStyle/>
          <a:p>
            <a:pPr algn="l"/>
            <a:r>
              <a:rPr lang="en-US" sz="3200" dirty="0">
                <a:solidFill>
                  <a:srgbClr val="C00000"/>
                </a:solidFill>
                <a:latin typeface="IBM Plex Sans" charset="0"/>
                <a:ea typeface="IBM Plex Sans" charset="0"/>
                <a:cs typeface="IBM Plex Sans" charset="0"/>
              </a:rPr>
              <a:t>Lack of effective intrusion detection systems allowed the breach to go undetected for several years.</a:t>
            </a:r>
          </a:p>
        </p:txBody>
      </p:sp>
    </p:spTree>
    <p:extLst>
      <p:ext uri="{BB962C8B-B14F-4D97-AF65-F5344CB8AC3E}">
        <p14:creationId xmlns:p14="http://schemas.microsoft.com/office/powerpoint/2010/main" val="80275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69C0-6F6A-F5AF-1495-FD14DC6CB7D2}"/>
              </a:ext>
            </a:extLst>
          </p:cNvPr>
          <p:cNvSpPr>
            <a:spLocks noGrp="1"/>
          </p:cNvSpPr>
          <p:nvPr>
            <p:ph type="title"/>
          </p:nvPr>
        </p:nvSpPr>
        <p:spPr>
          <a:xfrm>
            <a:off x="693344" y="4260170"/>
            <a:ext cx="3657410" cy="1766660"/>
          </a:xfrm>
        </p:spPr>
        <p:txBody>
          <a:bodyPr/>
          <a:lstStyle/>
          <a:p>
            <a:r>
              <a:rPr lang="en-US" dirty="0"/>
              <a:t>Costs and Prevention</a:t>
            </a:r>
          </a:p>
        </p:txBody>
      </p:sp>
      <p:sp>
        <p:nvSpPr>
          <p:cNvPr id="3" name="Text Placeholder 2">
            <a:extLst>
              <a:ext uri="{FF2B5EF4-FFF2-40B4-BE49-F238E27FC236}">
                <a16:creationId xmlns:a16="http://schemas.microsoft.com/office/drawing/2014/main" id="{0ADE4767-6E58-81D0-B471-62722A148AF1}"/>
              </a:ext>
            </a:extLst>
          </p:cNvPr>
          <p:cNvSpPr>
            <a:spLocks noGrp="1"/>
          </p:cNvSpPr>
          <p:nvPr>
            <p:ph type="body" sz="quarter" idx="16"/>
          </p:nvPr>
        </p:nvSpPr>
        <p:spPr/>
        <p:txBody>
          <a:bodyPr/>
          <a:lstStyle/>
          <a:p>
            <a:r>
              <a:rPr lang="en-US" dirty="0"/>
              <a:t>Costs</a:t>
            </a:r>
          </a:p>
        </p:txBody>
      </p:sp>
      <p:sp>
        <p:nvSpPr>
          <p:cNvPr id="4" name="Text Placeholder 3">
            <a:extLst>
              <a:ext uri="{FF2B5EF4-FFF2-40B4-BE49-F238E27FC236}">
                <a16:creationId xmlns:a16="http://schemas.microsoft.com/office/drawing/2014/main" id="{4FC85FDB-C1B9-3BEC-C15D-957F09D6A099}"/>
              </a:ext>
            </a:extLst>
          </p:cNvPr>
          <p:cNvSpPr>
            <a:spLocks noGrp="1"/>
          </p:cNvSpPr>
          <p:nvPr>
            <p:ph type="body" sz="quarter" idx="17"/>
          </p:nvPr>
        </p:nvSpPr>
        <p:spPr/>
        <p:txBody>
          <a:bodyPr/>
          <a:lstStyle/>
          <a:p>
            <a:r>
              <a:rPr lang="en-US" dirty="0"/>
              <a:t>Prevention</a:t>
            </a:r>
          </a:p>
        </p:txBody>
      </p:sp>
      <p:sp>
        <p:nvSpPr>
          <p:cNvPr id="5" name="Content Placeholder 4">
            <a:extLst>
              <a:ext uri="{FF2B5EF4-FFF2-40B4-BE49-F238E27FC236}">
                <a16:creationId xmlns:a16="http://schemas.microsoft.com/office/drawing/2014/main" id="{00C30C91-6256-256F-80AD-5AEC76CB500E}"/>
              </a:ext>
            </a:extLst>
          </p:cNvPr>
          <p:cNvSpPr>
            <a:spLocks noGrp="1"/>
          </p:cNvSpPr>
          <p:nvPr>
            <p:ph sz="quarter" idx="14"/>
          </p:nvPr>
        </p:nvSpPr>
        <p:spPr/>
        <p:txBody>
          <a:bodyPr/>
          <a:lstStyle/>
          <a:p>
            <a:pPr marL="457200" indent="-457200">
              <a:buFont typeface="Arial" panose="020B0604020202020204" pitchFamily="34" charset="0"/>
              <a:buChar char="•"/>
            </a:pPr>
            <a:r>
              <a:rPr lang="en-US" dirty="0">
                <a:solidFill>
                  <a:srgbClr val="C00000"/>
                </a:solidFill>
              </a:rPr>
              <a:t>Around 600 million of dollars</a:t>
            </a:r>
          </a:p>
          <a:p>
            <a:pPr marL="457200" indent="-457200">
              <a:buFont typeface="Arial" panose="020B0604020202020204" pitchFamily="34" charset="0"/>
              <a:buChar char="•"/>
            </a:pPr>
            <a:r>
              <a:rPr lang="en-US" dirty="0">
                <a:solidFill>
                  <a:srgbClr val="C00000"/>
                </a:solidFill>
              </a:rPr>
              <a:t>Legal fees</a:t>
            </a:r>
          </a:p>
          <a:p>
            <a:pPr marL="457200" indent="-457200">
              <a:buFont typeface="Arial" panose="020B0604020202020204" pitchFamily="34" charset="0"/>
              <a:buChar char="•"/>
            </a:pPr>
            <a:r>
              <a:rPr lang="en-US" dirty="0">
                <a:solidFill>
                  <a:srgbClr val="C00000"/>
                </a:solidFill>
              </a:rPr>
              <a:t>Settlements</a:t>
            </a:r>
          </a:p>
          <a:p>
            <a:pPr marL="457200" indent="-457200">
              <a:buFont typeface="Arial" panose="020B0604020202020204" pitchFamily="34" charset="0"/>
              <a:buChar char="•"/>
            </a:pPr>
            <a:r>
              <a:rPr lang="en-US" dirty="0">
                <a:solidFill>
                  <a:srgbClr val="C00000"/>
                </a:solidFill>
              </a:rPr>
              <a:t>Customer notifications</a:t>
            </a:r>
          </a:p>
          <a:p>
            <a:pPr marL="457200" indent="-457200">
              <a:buFont typeface="Arial" panose="020B0604020202020204" pitchFamily="34" charset="0"/>
              <a:buChar char="•"/>
            </a:pPr>
            <a:r>
              <a:rPr lang="en-US" dirty="0">
                <a:solidFill>
                  <a:srgbClr val="C00000"/>
                </a:solidFill>
              </a:rPr>
              <a:t>Enhanced security measures</a:t>
            </a:r>
          </a:p>
        </p:txBody>
      </p:sp>
      <p:sp>
        <p:nvSpPr>
          <p:cNvPr id="6" name="Content Placeholder 5">
            <a:extLst>
              <a:ext uri="{FF2B5EF4-FFF2-40B4-BE49-F238E27FC236}">
                <a16:creationId xmlns:a16="http://schemas.microsoft.com/office/drawing/2014/main" id="{3FAE03C1-9655-9984-FAC7-7B20A381DA11}"/>
              </a:ext>
            </a:extLst>
          </p:cNvPr>
          <p:cNvSpPr>
            <a:spLocks noGrp="1"/>
          </p:cNvSpPr>
          <p:nvPr>
            <p:ph sz="quarter" idx="18"/>
          </p:nvPr>
        </p:nvSpPr>
        <p:spPr/>
        <p:txBody>
          <a:bodyPr/>
          <a:lstStyle/>
          <a:p>
            <a:pPr marL="457200" indent="-457200">
              <a:buFont typeface="Arial" panose="020B0604020202020204" pitchFamily="34" charset="0"/>
              <a:buChar char="•"/>
            </a:pPr>
            <a:r>
              <a:rPr lang="en-US" dirty="0">
                <a:solidFill>
                  <a:srgbClr val="C00000"/>
                </a:solidFill>
              </a:rPr>
              <a:t>Implementing advanced encryption for sensitive data.</a:t>
            </a:r>
          </a:p>
          <a:p>
            <a:pPr marL="457200" indent="-457200">
              <a:buFont typeface="Arial" panose="020B0604020202020204" pitchFamily="34" charset="0"/>
              <a:buChar char="•"/>
            </a:pPr>
            <a:r>
              <a:rPr lang="en-US" dirty="0">
                <a:solidFill>
                  <a:srgbClr val="C00000"/>
                </a:solidFill>
              </a:rPr>
              <a:t>Enhancing network segmentation to limit lateral movement by attackers .</a:t>
            </a:r>
          </a:p>
          <a:p>
            <a:pPr marL="457200" indent="-457200">
              <a:buFont typeface="Arial" panose="020B0604020202020204" pitchFamily="34" charset="0"/>
              <a:buChar char="•"/>
            </a:pPr>
            <a:r>
              <a:rPr lang="en-US" dirty="0">
                <a:solidFill>
                  <a:srgbClr val="C00000"/>
                </a:solidFill>
              </a:rPr>
              <a:t>Conducting regular security audits and vulnerability assessments.</a:t>
            </a:r>
          </a:p>
          <a:p>
            <a:pPr marL="457200" indent="-457200">
              <a:buFont typeface="Arial" panose="020B0604020202020204" pitchFamily="34" charset="0"/>
              <a:buChar char="•"/>
            </a:pPr>
            <a:r>
              <a:rPr lang="en-US" dirty="0">
                <a:solidFill>
                  <a:srgbClr val="C00000"/>
                </a:solidFill>
              </a:rPr>
              <a:t>Improving employee training on cybersecurity awareness to prevent phishing attacks.</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95440455"/>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Presentation1" id="{4B80B82A-1279-4178-9886-B18B114535F4}" vid="{D26516B1-6ACD-4DD0-BA69-F78BF1096990}"/>
    </a:ext>
  </a:extLst>
</a:theme>
</file>

<file path=ppt/theme/theme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241</TotalTime>
  <Words>467</Words>
  <Application>Microsoft Macintosh PowerPoint</Application>
  <PresentationFormat>Custom</PresentationFormat>
  <Paragraphs>59</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IBM Plex Sans</vt:lpstr>
      <vt:lpstr>IBM Plex Sans SemiBold</vt:lpstr>
      <vt:lpstr>IBM Plex Sans Medium</vt:lpstr>
      <vt:lpstr>Arial</vt:lpstr>
      <vt:lpstr>IBM 2020 Master template (black background)</vt:lpstr>
      <vt:lpstr>Case Study  Cyberattacks  Mariott International/Starwood reservation database   </vt:lpstr>
      <vt:lpstr> </vt:lpstr>
      <vt:lpstr>PowerPoint Presentation</vt:lpstr>
      <vt:lpstr> </vt:lpstr>
      <vt:lpstr>Vulnerabilities</vt:lpstr>
      <vt:lpstr>Costs and Prevention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dc:title>
  <dc:creator>Terri Puckett</dc:creator>
  <cp:lastModifiedBy>Patrice Noutchongoue Towa</cp:lastModifiedBy>
  <cp:revision>7</cp:revision>
  <cp:lastPrinted>2019-04-25T15:14:05Z</cp:lastPrinted>
  <dcterms:created xsi:type="dcterms:W3CDTF">2023-03-29T14:48:07Z</dcterms:created>
  <dcterms:modified xsi:type="dcterms:W3CDTF">2024-08-21T21:08:31Z</dcterms:modified>
</cp:coreProperties>
</file>