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handoutMasterIdLst>
    <p:handoutMasterId r:id="rId6"/>
  </p:handoutMasterIdLst>
  <p:sldIdLst>
    <p:sldId id="257" r:id="rId2"/>
    <p:sldId id="256" r:id="rId3"/>
    <p:sldId id="259" r:id="rId4"/>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9999FF"/>
    <a:srgbClr val="66CCFF"/>
    <a:srgbClr val="F0EEC6"/>
    <a:srgbClr val="FF9966"/>
    <a:srgbClr val="CB3535"/>
    <a:srgbClr val="CFCF0D"/>
    <a:srgbClr val="FF6600"/>
    <a:srgbClr val="00CC99"/>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2370" y="4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F5CCB3B-E1D2-42CF-96EA-B6E3C562D18E}"/>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12F25DF3-03A3-47ED-8F5C-2B9704540843}"/>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BDEC9C3C-9B79-49D7-AEA1-760B6146D70A}" type="datetimeFigureOut">
              <a:rPr lang="pt-BR" smtClean="0"/>
              <a:t>15/04/2019</a:t>
            </a:fld>
            <a:endParaRPr lang="pt-BR"/>
          </a:p>
        </p:txBody>
      </p:sp>
      <p:sp>
        <p:nvSpPr>
          <p:cNvPr id="4" name="Espaço Reservado para Rodapé 3">
            <a:extLst>
              <a:ext uri="{FF2B5EF4-FFF2-40B4-BE49-F238E27FC236}">
                <a16:creationId xmlns:a16="http://schemas.microsoft.com/office/drawing/2014/main" id="{B9BD10AC-B8DD-47AF-BEE2-E9DF82164A3A}"/>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36EA481-639B-49BE-980B-4168E76E9599}"/>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CBA471BD-2140-4EF8-A0CA-312253F4DF55}" type="slidenum">
              <a:rPr lang="pt-BR" smtClean="0"/>
              <a:t>‹nº›</a:t>
            </a:fld>
            <a:endParaRPr lang="pt-BR"/>
          </a:p>
        </p:txBody>
      </p:sp>
    </p:spTree>
    <p:extLst>
      <p:ext uri="{BB962C8B-B14F-4D97-AF65-F5344CB8AC3E}">
        <p14:creationId xmlns:p14="http://schemas.microsoft.com/office/powerpoint/2010/main" val="11828273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6E62422-FF36-45EB-88E3-8A1ACF423316}" type="datetimeFigureOut">
              <a:rPr lang="pt-BR" smtClean="0"/>
              <a:t>15/04/2019</a:t>
            </a:fld>
            <a:endParaRPr lang="pt-BR"/>
          </a:p>
        </p:txBody>
      </p:sp>
      <p:sp>
        <p:nvSpPr>
          <p:cNvPr id="4" name="Espaço Reservado para Imagem de Slide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E80389-6812-4FA9-895E-4C57D1E886D4}" type="slidenum">
              <a:rPr lang="pt-BR" smtClean="0"/>
              <a:t>‹nº›</a:t>
            </a:fld>
            <a:endParaRPr lang="pt-BR"/>
          </a:p>
        </p:txBody>
      </p:sp>
    </p:spTree>
    <p:extLst>
      <p:ext uri="{BB962C8B-B14F-4D97-AF65-F5344CB8AC3E}">
        <p14:creationId xmlns:p14="http://schemas.microsoft.com/office/powerpoint/2010/main" val="13739938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346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6650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3087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CE3447F-B6F3-4AFB-AD42-621EDC7DC61B}" type="datetime1">
              <a:rPr lang="pt-BR" smtClean="0"/>
              <a:t>15/04/2019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155520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B37D562-3AF5-41B7-A297-E31E0E82D51A}" type="datetime1">
              <a:rPr lang="pt-BR" smtClean="0"/>
              <a:t>15/04/2019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380850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B675ADB-1C4F-45A3-9E96-F329ED41D18B}" type="datetime1">
              <a:rPr lang="pt-BR" smtClean="0"/>
              <a:t>15/04/2019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303953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A0E127D-E773-4A63-84B5-4E33DA8E6433}" type="datetime1">
              <a:rPr lang="pt-BR" smtClean="0"/>
              <a:t>15/04/2019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25301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C141EB-BC8B-4B1A-881D-FDA7FCEE7937}" type="datetime1">
              <a:rPr lang="pt-BR" smtClean="0"/>
              <a:t>15/04/2019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359869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A1F5E73-03CB-4FC0-A8D8-427C49F33A0D}" type="datetime1">
              <a:rPr lang="pt-BR" smtClean="0"/>
              <a:t>15/04/2019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350988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7A888E1-E999-478D-82C7-C21E1CA5969D}" type="datetime1">
              <a:rPr lang="pt-BR" smtClean="0"/>
              <a:t>15/04/2019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29102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4CFFC7D-35E6-4F53-B46E-CA4779096B05}" type="datetime1">
              <a:rPr lang="pt-BR" smtClean="0"/>
              <a:t>15/04/2019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253122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D0285-6552-4AA3-BD63-35593FA7E2B7}" type="datetime1">
              <a:rPr lang="pt-BR" smtClean="0"/>
              <a:t>15/04/2019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7447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8C52F2-45F7-423D-8518-1523FCE1ADC4}" type="datetime1">
              <a:rPr lang="pt-BR" smtClean="0"/>
              <a:t>15/04/2019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385418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F711BD-F784-42FC-86D8-7B905B1CC0C3}" type="datetime1">
              <a:rPr lang="pt-BR" smtClean="0"/>
              <a:t>15/04/2019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0B180C4-C7F3-40E1-8802-C3D100C57EDF}" type="slidenum">
              <a:rPr lang="pt-BR" smtClean="0"/>
              <a:t>‹nº›</a:t>
            </a:fld>
            <a:endParaRPr lang="pt-BR"/>
          </a:p>
        </p:txBody>
      </p:sp>
    </p:spTree>
    <p:extLst>
      <p:ext uri="{BB962C8B-B14F-4D97-AF65-F5344CB8AC3E}">
        <p14:creationId xmlns:p14="http://schemas.microsoft.com/office/powerpoint/2010/main" val="154593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9381C90-4AEB-4A2A-8166-3EEB515DF976}" type="datetime1">
              <a:rPr lang="pt-BR" smtClean="0"/>
              <a:t>15/04/2019</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B180C4-C7F3-40E1-8802-C3D100C57EDF}" type="slidenum">
              <a:rPr lang="pt-BR" smtClean="0"/>
              <a:t>‹nº›</a:t>
            </a:fld>
            <a:endParaRPr lang="pt-BR"/>
          </a:p>
        </p:txBody>
      </p:sp>
    </p:spTree>
    <p:extLst>
      <p:ext uri="{BB962C8B-B14F-4D97-AF65-F5344CB8AC3E}">
        <p14:creationId xmlns:p14="http://schemas.microsoft.com/office/powerpoint/2010/main" val="567948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2.wdp"/><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CB3535">
                <a:alpha val="35000"/>
              </a:srgbClr>
            </a:gs>
            <a:gs pos="55000">
              <a:srgbClr val="BCCCE9"/>
            </a:gs>
            <a:gs pos="24000">
              <a:schemeClr val="accent1">
                <a:lumMod val="45000"/>
                <a:lumOff val="55000"/>
              </a:schemeClr>
            </a:gs>
            <a:gs pos="96000">
              <a:srgbClr val="66FF99"/>
            </a:gs>
            <a:gs pos="100000">
              <a:srgbClr val="FFFF00">
                <a:alpha val="38000"/>
              </a:srgbClr>
            </a:gs>
          </a:gsLst>
          <a:lin ang="5400000" scaled="1"/>
        </a:grad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AF0C696A-CADC-46A4-BCE4-8064853FE7A6}"/>
              </a:ext>
            </a:extLst>
          </p:cNvPr>
          <p:cNvSpPr/>
          <p:nvPr/>
        </p:nvSpPr>
        <p:spPr>
          <a:xfrm>
            <a:off x="293868" y="7235113"/>
            <a:ext cx="6270261" cy="1264642"/>
          </a:xfrm>
          <a:prstGeom prst="rect">
            <a:avLst/>
          </a:prstGeom>
          <a:solidFill>
            <a:srgbClr val="66FF99"/>
          </a:solidFill>
        </p:spPr>
        <p:txBody>
          <a:bodyPr wrap="square">
            <a:spAutoFit/>
          </a:bodyPr>
          <a:lstStyle/>
          <a:p>
            <a:pPr algn="just">
              <a:lnSpc>
                <a:spcPct val="107000"/>
              </a:lnSpc>
              <a:spcAft>
                <a:spcPts val="0"/>
              </a:spcAft>
            </a:pPr>
            <a:endPar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endPar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1.35 million deaths worldwide due to vehicle crashes in 2016;</a:t>
            </a:r>
          </a:p>
          <a:p>
            <a:pPr algn="just">
              <a:lnSpc>
                <a:spcPct val="107000"/>
              </a:lnSpc>
            </a:pPr>
            <a:r>
              <a:rPr lang="en-US" dirty="0">
                <a:effectLst>
                  <a:outerShdw blurRad="38100" dist="38100" dir="2700000" algn="tl">
                    <a:srgbClr val="000000">
                      <a:alpha val="43137"/>
                    </a:srgbClr>
                  </a:outerShdw>
                </a:effectLst>
              </a:rPr>
              <a:t>2.4 million injuries in 2015 due to vehicle crashes.</a:t>
            </a:r>
            <a:endParaRPr lang="pt-BR" dirty="0">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endParaRPr>
          </a:p>
        </p:txBody>
      </p:sp>
      <p:sp>
        <p:nvSpPr>
          <p:cNvPr id="11" name="Retângulo 10">
            <a:extLst>
              <a:ext uri="{FF2B5EF4-FFF2-40B4-BE49-F238E27FC236}">
                <a16:creationId xmlns:a16="http://schemas.microsoft.com/office/drawing/2014/main" id="{B8E37CD5-CB30-4E06-9018-0169042045C2}"/>
              </a:ext>
            </a:extLst>
          </p:cNvPr>
          <p:cNvSpPr/>
          <p:nvPr/>
        </p:nvSpPr>
        <p:spPr>
          <a:xfrm>
            <a:off x="0" y="8514986"/>
            <a:ext cx="6880860" cy="1391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Resultado de imagem para logo google png">
            <a:extLst>
              <a:ext uri="{FF2B5EF4-FFF2-40B4-BE49-F238E27FC236}">
                <a16:creationId xmlns:a16="http://schemas.microsoft.com/office/drawing/2014/main" id="{BD6288F8-14D8-4C74-94FB-EC5678E44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56" y="376974"/>
            <a:ext cx="1874518" cy="611822"/>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028" name="Picture 4" descr="Imagem relacionada">
            <a:extLst>
              <a:ext uri="{FF2B5EF4-FFF2-40B4-BE49-F238E27FC236}">
                <a16:creationId xmlns:a16="http://schemas.microsoft.com/office/drawing/2014/main" id="{D6C7B931-89AB-4150-A170-FE595BA7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525" y="215611"/>
            <a:ext cx="1874518" cy="1212362"/>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3D0B44DD-412D-41FD-A4FE-CDEFEEDE54B4}"/>
              </a:ext>
            </a:extLst>
          </p:cNvPr>
          <p:cNvSpPr/>
          <p:nvPr/>
        </p:nvSpPr>
        <p:spPr>
          <a:xfrm>
            <a:off x="2691667" y="262191"/>
            <a:ext cx="1487973" cy="769441"/>
          </a:xfrm>
          <a:prstGeom prst="rect">
            <a:avLst/>
          </a:prstGeom>
          <a:noFill/>
          <a:ln>
            <a:noFill/>
          </a:ln>
        </p:spPr>
        <p:txBody>
          <a:bodyPr wrap="square" lIns="91440" tIns="45720" rIns="91440" bIns="45720">
            <a:spAutoFit/>
          </a:bodyPr>
          <a:lstStyle/>
          <a:p>
            <a:pPr algn="ctr"/>
            <a:r>
              <a:rPr lang="pt-BR" sz="4400" b="1" dirty="0" err="1">
                <a:ln w="12700">
                  <a:solidFill>
                    <a:schemeClr val="accent1">
                      <a:lumMod val="7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rPr>
              <a:t>and</a:t>
            </a:r>
            <a:endParaRPr lang="pt-BR" sz="4400" b="1" cap="none" spc="0" dirty="0">
              <a:ln w="12700">
                <a:solidFill>
                  <a:schemeClr val="accent1">
                    <a:lumMod val="75000"/>
                  </a:schemeClr>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endParaRPr>
          </a:p>
        </p:txBody>
      </p:sp>
      <p:pic>
        <p:nvPicPr>
          <p:cNvPr id="8" name="Imagem 7">
            <a:extLst>
              <a:ext uri="{FF2B5EF4-FFF2-40B4-BE49-F238E27FC236}">
                <a16:creationId xmlns:a16="http://schemas.microsoft.com/office/drawing/2014/main" id="{E08814CD-1CAC-497D-81B5-BE9506C2CB5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100000" l="10000" r="90000"/>
                    </a14:imgEffect>
                  </a14:imgLayer>
                </a14:imgProps>
              </a:ext>
              <a:ext uri="{28A0092B-C50C-407E-A947-70E740481C1C}">
                <a14:useLocalDpi xmlns:a14="http://schemas.microsoft.com/office/drawing/2010/main" val="0"/>
              </a:ext>
            </a:extLst>
          </a:blip>
          <a:srcRect l="23738" t="23046" r="18262"/>
          <a:stretch/>
        </p:blipFill>
        <p:spPr>
          <a:xfrm>
            <a:off x="96472" y="1252806"/>
            <a:ext cx="2256002" cy="1995502"/>
          </a:xfrm>
          <a:prstGeom prst="rect">
            <a:avLst/>
          </a:prstGeom>
        </p:spPr>
      </p:pic>
      <p:pic>
        <p:nvPicPr>
          <p:cNvPr id="10" name="Imagem 9">
            <a:extLst>
              <a:ext uri="{FF2B5EF4-FFF2-40B4-BE49-F238E27FC236}">
                <a16:creationId xmlns:a16="http://schemas.microsoft.com/office/drawing/2014/main" id="{A5E0BDC7-5AAE-47FC-8349-D383E6B7345E}"/>
              </a:ext>
            </a:extLst>
          </p:cNvPr>
          <p:cNvPicPr>
            <a:picLocks noChangeAspect="1"/>
          </p:cNvPicPr>
          <p:nvPr/>
        </p:nvPicPr>
        <p:blipFill rotWithShape="1">
          <a:blip r:embed="rId7">
            <a:extLst>
              <a:ext uri="{28A0092B-C50C-407E-A947-70E740481C1C}">
                <a14:useLocalDpi xmlns:a14="http://schemas.microsoft.com/office/drawing/2010/main" val="0"/>
              </a:ext>
            </a:extLst>
          </a:blip>
          <a:srcRect t="3067" b="10055"/>
          <a:stretch/>
        </p:blipFill>
        <p:spPr>
          <a:xfrm>
            <a:off x="477956" y="8514987"/>
            <a:ext cx="5902087" cy="1391013"/>
          </a:xfrm>
          <a:prstGeom prst="rect">
            <a:avLst/>
          </a:prstGeom>
        </p:spPr>
      </p:pic>
      <p:sp>
        <p:nvSpPr>
          <p:cNvPr id="2" name="Retângulo 1">
            <a:extLst>
              <a:ext uri="{FF2B5EF4-FFF2-40B4-BE49-F238E27FC236}">
                <a16:creationId xmlns:a16="http://schemas.microsoft.com/office/drawing/2014/main" id="{4AFF4D60-9498-4C92-A637-E33DF9166A40}"/>
              </a:ext>
            </a:extLst>
          </p:cNvPr>
          <p:cNvSpPr/>
          <p:nvPr/>
        </p:nvSpPr>
        <p:spPr>
          <a:xfrm>
            <a:off x="293866" y="3213063"/>
            <a:ext cx="6336227" cy="923330"/>
          </a:xfrm>
          <a:prstGeom prst="rect">
            <a:avLst/>
          </a:prstGeom>
        </p:spPr>
        <p:txBody>
          <a:bodyPr wrap="square">
            <a:spAutoFit/>
          </a:bodyPr>
          <a:lstStyle/>
          <a:p>
            <a:pPr algn="just"/>
            <a:r>
              <a:rPr lang="en-US" dirty="0">
                <a:effectLst>
                  <a:outerShdw blurRad="38100" dist="38100" dir="2700000" algn="tl">
                    <a:srgbClr val="000000">
                      <a:alpha val="43137"/>
                    </a:srgbClr>
                  </a:outerShdw>
                </a:effectLst>
              </a:rPr>
              <a:t>Waymo began with self-driving car of the Google in December of 2016.</a:t>
            </a:r>
            <a:r>
              <a:rPr lang="pt-BR"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The goal of Waymo is of bring self-driving technology and Improve mobility.</a:t>
            </a:r>
            <a:endParaRPr lang="pt-BR" dirty="0">
              <a:effectLst>
                <a:outerShdw blurRad="38100" dist="38100" dir="2700000" algn="tl">
                  <a:srgbClr val="000000">
                    <a:alpha val="43137"/>
                  </a:srgbClr>
                </a:outerShdw>
              </a:effectLst>
            </a:endParaRPr>
          </a:p>
        </p:txBody>
      </p:sp>
      <p:sp>
        <p:nvSpPr>
          <p:cNvPr id="3" name="Retângulo 2">
            <a:extLst>
              <a:ext uri="{FF2B5EF4-FFF2-40B4-BE49-F238E27FC236}">
                <a16:creationId xmlns:a16="http://schemas.microsoft.com/office/drawing/2014/main" id="{56B5080D-DE54-4301-B62A-9A5707706B86}"/>
              </a:ext>
            </a:extLst>
          </p:cNvPr>
          <p:cNvSpPr/>
          <p:nvPr/>
        </p:nvSpPr>
        <p:spPr>
          <a:xfrm>
            <a:off x="2352474" y="1845861"/>
            <a:ext cx="4218312" cy="584775"/>
          </a:xfrm>
          <a:prstGeom prst="rect">
            <a:avLst/>
          </a:prstGeom>
          <a:solidFill>
            <a:schemeClr val="bg1">
              <a:lumMod val="95000"/>
            </a:schemeClr>
          </a:solidFill>
        </p:spPr>
        <p:txBody>
          <a:bodyPr wrap="square">
            <a:spAutoFit/>
          </a:bodyPr>
          <a:lstStyle/>
          <a:p>
            <a:pPr algn="ctr"/>
            <a:r>
              <a:rPr lang="pt-BR" sz="1600" b="1" dirty="0">
                <a:effectLst>
                  <a:outerShdw blurRad="38100" dist="38100" dir="2700000" algn="tl">
                    <a:srgbClr val="000000">
                      <a:alpha val="43137"/>
                    </a:srgbClr>
                  </a:outerShdw>
                </a:effectLst>
              </a:rPr>
              <a:t>The </a:t>
            </a:r>
            <a:r>
              <a:rPr lang="pt-BR" sz="1600" b="1" dirty="0" err="1">
                <a:effectLst>
                  <a:outerShdw blurRad="38100" dist="38100" dir="2700000" algn="tl">
                    <a:srgbClr val="000000">
                      <a:alpha val="43137"/>
                    </a:srgbClr>
                  </a:outerShdw>
                </a:effectLst>
              </a:rPr>
              <a:t>first</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prototype</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of</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the</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autonomous</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car</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was</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called</a:t>
            </a:r>
            <a:r>
              <a:rPr lang="pt-BR" sz="1600" b="1" dirty="0">
                <a:effectLst>
                  <a:outerShdw blurRad="38100" dist="38100" dir="2700000" algn="tl">
                    <a:srgbClr val="000000">
                      <a:alpha val="43137"/>
                    </a:srgbClr>
                  </a:outerShdw>
                </a:effectLst>
              </a:rPr>
              <a:t> </a:t>
            </a:r>
            <a:r>
              <a:rPr lang="pt-BR" sz="1600" b="1" dirty="0" err="1">
                <a:effectLst>
                  <a:outerShdw blurRad="38100" dist="38100" dir="2700000" algn="tl">
                    <a:srgbClr val="000000">
                      <a:alpha val="43137"/>
                    </a:srgbClr>
                  </a:outerShdw>
                </a:effectLst>
              </a:rPr>
              <a:t>Firefly</a:t>
            </a:r>
            <a:r>
              <a:rPr lang="pt-BR" sz="1600" b="1" dirty="0">
                <a:effectLst>
                  <a:outerShdw blurRad="38100" dist="38100" dir="2700000" algn="tl">
                    <a:srgbClr val="000000">
                      <a:alpha val="43137"/>
                    </a:srgbClr>
                  </a:outerShdw>
                </a:effectLst>
              </a:rPr>
              <a:t>.</a:t>
            </a:r>
          </a:p>
        </p:txBody>
      </p:sp>
      <p:sp>
        <p:nvSpPr>
          <p:cNvPr id="4" name="Retângulo 3">
            <a:extLst>
              <a:ext uri="{FF2B5EF4-FFF2-40B4-BE49-F238E27FC236}">
                <a16:creationId xmlns:a16="http://schemas.microsoft.com/office/drawing/2014/main" id="{C50AF890-9F3F-4EE1-AE4F-4E1DDBB42C47}"/>
              </a:ext>
            </a:extLst>
          </p:cNvPr>
          <p:cNvSpPr/>
          <p:nvPr/>
        </p:nvSpPr>
        <p:spPr>
          <a:xfrm>
            <a:off x="293868" y="7323436"/>
            <a:ext cx="6283572" cy="369332"/>
          </a:xfrm>
          <a:prstGeom prst="rect">
            <a:avLst/>
          </a:prstGeom>
        </p:spPr>
        <p:txBody>
          <a:bodyPr wrap="square">
            <a:spAutoFit/>
          </a:bodyPr>
          <a:lstStyle/>
          <a:p>
            <a:pPr algn="ctr"/>
            <a:r>
              <a:rPr lang="pt-BR" b="1" dirty="0" err="1">
                <a:effectLst>
                  <a:outerShdw blurRad="38100" dist="38100" dir="2700000" algn="tl">
                    <a:srgbClr val="000000">
                      <a:alpha val="43137"/>
                    </a:srgbClr>
                  </a:outerShdw>
                </a:effectLst>
              </a:rPr>
              <a:t>Why</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is</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the</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Autonomous</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car</a:t>
            </a:r>
            <a:r>
              <a:rPr lang="pt-BR" b="1" dirty="0">
                <a:effectLst>
                  <a:outerShdw blurRad="38100" dist="38100" dir="2700000" algn="tl">
                    <a:srgbClr val="000000">
                      <a:alpha val="43137"/>
                    </a:srgbClr>
                  </a:outerShdw>
                </a:effectLst>
              </a:rPr>
              <a:t>  </a:t>
            </a:r>
            <a:r>
              <a:rPr lang="pt-BR" b="1" dirty="0" err="1">
                <a:effectLst>
                  <a:outerShdw blurRad="38100" dist="38100" dir="2700000" algn="tl">
                    <a:srgbClr val="000000">
                      <a:alpha val="43137"/>
                    </a:srgbClr>
                  </a:outerShdw>
                </a:effectLst>
              </a:rPr>
              <a:t>important</a:t>
            </a:r>
            <a:r>
              <a:rPr lang="pt-BR" b="1" dirty="0">
                <a:effectLst>
                  <a:outerShdw blurRad="38100" dist="38100" dir="2700000" algn="tl">
                    <a:srgbClr val="000000">
                      <a:alpha val="43137"/>
                    </a:srgbClr>
                  </a:outerShdw>
                </a:effectLst>
              </a:rPr>
              <a:t>?</a:t>
            </a:r>
          </a:p>
        </p:txBody>
      </p:sp>
      <p:sp>
        <p:nvSpPr>
          <p:cNvPr id="7" name="Retângulo 6">
            <a:extLst>
              <a:ext uri="{FF2B5EF4-FFF2-40B4-BE49-F238E27FC236}">
                <a16:creationId xmlns:a16="http://schemas.microsoft.com/office/drawing/2014/main" id="{8D3134E3-01B4-4E3D-ABBB-B1F792F2FADA}"/>
              </a:ext>
            </a:extLst>
          </p:cNvPr>
          <p:cNvSpPr/>
          <p:nvPr/>
        </p:nvSpPr>
        <p:spPr>
          <a:xfrm>
            <a:off x="293867" y="6089191"/>
            <a:ext cx="6270261" cy="968278"/>
          </a:xfrm>
          <a:prstGeom prst="rect">
            <a:avLst/>
          </a:prstGeom>
        </p:spPr>
        <p:txBody>
          <a:bodyPr wrap="square">
            <a:spAutoFit/>
          </a:bodyPr>
          <a:lstStyle/>
          <a:p>
            <a:pPr algn="just">
              <a:lnSpc>
                <a:spcPct val="107000"/>
              </a:lnSpc>
              <a:spcAft>
                <a:spcPts val="800"/>
              </a:spcAft>
            </a:pPr>
            <a:r>
              <a:rPr lang="en-US"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And has others companies working with the production of autonomous cars, Trucks and buses as: Volvo, Mercedes-Benz and Komatsu.</a:t>
            </a:r>
            <a:endParaRPr lang="pt-BR"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tângulo 8">
            <a:extLst>
              <a:ext uri="{FF2B5EF4-FFF2-40B4-BE49-F238E27FC236}">
                <a16:creationId xmlns:a16="http://schemas.microsoft.com/office/drawing/2014/main" id="{4712828D-A977-45EE-9B3C-7BDBB35F71DA}"/>
              </a:ext>
            </a:extLst>
          </p:cNvPr>
          <p:cNvSpPr/>
          <p:nvPr/>
        </p:nvSpPr>
        <p:spPr>
          <a:xfrm>
            <a:off x="293866" y="5371086"/>
            <a:ext cx="6336227" cy="646331"/>
          </a:xfrm>
          <a:prstGeom prst="rect">
            <a:avLst/>
          </a:prstGeom>
        </p:spPr>
        <p:txBody>
          <a:bodyPr wrap="square">
            <a:spAutoFit/>
          </a:bodyPr>
          <a:lstStyle/>
          <a:p>
            <a:pPr algn="just"/>
            <a:r>
              <a:rPr lang="pt-BR" dirty="0">
                <a:effectLst>
                  <a:outerShdw blurRad="38100" dist="38100" dir="2700000" algn="tl">
                    <a:srgbClr val="000000">
                      <a:alpha val="43137"/>
                    </a:srgbClr>
                  </a:outerShdw>
                </a:effectLst>
              </a:rPr>
              <a:t>In 2017, </a:t>
            </a:r>
            <a:r>
              <a:rPr lang="pt-BR" dirty="0" err="1">
                <a:effectLst>
                  <a:outerShdw blurRad="38100" dist="38100" dir="2700000" algn="tl">
                    <a:srgbClr val="000000">
                      <a:alpha val="43137"/>
                    </a:srgbClr>
                  </a:outerShdw>
                </a:effectLst>
              </a:rPr>
              <a:t>Waymo</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has</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unveiled</a:t>
            </a:r>
            <a:r>
              <a:rPr lang="pt-BR" dirty="0">
                <a:effectLst>
                  <a:outerShdw blurRad="38100" dist="38100" dir="2700000" algn="tl">
                    <a:srgbClr val="000000">
                      <a:alpha val="43137"/>
                    </a:srgbClr>
                  </a:outerShdw>
                </a:effectLst>
              </a:rPr>
              <a:t> new </a:t>
            </a:r>
            <a:r>
              <a:rPr lang="pt-BR" dirty="0" err="1">
                <a:effectLst>
                  <a:outerShdw blurRad="38100" dist="38100" dir="2700000" algn="tl">
                    <a:srgbClr val="000000">
                      <a:alpha val="43137"/>
                    </a:srgbClr>
                  </a:outerShdw>
                </a:effectLst>
              </a:rPr>
              <a:t>sensors</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and</a:t>
            </a:r>
            <a:r>
              <a:rPr lang="pt-BR" dirty="0">
                <a:effectLst>
                  <a:outerShdw blurRad="38100" dist="38100" dir="2700000" algn="tl">
                    <a:srgbClr val="000000">
                      <a:alpha val="43137"/>
                    </a:srgbClr>
                  </a:outerShdw>
                </a:effectLst>
              </a:rPr>
              <a:t> chips </a:t>
            </a:r>
            <a:r>
              <a:rPr lang="pt-BR" dirty="0" err="1">
                <a:effectLst>
                  <a:outerShdw blurRad="38100" dist="38100" dir="2700000" algn="tl">
                    <a:srgbClr val="000000">
                      <a:alpha val="43137"/>
                    </a:srgbClr>
                  </a:outerShdw>
                </a:effectLst>
              </a:rPr>
              <a:t>that</a:t>
            </a:r>
            <a:r>
              <a:rPr lang="pt-BR" dirty="0">
                <a:effectLst>
                  <a:outerShdw blurRad="38100" dist="38100" dir="2700000" algn="tl">
                    <a:srgbClr val="000000">
                      <a:alpha val="43137"/>
                    </a:srgbClr>
                  </a:outerShdw>
                </a:effectLst>
              </a:rPr>
              <a:t> are </a:t>
            </a:r>
            <a:r>
              <a:rPr lang="pt-BR" dirty="0" err="1">
                <a:effectLst>
                  <a:outerShdw blurRad="38100" dist="38100" dir="2700000" algn="tl">
                    <a:srgbClr val="000000">
                      <a:alpha val="43137"/>
                    </a:srgbClr>
                  </a:outerShdw>
                </a:effectLst>
              </a:rPr>
              <a:t>less</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expensive</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to</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manufacture</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cameras</a:t>
            </a:r>
            <a:r>
              <a:rPr lang="pt-BR" dirty="0">
                <a:effectLst>
                  <a:outerShdw blurRad="38100" dist="38100" dir="2700000" algn="tl">
                    <a:srgbClr val="000000">
                      <a:alpha val="43137"/>
                    </a:srgbClr>
                  </a:outerShdw>
                </a:effectLst>
              </a:rPr>
              <a:t> </a:t>
            </a:r>
            <a:r>
              <a:rPr lang="pt-BR" dirty="0" err="1">
                <a:effectLst>
                  <a:outerShdw blurRad="38100" dist="38100" dir="2700000" algn="tl">
                    <a:srgbClr val="000000">
                      <a:alpha val="43137"/>
                    </a:srgbClr>
                  </a:outerShdw>
                </a:effectLst>
              </a:rPr>
              <a:t>that</a:t>
            </a:r>
            <a:r>
              <a:rPr lang="pt-BR" dirty="0">
                <a:effectLst>
                  <a:outerShdw blurRad="38100" dist="38100" dir="2700000" algn="tl">
                    <a:srgbClr val="000000">
                      <a:alpha val="43137"/>
                    </a:srgbClr>
                  </a:outerShdw>
                </a:effectLst>
              </a:rPr>
              <a:t> improve </a:t>
            </a:r>
            <a:r>
              <a:rPr lang="pt-BR" dirty="0" err="1">
                <a:effectLst>
                  <a:outerShdw blurRad="38100" dist="38100" dir="2700000" algn="tl">
                    <a:srgbClr val="000000">
                      <a:alpha val="43137"/>
                    </a:srgbClr>
                  </a:outerShdw>
                </a:effectLst>
              </a:rPr>
              <a:t>visibility</a:t>
            </a:r>
            <a:r>
              <a:rPr lang="pt-BR" dirty="0">
                <a:effectLst>
                  <a:outerShdw blurRad="38100" dist="38100" dir="2700000" algn="tl">
                    <a:srgbClr val="000000">
                      <a:alpha val="43137"/>
                    </a:srgbClr>
                  </a:outerShdw>
                </a:effectLst>
              </a:rPr>
              <a:t>.</a:t>
            </a:r>
          </a:p>
        </p:txBody>
      </p:sp>
      <p:sp>
        <p:nvSpPr>
          <p:cNvPr id="12" name="Retângulo 11">
            <a:extLst>
              <a:ext uri="{FF2B5EF4-FFF2-40B4-BE49-F238E27FC236}">
                <a16:creationId xmlns:a16="http://schemas.microsoft.com/office/drawing/2014/main" id="{CCC54F07-F4F6-4189-BDDB-7CD255E6DE07}"/>
              </a:ext>
            </a:extLst>
          </p:cNvPr>
          <p:cNvSpPr/>
          <p:nvPr/>
        </p:nvSpPr>
        <p:spPr>
          <a:xfrm>
            <a:off x="293866" y="4153390"/>
            <a:ext cx="6283574" cy="1200329"/>
          </a:xfrm>
          <a:prstGeom prst="rect">
            <a:avLst/>
          </a:prstGeom>
        </p:spPr>
        <p:txBody>
          <a:bodyPr wrap="square">
            <a:spAutoFit/>
          </a:bodyPr>
          <a:lstStyle/>
          <a:p>
            <a:pPr algn="just"/>
            <a:r>
              <a:rPr lang="en-US" dirty="0">
                <a:effectLst>
                  <a:outerShdw blurRad="38100" dist="38100" dir="2700000" algn="tl">
                    <a:srgbClr val="000000">
                      <a:alpha val="43137"/>
                    </a:srgbClr>
                  </a:outerShdw>
                </a:effectLst>
              </a:rPr>
              <a:t>As well as personal vehicles, Waymo has been exploring a variety of different areas of transportation, such as ride-hailing services and public transport options, incorporating a focus on communal mobility.</a:t>
            </a:r>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673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6600"/>
            </a:gs>
            <a:gs pos="89000">
              <a:schemeClr val="bg2">
                <a:lumMod val="90000"/>
              </a:schemeClr>
            </a:gs>
            <a:gs pos="100000">
              <a:schemeClr val="tx1"/>
            </a:gs>
            <a:gs pos="25000">
              <a:schemeClr val="accent2">
                <a:lumMod val="20000"/>
                <a:lumOff val="80000"/>
              </a:schemeClr>
            </a:gs>
            <a:gs pos="1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pic>
        <p:nvPicPr>
          <p:cNvPr id="2062" name="Picture 14" descr="Resultado de imagem para amazon logo prime air  png">
            <a:extLst>
              <a:ext uri="{FF2B5EF4-FFF2-40B4-BE49-F238E27FC236}">
                <a16:creationId xmlns:a16="http://schemas.microsoft.com/office/drawing/2014/main" id="{6243FA22-4E7A-4217-81B7-2C5FB38B3D1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54643" l="66354" r="90000"/>
                    </a14:imgEffect>
                  </a14:imgLayer>
                </a14:imgProps>
              </a:ext>
              <a:ext uri="{28A0092B-C50C-407E-A947-70E740481C1C}">
                <a14:useLocalDpi xmlns:a14="http://schemas.microsoft.com/office/drawing/2010/main" val="0"/>
              </a:ext>
            </a:extLst>
          </a:blip>
          <a:srcRect l="63944" t="26687" r="9389" b="39979"/>
          <a:stretch/>
        </p:blipFill>
        <p:spPr bwMode="auto">
          <a:xfrm>
            <a:off x="4758690" y="203656"/>
            <a:ext cx="1828800" cy="13335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amazon logo png">
            <a:extLst>
              <a:ext uri="{FF2B5EF4-FFF2-40B4-BE49-F238E27FC236}">
                <a16:creationId xmlns:a16="http://schemas.microsoft.com/office/drawing/2014/main" id="{C41DD03E-73DD-4378-8760-89B97FC66C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960" y="9144000"/>
            <a:ext cx="541020" cy="541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m para amazon logo prime air  png">
            <a:extLst>
              <a:ext uri="{FF2B5EF4-FFF2-40B4-BE49-F238E27FC236}">
                <a16:creationId xmlns:a16="http://schemas.microsoft.com/office/drawing/2014/main" id="{DF133052-2151-49CB-8199-A206DB49DE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69" y="396116"/>
            <a:ext cx="4343400" cy="128693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m para amazon logo prime air  png">
            <a:extLst>
              <a:ext uri="{FF2B5EF4-FFF2-40B4-BE49-F238E27FC236}">
                <a16:creationId xmlns:a16="http://schemas.microsoft.com/office/drawing/2014/main" id="{332F7E2A-1CA5-43E3-A7DB-A071F1746ED9}"/>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23393" b="73929" l="66875" r="88021"/>
                    </a14:imgEffect>
                  </a14:imgLayer>
                </a14:imgProps>
              </a:ext>
              <a:ext uri="{28A0092B-C50C-407E-A947-70E740481C1C}">
                <a14:useLocalDpi xmlns:a14="http://schemas.microsoft.com/office/drawing/2010/main" val="0"/>
              </a:ext>
            </a:extLst>
          </a:blip>
          <a:srcRect l="64000" t="50000" r="16000" b="26868"/>
          <a:stretch/>
        </p:blipFill>
        <p:spPr bwMode="auto">
          <a:xfrm>
            <a:off x="4773931" y="1074458"/>
            <a:ext cx="1371600" cy="92540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amazon  drone  png">
            <a:extLst>
              <a:ext uri="{FF2B5EF4-FFF2-40B4-BE49-F238E27FC236}">
                <a16:creationId xmlns:a16="http://schemas.microsoft.com/office/drawing/2014/main" id="{0803334D-FAA4-4095-8710-9E8A4D35174A}"/>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0" r="99714"/>
                    </a14:imgEffect>
                  </a14:imgLayer>
                </a14:imgProps>
              </a:ext>
              <a:ext uri="{28A0092B-C50C-407E-A947-70E740481C1C}">
                <a14:useLocalDpi xmlns:a14="http://schemas.microsoft.com/office/drawing/2010/main" val="0"/>
              </a:ext>
            </a:extLst>
          </a:blip>
          <a:srcRect t="12691" b="12222"/>
          <a:stretch/>
        </p:blipFill>
        <p:spPr bwMode="auto">
          <a:xfrm>
            <a:off x="1197883" y="1720202"/>
            <a:ext cx="4462234" cy="1755146"/>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3C7BA153-0BFC-4693-A2B3-055E5A759315}"/>
              </a:ext>
            </a:extLst>
          </p:cNvPr>
          <p:cNvSpPr/>
          <p:nvPr/>
        </p:nvSpPr>
        <p:spPr>
          <a:xfrm>
            <a:off x="297850" y="3401892"/>
            <a:ext cx="6289640" cy="5709063"/>
          </a:xfrm>
          <a:prstGeom prst="rect">
            <a:avLst/>
          </a:prstGeom>
        </p:spPr>
        <p:txBody>
          <a:bodyPr wrap="square">
            <a:spAutoFit/>
          </a:bodyPr>
          <a:lstStyle/>
          <a:p>
            <a:pPr algn="just">
              <a:lnSpc>
                <a:spcPct val="115000"/>
              </a:lnSpc>
              <a:spcAft>
                <a:spcPts val="1000"/>
              </a:spcAft>
            </a:pPr>
            <a:r>
              <a:rPr lang="en-US" sz="1900" dirty="0">
                <a:solidFill>
                  <a:srgbClr val="11111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Amazon Prime Air is a service that will deliver packages up to five pounds in 30 minutes or less using small drones. They are testing the vehicles in multiple international locations.</a:t>
            </a:r>
            <a:endParaRPr lang="pt-BR" sz="19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solidFill>
                  <a:srgbClr val="11111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And it’s the characteristics are safety and security are top priorities as they look to incorporate small drones into the airspace. They're working with regulators and industry to design an air traffic management system that will recognize who is flying what drone, where they are flying, and whether they are adhering to operating requirements.</a:t>
            </a:r>
            <a:endParaRPr lang="pt-BR" sz="19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900" dirty="0">
                <a:solidFill>
                  <a:srgbClr val="11111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It’s therefore a future delivery system from Amazon designed to safely get packages to customers in 30 minutes or less using unmanned aerial vehicles. Prime Air has great potential to enhance the services we already provide to millions of customers by providing rapid parcel delivery that will also increase the overall safety and efficiency of the transportation system.</a:t>
            </a:r>
            <a:endParaRPr lang="pt-BR" sz="19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70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lumMod val="75000"/>
                <a:lumOff val="25000"/>
              </a:schemeClr>
            </a:gs>
            <a:gs pos="63000">
              <a:schemeClr val="accent1">
                <a:lumMod val="45000"/>
                <a:lumOff val="55000"/>
              </a:schemeClr>
            </a:gs>
            <a:gs pos="94000">
              <a:srgbClr val="9999FF"/>
            </a:gs>
            <a:gs pos="83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15" name="Picture 2" descr="Imagem relacionada">
            <a:extLst>
              <a:ext uri="{FF2B5EF4-FFF2-40B4-BE49-F238E27FC236}">
                <a16:creationId xmlns:a16="http://schemas.microsoft.com/office/drawing/2014/main" id="{533F18DF-8865-4D35-B49D-DA04A01A6A9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
                    </a14:imgEffect>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216644" y="5290405"/>
            <a:ext cx="2818349" cy="1544947"/>
          </a:xfrm>
          <a:prstGeom prst="rect">
            <a:avLst/>
          </a:prstGeom>
          <a:ln>
            <a:noFill/>
          </a:ln>
          <a:effectLst>
            <a:glow rad="127000">
              <a:schemeClr val="accent1">
                <a:alpha val="0"/>
              </a:schemeClr>
            </a:glow>
            <a:outerShdw blurRad="50800" dist="38100" algn="l" rotWithShape="0">
              <a:prstClr val="black">
                <a:alpha val="40000"/>
              </a:prstClr>
            </a:outerShdw>
            <a:reflection endPos="0" dist="508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8557CE0F-90A0-453A-B45E-12FDC96B7F75}"/>
              </a:ext>
            </a:extLst>
          </p:cNvPr>
          <p:cNvSpPr/>
          <p:nvPr/>
        </p:nvSpPr>
        <p:spPr>
          <a:xfrm>
            <a:off x="1093775" y="260369"/>
            <a:ext cx="4670446" cy="584775"/>
          </a:xfrm>
          <a:prstGeom prst="rect">
            <a:avLst/>
          </a:prstGeom>
        </p:spPr>
        <p:txBody>
          <a:bodyPr wrap="none">
            <a:spAutoFit/>
          </a:bodyPr>
          <a:lstStyle/>
          <a:p>
            <a:r>
              <a:rPr lang="pt-BR" sz="3200" b="1" dirty="0">
                <a:effectLst>
                  <a:outerShdw blurRad="38100" dist="38100" dir="2700000" algn="tl">
                    <a:srgbClr val="000000">
                      <a:alpha val="43137"/>
                    </a:srgbClr>
                  </a:outerShdw>
                </a:effectLst>
                <a:latin typeface="Maiandra GD" panose="020E0502030308020204" pitchFamily="34" charset="0"/>
                <a:ea typeface="Cambria" panose="02040503050406030204" pitchFamily="18" charset="0"/>
              </a:rPr>
              <a:t>TRANSIT ELEVATED BUS</a:t>
            </a:r>
          </a:p>
        </p:txBody>
      </p:sp>
      <p:sp>
        <p:nvSpPr>
          <p:cNvPr id="3" name="CaixaDeTexto 2">
            <a:extLst>
              <a:ext uri="{FF2B5EF4-FFF2-40B4-BE49-F238E27FC236}">
                <a16:creationId xmlns:a16="http://schemas.microsoft.com/office/drawing/2014/main" id="{68D6DA47-5293-4EF9-B04E-B72559B13568}"/>
              </a:ext>
            </a:extLst>
          </p:cNvPr>
          <p:cNvSpPr txBox="1"/>
          <p:nvPr/>
        </p:nvSpPr>
        <p:spPr>
          <a:xfrm>
            <a:off x="3010580" y="1179015"/>
            <a:ext cx="3586328" cy="2031325"/>
          </a:xfrm>
          <a:prstGeom prst="rect">
            <a:avLst/>
          </a:prstGeom>
          <a:noFill/>
        </p:spPr>
        <p:txBody>
          <a:bodyPr wrap="square" rtlCol="0">
            <a:spAutoFit/>
          </a:bodyPr>
          <a:lstStyle/>
          <a:p>
            <a:pPr algn="just"/>
            <a:r>
              <a:rPr lang="en-US" b="1" dirty="0">
                <a:effectLst>
                  <a:outerShdw blurRad="38100" dist="38100" dir="2700000" algn="tl">
                    <a:srgbClr val="000000">
                      <a:alpha val="43137"/>
                    </a:srgbClr>
                  </a:outerShdw>
                </a:effectLst>
                <a:ea typeface="Yu Gothic Light" panose="020B0300000000000000" pitchFamily="34" charset="-128"/>
              </a:rPr>
              <a:t>China is the most populous country in the world, has large cities and therefore has a traffic jams. To help improve this issue by giving more freedom to Chinese traffic, in 2013 China introduced the TEB (Transit Elevated Bus).</a:t>
            </a:r>
          </a:p>
        </p:txBody>
      </p:sp>
      <p:pic>
        <p:nvPicPr>
          <p:cNvPr id="12" name="Picture 4" descr="Imagem relacionada">
            <a:extLst>
              <a:ext uri="{FF2B5EF4-FFF2-40B4-BE49-F238E27FC236}">
                <a16:creationId xmlns:a16="http://schemas.microsoft.com/office/drawing/2014/main" id="{337091EB-520B-4368-A61F-8C9F4492D6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44" y="1285012"/>
            <a:ext cx="2818349" cy="18769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66D6D33D-B269-48F7-B2B9-98C84373EBE5}"/>
              </a:ext>
            </a:extLst>
          </p:cNvPr>
          <p:cNvSpPr txBox="1"/>
          <p:nvPr/>
        </p:nvSpPr>
        <p:spPr>
          <a:xfrm>
            <a:off x="216644" y="3650208"/>
            <a:ext cx="6380263" cy="1200329"/>
          </a:xfrm>
          <a:prstGeom prst="rect">
            <a:avLst/>
          </a:prstGeom>
          <a:noFill/>
        </p:spPr>
        <p:txBody>
          <a:bodyPr wrap="square" rtlCol="0">
            <a:spAutoFit/>
          </a:bodyPr>
          <a:lstStyle/>
          <a:p>
            <a:pPr algn="just"/>
            <a:r>
              <a:rPr lang="en-US" dirty="0">
                <a:effectLst>
                  <a:outerShdw blurRad="38100" dist="38100" dir="2700000" algn="tl">
                    <a:srgbClr val="000000">
                      <a:alpha val="43137"/>
                    </a:srgbClr>
                  </a:outerShdw>
                </a:effectLst>
              </a:rPr>
              <a:t>The Transit Elevated Bus, or TEB, is a vehicle that travels along rails above one-way traffic. It was tested in August 2016 in Qinghuangdao city. The first wagon has a capacity of 300 passengers that are 4.8 meters from the ground. </a:t>
            </a:r>
          </a:p>
        </p:txBody>
      </p:sp>
      <p:sp>
        <p:nvSpPr>
          <p:cNvPr id="14" name="CaixaDeTexto 13">
            <a:extLst>
              <a:ext uri="{FF2B5EF4-FFF2-40B4-BE49-F238E27FC236}">
                <a16:creationId xmlns:a16="http://schemas.microsoft.com/office/drawing/2014/main" id="{BA961991-ED46-42EB-8DA9-D2A5FA244D80}"/>
              </a:ext>
            </a:extLst>
          </p:cNvPr>
          <p:cNvSpPr txBox="1"/>
          <p:nvPr/>
        </p:nvSpPr>
        <p:spPr>
          <a:xfrm>
            <a:off x="216647" y="7333674"/>
            <a:ext cx="6424705" cy="2062103"/>
          </a:xfrm>
          <a:prstGeom prst="rect">
            <a:avLst/>
          </a:prstGeom>
          <a:solidFill>
            <a:srgbClr val="66FF99"/>
          </a:solidFill>
        </p:spPr>
        <p:txBody>
          <a:bodyPr wrap="square" rtlCol="0">
            <a:spAutoFit/>
          </a:bodyPr>
          <a:lstStyle/>
          <a:p>
            <a:pPr algn="just"/>
            <a:endParaRPr lang="en-US" sz="1600" dirty="0">
              <a:effectLst>
                <a:outerShdw blurRad="38100" dist="38100" dir="2700000" algn="tl">
                  <a:srgbClr val="000000">
                    <a:alpha val="43137"/>
                  </a:srgbClr>
                </a:outerShdw>
              </a:effectLst>
            </a:endParaRPr>
          </a:p>
          <a:p>
            <a:pPr algn="just"/>
            <a:endParaRPr lang="en-US" sz="1600" dirty="0">
              <a:effectLst>
                <a:outerShdw blurRad="38100" dist="38100" dir="2700000" algn="tl">
                  <a:srgbClr val="000000">
                    <a:alpha val="43137"/>
                  </a:srgbClr>
                </a:outerShdw>
              </a:effectLst>
            </a:endParaRPr>
          </a:p>
          <a:p>
            <a:pPr algn="just"/>
            <a:endParaRPr lang="en-US" sz="1600" dirty="0">
              <a:effectLst>
                <a:outerShdw blurRad="38100" dist="38100" dir="2700000" algn="tl">
                  <a:srgbClr val="000000">
                    <a:alpha val="43137"/>
                  </a:srgbClr>
                </a:outerShdw>
              </a:effectLst>
            </a:endParaRPr>
          </a:p>
          <a:p>
            <a:pPr algn="just"/>
            <a:endParaRPr lang="pt-BR" sz="1600" dirty="0">
              <a:effectLst>
                <a:outerShdw blurRad="38100" dist="38100" dir="2700000" algn="tl">
                  <a:srgbClr val="000000">
                    <a:alpha val="43137"/>
                  </a:srgbClr>
                </a:outerShdw>
              </a:effectLst>
            </a:endParaRPr>
          </a:p>
          <a:p>
            <a:pPr algn="just"/>
            <a:endParaRPr lang="pt-BR" sz="1600" dirty="0">
              <a:effectLst>
                <a:outerShdw blurRad="38100" dist="38100" dir="2700000" algn="tl">
                  <a:srgbClr val="000000">
                    <a:alpha val="43137"/>
                  </a:srgbClr>
                </a:outerShdw>
              </a:effectLst>
            </a:endParaRPr>
          </a:p>
          <a:p>
            <a:pPr algn="just"/>
            <a:endParaRPr lang="pt-BR" sz="1600" dirty="0">
              <a:effectLst>
                <a:outerShdw blurRad="38100" dist="38100" dir="2700000" algn="tl">
                  <a:srgbClr val="000000">
                    <a:alpha val="43137"/>
                  </a:srgbClr>
                </a:outerShdw>
              </a:effectLst>
            </a:endParaRPr>
          </a:p>
          <a:p>
            <a:pPr algn="just"/>
            <a:endParaRPr lang="pt-BR" sz="1600" dirty="0">
              <a:effectLst>
                <a:outerShdw blurRad="38100" dist="38100" dir="2700000" algn="tl">
                  <a:srgbClr val="000000">
                    <a:alpha val="43137"/>
                  </a:srgbClr>
                </a:outerShdw>
              </a:effectLst>
            </a:endParaRPr>
          </a:p>
          <a:p>
            <a:pPr algn="just"/>
            <a:endParaRPr lang="pt-BR" sz="1600" dirty="0">
              <a:effectLst>
                <a:outerShdw blurRad="38100" dist="38100" dir="2700000" algn="tl">
                  <a:srgbClr val="000000">
                    <a:alpha val="43137"/>
                  </a:srgbClr>
                </a:outerShdw>
              </a:effectLst>
            </a:endParaRPr>
          </a:p>
        </p:txBody>
      </p:sp>
      <p:sp>
        <p:nvSpPr>
          <p:cNvPr id="8" name="Retângulo 7">
            <a:extLst>
              <a:ext uri="{FF2B5EF4-FFF2-40B4-BE49-F238E27FC236}">
                <a16:creationId xmlns:a16="http://schemas.microsoft.com/office/drawing/2014/main" id="{5B9AEFEC-5EC9-42A0-A784-9E60F8D14F6E}"/>
              </a:ext>
            </a:extLst>
          </p:cNvPr>
          <p:cNvSpPr/>
          <p:nvPr/>
        </p:nvSpPr>
        <p:spPr>
          <a:xfrm>
            <a:off x="3078868" y="5555046"/>
            <a:ext cx="3518040" cy="1015663"/>
          </a:xfrm>
          <a:prstGeom prst="rect">
            <a:avLst/>
          </a:prstGeom>
        </p:spPr>
        <p:txBody>
          <a:bodyPr wrap="square">
            <a:spAutoFit/>
          </a:bodyPr>
          <a:lstStyle/>
          <a:p>
            <a:pPr algn="just"/>
            <a:r>
              <a:rPr lang="en-US" sz="2000" dirty="0">
                <a:effectLst>
                  <a:outerShdw blurRad="38100" dist="38100" dir="2700000" algn="tl">
                    <a:srgbClr val="000000">
                      <a:alpha val="43137"/>
                    </a:srgbClr>
                  </a:outerShdw>
                </a:effectLst>
              </a:rPr>
              <a:t>The composition is 22 meters long and 7.8 meters wide, and it scares anyone.</a:t>
            </a:r>
            <a:endParaRPr lang="pt-BR" sz="2000" dirty="0"/>
          </a:p>
        </p:txBody>
      </p:sp>
      <p:pic>
        <p:nvPicPr>
          <p:cNvPr id="17" name="Picture 6" descr="Imagem relacionada">
            <a:extLst>
              <a:ext uri="{FF2B5EF4-FFF2-40B4-BE49-F238E27FC236}">
                <a16:creationId xmlns:a16="http://schemas.microsoft.com/office/drawing/2014/main" id="{0DF42FDF-213B-46A2-9F09-CD0A84441F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0451" y="7685502"/>
            <a:ext cx="2490537" cy="14043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8" name="CaixaDeTexto 17">
            <a:extLst>
              <a:ext uri="{FF2B5EF4-FFF2-40B4-BE49-F238E27FC236}">
                <a16:creationId xmlns:a16="http://schemas.microsoft.com/office/drawing/2014/main" id="{3078CDA2-F591-42B4-BD8B-74E6D10A58B5}"/>
              </a:ext>
            </a:extLst>
          </p:cNvPr>
          <p:cNvSpPr txBox="1"/>
          <p:nvPr/>
        </p:nvSpPr>
        <p:spPr>
          <a:xfrm>
            <a:off x="231520" y="7425893"/>
            <a:ext cx="3658567" cy="1923604"/>
          </a:xfrm>
          <a:prstGeom prst="rect">
            <a:avLst/>
          </a:prstGeom>
          <a:noFill/>
        </p:spPr>
        <p:txBody>
          <a:bodyPr wrap="square" rtlCol="0">
            <a:spAutoFit/>
          </a:bodyPr>
          <a:lstStyle/>
          <a:p>
            <a:pPr algn="just"/>
            <a:r>
              <a:rPr lang="en-US" sz="1700" dirty="0">
                <a:effectLst>
                  <a:outerShdw blurRad="38100" dist="38100" dir="2700000" algn="tl">
                    <a:srgbClr val="000000">
                      <a:alpha val="43137"/>
                    </a:srgbClr>
                  </a:outerShdw>
                </a:effectLst>
              </a:rPr>
              <a:t>It's still important to take into consideration that trucks wouldn't be included in passing under this large bus, in addition to not having developed a safety system to avoid accidents due to the base of the bus being exposed.</a:t>
            </a:r>
            <a:endParaRPr lang="pt-BR" sz="17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667835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704</TotalTime>
  <Words>446</Words>
  <Application>Microsoft Office PowerPoint</Application>
  <PresentationFormat>Papel A4 (210 x 297 mm)</PresentationFormat>
  <Paragraphs>25</Paragraphs>
  <Slides>3</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vt:i4>
      </vt:variant>
    </vt:vector>
  </HeadingPairs>
  <TitlesOfParts>
    <vt:vector size="8" baseType="lpstr">
      <vt:lpstr>Arial</vt:lpstr>
      <vt:lpstr>Calibri</vt:lpstr>
      <vt:lpstr>Calibri Light</vt:lpstr>
      <vt:lpstr>Maiandra GD</vt:lpstr>
      <vt:lpstr>Tema do Office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Patrícia Largura</dc:creator>
  <cp:lastModifiedBy>Patrícia Largura</cp:lastModifiedBy>
  <cp:revision>54</cp:revision>
  <dcterms:created xsi:type="dcterms:W3CDTF">2019-03-29T03:41:09Z</dcterms:created>
  <dcterms:modified xsi:type="dcterms:W3CDTF">2019-04-15T23:13:35Z</dcterms:modified>
</cp:coreProperties>
</file>