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5"/>
  </p:notesMasterIdLst>
  <p:sldIdLst>
    <p:sldId id="256" r:id="rId4"/>
    <p:sldId id="264" r:id="rId5"/>
    <p:sldId id="300" r:id="rId6"/>
    <p:sldId id="301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261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9" r:id="rId33"/>
    <p:sldId id="328" r:id="rId3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18" d="100"/>
          <a:sy n="118" d="100"/>
        </p:scale>
        <p:origin x="-678" y="-9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fehol\Desktop\Rummikuff-master%20(1)\Rummikuff-master\Arquivos%20de%20gest&#227;o\Burndown\Burndown%20Sprint1%20Definitivo.xlsm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fehol\Desktop\Rummikuff-master%20(1)\Rummikuff-master\Arquivos%20de%20gest&#227;o\Burndown\Burndown%20Sprint2%20Definitivo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Primeiro Sprint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Atividades!$A$12</c:f>
              <c:strCache>
                <c:ptCount val="1"/>
                <c:pt idx="0">
                  <c:v>Restante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Atividades!$B$1:$L$1</c:f>
              <c:strCache>
                <c:ptCount val="11"/>
                <c:pt idx="0">
                  <c:v>Homem/hora</c:v>
                </c:pt>
                <c:pt idx="1">
                  <c:v>03/abr</c:v>
                </c:pt>
                <c:pt idx="2">
                  <c:v>04/abr</c:v>
                </c:pt>
                <c:pt idx="3">
                  <c:v>05/abr</c:v>
                </c:pt>
                <c:pt idx="4">
                  <c:v>08/abr</c:v>
                </c:pt>
                <c:pt idx="5">
                  <c:v>09/abr</c:v>
                </c:pt>
                <c:pt idx="6">
                  <c:v>10/abr</c:v>
                </c:pt>
                <c:pt idx="7">
                  <c:v>11/abr</c:v>
                </c:pt>
                <c:pt idx="8">
                  <c:v>12/abr</c:v>
                </c:pt>
                <c:pt idx="9">
                  <c:v>15/abr</c:v>
                </c:pt>
                <c:pt idx="10">
                  <c:v>16/abr</c:v>
                </c:pt>
              </c:strCache>
            </c:strRef>
          </c:cat>
          <c:val>
            <c:numRef>
              <c:f>[0]!Restante</c:f>
              <c:numCache>
                <c:formatCode>General</c:formatCode>
                <c:ptCount val="11"/>
                <c:pt idx="0">
                  <c:v>80</c:v>
                </c:pt>
                <c:pt idx="1">
                  <c:v>76</c:v>
                </c:pt>
                <c:pt idx="2">
                  <c:v>70</c:v>
                </c:pt>
                <c:pt idx="3">
                  <c:v>68</c:v>
                </c:pt>
                <c:pt idx="4">
                  <c:v>66</c:v>
                </c:pt>
                <c:pt idx="5">
                  <c:v>62</c:v>
                </c:pt>
                <c:pt idx="6">
                  <c:v>58</c:v>
                </c:pt>
                <c:pt idx="7">
                  <c:v>52</c:v>
                </c:pt>
                <c:pt idx="8">
                  <c:v>29</c:v>
                </c:pt>
                <c:pt idx="9">
                  <c:v>14</c:v>
                </c:pt>
                <c:pt idx="1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D14-4F5F-993D-D6112EDA866E}"/>
            </c:ext>
          </c:extLst>
        </c:ser>
        <c:ser>
          <c:idx val="1"/>
          <c:order val="1"/>
          <c:tx>
            <c:strRef>
              <c:f>Atividades!$A$13</c:f>
              <c:strCache>
                <c:ptCount val="1"/>
                <c:pt idx="0">
                  <c:v>Estimado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Atividades!$B$1:$L$1</c:f>
              <c:strCache>
                <c:ptCount val="11"/>
                <c:pt idx="0">
                  <c:v>Homem/hora</c:v>
                </c:pt>
                <c:pt idx="1">
                  <c:v>03/abr</c:v>
                </c:pt>
                <c:pt idx="2">
                  <c:v>04/abr</c:v>
                </c:pt>
                <c:pt idx="3">
                  <c:v>05/abr</c:v>
                </c:pt>
                <c:pt idx="4">
                  <c:v>08/abr</c:v>
                </c:pt>
                <c:pt idx="5">
                  <c:v>09/abr</c:v>
                </c:pt>
                <c:pt idx="6">
                  <c:v>10/abr</c:v>
                </c:pt>
                <c:pt idx="7">
                  <c:v>11/abr</c:v>
                </c:pt>
                <c:pt idx="8">
                  <c:v>12/abr</c:v>
                </c:pt>
                <c:pt idx="9">
                  <c:v>15/abr</c:v>
                </c:pt>
                <c:pt idx="10">
                  <c:v>16/abr</c:v>
                </c:pt>
              </c:strCache>
            </c:strRef>
          </c:cat>
          <c:val>
            <c:numRef>
              <c:f>Atividades!$B$13:$L$13</c:f>
              <c:numCache>
                <c:formatCode>General</c:formatCode>
                <c:ptCount val="11"/>
                <c:pt idx="0">
                  <c:v>80</c:v>
                </c:pt>
                <c:pt idx="1">
                  <c:v>72</c:v>
                </c:pt>
                <c:pt idx="2">
                  <c:v>64</c:v>
                </c:pt>
                <c:pt idx="3">
                  <c:v>56</c:v>
                </c:pt>
                <c:pt idx="4">
                  <c:v>48</c:v>
                </c:pt>
                <c:pt idx="5">
                  <c:v>40</c:v>
                </c:pt>
                <c:pt idx="6">
                  <c:v>32</c:v>
                </c:pt>
                <c:pt idx="7">
                  <c:v>24</c:v>
                </c:pt>
                <c:pt idx="8">
                  <c:v>16</c:v>
                </c:pt>
                <c:pt idx="9">
                  <c:v>8</c:v>
                </c:pt>
                <c:pt idx="1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D14-4F5F-993D-D6112EDA866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109765376"/>
        <c:axId val="109771008"/>
      </c:lineChart>
      <c:catAx>
        <c:axId val="109765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9771008"/>
        <c:crosses val="autoZero"/>
        <c:auto val="1"/>
        <c:lblAlgn val="ctr"/>
        <c:lblOffset val="100"/>
        <c:noMultiLvlLbl val="0"/>
      </c:catAx>
      <c:valAx>
        <c:axId val="109771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976537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Segundo Sprint
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Atividades!$A$12</c:f>
              <c:strCache>
                <c:ptCount val="1"/>
                <c:pt idx="0">
                  <c:v>Restante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Atividades!$B$1:$L$1</c:f>
              <c:strCache>
                <c:ptCount val="11"/>
                <c:pt idx="0">
                  <c:v>Homem/Hora</c:v>
                </c:pt>
                <c:pt idx="1">
                  <c:v>17/abr</c:v>
                </c:pt>
                <c:pt idx="2">
                  <c:v>18/abr</c:v>
                </c:pt>
                <c:pt idx="3">
                  <c:v>19/abr</c:v>
                </c:pt>
                <c:pt idx="4">
                  <c:v>22/abr</c:v>
                </c:pt>
                <c:pt idx="5">
                  <c:v>23/abr</c:v>
                </c:pt>
                <c:pt idx="6">
                  <c:v>24/abr</c:v>
                </c:pt>
                <c:pt idx="7">
                  <c:v>25/abr</c:v>
                </c:pt>
                <c:pt idx="8">
                  <c:v>26/abr</c:v>
                </c:pt>
                <c:pt idx="9">
                  <c:v>29/abr</c:v>
                </c:pt>
                <c:pt idx="10">
                  <c:v>30/abr</c:v>
                </c:pt>
              </c:strCache>
            </c:strRef>
          </c:cat>
          <c:val>
            <c:numRef>
              <c:f>'Burndown Sprint2 Definitivo.xlsm'!Restante</c:f>
              <c:numCache>
                <c:formatCode>General</c:formatCode>
                <c:ptCount val="8"/>
                <c:pt idx="0">
                  <c:v>48</c:v>
                </c:pt>
                <c:pt idx="1">
                  <c:v>45</c:v>
                </c:pt>
                <c:pt idx="2">
                  <c:v>42</c:v>
                </c:pt>
                <c:pt idx="3">
                  <c:v>41</c:v>
                </c:pt>
                <c:pt idx="4">
                  <c:v>38</c:v>
                </c:pt>
                <c:pt idx="5">
                  <c:v>31</c:v>
                </c:pt>
                <c:pt idx="6">
                  <c:v>28</c:v>
                </c:pt>
                <c:pt idx="7">
                  <c:v>23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D14-4F5F-993D-D6112EDA866E}"/>
            </c:ext>
          </c:extLst>
        </c:ser>
        <c:ser>
          <c:idx val="1"/>
          <c:order val="1"/>
          <c:tx>
            <c:strRef>
              <c:f>Atividades!$A$13</c:f>
              <c:strCache>
                <c:ptCount val="1"/>
                <c:pt idx="0">
                  <c:v>Estimado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Atividades!$B$1:$L$1</c:f>
              <c:strCache>
                <c:ptCount val="11"/>
                <c:pt idx="0">
                  <c:v>Homem/Hora</c:v>
                </c:pt>
                <c:pt idx="1">
                  <c:v>17/abr</c:v>
                </c:pt>
                <c:pt idx="2">
                  <c:v>18/abr</c:v>
                </c:pt>
                <c:pt idx="3">
                  <c:v>19/abr</c:v>
                </c:pt>
                <c:pt idx="4">
                  <c:v>22/abr</c:v>
                </c:pt>
                <c:pt idx="5">
                  <c:v>23/abr</c:v>
                </c:pt>
                <c:pt idx="6">
                  <c:v>24/abr</c:v>
                </c:pt>
                <c:pt idx="7">
                  <c:v>25/abr</c:v>
                </c:pt>
                <c:pt idx="8">
                  <c:v>26/abr</c:v>
                </c:pt>
                <c:pt idx="9">
                  <c:v>29/abr</c:v>
                </c:pt>
                <c:pt idx="10">
                  <c:v>30/abr</c:v>
                </c:pt>
              </c:strCache>
            </c:strRef>
          </c:cat>
          <c:val>
            <c:numRef>
              <c:f>Atividades!$B$13:$L$13</c:f>
              <c:numCache>
                <c:formatCode>General</c:formatCode>
                <c:ptCount val="11"/>
                <c:pt idx="0">
                  <c:v>48</c:v>
                </c:pt>
                <c:pt idx="1">
                  <c:v>43.2</c:v>
                </c:pt>
                <c:pt idx="2">
                  <c:v>38.400000000000006</c:v>
                </c:pt>
                <c:pt idx="3">
                  <c:v>33.600000000000009</c:v>
                </c:pt>
                <c:pt idx="4">
                  <c:v>28.800000000000008</c:v>
                </c:pt>
                <c:pt idx="5">
                  <c:v>24.000000000000007</c:v>
                </c:pt>
                <c:pt idx="6">
                  <c:v>19.200000000000006</c:v>
                </c:pt>
                <c:pt idx="7">
                  <c:v>14.400000000000006</c:v>
                </c:pt>
                <c:pt idx="8">
                  <c:v>9.600000000000005</c:v>
                </c:pt>
                <c:pt idx="9">
                  <c:v>4.8000000000000052</c:v>
                </c:pt>
                <c:pt idx="10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D14-4F5F-993D-D6112EDA866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159548160"/>
        <c:axId val="159550464"/>
      </c:lineChart>
      <c:catAx>
        <c:axId val="15954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9550464"/>
        <c:crosses val="autoZero"/>
        <c:auto val="1"/>
        <c:lblAlgn val="ctr"/>
        <c:lblOffset val="100"/>
        <c:noMultiLvlLbl val="0"/>
      </c:catAx>
      <c:valAx>
        <c:axId val="159550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954816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C3CD3-1F7F-4171-A79B-1D6590C4A28A}" type="datetimeFigureOut">
              <a:rPr lang="pt-BR" smtClean="0"/>
              <a:t>25/04/2019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23EE4-3482-4AD0-8BDD-4EEA7C54D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853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23EE4-3482-4AD0-8BDD-4EEA7C54DB3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25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23EE4-3482-4AD0-8BDD-4EEA7C54DB3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25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23EE4-3482-4AD0-8BDD-4EEA7C54DB3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2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23EE4-3482-4AD0-8BDD-4EEA7C54DB3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25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23EE4-3482-4AD0-8BDD-4EEA7C54DB3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25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23EE4-3482-4AD0-8BDD-4EEA7C54DB3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25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23EE4-3482-4AD0-8BDD-4EEA7C54DB3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25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38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824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743443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13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  <p:sldLayoutId id="2147483676" r:id="rId17"/>
    <p:sldLayoutId id="2147483677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  <p:sldLayoutId id="214748367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dirty="0" err="1" smtClean="0">
                <a:ea typeface="맑은 고딕" pitchFamily="50" charset="-127"/>
              </a:rPr>
              <a:t>Primeira</a:t>
            </a:r>
            <a:r>
              <a:rPr lang="en-US" altLang="ko-KR" sz="3600" dirty="0" smtClean="0">
                <a:ea typeface="맑은 고딕" pitchFamily="50" charset="-127"/>
              </a:rPr>
              <a:t> </a:t>
            </a:r>
            <a:r>
              <a:rPr lang="en-US" altLang="ko-KR" sz="3600" dirty="0" err="1" smtClean="0">
                <a:ea typeface="맑은 고딕" pitchFamily="50" charset="-127"/>
              </a:rPr>
              <a:t>apresentação</a:t>
            </a:r>
            <a:r>
              <a:rPr lang="en-US" altLang="ko-KR" sz="3600" dirty="0" smtClean="0">
                <a:ea typeface="맑은 고딕" pitchFamily="50" charset="-127"/>
              </a:rPr>
              <a:t> </a:t>
            </a:r>
            <a:r>
              <a:rPr lang="en-US" altLang="ko-KR" sz="3600" dirty="0" err="1" smtClean="0">
                <a:ea typeface="맑은 고딕" pitchFamily="50" charset="-127"/>
              </a:rPr>
              <a:t>RummikUFF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err="1" smtClean="0"/>
              <a:t>Alunos</a:t>
            </a:r>
            <a:r>
              <a:rPr lang="en-US" altLang="ko-KR" b="1" dirty="0" smtClean="0"/>
              <a:t>: André Luiz, Carlos Eduardo, Felipe </a:t>
            </a:r>
            <a:r>
              <a:rPr lang="en-US" altLang="ko-KR" b="1" dirty="0" err="1" smtClean="0"/>
              <a:t>Holanda</a:t>
            </a:r>
            <a:r>
              <a:rPr lang="en-US" altLang="ko-KR" b="1" dirty="0" smtClean="0"/>
              <a:t>, Gustavo Lopes, Marcos, Matheus Belo</a:t>
            </a:r>
            <a:endParaRPr lang="en-US" altLang="ko-KR" dirty="0"/>
          </a:p>
        </p:txBody>
      </p:sp>
      <p:pic>
        <p:nvPicPr>
          <p:cNvPr id="1027" name="Picture 3" descr="D:\Users\fehol\Desktop\Rummikuf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95486"/>
            <a:ext cx="2483768" cy="67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146" name="Picture 2" descr="D:\Users\fehol\Desktop\Rummikuff-master\Rummikuff-master\Arquivos de gestão\EAP\IA\EAP IA + Po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282"/>
            <a:ext cx="6167588" cy="373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112028"/>
            <a:ext cx="2292698" cy="90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5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Escopo</a:t>
            </a:r>
            <a:r>
              <a:rPr lang="en-US" altLang="ko-KR" dirty="0" smtClean="0"/>
              <a:t> do </a:t>
            </a:r>
            <a:r>
              <a:rPr lang="en-US" altLang="ko-KR" dirty="0" err="1" smtClean="0"/>
              <a:t>projeto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EAP de Layout (</a:t>
            </a:r>
            <a:r>
              <a:rPr lang="en-US" altLang="ko-KR" dirty="0" smtClean="0"/>
              <a:t>Interface)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27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170" name="Picture 2" descr="D:\Users\fehol\Desktop\Rummikuff-master\Rummikuff-master\Arquivos de gestão\EAP\Interface\EAP Interface + Po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12" y="694681"/>
            <a:ext cx="6552728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540" y="2151497"/>
            <a:ext cx="2098233" cy="830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35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Escopo</a:t>
            </a:r>
            <a:r>
              <a:rPr lang="en-US" altLang="ko-KR" dirty="0" smtClean="0"/>
              <a:t> do </a:t>
            </a:r>
            <a:r>
              <a:rPr lang="en-US" altLang="ko-KR" dirty="0" err="1" smtClean="0"/>
              <a:t>projeto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EAP de </a:t>
            </a:r>
            <a:r>
              <a:rPr lang="en-US" altLang="ko-KR" dirty="0" err="1" smtClean="0"/>
              <a:t>Gestão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858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8194" name="Picture 2" descr="D:\Users\fehol\Desktop\Rummikuff-master\Rummikuff-master\Arquivos de gestão\EAP\Reuniões\EAP Reuniões + Po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02693"/>
            <a:ext cx="6408712" cy="360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138472"/>
            <a:ext cx="2014191" cy="856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9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Escopo</a:t>
            </a:r>
            <a:r>
              <a:rPr lang="en-US" altLang="ko-KR" dirty="0" smtClean="0"/>
              <a:t> do </a:t>
            </a:r>
            <a:r>
              <a:rPr lang="en-US" altLang="ko-KR" dirty="0" err="1" smtClean="0"/>
              <a:t>projeto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EAP de Testes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93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9218" name="Picture 2" descr="D:\Users\fehol\Desktop\Rummikuff-master\Rummikuff-master\Arquivos de gestão\EAP\Testes\EAP Testes + Po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28" y="729138"/>
            <a:ext cx="5792787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125626"/>
            <a:ext cx="2364706" cy="94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44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err="1" smtClean="0"/>
              <a:t>Esforço</a:t>
            </a:r>
            <a:r>
              <a:rPr lang="en-US" altLang="ko-KR" sz="3000" dirty="0" smtClean="0"/>
              <a:t>, </a:t>
            </a:r>
            <a:r>
              <a:rPr lang="en-US" altLang="ko-KR" sz="3000" dirty="0" err="1" smtClean="0"/>
              <a:t>custo</a:t>
            </a:r>
            <a:r>
              <a:rPr lang="en-US" altLang="ko-KR" sz="3000" dirty="0" smtClean="0"/>
              <a:t> e </a:t>
            </a:r>
            <a:r>
              <a:rPr lang="en-US" altLang="ko-KR" sz="3000" dirty="0" err="1" smtClean="0"/>
              <a:t>orçamento</a:t>
            </a:r>
            <a:endParaRPr lang="ko-KR" alt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$$$</a:t>
            </a:r>
            <a:endParaRPr lang="en-US" altLang="ko-KR" dirty="0"/>
          </a:p>
        </p:txBody>
      </p:sp>
      <p:pic>
        <p:nvPicPr>
          <p:cNvPr id="10242" name="Picture 2" descr="D:\Users\fehol\Desktop\mone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345" y="2571280"/>
            <a:ext cx="3885007" cy="259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3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114575" y="860645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08820" y="1748744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03065" y="2636843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14575" y="86064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03065" y="174874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91555" y="263684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80045" y="352494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34575" y="941287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Considerando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soma de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esforço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todas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as EAPs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574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Homem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/Hora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34575" y="1835592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Considerando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que a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nossa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hora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custa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R$30,00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574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Homem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/Hora * R$ 30,00 = R$ 17.220,00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34575" y="2729897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 agora, um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lucro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20%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pra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gente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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R$ 17.220,00 * 1,2 = R$ 20.664,00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217" y="3700511"/>
            <a:ext cx="41148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 err="1" smtClean="0"/>
              <a:t>Achou</a:t>
            </a:r>
            <a:r>
              <a:rPr lang="en-US" altLang="ko-KR" sz="3600" dirty="0" smtClean="0"/>
              <a:t> </a:t>
            </a:r>
            <a:r>
              <a:rPr lang="en-US" altLang="ko-KR" sz="3600" dirty="0" err="1" smtClean="0"/>
              <a:t>caro</a:t>
            </a:r>
            <a:r>
              <a:rPr lang="en-US" altLang="ko-KR" sz="3600" dirty="0" smtClean="0"/>
              <a:t>? A </a:t>
            </a:r>
            <a:r>
              <a:rPr lang="en-US" altLang="ko-KR" sz="3600" dirty="0" err="1" smtClean="0"/>
              <a:t>gente</a:t>
            </a:r>
            <a:r>
              <a:rPr lang="en-US" altLang="ko-KR" sz="3600" dirty="0" smtClean="0"/>
              <a:t> </a:t>
            </a:r>
            <a:r>
              <a:rPr lang="en-US" altLang="ko-KR" sz="3600" dirty="0" err="1" smtClean="0"/>
              <a:t>explica</a:t>
            </a:r>
            <a:r>
              <a:rPr lang="en-US" altLang="ko-KR" sz="3600" dirty="0" smtClean="0"/>
              <a:t>…</a:t>
            </a:r>
            <a:endParaRPr lang="ko-KR" altLang="en-US" sz="3600" dirty="0"/>
          </a:p>
        </p:txBody>
      </p:sp>
      <p:pic>
        <p:nvPicPr>
          <p:cNvPr id="17410" name="Picture 2" descr="D:\Users\fehol\Desktop\pistol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479" y="3435846"/>
            <a:ext cx="2276872" cy="170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4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Escopo</a:t>
            </a:r>
            <a:r>
              <a:rPr lang="en-US" altLang="ko-KR" dirty="0" smtClean="0"/>
              <a:t> do </a:t>
            </a:r>
            <a:r>
              <a:rPr lang="en-US" altLang="ko-KR" dirty="0" err="1" smtClean="0"/>
              <a:t>produto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Um </a:t>
            </a:r>
            <a:r>
              <a:rPr lang="en-US" altLang="ko-KR" dirty="0" err="1" smtClean="0"/>
              <a:t>pouquinho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mais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sobre</a:t>
            </a:r>
            <a:r>
              <a:rPr lang="en-US" altLang="ko-KR" dirty="0" smtClean="0"/>
              <a:t> o </a:t>
            </a:r>
            <a:r>
              <a:rPr lang="en-US" altLang="ko-KR" dirty="0" err="1" smtClean="0"/>
              <a:t>jogo</a:t>
            </a:r>
            <a:r>
              <a:rPr lang="en-US" altLang="ko-KR" dirty="0" smtClean="0"/>
              <a:t> :D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114575" y="860645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08820" y="1748744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03065" y="2636843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14575" y="86064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03065" y="174874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91555" y="263684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80045" y="352494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34575" y="941287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Considerando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que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somos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7 no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grupo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R$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20.664,00</a:t>
              </a:r>
              <a:r>
                <a:rPr lang="ko-KR" alt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pt-B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 7 = R$ 2952,00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34575" y="1835592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 que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esse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projeto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será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feito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torno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3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meses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R$ </a:t>
              </a:r>
              <a:r>
                <a:rPr lang="pt-B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2952,00</a:t>
              </a:r>
              <a:r>
                <a:rPr lang="ko-KR" alt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pt-B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 3 = R$ 984,00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34575" y="2729897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 agora? O que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acha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?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Salário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durante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projeto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pessoa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é de R$ 984,00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217" y="3700511"/>
            <a:ext cx="41148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80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Cronograma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Gantt no Excel? </a:t>
            </a:r>
            <a:r>
              <a:rPr lang="en-US" altLang="ko-KR" dirty="0" err="1" smtClean="0"/>
              <a:t>Dá</a:t>
            </a:r>
            <a:r>
              <a:rPr lang="en-US" altLang="ko-KR" dirty="0"/>
              <a:t>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662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0264"/>
            <a:ext cx="4813068" cy="4726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4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395536" y="1635646"/>
            <a:ext cx="280831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Lista</a:t>
            </a:r>
            <a:r>
              <a:rPr lang="en-US" altLang="ko-KR" sz="2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dos 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nós</a:t>
            </a:r>
            <a:r>
              <a:rPr lang="en-US" altLang="ko-KR" sz="2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folhas</a:t>
            </a:r>
            <a:r>
              <a:rPr lang="en-US" altLang="ko-KR" sz="2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de 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todas</a:t>
            </a:r>
            <a:r>
              <a:rPr lang="en-US" altLang="ko-KR" sz="2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as EAPs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3363838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Primeiro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pegamos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todas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as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nossas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tarefas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e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colocamos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em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uma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tabela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no Excel para que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assim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fosse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gerado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o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gráfico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ficando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…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19159"/>
            <a:ext cx="4813068" cy="4726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60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3729194" y="74925"/>
            <a:ext cx="2210957" cy="6480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Assim</a:t>
            </a:r>
            <a:r>
              <a:rPr lang="en-US" altLang="ko-KR" sz="2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7534"/>
            <a:ext cx="7717510" cy="434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15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Análise</a:t>
            </a:r>
            <a:r>
              <a:rPr lang="en-US" altLang="ko-KR" dirty="0" smtClean="0"/>
              <a:t> de </a:t>
            </a:r>
            <a:r>
              <a:rPr lang="en-US" altLang="ko-KR" dirty="0" err="1" smtClean="0"/>
              <a:t>risco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Risco</a:t>
            </a:r>
            <a:r>
              <a:rPr lang="en-US" altLang="ko-KR" dirty="0" smtClean="0"/>
              <a:t> 1: </a:t>
            </a:r>
            <a:r>
              <a:rPr lang="en-US" altLang="ko-KR" dirty="0" err="1" smtClean="0"/>
              <a:t>Aluno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largar</a:t>
            </a:r>
            <a:r>
              <a:rPr lang="en-US" altLang="ko-KR" dirty="0" smtClean="0"/>
              <a:t> a </a:t>
            </a:r>
            <a:r>
              <a:rPr lang="en-US" altLang="ko-KR" dirty="0" err="1" smtClean="0"/>
              <a:t>matéria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326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:\Users\fehol\Desktop\Rummikuff-master\Rummikuff-master\Arquivos de gestão\Análise de Risco\Análise de Ris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06312"/>
            <a:ext cx="8828866" cy="357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075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err="1" smtClean="0"/>
              <a:t>Monitoramento</a:t>
            </a:r>
            <a:r>
              <a:rPr lang="en-US" altLang="ko-KR" sz="3000" dirty="0" smtClean="0"/>
              <a:t> e </a:t>
            </a:r>
            <a:r>
              <a:rPr lang="en-US" altLang="ko-KR" sz="3000" dirty="0" err="1" smtClean="0"/>
              <a:t>Controle</a:t>
            </a:r>
            <a:endParaRPr lang="ko-KR" alt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Estamos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fazendo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isso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certo</a:t>
            </a:r>
            <a:r>
              <a:rPr lang="en-US" altLang="ko-KR" dirty="0" smtClean="0"/>
              <a:t>? </a:t>
            </a:r>
            <a:r>
              <a:rPr lang="en-US" altLang="ko-KR" dirty="0" err="1" smtClean="0"/>
              <a:t>Não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sei</a:t>
            </a:r>
            <a:r>
              <a:rPr lang="en-US" altLang="ko-KR" dirty="0" smtClean="0"/>
              <a:t>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0092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6516216" y="411510"/>
            <a:ext cx="249216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Burndown</a:t>
            </a:r>
            <a:endParaRPr lang="en-US" altLang="ko-KR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Sprint 1 </a:t>
            </a:r>
          </a:p>
          <a:p>
            <a:pPr marL="0" indent="0">
              <a:buNone/>
            </a:pP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03/04 ~ 17/04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6155524"/>
              </p:ext>
            </p:extLst>
          </p:nvPr>
        </p:nvGraphicFramePr>
        <p:xfrm>
          <a:off x="611560" y="597706"/>
          <a:ext cx="5184576" cy="2927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91" y="3579862"/>
            <a:ext cx="4777730" cy="1502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085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6516216" y="411510"/>
            <a:ext cx="249216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Burndown</a:t>
            </a:r>
            <a:endParaRPr lang="en-US" altLang="ko-KR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Sprint 1 </a:t>
            </a:r>
          </a:p>
          <a:p>
            <a:pPr marL="0" indent="0">
              <a:buNone/>
            </a:pP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03/04 ~ 17/04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329891"/>
              </p:ext>
            </p:extLst>
          </p:nvPr>
        </p:nvGraphicFramePr>
        <p:xfrm>
          <a:off x="611560" y="627534"/>
          <a:ext cx="5184576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919" y="3435846"/>
            <a:ext cx="3126027" cy="161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56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altLang="ko-KR" sz="2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Esco</a:t>
            </a:r>
            <a:r>
              <a:rPr lang="pt-BR" altLang="ko-KR" sz="2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po do produto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1560" y="863590"/>
            <a:ext cx="27363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tela inicial precisa ter 3 botões: Informações, Regras e Jogar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clicar em “Informações” o usuário é redirecionado para uma tela com as informações do projeto, como os alunos que o fizeram, a universidade e o professor responsável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clicar em “Regras” o usuário é redirecionado para outra tela aonde deve estar presente o objetivo e as regras do jogo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clicar em “Jogar” uma partida é iniciada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863590"/>
            <a:ext cx="280831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 algn="just">
              <a:buFontTx/>
              <a:buChar char="-"/>
            </a:pP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106 peças são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distribuidas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entre os 4 jogadores e o monte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jogador é redirecionado para uma tela aonde aparecem os outros 3 jogadores, sua mão, a mesa (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inicialmenre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sem peças), um botão para comprar peças do monte e dois botões para agrupar as pedras da própria mão (uma por cor e outra por número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algn="just"/>
            <a:endParaRPr lang="pt-B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jogador, no seu respectivo turno, deve colocar as peças na mesa em conjuntos de “Grupos” (3 ou mais pedras com mesmo valor e cores diferentes) ou “Sequências”( 3 ou mais pedras com mesma cor e valores sequenciais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96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 err="1" smtClean="0"/>
              <a:t>Vers</a:t>
            </a:r>
            <a:r>
              <a:rPr lang="en-US" altLang="ko-KR" dirty="0" err="1" smtClean="0"/>
              <a:t>ão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Parcial</a:t>
            </a:r>
            <a:r>
              <a:rPr lang="en-US" altLang="ko-KR" dirty="0" smtClean="0"/>
              <a:t> e Obrigado a </a:t>
            </a:r>
            <a:r>
              <a:rPr lang="en-US" altLang="ko-KR" dirty="0" err="1" smtClean="0"/>
              <a:t>todos</a:t>
            </a:r>
            <a:r>
              <a:rPr lang="en-US" altLang="ko-KR" dirty="0" smtClean="0"/>
              <a:t> &lt;3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en-US" altLang="ko-KR" dirty="0" err="1" smtClean="0"/>
              <a:t>Gente</a:t>
            </a:r>
            <a:r>
              <a:rPr lang="en-US" altLang="ko-KR" dirty="0" smtClean="0"/>
              <a:t>… </a:t>
            </a:r>
            <a:r>
              <a:rPr lang="en-US" altLang="ko-KR" dirty="0" err="1" smtClean="0"/>
              <a:t>esses</a:t>
            </a:r>
            <a:r>
              <a:rPr lang="en-US" altLang="ko-KR" dirty="0" smtClean="0"/>
              <a:t> slides </a:t>
            </a:r>
            <a:r>
              <a:rPr lang="en-US" altLang="ko-KR" dirty="0" err="1" smtClean="0"/>
              <a:t>ficaram</a:t>
            </a:r>
            <a:r>
              <a:rPr lang="en-US" altLang="ko-KR" dirty="0" smtClean="0"/>
              <a:t> bonitos né?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5431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err="1" smtClean="0"/>
              <a:t>Monitoramento</a:t>
            </a:r>
            <a:r>
              <a:rPr lang="en-US" altLang="ko-KR" sz="3000" dirty="0" smtClean="0"/>
              <a:t> e </a:t>
            </a:r>
            <a:r>
              <a:rPr lang="en-US" altLang="ko-KR" sz="3000" dirty="0" err="1" smtClean="0"/>
              <a:t>Controle</a:t>
            </a:r>
            <a:endParaRPr lang="ko-KR" alt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Estamos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fazendo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isso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certo</a:t>
            </a:r>
            <a:r>
              <a:rPr lang="en-US" altLang="ko-KR" dirty="0" smtClean="0"/>
              <a:t>? </a:t>
            </a:r>
            <a:r>
              <a:rPr lang="en-US" altLang="ko-KR" dirty="0" err="1" smtClean="0"/>
              <a:t>Não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sei</a:t>
            </a:r>
            <a:r>
              <a:rPr lang="en-US" altLang="ko-KR" dirty="0" smtClean="0"/>
              <a:t>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7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altLang="ko-KR" sz="2800" b="1" dirty="0">
                <a:solidFill>
                  <a:schemeClr val="bg1"/>
                </a:solidFill>
                <a:cs typeface="Arial" pitchFamily="34" charset="0"/>
              </a:rPr>
              <a:t>Escopo do produto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1560" y="771302"/>
            <a:ext cx="56886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primeira jogada a soma das peças deve ser igual ou superior a 30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lang="pt-BR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pt-BR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Após </a:t>
            </a:r>
            <a:r>
              <a:rPr lang="pt-B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colocar as peças na mesa o botão para comprar peças do monte é </a:t>
            </a:r>
            <a:r>
              <a:rPr lang="pt-BR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subtituído</a:t>
            </a:r>
            <a:r>
              <a:rPr lang="pt-B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por 2 botões: um para finalizar o turno e outro para desfazer a jogada</a:t>
            </a:r>
            <a:r>
              <a:rPr lang="pt-BR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pt-BR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pt-BR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Ao </a:t>
            </a:r>
            <a:r>
              <a:rPr lang="pt-B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finalizar o turno a jogada é validada, se todas as regras foram respeitadas o turno é finalizado, caso contrário uma mensagem é mostrada ao jogador informando qual regra foi desrespeitada</a:t>
            </a:r>
            <a:r>
              <a:rPr lang="pt-BR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pt-BR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pt-BR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Caso </a:t>
            </a:r>
            <a:r>
              <a:rPr lang="pt-B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não exista jogada possível o jogador deve clicar no botão de comprar</a:t>
            </a:r>
            <a:r>
              <a:rPr lang="pt-BR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pt-BR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pt-BR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Todos </a:t>
            </a:r>
            <a:r>
              <a:rPr lang="pt-B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os turnos tem um tempo máximo</a:t>
            </a:r>
            <a:r>
              <a:rPr lang="pt-BR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pt-BR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pt-BR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Caso </a:t>
            </a:r>
            <a:r>
              <a:rPr lang="pt-B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 tempo máximo do turno se esgote antes do jogador </a:t>
            </a:r>
            <a:r>
              <a:rPr lang="pt-BR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finliazá-lo</a:t>
            </a:r>
            <a:r>
              <a:rPr lang="pt-B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qualquer jogada é desfeita e o jogador ganha uma peça do monte </a:t>
            </a:r>
            <a:r>
              <a:rPr lang="pt-BR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automáticamente</a:t>
            </a:r>
            <a:r>
              <a:rPr lang="pt-BR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pt-BR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pt-BR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Caso </a:t>
            </a:r>
            <a:r>
              <a:rPr lang="pt-B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algum dos jogadores “esvazie” a própria mão o jogo acaba e este jogador é o vencedor</a:t>
            </a:r>
            <a:r>
              <a:rPr lang="pt-BR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pt-BR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01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Escopo</a:t>
            </a:r>
            <a:r>
              <a:rPr lang="en-US" altLang="ko-KR" dirty="0" smtClean="0"/>
              <a:t> do </a:t>
            </a:r>
            <a:r>
              <a:rPr lang="en-US" altLang="ko-KR" dirty="0" err="1" smtClean="0"/>
              <a:t>projeto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Prepara</a:t>
            </a:r>
            <a:r>
              <a:rPr lang="en-US" altLang="ko-KR" dirty="0" smtClean="0"/>
              <a:t> que </a:t>
            </a:r>
            <a:r>
              <a:rPr lang="en-US" altLang="ko-KR" dirty="0" err="1" smtClean="0"/>
              <a:t>você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muita</a:t>
            </a:r>
            <a:r>
              <a:rPr lang="en-US" altLang="ko-KR" dirty="0" smtClean="0"/>
              <a:t> EAP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7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098" name="Picture 2" descr="D:\Users\fehol\Desktop\Rummikuff-master\Rummikuff-master\Arquivos de gestão\EAP\Geral\EAP Geral + Poker com custo calculad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0" y="843558"/>
            <a:ext cx="8928992" cy="35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itle 2"/>
          <p:cNvSpPr txBox="1">
            <a:spLocks/>
          </p:cNvSpPr>
          <p:nvPr/>
        </p:nvSpPr>
        <p:spPr>
          <a:xfrm>
            <a:off x="2267744" y="12347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Calma</a:t>
            </a:r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que </a:t>
            </a:r>
            <a:r>
              <a:rPr lang="en-US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iremos</a:t>
            </a:r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</a:t>
            </a:r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partes</a:t>
            </a:r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…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2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Escopo</a:t>
            </a:r>
            <a:r>
              <a:rPr lang="en-US" altLang="ko-KR" dirty="0" smtClean="0"/>
              <a:t> do </a:t>
            </a:r>
            <a:r>
              <a:rPr lang="en-US" altLang="ko-KR" dirty="0" err="1" smtClean="0"/>
              <a:t>projeto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EAP de </a:t>
            </a:r>
            <a:r>
              <a:rPr lang="en-US" altLang="ko-KR" dirty="0" err="1" smtClean="0"/>
              <a:t>Estrutura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988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122" name="Picture 2" descr="D:\Users\fehol\Desktop\Rummikuff-master\Rummikuff-master\Arquivos de gestão\EAP\Estrutura\EAP Estrutura + Po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6" y="550700"/>
            <a:ext cx="6071852" cy="401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115625"/>
            <a:ext cx="2244361" cy="88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56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Escopo</a:t>
            </a:r>
            <a:r>
              <a:rPr lang="en-US" altLang="ko-KR" dirty="0" smtClean="0"/>
              <a:t> do </a:t>
            </a:r>
            <a:r>
              <a:rPr lang="en-US" altLang="ko-KR" dirty="0" err="1" smtClean="0"/>
              <a:t>projeto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EAP de IA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3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668</Words>
  <Application>Microsoft Office PowerPoint</Application>
  <PresentationFormat>Apresentação na tela (16:9)</PresentationFormat>
  <Paragraphs>102</Paragraphs>
  <Slides>31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31</vt:i4>
      </vt:variant>
    </vt:vector>
  </HeadingPairs>
  <TitlesOfParts>
    <vt:vector size="34" baseType="lpstr"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Felipe Holanda de Souza</cp:lastModifiedBy>
  <cp:revision>86</cp:revision>
  <dcterms:created xsi:type="dcterms:W3CDTF">2016-12-05T23:26:54Z</dcterms:created>
  <dcterms:modified xsi:type="dcterms:W3CDTF">2019-04-25T20:43:27Z</dcterms:modified>
</cp:coreProperties>
</file>