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45" descr=""/>
          <p:cNvPicPr/>
          <p:nvPr/>
        </p:nvPicPr>
        <p:blipFill>
          <a:blip r:embed="rId2"/>
          <a:srcRect l="32000" t="0" r="27959" b="30829"/>
          <a:stretch/>
        </p:blipFill>
        <p:spPr>
          <a:xfrm>
            <a:off x="273600" y="88920"/>
            <a:ext cx="385920" cy="37584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45"/>
          <p:cNvSpPr/>
          <p:nvPr/>
        </p:nvSpPr>
        <p:spPr>
          <a:xfrm>
            <a:off x="273600" y="4593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9;p45"/>
          <p:cNvSpPr/>
          <p:nvPr/>
        </p:nvSpPr>
        <p:spPr>
          <a:xfrm>
            <a:off x="311760" y="4822560"/>
            <a:ext cx="85201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999999"/>
                </a:solidFill>
                <a:latin typeface="Arial"/>
                <a:ea typeface="Arial"/>
              </a:rPr>
              <a:t>© Copyright 2018-2019 www.infinityschool.com.br - All Rights Reserved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3" name="Google Shape;10;p45"/>
          <p:cNvSpPr/>
          <p:nvPr/>
        </p:nvSpPr>
        <p:spPr>
          <a:xfrm>
            <a:off x="273600" y="48225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12;p46" descr=""/>
          <p:cNvPicPr/>
          <p:nvPr/>
        </p:nvPicPr>
        <p:blipFill>
          <a:blip r:embed="rId3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3;p46"/>
          <p:cNvSpPr/>
          <p:nvPr/>
        </p:nvSpPr>
        <p:spPr>
          <a:xfrm>
            <a:off x="4855320" y="3778920"/>
            <a:ext cx="4168080" cy="12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inzel"/>
                <a:ea typeface="Cinzel"/>
              </a:rPr>
              <a:t>dev full stack- Python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inzel"/>
                <a:ea typeface="Cinzel"/>
              </a:rPr>
              <a:t>Aula 2 - Listas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sldNum"/>
          </p:nvPr>
        </p:nvSpPr>
        <p:spPr>
          <a:xfrm>
            <a:off x="8245440" y="4779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D801DBA-9FF6-404F-8B5A-665533ECB123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7;p45" descr=""/>
          <p:cNvPicPr/>
          <p:nvPr/>
        </p:nvPicPr>
        <p:blipFill>
          <a:blip r:embed="rId2"/>
          <a:srcRect l="32000" t="0" r="27959" b="30829"/>
          <a:stretch/>
        </p:blipFill>
        <p:spPr>
          <a:xfrm>
            <a:off x="273600" y="88920"/>
            <a:ext cx="385920" cy="37584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8;p45"/>
          <p:cNvSpPr/>
          <p:nvPr/>
        </p:nvSpPr>
        <p:spPr>
          <a:xfrm>
            <a:off x="273600" y="4593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Google Shape;9;p45"/>
          <p:cNvSpPr/>
          <p:nvPr/>
        </p:nvSpPr>
        <p:spPr>
          <a:xfrm>
            <a:off x="311760" y="4822560"/>
            <a:ext cx="85201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999999"/>
                </a:solidFill>
                <a:latin typeface="Arial"/>
                <a:ea typeface="Arial"/>
              </a:rPr>
              <a:t>© Copyright 2018-2019 www.infinityschool.com.br - All Rights Reserved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8" name="Google Shape;10;p45"/>
          <p:cNvSpPr/>
          <p:nvPr/>
        </p:nvSpPr>
        <p:spPr>
          <a:xfrm>
            <a:off x="273600" y="48225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16;p47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pt-BR" sz="5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5FB799-363D-4949-9AD8-466028B82304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7;p45" descr=""/>
          <p:cNvPicPr/>
          <p:nvPr/>
        </p:nvPicPr>
        <p:blipFill>
          <a:blip r:embed="rId2"/>
          <a:srcRect l="32000" t="0" r="27959" b="30829"/>
          <a:stretch/>
        </p:blipFill>
        <p:spPr>
          <a:xfrm>
            <a:off x="273600" y="88920"/>
            <a:ext cx="385920" cy="37584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8;p45"/>
          <p:cNvSpPr/>
          <p:nvPr/>
        </p:nvSpPr>
        <p:spPr>
          <a:xfrm>
            <a:off x="273600" y="4593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9;p45"/>
          <p:cNvSpPr/>
          <p:nvPr/>
        </p:nvSpPr>
        <p:spPr>
          <a:xfrm>
            <a:off x="311760" y="4822560"/>
            <a:ext cx="85201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999999"/>
                </a:solidFill>
                <a:latin typeface="Arial"/>
                <a:ea typeface="Arial"/>
              </a:rPr>
              <a:t>© Copyright 2018-2019 www.infinityschool.com.br - All Rights Reserved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92" name="Google Shape;10;p45"/>
          <p:cNvSpPr/>
          <p:nvPr/>
        </p:nvSpPr>
        <p:spPr>
          <a:xfrm>
            <a:off x="273600" y="48225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D3EEB37-4BC3-40EC-B750-F2DC4564A200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7;p45" descr=""/>
          <p:cNvPicPr/>
          <p:nvPr/>
        </p:nvPicPr>
        <p:blipFill>
          <a:blip r:embed="rId2"/>
          <a:srcRect l="32000" t="0" r="27959" b="30829"/>
          <a:stretch/>
        </p:blipFill>
        <p:spPr>
          <a:xfrm>
            <a:off x="273600" y="88920"/>
            <a:ext cx="385920" cy="3758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8;p45"/>
          <p:cNvSpPr/>
          <p:nvPr/>
        </p:nvSpPr>
        <p:spPr>
          <a:xfrm>
            <a:off x="273600" y="4593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9;p45"/>
          <p:cNvSpPr/>
          <p:nvPr/>
        </p:nvSpPr>
        <p:spPr>
          <a:xfrm>
            <a:off x="311760" y="4822560"/>
            <a:ext cx="85201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999999"/>
                </a:solidFill>
                <a:latin typeface="Arial"/>
                <a:ea typeface="Arial"/>
              </a:rPr>
              <a:t>© Copyright 2018-2019 www.infinityschool.com.br - All Rights Reserved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5" name="Google Shape;10;p45"/>
          <p:cNvSpPr/>
          <p:nvPr/>
        </p:nvSpPr>
        <p:spPr>
          <a:xfrm>
            <a:off x="273600" y="482256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Google Shape;25;p49" descr=""/>
          <p:cNvPicPr/>
          <p:nvPr/>
        </p:nvPicPr>
        <p:blipFill>
          <a:blip r:embed="rId3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26;p49"/>
          <p:cNvSpPr/>
          <p:nvPr/>
        </p:nvSpPr>
        <p:spPr>
          <a:xfrm>
            <a:off x="4839480" y="3739680"/>
            <a:ext cx="343548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71 3901 1052 |  71 9 9204 0134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@infinity.school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www.infinityschool.com.br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Salvador Shopping Business | Torre Europa Sala 310 Caminho das Árvores, Salvador - BA CEP: 40301-155 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ldNum"/>
          </p:nvPr>
        </p:nvSpPr>
        <p:spPr>
          <a:xfrm>
            <a:off x="8245440" y="4779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5235C2-BB21-4465-A7FF-46E7AE9274B7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09;p10"/>
          <p:cNvSpPr/>
          <p:nvPr/>
        </p:nvSpPr>
        <p:spPr>
          <a:xfrm>
            <a:off x="311760" y="469800"/>
            <a:ext cx="85201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Inserir elemento na lista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</p:txBody>
      </p:sp>
      <p:pic>
        <p:nvPicPr>
          <p:cNvPr id="204" name="Google Shape;110;p10" descr=""/>
          <p:cNvPicPr/>
          <p:nvPr/>
        </p:nvPicPr>
        <p:blipFill>
          <a:blip r:embed="rId1"/>
          <a:stretch/>
        </p:blipFill>
        <p:spPr>
          <a:xfrm>
            <a:off x="152280" y="1752480"/>
            <a:ext cx="8838720" cy="1771200"/>
          </a:xfrm>
          <a:prstGeom prst="rect">
            <a:avLst/>
          </a:prstGeom>
          <a:ln w="0">
            <a:noFill/>
          </a:ln>
        </p:spPr>
      </p:pic>
      <p:sp>
        <p:nvSpPr>
          <p:cNvPr id="205" name="Google Shape;111;p10"/>
          <p:cNvSpPr/>
          <p:nvPr/>
        </p:nvSpPr>
        <p:spPr>
          <a:xfrm>
            <a:off x="148680" y="3842280"/>
            <a:ext cx="601092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50" spc="-1" strike="noStrike">
                <a:solidFill>
                  <a:srgbClr val="253a44"/>
                </a:solidFill>
                <a:latin typeface="Times New Roman"/>
                <a:ea typeface="Times New Roman"/>
              </a:rPr>
              <a:t>Adiciona elementos no final de uma lista.</a:t>
            </a:r>
            <a:endParaRPr b="0" lang="pt-BR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Inserir elemento na lista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E8B78B-9EDE-4A6A-B54C-C6D779284DB7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208" name="Google Shape;119;p11" descr=""/>
          <p:cNvPicPr/>
          <p:nvPr/>
        </p:nvPicPr>
        <p:blipFill>
          <a:blip r:embed="rId1"/>
          <a:srcRect l="0" t="3761" r="0" b="0"/>
          <a:stretch/>
        </p:blipFill>
        <p:spPr>
          <a:xfrm>
            <a:off x="0" y="1710360"/>
            <a:ext cx="9143640" cy="179244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120;p11"/>
          <p:cNvSpPr/>
          <p:nvPr/>
        </p:nvSpPr>
        <p:spPr>
          <a:xfrm>
            <a:off x="148680" y="3842280"/>
            <a:ext cx="86832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50" spc="-1" strike="noStrike">
                <a:solidFill>
                  <a:srgbClr val="253a44"/>
                </a:solidFill>
                <a:latin typeface="Times New Roman"/>
                <a:ea typeface="Times New Roman"/>
              </a:rPr>
              <a:t>Adiciona elementos em uma posição indicada de uma lista.</a:t>
            </a:r>
            <a:endParaRPr b="0" lang="pt-BR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Remover elemento da lista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1322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Pop():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6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Remove um elemento da posição indicada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Remove():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6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Remove um item específico da lista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C3345E-173F-4851-BF21-723E6ABE6CAD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213" name="Google Shape;128;p12" descr=""/>
          <p:cNvPicPr/>
          <p:nvPr/>
        </p:nvPicPr>
        <p:blipFill>
          <a:blip r:embed="rId1"/>
          <a:stretch/>
        </p:blipFill>
        <p:spPr>
          <a:xfrm>
            <a:off x="6766560" y="2482920"/>
            <a:ext cx="2065320" cy="206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Remover elemento da lista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0FFC71-8045-4044-AB33-4EF8B3505977}" type="slidenum">
              <a:rPr b="0" lang="pt-BR" sz="1000" spc="-1" strike="noStrike">
                <a:solidFill>
                  <a:srgbClr val="595959"/>
                </a:solidFill>
                <a:latin typeface="Montserrat"/>
                <a:ea typeface="Montserra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216" name="Google Shape;135;p13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17496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36;p13"/>
          <p:cNvSpPr/>
          <p:nvPr/>
        </p:nvSpPr>
        <p:spPr>
          <a:xfrm>
            <a:off x="148680" y="3842280"/>
            <a:ext cx="86832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50" spc="-1" strike="noStrike">
                <a:solidFill>
                  <a:srgbClr val="253a44"/>
                </a:solidFill>
                <a:latin typeface="Times New Roman"/>
                <a:ea typeface="Times New Roman"/>
              </a:rPr>
              <a:t>Apaga o item 5 da lista (lembre-se, começa do zero!)</a:t>
            </a:r>
            <a:endParaRPr b="0" lang="pt-BR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Remover elemento da lista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142;p14" descr=""/>
          <p:cNvPicPr/>
          <p:nvPr/>
        </p:nvPicPr>
        <p:blipFill>
          <a:blip r:embed="rId1"/>
          <a:stretch/>
        </p:blipFill>
        <p:spPr>
          <a:xfrm>
            <a:off x="152280" y="1322640"/>
            <a:ext cx="8838720" cy="15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Elaborar um algoritmo que captura 5 nomes na tela e adicione em uma lista. Exiba-os em seguida.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Atividade 1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oogle Shape;149;p15" descr=""/>
          <p:cNvPicPr/>
          <p:nvPr/>
        </p:nvPicPr>
        <p:blipFill>
          <a:blip r:embed="rId1"/>
          <a:stretch/>
        </p:blipFill>
        <p:spPr>
          <a:xfrm>
            <a:off x="6568920" y="3328560"/>
            <a:ext cx="2342160" cy="14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Elaborar um algoritmo que captura 10 valores inteiros na tela e adicione-os em uma lista. Exiba apenas os ímpares.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Atividade 2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156;p16" descr=""/>
          <p:cNvPicPr/>
          <p:nvPr/>
        </p:nvPicPr>
        <p:blipFill>
          <a:blip r:embed="rId1"/>
          <a:stretch/>
        </p:blipFill>
        <p:spPr>
          <a:xfrm>
            <a:off x="6568920" y="3328560"/>
            <a:ext cx="2342160" cy="14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Arial"/>
              </a:rPr>
              <a:t>Tuplas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28" name="Google Shape;163;p17" descr=""/>
          <p:cNvPicPr/>
          <p:nvPr/>
        </p:nvPicPr>
        <p:blipFill>
          <a:blip r:embed="rId1"/>
          <a:stretch/>
        </p:blipFill>
        <p:spPr>
          <a:xfrm>
            <a:off x="0" y="3015720"/>
            <a:ext cx="1771560" cy="17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Sequências de valores, da mesma forma que listas;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Diferenças: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Os valores de uma tupla, ao contrário de uma lista, são imutáveis;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Tuplas usam parênteses enquanto listas usam colchetes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&gt;&gt;&gt; lista = [1, 2, 3, 4]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&gt;&gt;&gt; tupla = (1, 2, 3, 4)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Tupla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Tupla vazia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&gt;&gt;&gt; tupla = ()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Tupla com um único elemento (note a necessidade da vírgula, mesmo sendo um único elemento)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&gt;&gt;&gt; tupla = (1,)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Tuplas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Arial"/>
              </a:rPr>
              <a:t>Listas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79" name="Google Shape;53;p2" descr=""/>
          <p:cNvPicPr/>
          <p:nvPr/>
        </p:nvPicPr>
        <p:blipFill>
          <a:blip r:embed="rId1"/>
          <a:stretch/>
        </p:blipFill>
        <p:spPr>
          <a:xfrm>
            <a:off x="0" y="3015720"/>
            <a:ext cx="1771560" cy="17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Exibir dados: Igual a lista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Tuplas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182;p20" descr=""/>
          <p:cNvPicPr/>
          <p:nvPr/>
        </p:nvPicPr>
        <p:blipFill>
          <a:blip r:embed="rId1"/>
          <a:srcRect l="0" t="0" r="3406" b="0"/>
          <a:stretch/>
        </p:blipFill>
        <p:spPr>
          <a:xfrm>
            <a:off x="69120" y="1773720"/>
            <a:ext cx="8831880" cy="87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Tuplas: Usando Slices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Google Shape;189;p21" descr=""/>
          <p:cNvPicPr/>
          <p:nvPr/>
        </p:nvPicPr>
        <p:blipFill>
          <a:blip r:embed="rId1"/>
          <a:stretch/>
        </p:blipFill>
        <p:spPr>
          <a:xfrm>
            <a:off x="0" y="2116440"/>
            <a:ext cx="9143640" cy="910440"/>
          </a:xfrm>
          <a:prstGeom prst="rect">
            <a:avLst/>
          </a:prstGeom>
          <a:ln w="0">
            <a:noFill/>
          </a:ln>
        </p:spPr>
      </p:pic>
      <p:sp>
        <p:nvSpPr>
          <p:cNvPr id="239" name="Google Shape;190;p21"/>
          <p:cNvSpPr/>
          <p:nvPr/>
        </p:nvSpPr>
        <p:spPr>
          <a:xfrm>
            <a:off x="619560" y="2476800"/>
            <a:ext cx="1474560" cy="42120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191;p21"/>
          <p:cNvSpPr/>
          <p:nvPr/>
        </p:nvSpPr>
        <p:spPr>
          <a:xfrm>
            <a:off x="1357200" y="2898360"/>
            <a:ext cx="216252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192;p21"/>
          <p:cNvSpPr/>
          <p:nvPr/>
        </p:nvSpPr>
        <p:spPr>
          <a:xfrm>
            <a:off x="3210120" y="3730680"/>
            <a:ext cx="56221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Primeira posição de exibição : qual posição vai parar (não incluída)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Como são imutáveis não se pode atualizar o valor da tupla.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Tuplas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oogle Shape;199;p22" descr=""/>
          <p:cNvPicPr/>
          <p:nvPr/>
        </p:nvPicPr>
        <p:blipFill>
          <a:blip r:embed="rId1"/>
          <a:stretch/>
        </p:blipFill>
        <p:spPr>
          <a:xfrm>
            <a:off x="0" y="2207160"/>
            <a:ext cx="9143640" cy="72864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200;p22" descr=""/>
          <p:cNvPicPr/>
          <p:nvPr/>
        </p:nvPicPr>
        <p:blipFill>
          <a:blip r:embed="rId2"/>
          <a:stretch/>
        </p:blipFill>
        <p:spPr>
          <a:xfrm>
            <a:off x="78120" y="3627000"/>
            <a:ext cx="9143640" cy="101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Operadores Básicos sobre Tuplas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206;p23" descr=""/>
          <p:cNvPicPr/>
          <p:nvPr/>
        </p:nvPicPr>
        <p:blipFill>
          <a:blip r:embed="rId1"/>
          <a:stretch/>
        </p:blipFill>
        <p:spPr>
          <a:xfrm>
            <a:off x="524160" y="1170000"/>
            <a:ext cx="7755120" cy="366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Arial"/>
              </a:rPr>
              <a:t>Dicionários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50" name="Google Shape;213;p24" descr=""/>
          <p:cNvPicPr/>
          <p:nvPr/>
        </p:nvPicPr>
        <p:blipFill>
          <a:blip r:embed="rId1"/>
          <a:stretch/>
        </p:blipFill>
        <p:spPr>
          <a:xfrm>
            <a:off x="0" y="3015720"/>
            <a:ext cx="1771560" cy="17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Dicionário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Representam coleções de dados que contém na sua estrutura um conjunto de pares chave/valor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Cada chave individual tem um valor associado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 associação nos dicionários é feita por meio de uma chave que faz referência a um valor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220;p25" descr=""/>
          <p:cNvPicPr/>
          <p:nvPr/>
        </p:nvPicPr>
        <p:blipFill>
          <a:blip r:embed="rId1"/>
          <a:stretch/>
        </p:blipFill>
        <p:spPr>
          <a:xfrm>
            <a:off x="6648120" y="3036600"/>
            <a:ext cx="1437480" cy="14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o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n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á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</a:t>
            </a: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Google Shape;226;p26" descr=""/>
          <p:cNvPicPr/>
          <p:nvPr/>
        </p:nvPicPr>
        <p:blipFill>
          <a:blip r:embed="rId1"/>
          <a:stretch/>
        </p:blipFill>
        <p:spPr>
          <a:xfrm>
            <a:off x="610920" y="1471320"/>
            <a:ext cx="5474160" cy="21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Dicionário - Adicionando campo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Google Shape;232;p27" descr=""/>
          <p:cNvPicPr/>
          <p:nvPr/>
        </p:nvPicPr>
        <p:blipFill>
          <a:blip r:embed="rId1"/>
          <a:stretch/>
        </p:blipFill>
        <p:spPr>
          <a:xfrm>
            <a:off x="883800" y="1322640"/>
            <a:ext cx="4285800" cy="295236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233;p27" descr=""/>
          <p:cNvPicPr/>
          <p:nvPr/>
        </p:nvPicPr>
        <p:blipFill>
          <a:blip r:embed="rId2"/>
          <a:stretch/>
        </p:blipFill>
        <p:spPr>
          <a:xfrm>
            <a:off x="152280" y="4275360"/>
            <a:ext cx="8838720" cy="40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Dicionário - Removendo campo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Google Shape;239;p28" descr=""/>
          <p:cNvPicPr/>
          <p:nvPr/>
        </p:nvPicPr>
        <p:blipFill>
          <a:blip r:embed="rId1"/>
          <a:stretch/>
        </p:blipFill>
        <p:spPr>
          <a:xfrm>
            <a:off x="152280" y="1322640"/>
            <a:ext cx="3645000" cy="2800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240;p28" descr=""/>
          <p:cNvPicPr/>
          <p:nvPr/>
        </p:nvPicPr>
        <p:blipFill>
          <a:blip r:embed="rId2"/>
          <a:srcRect l="0" t="30624" r="0" b="0"/>
          <a:stretch/>
        </p:blipFill>
        <p:spPr>
          <a:xfrm>
            <a:off x="152280" y="4387320"/>
            <a:ext cx="8838720" cy="25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Dicionário : Chave? Valor?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Qual dado deve servir como chave?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Por qual elemento quero fazer o acesso?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Qual dado deve servir como conteúdo?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Qual(is) valor(es) quero associar à chave?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58;p3"/>
          <p:cNvSpPr/>
          <p:nvPr/>
        </p:nvSpPr>
        <p:spPr>
          <a:xfrm>
            <a:off x="311760" y="469800"/>
            <a:ext cx="85201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Coleção de valores indexada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cada valor é identificado por um índice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Os índices sempre começam em 0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Representação sempre com colchetes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Acesso a dados de Dicionário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Feito sempre pela chave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Ex: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253;p30" descr=""/>
          <p:cNvPicPr/>
          <p:nvPr/>
        </p:nvPicPr>
        <p:blipFill>
          <a:blip r:embed="rId1"/>
          <a:stretch/>
        </p:blipFill>
        <p:spPr>
          <a:xfrm>
            <a:off x="4422240" y="2201760"/>
            <a:ext cx="4066920" cy="24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Dicionário com múltiplos valores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311760" y="1170000"/>
            <a:ext cx="8520120" cy="310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260;p31" descr=""/>
          <p:cNvPicPr/>
          <p:nvPr/>
        </p:nvPicPr>
        <p:blipFill>
          <a:blip r:embed="rId1"/>
          <a:stretch/>
        </p:blipFill>
        <p:spPr>
          <a:xfrm>
            <a:off x="464040" y="1239480"/>
            <a:ext cx="4762080" cy="36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Acrescentar novos valores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311760" y="1170000"/>
            <a:ext cx="8520120" cy="310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Google Shape;267;p32" descr=""/>
          <p:cNvPicPr/>
          <p:nvPr/>
        </p:nvPicPr>
        <p:blipFill>
          <a:blip r:embed="rId1"/>
          <a:stretch/>
        </p:blipFill>
        <p:spPr>
          <a:xfrm>
            <a:off x="628560" y="1509840"/>
            <a:ext cx="7886520" cy="21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Retorna um outro dicionário com os mesmos pares chave/conteúdo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Copy(): Listas e Dicionários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Google Shape;274;p33" descr=""/>
          <p:cNvPicPr/>
          <p:nvPr/>
        </p:nvPicPr>
        <p:blipFill>
          <a:blip r:embed="rId1"/>
          <a:stretch/>
        </p:blipFill>
        <p:spPr>
          <a:xfrm>
            <a:off x="1288800" y="1845000"/>
            <a:ext cx="6890040" cy="300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Se conteúdo for lista, o que é copiado é apenas a referência...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Copy(): Listas e Dicionários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281;p34" descr=""/>
          <p:cNvPicPr/>
          <p:nvPr/>
        </p:nvPicPr>
        <p:blipFill>
          <a:blip r:embed="rId1"/>
          <a:stretch/>
        </p:blipFill>
        <p:spPr>
          <a:xfrm>
            <a:off x="644400" y="1776960"/>
            <a:ext cx="5988600" cy="287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Remove todos os elementos do dicionário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Clear()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288;p35" descr=""/>
          <p:cNvPicPr/>
          <p:nvPr/>
        </p:nvPicPr>
        <p:blipFill>
          <a:blip r:embed="rId1"/>
          <a:stretch/>
        </p:blipFill>
        <p:spPr>
          <a:xfrm>
            <a:off x="914400" y="1911240"/>
            <a:ext cx="7314840" cy="27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Usada para criar dicionários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Pode receber dois tipos de parâmetros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Função dict() 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Google Shape;295;p36" descr=""/>
          <p:cNvPicPr/>
          <p:nvPr/>
        </p:nvPicPr>
        <p:blipFill>
          <a:blip r:embed="rId1"/>
          <a:stretch/>
        </p:blipFill>
        <p:spPr>
          <a:xfrm>
            <a:off x="217800" y="2047680"/>
            <a:ext cx="8520120" cy="1004400"/>
          </a:xfrm>
          <a:prstGeom prst="rect">
            <a:avLst/>
          </a:prstGeom>
          <a:ln w="0">
            <a:noFill/>
          </a:ln>
        </p:spPr>
      </p:pic>
      <p:pic>
        <p:nvPicPr>
          <p:cNvPr id="285" name="Google Shape;296;p36" descr=""/>
          <p:cNvPicPr/>
          <p:nvPr/>
        </p:nvPicPr>
        <p:blipFill>
          <a:blip r:embed="rId2"/>
          <a:stretch/>
        </p:blipFill>
        <p:spPr>
          <a:xfrm>
            <a:off x="3378600" y="3238560"/>
            <a:ext cx="2198520" cy="10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Retorna uma lista com todos os pares chave/conteúdo do dicionário no formato de tupla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Items()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Google Shape;303;p37" descr=""/>
          <p:cNvPicPr/>
          <p:nvPr/>
        </p:nvPicPr>
        <p:blipFill>
          <a:blip r:embed="rId1"/>
          <a:stretch/>
        </p:blipFill>
        <p:spPr>
          <a:xfrm>
            <a:off x="708840" y="2373480"/>
            <a:ext cx="7924320" cy="18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Retorna uma lista com todas as chaves do dicionário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keys() 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310;p38" descr=""/>
          <p:cNvPicPr/>
          <p:nvPr/>
        </p:nvPicPr>
        <p:blipFill>
          <a:blip r:embed="rId1"/>
          <a:stretch/>
        </p:blipFill>
        <p:spPr>
          <a:xfrm>
            <a:off x="980280" y="2124720"/>
            <a:ext cx="7381440" cy="20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Retorna uma lista com todos os valores do dicionário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values() 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Google Shape;317;p39" descr=""/>
          <p:cNvPicPr/>
          <p:nvPr/>
        </p:nvPicPr>
        <p:blipFill>
          <a:blip r:embed="rId1"/>
          <a:stretch/>
        </p:blipFill>
        <p:spPr>
          <a:xfrm>
            <a:off x="984600" y="1870200"/>
            <a:ext cx="6752880" cy="19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65;p4" descr=""/>
          <p:cNvPicPr/>
          <p:nvPr/>
        </p:nvPicPr>
        <p:blipFill>
          <a:blip r:embed="rId1"/>
          <a:srcRect l="657" t="2285" r="0" b="0"/>
          <a:stretch/>
        </p:blipFill>
        <p:spPr>
          <a:xfrm>
            <a:off x="210600" y="1217160"/>
            <a:ext cx="8780400" cy="201276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66;p4" descr=""/>
          <p:cNvPicPr/>
          <p:nvPr/>
        </p:nvPicPr>
        <p:blipFill>
          <a:blip r:embed="rId2"/>
          <a:stretch/>
        </p:blipFill>
        <p:spPr>
          <a:xfrm>
            <a:off x="152280" y="3382560"/>
            <a:ext cx="7829280" cy="8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Retorna e remove o último par chave/valor do dicionário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Pode ser usado para iterar sobre todos os elementos do dicionário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popitem() 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Google Shape;324;p40" descr=""/>
          <p:cNvPicPr/>
          <p:nvPr/>
        </p:nvPicPr>
        <p:blipFill>
          <a:blip r:embed="rId1"/>
          <a:stretch/>
        </p:blipFill>
        <p:spPr>
          <a:xfrm>
            <a:off x="1065960" y="1992600"/>
            <a:ext cx="6885000" cy="25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Retorna e remove um par chave/valor do dicionário identificado pela chave, ou retorna uma mensagem quando não encontra a chave.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aluno = dict([('Ana',3),('Pedro',2),('Joao',7),('Edu',5)])</a:t>
            </a:r>
            <a:endParaRPr b="0" lang="pt-BR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080000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print(aluno.pop(“Edu”,”Não achei”))</a:t>
            </a:r>
            <a:endParaRPr b="0" lang="pt-BR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08000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08000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08000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pop() 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 iteração em elementos de um dicionário é feita a partir da chave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Lembre-se de que com dicionários não temos ordem pré-definida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Iterando com Dicionários 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Google Shape;331;p41" descr=""/>
          <p:cNvPicPr/>
          <p:nvPr/>
        </p:nvPicPr>
        <p:blipFill>
          <a:blip r:embed="rId1"/>
          <a:stretch/>
        </p:blipFill>
        <p:spPr>
          <a:xfrm>
            <a:off x="576360" y="2152080"/>
            <a:ext cx="7991280" cy="20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Escreva uma função que conta a quantidade de vogais em um texto e armazena tal quantidade em um dicionário, onde a chave é a vogal considerada.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Atividade 1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Escreva um programa que lê duas notas de vários alunos e armazena tais notas em um dicionário, onde a chave é o nome do aluno. A entrada de dados deve terminar quando for lida uma string vazia como nome. Escreva uma função que retorna a média do aluno, dado seu nome.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Atividade 2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72;p5" descr=""/>
          <p:cNvPicPr/>
          <p:nvPr/>
        </p:nvPicPr>
        <p:blipFill>
          <a:blip r:embed="rId1"/>
          <a:stretch/>
        </p:blipFill>
        <p:spPr>
          <a:xfrm>
            <a:off x="152280" y="1322640"/>
            <a:ext cx="8838720" cy="2760840"/>
          </a:xfrm>
          <a:prstGeom prst="rect">
            <a:avLst/>
          </a:prstGeom>
          <a:ln w="0">
            <a:noFill/>
          </a:ln>
        </p:spPr>
      </p:pic>
      <p:sp>
        <p:nvSpPr>
          <p:cNvPr id="187" name="Google Shape;73;p5"/>
          <p:cNvSpPr/>
          <p:nvPr/>
        </p:nvSpPr>
        <p:spPr>
          <a:xfrm>
            <a:off x="1710360" y="1735200"/>
            <a:ext cx="433440" cy="24537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74;p5"/>
          <p:cNvSpPr/>
          <p:nvPr/>
        </p:nvSpPr>
        <p:spPr>
          <a:xfrm flipH="1" rot="10800000">
            <a:off x="2143800" y="2950200"/>
            <a:ext cx="14000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75;p5"/>
          <p:cNvSpPr/>
          <p:nvPr/>
        </p:nvSpPr>
        <p:spPr>
          <a:xfrm>
            <a:off x="3668760" y="2776320"/>
            <a:ext cx="5006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1, 2, 3, 4 ….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81;p6" descr=""/>
          <p:cNvPicPr/>
          <p:nvPr/>
        </p:nvPicPr>
        <p:blipFill>
          <a:blip r:embed="rId1"/>
          <a:srcRect l="0" t="0" r="0" b="47297"/>
          <a:stretch/>
        </p:blipFill>
        <p:spPr>
          <a:xfrm>
            <a:off x="152280" y="1322640"/>
            <a:ext cx="8838720" cy="84600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82;p6"/>
          <p:cNvSpPr/>
          <p:nvPr/>
        </p:nvSpPr>
        <p:spPr>
          <a:xfrm>
            <a:off x="148680" y="3842280"/>
            <a:ext cx="86832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50" spc="-1" strike="noStrike">
                <a:solidFill>
                  <a:srgbClr val="253a44"/>
                </a:solidFill>
                <a:latin typeface="Times New Roman"/>
                <a:ea typeface="Times New Roman"/>
              </a:rPr>
              <a:t>O valor do índice 0 foi substituído</a:t>
            </a:r>
            <a:endParaRPr b="0" lang="pt-BR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88;p7" descr=""/>
          <p:cNvPicPr/>
          <p:nvPr/>
        </p:nvPicPr>
        <p:blipFill>
          <a:blip r:embed="rId1"/>
          <a:stretch/>
        </p:blipFill>
        <p:spPr>
          <a:xfrm>
            <a:off x="152280" y="1322640"/>
            <a:ext cx="8838720" cy="1663560"/>
          </a:xfrm>
          <a:prstGeom prst="rect">
            <a:avLst/>
          </a:prstGeom>
          <a:ln w="0">
            <a:noFill/>
          </a:ln>
        </p:spPr>
      </p:pic>
      <p:sp>
        <p:nvSpPr>
          <p:cNvPr id="195" name="Google Shape;89;p7"/>
          <p:cNvSpPr/>
          <p:nvPr/>
        </p:nvSpPr>
        <p:spPr>
          <a:xfrm>
            <a:off x="0" y="3455640"/>
            <a:ext cx="9143640" cy="572400"/>
          </a:xfrm>
          <a:prstGeom prst="rect">
            <a:avLst/>
          </a:prstGeom>
          <a:solidFill>
            <a:srgbClr val="b7b7b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Alternativa  1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64040" y="1325880"/>
            <a:ext cx="8520120" cy="259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96;p8" descr=""/>
          <p:cNvPicPr/>
          <p:nvPr/>
        </p:nvPicPr>
        <p:blipFill>
          <a:blip r:embed="rId1"/>
          <a:stretch/>
        </p:blipFill>
        <p:spPr>
          <a:xfrm>
            <a:off x="23760" y="1957320"/>
            <a:ext cx="9096120" cy="1228320"/>
          </a:xfrm>
          <a:prstGeom prst="rect">
            <a:avLst/>
          </a:prstGeom>
          <a:ln w="0">
            <a:noFill/>
          </a:ln>
        </p:spPr>
      </p:pic>
      <p:sp>
        <p:nvSpPr>
          <p:cNvPr id="199" name="Google Shape;97;p8"/>
          <p:cNvSpPr/>
          <p:nvPr/>
        </p:nvSpPr>
        <p:spPr>
          <a:xfrm>
            <a:off x="0" y="3455640"/>
            <a:ext cx="9143640" cy="572400"/>
          </a:xfrm>
          <a:prstGeom prst="rect">
            <a:avLst/>
          </a:prstGeom>
          <a:solidFill>
            <a:srgbClr val="b7b7b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Alternativa  2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4040" y="59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Listas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Google Shape;103;p9" descr=""/>
          <p:cNvPicPr/>
          <p:nvPr/>
        </p:nvPicPr>
        <p:blipFill>
          <a:blip r:embed="rId1"/>
          <a:stretch/>
        </p:blipFill>
        <p:spPr>
          <a:xfrm>
            <a:off x="152280" y="1322640"/>
            <a:ext cx="8838720" cy="1063080"/>
          </a:xfrm>
          <a:prstGeom prst="rect">
            <a:avLst/>
          </a:prstGeom>
          <a:ln w="0">
            <a:noFill/>
          </a:ln>
        </p:spPr>
      </p:pic>
      <p:sp>
        <p:nvSpPr>
          <p:cNvPr id="202" name="Google Shape;104;p9"/>
          <p:cNvSpPr/>
          <p:nvPr/>
        </p:nvSpPr>
        <p:spPr>
          <a:xfrm>
            <a:off x="0" y="3455640"/>
            <a:ext cx="9143640" cy="572400"/>
          </a:xfrm>
          <a:prstGeom prst="rect">
            <a:avLst/>
          </a:prstGeom>
          <a:solidFill>
            <a:srgbClr val="b7b7b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Alternativa  3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>Eduardo Xavier</cp:lastModifiedBy>
  <dcterms:modified xsi:type="dcterms:W3CDTF">2021-12-03T12:54:21Z</dcterms:modified>
  <cp:revision>7</cp:revision>
  <dc:subject/>
  <dc:title/>
</cp:coreProperties>
</file>