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8" r:id="rId4"/>
    <p:sldId id="264" r:id="rId5"/>
    <p:sldId id="260" r:id="rId6"/>
    <p:sldId id="262" r:id="rId7"/>
    <p:sldId id="263" r:id="rId8"/>
    <p:sldId id="266" r:id="rId9"/>
    <p:sldId id="267" r:id="rId10"/>
    <p:sldId id="269" r:id="rId11"/>
    <p:sldId id="257" r:id="rId12"/>
    <p:sldId id="258" r:id="rId13"/>
    <p:sldId id="259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FFFF37"/>
    <a:srgbClr val="FFFF66"/>
    <a:srgbClr val="D5E915"/>
    <a:srgbClr val="E8ED11"/>
    <a:srgbClr val="FF0066"/>
    <a:srgbClr val="9B9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5265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 Juan López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“Escribir una cita aquí”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del título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r>
              <a:rPr dirty="0" err="1"/>
              <a:t>Recursos</a:t>
            </a:r>
            <a:r>
              <a:rPr dirty="0"/>
              <a:t> para </a:t>
            </a:r>
            <a:r>
              <a:rPr dirty="0" err="1"/>
              <a:t>implementar</a:t>
            </a:r>
            <a:r>
              <a:rPr dirty="0"/>
              <a:t> las </a:t>
            </a:r>
            <a:r>
              <a:rPr dirty="0" err="1"/>
              <a:t>tecnologías</a:t>
            </a:r>
            <a:r>
              <a:rPr dirty="0"/>
              <a:t>.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r>
              <a:rPr dirty="0" err="1"/>
              <a:t>Desarrollo</a:t>
            </a:r>
            <a:r>
              <a:rPr dirty="0"/>
              <a:t> con </a:t>
            </a:r>
            <a:r>
              <a:rPr dirty="0" err="1"/>
              <a:t>Tecnologías</a:t>
            </a:r>
            <a:r>
              <a:rPr dirty="0"/>
              <a:t> </a:t>
            </a:r>
            <a:r>
              <a:rPr dirty="0" err="1"/>
              <a:t>Emergentes</a:t>
            </a:r>
            <a:r>
              <a:rPr dirty="0"/>
              <a:t>.</a:t>
            </a:r>
          </a:p>
        </p:txBody>
      </p:sp>
      <p:sp>
        <p:nvSpPr>
          <p:cNvPr id="4" name="Shape 120"/>
          <p:cNvSpPr txBox="1">
            <a:spLocks/>
          </p:cNvSpPr>
          <p:nvPr/>
        </p:nvSpPr>
        <p:spPr>
          <a:xfrm>
            <a:off x="16209818" y="10751127"/>
            <a:ext cx="10640291" cy="247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 smtClean="0"/>
              <a:t>Grupo 1 tarde</a:t>
            </a:r>
          </a:p>
          <a:p>
            <a:pPr hangingPunct="1"/>
            <a:r>
              <a:rPr lang="es-ES" sz="2400" dirty="0" smtClean="0"/>
              <a:t>Patricia Sotodosos (coordinadora)</a:t>
            </a:r>
          </a:p>
          <a:p>
            <a:pPr hangingPunct="1"/>
            <a:r>
              <a:rPr lang="es-ES" sz="2400" dirty="0" smtClean="0"/>
              <a:t>Eduardo Martín</a:t>
            </a:r>
          </a:p>
          <a:p>
            <a:pPr hangingPunct="1"/>
            <a:r>
              <a:rPr lang="es-ES" sz="2400" dirty="0" smtClean="0"/>
              <a:t>Roberto Cabrera</a:t>
            </a:r>
          </a:p>
          <a:p>
            <a:pPr hangingPunct="1"/>
            <a:r>
              <a:rPr lang="es-ES" sz="2400" dirty="0" smtClean="0"/>
              <a:t>Jesús Melchor</a:t>
            </a:r>
          </a:p>
          <a:p>
            <a:pPr hangingPunct="1"/>
            <a:r>
              <a:rPr lang="es-ES" sz="2400" dirty="0" smtClean="0"/>
              <a:t>Eduardo V. </a:t>
            </a:r>
            <a:r>
              <a:rPr lang="es-ES" sz="2400" dirty="0" err="1" smtClean="0"/>
              <a:t>Izuierdo</a:t>
            </a:r>
            <a:endParaRPr lang="es-E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4322619" y="8167552"/>
            <a:ext cx="15101455" cy="171258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sz="166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Recursos para</a:t>
            </a:r>
            <a:br>
              <a:rPr lang="es-ES" sz="166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166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desarrollar</a:t>
            </a:r>
            <a:endParaRPr sz="16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841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/>
              <a:t>Android.</a:t>
            </a: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6006" y="7373408"/>
            <a:ext cx="8213660" cy="821366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783325" y="3113165"/>
            <a:ext cx="22817350" cy="1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rgbClr val="53585F"/>
                </a:solidFill>
              </a:rPr>
              <a:t>Android se basa en el uso de Dalvik como principal máquina virtual, posibilitando la ejecución de la mayoría de aplicaciones </a:t>
            </a:r>
            <a:r>
              <a:rPr b="1">
                <a:solidFill>
                  <a:srgbClr val="99CC00"/>
                </a:solidFill>
                <a:latin typeface="Helvetica"/>
                <a:ea typeface="Helvetica"/>
                <a:cs typeface="Helvetica"/>
                <a:sym typeface="Helvetica"/>
              </a:rPr>
              <a:t>Java</a:t>
            </a:r>
            <a:r>
              <a:rPr>
                <a:solidFill>
                  <a:srgbClr val="53585F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A7B2B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iOS.</a:t>
            </a:r>
          </a:p>
        </p:txBody>
      </p:sp>
      <p:sp>
        <p:nvSpPr>
          <p:cNvPr id="127" name="Shape 127"/>
          <p:cNvSpPr/>
          <p:nvPr/>
        </p:nvSpPr>
        <p:spPr>
          <a:xfrm>
            <a:off x="778232" y="3111499"/>
            <a:ext cx="22827537" cy="2387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53585F"/>
                </a:solidFill>
              </a:defRPr>
            </a:pPr>
            <a:r>
              <a:rPr dirty="0"/>
              <a:t>Apple </a:t>
            </a:r>
            <a:r>
              <a:rPr dirty="0" err="1">
                <a:solidFill>
                  <a:srgbClr val="53585F"/>
                </a:solidFill>
              </a:rPr>
              <a:t>apuesta</a:t>
            </a:r>
            <a:r>
              <a:rPr dirty="0"/>
              <a:t> </a:t>
            </a:r>
            <a:r>
              <a:rPr dirty="0" err="1">
                <a:solidFill>
                  <a:srgbClr val="9B9EA2"/>
                </a:solidFill>
              </a:rPr>
              <a:t>por</a:t>
            </a:r>
            <a:r>
              <a:rPr dirty="0"/>
              <a:t> la </a:t>
            </a:r>
            <a:r>
              <a:rPr b="1" dirty="0" err="1">
                <a:solidFill>
                  <a:srgbClr val="A7B2BB"/>
                </a:solidFill>
                <a:latin typeface="Helvetica"/>
                <a:ea typeface="Helvetica"/>
                <a:cs typeface="Helvetica"/>
                <a:sym typeface="Helvetica"/>
              </a:rPr>
              <a:t>seguridad</a:t>
            </a:r>
            <a:r>
              <a:rPr dirty="0"/>
              <a:t> y </a:t>
            </a:r>
            <a:r>
              <a:rPr b="1" dirty="0" err="1">
                <a:solidFill>
                  <a:srgbClr val="A7B2BB"/>
                </a:solidFill>
                <a:latin typeface="Helvetica"/>
                <a:ea typeface="Helvetica"/>
                <a:cs typeface="Helvetica"/>
                <a:sym typeface="Helvetica"/>
              </a:rPr>
              <a:t>robustez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sus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, </a:t>
            </a:r>
            <a:r>
              <a:rPr dirty="0" err="1"/>
              <a:t>implicando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gran </a:t>
            </a:r>
            <a:r>
              <a:rPr dirty="0" err="1"/>
              <a:t>pre</a:t>
            </a:r>
            <a:r>
              <a:rPr dirty="0" err="1">
                <a:solidFill>
                  <a:srgbClr val="9B9EA2"/>
                </a:solidFill>
              </a:rPr>
              <a:t>sencia</a:t>
            </a:r>
            <a:r>
              <a:rPr dirty="0"/>
              <a:t> </a:t>
            </a:r>
            <a:r>
              <a:rPr dirty="0" err="1"/>
              <a:t>tanto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el </a:t>
            </a:r>
            <a:r>
              <a:rPr dirty="0" err="1"/>
              <a:t>desarrollo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aprobación</a:t>
            </a:r>
            <a:r>
              <a:rPr dirty="0"/>
              <a:t> y </a:t>
            </a:r>
            <a:r>
              <a:rPr dirty="0" err="1"/>
              <a:t>publicación</a:t>
            </a:r>
            <a:r>
              <a:rPr dirty="0"/>
              <a:t> de las </a:t>
            </a:r>
            <a:r>
              <a:rPr dirty="0" err="1"/>
              <a:t>aplicaciones</a:t>
            </a:r>
            <a:r>
              <a:rPr dirty="0"/>
              <a:t>.</a:t>
            </a:r>
          </a:p>
        </p:txBody>
      </p:sp>
      <p:pic>
        <p:nvPicPr>
          <p:cNvPr id="128" name="p.t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606" y="8721734"/>
            <a:ext cx="3636921" cy="4469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00ACEE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Windows Phone.</a:t>
            </a:r>
          </a:p>
        </p:txBody>
      </p:sp>
      <p:sp>
        <p:nvSpPr>
          <p:cNvPr id="131" name="Shape 131"/>
          <p:cNvSpPr/>
          <p:nvPr/>
        </p:nvSpPr>
        <p:spPr>
          <a:xfrm>
            <a:off x="783325" y="3111495"/>
            <a:ext cx="22817350" cy="238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53585F"/>
                </a:solidFill>
              </a:defRPr>
            </a:pPr>
            <a:r>
              <a:t>Microsoft centra sus esfuerzos en la facilidad para el desarrollo de aplicaciones para sus dispositivos, ofreciendo sencillos entornos que guían tanto al usuario </a:t>
            </a:r>
            <a:r>
              <a:rPr b="1">
                <a:solidFill>
                  <a:srgbClr val="00ACEE"/>
                </a:solidFill>
                <a:latin typeface="Helvetica"/>
                <a:ea typeface="Helvetica"/>
                <a:cs typeface="Helvetica"/>
                <a:sym typeface="Helvetica"/>
              </a:rPr>
              <a:t>sin experiencia</a:t>
            </a:r>
            <a:r>
              <a:t> como al </a:t>
            </a:r>
            <a:r>
              <a:rPr b="1">
                <a:solidFill>
                  <a:srgbClr val="00ACEE"/>
                </a:solidFill>
                <a:latin typeface="Helvetica"/>
                <a:ea typeface="Helvetica"/>
                <a:cs typeface="Helvetica"/>
                <a:sym typeface="Helvetica"/>
              </a:rPr>
              <a:t>experto</a:t>
            </a:r>
            <a:r>
              <a:t>.</a:t>
            </a:r>
          </a:p>
        </p:txBody>
      </p:sp>
      <p:pic>
        <p:nvPicPr>
          <p:cNvPr id="132" name="Windows_logo_-_2012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93" y="7875984"/>
            <a:ext cx="5559161" cy="5559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dirty="0" smtClean="0">
                <a:solidFill>
                  <a:srgbClr val="002060"/>
                </a:solidFill>
              </a:rPr>
              <a:t>Descripción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6006" y="7373408"/>
            <a:ext cx="8213660" cy="821366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691878" y="3113165"/>
            <a:ext cx="12517039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54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software compatibles con sistemas móviles</a:t>
            </a:r>
          </a:p>
        </p:txBody>
      </p:sp>
      <p:pic>
        <p:nvPicPr>
          <p:cNvPr id="5" name="p.t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63754" y="8804861"/>
            <a:ext cx="3636921" cy="4469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Windows_logo_-_2012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33238" y="333584"/>
            <a:ext cx="5559161" cy="555916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ángulo 1"/>
          <p:cNvSpPr/>
          <p:nvPr/>
        </p:nvSpPr>
        <p:spPr>
          <a:xfrm>
            <a:off x="3739467" y="5311569"/>
            <a:ext cx="1219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54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especializadas en los sistemas más importantes: Google Play, Windows Store, Apple Store</a:t>
            </a:r>
            <a:endParaRPr lang="es-ES" sz="5400" dirty="0">
              <a:solidFill>
                <a:srgbClr val="5358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70944" y="10601036"/>
            <a:ext cx="104759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54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gratuitas o de pago</a:t>
            </a:r>
            <a:endParaRPr lang="es-ES" sz="5400" dirty="0">
              <a:solidFill>
                <a:srgbClr val="5358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461181" y="8371801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5400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Precios variables por la cuenta de desarrollador en función del sistema</a:t>
            </a:r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71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4322619" y="8167552"/>
            <a:ext cx="15101455" cy="171258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sz="166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Fuentes </a:t>
            </a:r>
            <a:br>
              <a:rPr lang="es-ES" sz="166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166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br>
              <a:rPr lang="es-ES" sz="166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166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</a:t>
            </a:r>
            <a:endParaRPr sz="16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726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0" y="583815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dirty="0" smtClean="0">
                <a:solidFill>
                  <a:srgbClr val="53585F"/>
                </a:solidFill>
              </a:rPr>
              <a:t>Generales</a:t>
            </a:r>
            <a:endParaRPr dirty="0">
              <a:solidFill>
                <a:srgbClr val="53585F"/>
              </a:solidFill>
            </a:endParaRP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6006" y="7373408"/>
            <a:ext cx="8213660" cy="8213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.t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63754" y="8804861"/>
            <a:ext cx="3636921" cy="4469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Windows_logo_-_2012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04365" y="209544"/>
            <a:ext cx="5559161" cy="555916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Marcador de contenido 2"/>
          <p:cNvSpPr>
            <a:spLocks noGrp="1"/>
          </p:cNvSpPr>
          <p:nvPr/>
        </p:nvSpPr>
        <p:spPr>
          <a:xfrm>
            <a:off x="2032181" y="2989125"/>
            <a:ext cx="16147473" cy="1790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Comparativa entre </a:t>
            </a:r>
            <a:r>
              <a:rPr lang="es-ES" sz="5000" dirty="0" err="1" smtClean="0">
                <a:solidFill>
                  <a:srgbClr val="53585F"/>
                </a:solidFill>
                <a:cs typeface="Arial" panose="020B0604020202020204" pitchFamily="34" charset="0"/>
              </a:rPr>
              <a:t>iOs</a:t>
            </a: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, Android y Windows </a:t>
            </a:r>
            <a:r>
              <a:rPr lang="es-ES" sz="5000" dirty="0" err="1" smtClean="0">
                <a:solidFill>
                  <a:srgbClr val="53585F"/>
                </a:solidFill>
                <a:cs typeface="Arial" panose="020B0604020202020204" pitchFamily="34" charset="0"/>
              </a:rPr>
              <a:t>phone</a:t>
            </a:r>
            <a:endParaRPr lang="es-ES" sz="5000" dirty="0" smtClean="0">
              <a:solidFill>
                <a:srgbClr val="53585F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s-ES" sz="5000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82999" y="5494211"/>
            <a:ext cx="16262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cs typeface="Arial" panose="020B0604020202020204" pitchFamily="34" charset="0"/>
              </a:rPr>
              <a:t>Comparativa de desarrollo de </a:t>
            </a:r>
            <a:r>
              <a:rPr lang="es-ES" dirty="0" smtClean="0">
                <a:solidFill>
                  <a:srgbClr val="53585F"/>
                </a:solidFill>
                <a:cs typeface="Arial" panose="020B0604020202020204" pitchFamily="34" charset="0"/>
              </a:rPr>
              <a:t>aplicaciones</a:t>
            </a:r>
            <a:endParaRPr lang="es-ES" dirty="0">
              <a:solidFill>
                <a:srgbClr val="53585F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s-ES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833552" y="8171400"/>
            <a:ext cx="1034610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3585F"/>
                </a:solidFill>
                <a:cs typeface="Arial" panose="020B0604020202020204" pitchFamily="34" charset="0"/>
              </a:rPr>
              <a:t>Comparativa sistemas operativos</a:t>
            </a:r>
            <a:endParaRPr lang="es-ES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32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/>
              <a:t>Android.</a:t>
            </a: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26006" y="7373408"/>
            <a:ext cx="8213660" cy="821366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Marcador de contenido 2"/>
          <p:cNvSpPr>
            <a:spLocks noGrp="1"/>
          </p:cNvSpPr>
          <p:nvPr/>
        </p:nvSpPr>
        <p:spPr>
          <a:xfrm>
            <a:off x="8755529" y="3862343"/>
            <a:ext cx="161474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 Android </a:t>
            </a:r>
            <a:r>
              <a:rPr lang="es-ES" sz="5000" dirty="0" err="1" smtClean="0">
                <a:solidFill>
                  <a:srgbClr val="53585F"/>
                </a:solidFill>
                <a:cs typeface="Arial" panose="020B0604020202020204" pitchFamily="34" charset="0"/>
              </a:rPr>
              <a:t>Marshmallow</a:t>
            </a:r>
            <a:endParaRPr lang="es-ES" sz="5000" dirty="0" smtClean="0">
              <a:solidFill>
                <a:srgbClr val="53585F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Lenguajes para Android</a:t>
            </a:r>
            <a:endParaRPr lang="es-ES" sz="5000" dirty="0">
              <a:solidFill>
                <a:srgbClr val="53585F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Ventajas y desventajas</a:t>
            </a:r>
          </a:p>
          <a:p>
            <a:pPr marL="0" indent="0">
              <a:lnSpc>
                <a:spcPct val="200000"/>
              </a:lnSpc>
              <a:buNone/>
            </a:pPr>
            <a:endParaRPr lang="es-ES" sz="5000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60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A7B2B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iOS.</a:t>
            </a:r>
          </a:p>
        </p:txBody>
      </p:sp>
      <p:pic>
        <p:nvPicPr>
          <p:cNvPr id="128" name="p.t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606" y="8721734"/>
            <a:ext cx="3636921" cy="446933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Marcador de contenido 2"/>
          <p:cNvSpPr>
            <a:spLocks noGrp="1"/>
          </p:cNvSpPr>
          <p:nvPr/>
        </p:nvSpPr>
        <p:spPr>
          <a:xfrm>
            <a:off x="6544650" y="3361106"/>
            <a:ext cx="161474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Características sobre el desarrollo de apps en iOS.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Mejores recursos para comenzar a desarrollar.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Guía de diseño de Apple.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  <a:cs typeface="Arial" panose="020B0604020202020204" pitchFamily="34" charset="0"/>
              </a:rPr>
              <a:t>Novedades sobre iOS 9</a:t>
            </a:r>
            <a:endParaRPr lang="es-ES" sz="5000" dirty="0">
              <a:solidFill>
                <a:srgbClr val="53585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78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1691878" y="639233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00ACEE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Windows Phone.</a:t>
            </a:r>
          </a:p>
        </p:txBody>
      </p:sp>
      <p:pic>
        <p:nvPicPr>
          <p:cNvPr id="132" name="Windows_logo_-_2012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93" y="7875984"/>
            <a:ext cx="5559161" cy="555916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Marcador de contenido 2"/>
          <p:cNvSpPr>
            <a:spLocks noGrp="1"/>
          </p:cNvSpPr>
          <p:nvPr/>
        </p:nvSpPr>
        <p:spPr>
          <a:xfrm>
            <a:off x="6934200" y="3878768"/>
            <a:ext cx="1575792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5000" dirty="0" smtClean="0">
                <a:solidFill>
                  <a:srgbClr val="53585F"/>
                </a:solidFill>
              </a:rPr>
              <a:t>Información necesaria para comenzar el desarrollo en sistemas Windows.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</a:rPr>
              <a:t>Tiendas de aplicaciones unificadas en una sola.</a:t>
            </a:r>
          </a:p>
          <a:p>
            <a:pPr>
              <a:lnSpc>
                <a:spcPct val="200000"/>
              </a:lnSpc>
            </a:pPr>
            <a:r>
              <a:rPr lang="es-ES" sz="5000" dirty="0" smtClean="0">
                <a:solidFill>
                  <a:srgbClr val="53585F"/>
                </a:solidFill>
              </a:rPr>
              <a:t>Análisis sobre Visual Studio, el entorno de desarrollo de las apps.</a:t>
            </a:r>
            <a:endParaRPr lang="es-ES" sz="500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01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2013485" y="500688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dirty="0" smtClean="0">
                <a:solidFill>
                  <a:srgbClr val="002060"/>
                </a:solidFill>
              </a:rPr>
              <a:t>Cursos no gratuitos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3977" y="2213271"/>
            <a:ext cx="3737937" cy="3737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.t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04014" y="5227456"/>
            <a:ext cx="3071961" cy="377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Windows_logo_-_2012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83193" y="2038995"/>
            <a:ext cx="3449126" cy="344912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Marcador de contenido 2"/>
          <p:cNvSpPr>
            <a:spLocks noGrp="1"/>
          </p:cNvSpPr>
          <p:nvPr/>
        </p:nvSpPr>
        <p:spPr>
          <a:xfrm>
            <a:off x="836966" y="5193739"/>
            <a:ext cx="912557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ES" sz="5000" dirty="0">
                <a:solidFill>
                  <a:srgbClr val="53585F"/>
                </a:solidFill>
              </a:rPr>
              <a:t> </a:t>
            </a:r>
            <a:r>
              <a:rPr lang="es-ES" sz="5000" dirty="0" smtClean="0">
                <a:solidFill>
                  <a:srgbClr val="53585F"/>
                </a:solidFill>
              </a:rPr>
              <a:t>Desarrollo de App para móviles</a:t>
            </a:r>
          </a:p>
          <a:p>
            <a:pPr>
              <a:lnSpc>
                <a:spcPct val="100000"/>
              </a:lnSpc>
            </a:pPr>
            <a:r>
              <a:rPr lang="es-ES" sz="5000" dirty="0" smtClean="0">
                <a:solidFill>
                  <a:srgbClr val="53585F"/>
                </a:solidFill>
              </a:rPr>
              <a:t>Java con Android</a:t>
            </a:r>
          </a:p>
          <a:p>
            <a:pPr>
              <a:lnSpc>
                <a:spcPct val="100000"/>
              </a:lnSpc>
            </a:pPr>
            <a:r>
              <a:rPr lang="es-ES" sz="5400" dirty="0" smtClean="0">
                <a:solidFill>
                  <a:srgbClr val="53585F"/>
                </a:solidFill>
              </a:rPr>
              <a:t> </a:t>
            </a:r>
            <a:r>
              <a:rPr lang="es-ES" sz="5400" dirty="0">
                <a:solidFill>
                  <a:srgbClr val="53585F"/>
                </a:solidFill>
              </a:rPr>
              <a:t>Desarrollo y programación de Apps para Android</a:t>
            </a:r>
            <a:endParaRPr lang="es-ES" sz="50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</a:pPr>
            <a:endParaRPr lang="es-ES" sz="5000" dirty="0">
              <a:solidFill>
                <a:srgbClr val="53585F"/>
              </a:solidFill>
            </a:endParaRPr>
          </a:p>
        </p:txBody>
      </p:sp>
      <p:sp>
        <p:nvSpPr>
          <p:cNvPr id="8" name="Marcador de contenido 2"/>
          <p:cNvSpPr>
            <a:spLocks noGrp="1"/>
          </p:cNvSpPr>
          <p:nvPr/>
        </p:nvSpPr>
        <p:spPr>
          <a:xfrm>
            <a:off x="9701027" y="9002522"/>
            <a:ext cx="75738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ES" sz="5000" dirty="0">
                <a:solidFill>
                  <a:srgbClr val="53585F"/>
                </a:solidFill>
              </a:rPr>
              <a:t> </a:t>
            </a:r>
            <a:r>
              <a:rPr lang="es-ES" sz="5000" dirty="0" smtClean="0">
                <a:solidFill>
                  <a:srgbClr val="53585F"/>
                </a:solidFill>
              </a:rPr>
              <a:t>Desarrollo de App iOS</a:t>
            </a:r>
          </a:p>
          <a:p>
            <a:pPr>
              <a:lnSpc>
                <a:spcPct val="100000"/>
              </a:lnSpc>
            </a:pPr>
            <a:r>
              <a:rPr lang="es-ES" sz="5400" dirty="0">
                <a:solidFill>
                  <a:srgbClr val="53585F"/>
                </a:solidFill>
              </a:rPr>
              <a:t> Desarrollo profesional de Apps móviles </a:t>
            </a:r>
            <a:r>
              <a:rPr lang="es-ES" sz="5400" dirty="0" err="1">
                <a:solidFill>
                  <a:srgbClr val="53585F"/>
                </a:solidFill>
              </a:rPr>
              <a:t>iOs</a:t>
            </a:r>
            <a:endParaRPr lang="es-ES" sz="5000" dirty="0">
              <a:solidFill>
                <a:srgbClr val="53585F"/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/>
        </p:nvSpPr>
        <p:spPr>
          <a:xfrm>
            <a:off x="17575008" y="5951208"/>
            <a:ext cx="75738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  <a:r>
              <a:rPr lang="es-ES" sz="4800" dirty="0">
                <a:solidFill>
                  <a:srgbClr val="53585F"/>
                </a:solidFill>
              </a:rPr>
              <a:t>Programación </a:t>
            </a:r>
            <a:r>
              <a:rPr lang="es-ES" sz="4800" dirty="0" smtClean="0">
                <a:solidFill>
                  <a:srgbClr val="53585F"/>
                </a:solidFill>
              </a:rPr>
              <a:t>Visual</a:t>
            </a:r>
            <a:endParaRPr lang="es-ES" sz="50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5000" dirty="0">
                <a:solidFill>
                  <a:srgbClr val="53585F"/>
                </a:solidFill>
              </a:rPr>
              <a:t> </a:t>
            </a:r>
            <a:r>
              <a:rPr lang="es-ES" sz="5000" dirty="0" smtClean="0">
                <a:solidFill>
                  <a:srgbClr val="53585F"/>
                </a:solidFill>
              </a:rPr>
              <a:t>Diseño </a:t>
            </a:r>
            <a:r>
              <a:rPr lang="es-ES" sz="5000" dirty="0">
                <a:solidFill>
                  <a:srgbClr val="53585F"/>
                </a:solidFill>
              </a:rPr>
              <a:t>de App de Windows </a:t>
            </a:r>
            <a:r>
              <a:rPr lang="es-ES" sz="5000" dirty="0" err="1" smtClean="0">
                <a:solidFill>
                  <a:srgbClr val="53585F"/>
                </a:solidFill>
              </a:rPr>
              <a:t>Phone</a:t>
            </a:r>
            <a:endParaRPr lang="es-ES" sz="500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56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ctrTitle"/>
          </p:nvPr>
        </p:nvSpPr>
        <p:spPr>
          <a:xfrm>
            <a:off x="2013485" y="500688"/>
            <a:ext cx="21000245" cy="1712583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99CC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s-ES" dirty="0" smtClean="0">
                <a:solidFill>
                  <a:srgbClr val="002060"/>
                </a:solidFill>
              </a:rPr>
              <a:t>Cursos  gratuitos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23" name="Android-logo_tcm86-1232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485" y="1356979"/>
            <a:ext cx="3737937" cy="3737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.t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1747" y="5192017"/>
            <a:ext cx="3071961" cy="377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Windows_logo_-_2012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71127" y="1742890"/>
            <a:ext cx="3449126" cy="344912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Marcador de contenido 2"/>
          <p:cNvSpPr>
            <a:spLocks noGrp="1"/>
          </p:cNvSpPr>
          <p:nvPr/>
        </p:nvSpPr>
        <p:spPr>
          <a:xfrm>
            <a:off x="849702" y="5192017"/>
            <a:ext cx="83774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ES" sz="5000" dirty="0">
                <a:solidFill>
                  <a:srgbClr val="53585F"/>
                </a:solidFill>
              </a:rPr>
              <a:t> </a:t>
            </a:r>
            <a:r>
              <a:rPr lang="en-US" sz="5000" dirty="0">
                <a:solidFill>
                  <a:srgbClr val="53585F"/>
                </a:solidFill>
              </a:rPr>
              <a:t>Learn to Build a Professional App in </a:t>
            </a:r>
            <a:r>
              <a:rPr lang="en-US" sz="5000" dirty="0" smtClean="0">
                <a:solidFill>
                  <a:srgbClr val="53585F"/>
                </a:solidFill>
              </a:rPr>
              <a:t>Android</a:t>
            </a:r>
            <a:endParaRPr lang="es-ES" sz="54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5000" dirty="0">
                <a:solidFill>
                  <a:srgbClr val="53585F"/>
                </a:solidFill>
              </a:rPr>
              <a:t>Desarrollo de APPS en </a:t>
            </a:r>
            <a:r>
              <a:rPr lang="es-ES" sz="5000" dirty="0" smtClean="0">
                <a:solidFill>
                  <a:srgbClr val="53585F"/>
                </a:solidFill>
              </a:rPr>
              <a:t>Android</a:t>
            </a:r>
          </a:p>
          <a:p>
            <a:pPr>
              <a:lnSpc>
                <a:spcPct val="100000"/>
              </a:lnSpc>
            </a:pPr>
            <a:r>
              <a:rPr lang="es-ES" sz="5000" dirty="0">
                <a:solidFill>
                  <a:srgbClr val="53585F"/>
                </a:solidFill>
              </a:rPr>
              <a:t>Desarrollo avanzado en Android</a:t>
            </a:r>
            <a:endParaRPr lang="es-ES" sz="5000" dirty="0">
              <a:solidFill>
                <a:srgbClr val="53585F"/>
              </a:solidFill>
            </a:endParaRPr>
          </a:p>
        </p:txBody>
      </p:sp>
      <p:sp>
        <p:nvSpPr>
          <p:cNvPr id="8" name="Marcador de contenido 2"/>
          <p:cNvSpPr>
            <a:spLocks noGrp="1"/>
          </p:cNvSpPr>
          <p:nvPr/>
        </p:nvSpPr>
        <p:spPr>
          <a:xfrm>
            <a:off x="8854171" y="8624205"/>
            <a:ext cx="89350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ES" sz="5000" dirty="0">
                <a:solidFill>
                  <a:srgbClr val="53585F"/>
                </a:solidFill>
              </a:rPr>
              <a:t> </a:t>
            </a:r>
            <a:r>
              <a:rPr lang="es-ES" sz="5000" dirty="0" smtClean="0">
                <a:solidFill>
                  <a:srgbClr val="53585F"/>
                </a:solidFill>
              </a:rPr>
              <a:t>Primeros </a:t>
            </a:r>
            <a:r>
              <a:rPr lang="es-ES" sz="5000" dirty="0">
                <a:solidFill>
                  <a:srgbClr val="53585F"/>
                </a:solidFill>
              </a:rPr>
              <a:t>pasos con </a:t>
            </a:r>
            <a:r>
              <a:rPr lang="es-ES" sz="5000" dirty="0" smtClean="0">
                <a:solidFill>
                  <a:srgbClr val="53585F"/>
                </a:solidFill>
              </a:rPr>
              <a:t>iOS</a:t>
            </a:r>
          </a:p>
          <a:p>
            <a:pPr>
              <a:lnSpc>
                <a:spcPct val="100000"/>
              </a:lnSpc>
            </a:pPr>
            <a:r>
              <a:rPr lang="es-ES" sz="5400" dirty="0">
                <a:solidFill>
                  <a:srgbClr val="53585F"/>
                </a:solidFill>
              </a:rPr>
              <a:t> iPhone App </a:t>
            </a:r>
            <a:r>
              <a:rPr lang="es-ES" sz="5400" dirty="0" err="1" smtClean="0">
                <a:solidFill>
                  <a:srgbClr val="53585F"/>
                </a:solidFill>
              </a:rPr>
              <a:t>Development</a:t>
            </a:r>
            <a:endParaRPr lang="es-ES" sz="5400" dirty="0" smtClean="0">
              <a:solidFill>
                <a:srgbClr val="53585F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5000" dirty="0">
                <a:solidFill>
                  <a:srgbClr val="53585F"/>
                </a:solidFill>
              </a:rPr>
              <a:t>Curso: Swift – Apple desde cero</a:t>
            </a:r>
            <a:endParaRPr lang="es-ES" sz="5000" dirty="0">
              <a:solidFill>
                <a:srgbClr val="53585F"/>
              </a:solidFill>
            </a:endParaRPr>
          </a:p>
        </p:txBody>
      </p:sp>
      <p:sp>
        <p:nvSpPr>
          <p:cNvPr id="9" name="Marcador de contenido 2"/>
          <p:cNvSpPr>
            <a:spLocks noGrp="1"/>
          </p:cNvSpPr>
          <p:nvPr/>
        </p:nvSpPr>
        <p:spPr>
          <a:xfrm>
            <a:off x="15906135" y="4615745"/>
            <a:ext cx="89350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sz="5000" dirty="0" smtClean="0">
                <a:solidFill>
                  <a:srgbClr val="53585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ES" sz="5000" dirty="0">
                <a:solidFill>
                  <a:srgbClr val="53585F"/>
                </a:solidFill>
              </a:rPr>
              <a:t> Construyendo aplicaciones en Windows </a:t>
            </a:r>
            <a:r>
              <a:rPr lang="es-ES" sz="5000" dirty="0" err="1">
                <a:solidFill>
                  <a:srgbClr val="53585F"/>
                </a:solidFill>
              </a:rPr>
              <a:t>Phone</a:t>
            </a:r>
            <a:r>
              <a:rPr lang="es-ES" sz="5000" dirty="0">
                <a:solidFill>
                  <a:srgbClr val="53585F"/>
                </a:solidFill>
              </a:rPr>
              <a:t> </a:t>
            </a:r>
            <a:r>
              <a:rPr lang="es-ES" sz="5000" dirty="0" smtClean="0">
                <a:solidFill>
                  <a:srgbClr val="53585F"/>
                </a:solidFill>
              </a:rPr>
              <a:t>8</a:t>
            </a:r>
          </a:p>
          <a:p>
            <a:pPr>
              <a:lnSpc>
                <a:spcPct val="100000"/>
              </a:lnSpc>
            </a:pPr>
            <a:r>
              <a:rPr lang="es-ES" sz="5400" dirty="0">
                <a:solidFill>
                  <a:srgbClr val="53585F"/>
                </a:solidFill>
              </a:rPr>
              <a:t> Introducción al desarrollo de aplicaciones </a:t>
            </a:r>
            <a:r>
              <a:rPr lang="es-ES" sz="5400" dirty="0" smtClean="0">
                <a:solidFill>
                  <a:srgbClr val="53585F"/>
                </a:solidFill>
              </a:rPr>
              <a:t>móviles</a:t>
            </a:r>
            <a:endParaRPr lang="es-ES" sz="500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65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350</Words>
  <Application>Microsoft Office PowerPoint</Application>
  <PresentationFormat>Personalizado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Helvetica</vt:lpstr>
      <vt:lpstr>Helvetica Light</vt:lpstr>
      <vt:lpstr>Helvetica Neue</vt:lpstr>
      <vt:lpstr>Verdana</vt:lpstr>
      <vt:lpstr>White</vt:lpstr>
      <vt:lpstr>Recursos para implementar las tecnologías.</vt:lpstr>
      <vt:lpstr>Descripción</vt:lpstr>
      <vt:lpstr>Fuentes  de  información</vt:lpstr>
      <vt:lpstr>Generales</vt:lpstr>
      <vt:lpstr>Android.</vt:lpstr>
      <vt:lpstr>iOS.</vt:lpstr>
      <vt:lpstr>Windows Phone.</vt:lpstr>
      <vt:lpstr>Cursos no gratuitos</vt:lpstr>
      <vt:lpstr>Cursos  gratuitos</vt:lpstr>
      <vt:lpstr>Recursos para desarrollar</vt:lpstr>
      <vt:lpstr>Android.</vt:lpstr>
      <vt:lpstr>iOS.</vt:lpstr>
      <vt:lpstr>Windows Phone.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para implementar las tecnologías.</dc:title>
  <dc:creator>Patricia</dc:creator>
  <cp:lastModifiedBy>Patricia Sotodosos</cp:lastModifiedBy>
  <cp:revision>7</cp:revision>
  <dcterms:modified xsi:type="dcterms:W3CDTF">2016-03-14T21:47:10Z</dcterms:modified>
</cp:coreProperties>
</file>