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436" r:id="rId5"/>
    <p:sldId id="437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41" r:id="rId15"/>
    <p:sldId id="440" r:id="rId16"/>
    <p:sldId id="442" r:id="rId17"/>
    <p:sldId id="443" r:id="rId18"/>
    <p:sldId id="444" r:id="rId19"/>
    <p:sldId id="445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C18BD-AE8C-4E19-90EF-4C9C237C4A46}" v="297" dt="2025-08-22T15:01:53.798"/>
    <p1510:client id="{82B079E9-79D4-4ED1-B9F5-58FE64A4ABCE}" v="2551" dt="2025-08-22T15:43:07.415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95394" autoAdjust="0"/>
  </p:normalViewPr>
  <p:slideViewPr>
    <p:cSldViewPr snapToGrid="0">
      <p:cViewPr varScale="1">
        <p:scale>
          <a:sx n="120" d="100"/>
          <a:sy n="120" d="100"/>
        </p:scale>
        <p:origin x="204" y="10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83090E6-3B32-4EAE-AAFD-2012F4BFE197}" type="datetime1">
              <a:rPr lang="pt-BR" smtClean="0"/>
              <a:t>22/08/2025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509210F9-8331-407C-A034-F95DCB303EB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39C5218-D9F6-446D-A4FA-DC06271BB050}" type="datetime1">
              <a:rPr lang="pt-BR" smtClean="0"/>
              <a:t>22/08/2025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32BF9438-3EEF-4192-9815-F6F44770AE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2BF9438-3EEF-4192-9815-F6F44770AEF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2BF9438-3EEF-4192-9815-F6F44770AEF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32BF9438-3EEF-4192-9815-F6F44770AEF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 rtlCol="0"/>
          <a:lstStyle>
            <a:lvl1pPr algn="ctr"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44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tabela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Conteúdo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 b="1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 rtlCol="0"/>
          <a:lstStyle>
            <a:lvl1pPr marL="0" indent="0">
              <a:buNone/>
              <a:defRPr lang="pt-BR"/>
            </a:lvl1pPr>
          </a:lstStyle>
          <a:p>
            <a:pPr rtl="0"/>
            <a:r>
              <a:rPr lang="pt-BR"/>
              <a:t>Clique no ícone para adicionar uma tabela</a:t>
            </a:r>
          </a:p>
        </p:txBody>
      </p:sp>
      <p:sp>
        <p:nvSpPr>
          <p:cNvPr id="8" name="Espaço Reservado para o Número do Slide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8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2 Coluna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Forma Livre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Conteúdo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 b="1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502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10" name="Espaço Reservado para Tabela 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 rtlCol="0"/>
          <a:lstStyle>
            <a:lvl1pPr marL="0" indent="0">
              <a:buNone/>
              <a:defRPr lang="pt-BR"/>
            </a:lvl1pPr>
          </a:lstStyle>
          <a:p>
            <a:pPr rtl="0"/>
            <a:r>
              <a:rPr lang="pt-BR"/>
              <a:t>Clique no ícone para adicionar uma tabela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73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chamento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 rtlCol="0">
            <a:normAutofit/>
          </a:bodyPr>
          <a:lstStyle>
            <a:lvl1pPr>
              <a:defRPr lang="pt-BR" sz="48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Forma Livre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pt-BR"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lang="pt-BR"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lang="pt-BR"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lang="pt-BR"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lang="pt-BR" sz="1200" b="1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54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rca 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4" name="Forma Livre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Forma Livre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Forma Livre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pt-BR" sz="1800"/>
            </a:lvl1pPr>
            <a:lvl2pPr marL="457200" indent="0">
              <a:buNone/>
              <a:defRPr lang="pt-BR" sz="1600"/>
            </a:lvl2pPr>
            <a:lvl3pPr marL="914400" indent="0">
              <a:buNone/>
              <a:defRPr lang="pt-BR" sz="1400"/>
            </a:lvl3pPr>
            <a:lvl4pPr marL="1371600" indent="0">
              <a:buNone/>
              <a:defRPr lang="pt-BR" sz="1200"/>
            </a:lvl4pPr>
            <a:lvl5pPr marL="1828800" indent="0">
              <a:buNone/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76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da se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Forma Livre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Imagem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rtlCol="0" anchor="t" anchorCtr="0">
            <a:noAutofit/>
          </a:bodyPr>
          <a:lstStyle>
            <a:lvl1pPr marL="0" indent="0" algn="ctr">
              <a:buNone/>
              <a:defRPr lang="pt-BR" sz="16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4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 do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rtlCol="0" anchor="b">
            <a:normAutofit/>
          </a:bodyPr>
          <a:lstStyle>
            <a:lvl1pPr>
              <a:defRPr lang="pt-BR" sz="36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pt-BR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bg2"/>
                </a:solidFill>
              </a:defRPr>
            </a:lvl1pPr>
            <a:lvl2pPr marL="457200" indent="0">
              <a:buNone/>
              <a:defRPr lang="pt-BR" sz="1600">
                <a:solidFill>
                  <a:schemeClr val="bg2"/>
                </a:solidFill>
              </a:defRPr>
            </a:lvl2pPr>
            <a:lvl3pPr marL="914400" indent="0">
              <a:buNone/>
              <a:defRPr lang="pt-BR" sz="1400">
                <a:solidFill>
                  <a:schemeClr val="bg2"/>
                </a:solidFill>
              </a:defRPr>
            </a:lvl3pPr>
            <a:lvl4pPr marL="1371600" indent="0">
              <a:buNone/>
              <a:defRPr lang="pt-BR" sz="1200">
                <a:solidFill>
                  <a:schemeClr val="bg2"/>
                </a:solidFill>
              </a:defRPr>
            </a:lvl4pPr>
            <a:lvl5pPr marL="1828800" indent="0">
              <a:buNone/>
              <a:defRPr lang="pt-BR" sz="12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230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Forma Livre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588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Forma Livre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rtlCol="0" anchor="b">
            <a:normAutofit/>
          </a:bodyPr>
          <a:lstStyle>
            <a:lvl1pPr algn="ctr">
              <a:defRPr lang="pt-BR" sz="36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1800">
                <a:solidFill>
                  <a:schemeClr val="bg2"/>
                </a:solidFill>
              </a:defRPr>
            </a:lvl1pPr>
            <a:lvl2pPr marL="457200" indent="0" algn="ctr">
              <a:buNone/>
              <a:defRPr lang="pt-BR" sz="1600">
                <a:solidFill>
                  <a:schemeClr val="bg2"/>
                </a:solidFill>
              </a:defRPr>
            </a:lvl2pPr>
            <a:lvl3pPr marL="914400" indent="0" algn="ctr">
              <a:buNone/>
              <a:defRPr lang="pt-BR" sz="1400">
                <a:solidFill>
                  <a:schemeClr val="bg2"/>
                </a:solidFill>
              </a:defRPr>
            </a:lvl3pPr>
            <a:lvl4pPr marL="1371600" indent="0" algn="ctr">
              <a:buNone/>
              <a:defRPr lang="pt-BR" sz="1200">
                <a:solidFill>
                  <a:schemeClr val="bg2"/>
                </a:solidFill>
              </a:defRPr>
            </a:lvl4pPr>
            <a:lvl5pPr marL="1828800" indent="0" algn="ctr">
              <a:buNone/>
              <a:defRPr lang="pt-BR" sz="12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o Número do Slide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Forma Livre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7" name="Forma Livre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1" name="Espaço Reservado para Conteúdo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2" name="Espaço Reservado para Conteúdo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o Número do Slide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81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2 Colun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Forma Livre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 b="1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4" name="Espaço Reservado para Conteúdo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50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do Título e 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8" name="Forma Livre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 rtlCol="0">
            <a:normAutofit/>
          </a:bodyPr>
          <a:lstStyle>
            <a:lvl1pPr>
              <a:defRPr lang="pt-BR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pt-BR" sz="12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pt-BR">
                <a:solidFill>
                  <a:schemeClr val="bg2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5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pt-BR" sz="1000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lang="pt-BR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pt-BR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pt-BR"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pt-BR"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pt-BR"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uusuario/seurepo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pt-br/topics/devops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887638"/>
            <a:ext cx="10202248" cy="2549704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 err="1"/>
              <a:t>Git</a:t>
            </a:r>
            <a:r>
              <a:rPr lang="pt-BR" dirty="0"/>
              <a:t> , GitHub e </a:t>
            </a:r>
            <a:r>
              <a:rPr lang="pt-BR" dirty="0" err="1"/>
              <a:t>Gitlab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08AB70BE-1769-45B8-85A6-0C837432C7E6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99ABB7-E4D9-D8C0-0712-E3F45DAA4477}"/>
              </a:ext>
            </a:extLst>
          </p:cNvPr>
          <p:cNvSpPr txBox="1"/>
          <p:nvPr/>
        </p:nvSpPr>
        <p:spPr>
          <a:xfrm>
            <a:off x="1670538" y="4205653"/>
            <a:ext cx="6858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Professora Patrícia Lima Felismino</a:t>
            </a:r>
          </a:p>
          <a:p>
            <a:r>
              <a:rPr lang="pt-BR" b="1" dirty="0">
                <a:solidFill>
                  <a:schemeClr val="bg1"/>
                </a:solidFill>
              </a:rPr>
              <a:t>Bacharel em Ciência da Computação - UNICSUL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56A35-F64A-3094-9389-DFF1F630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e </a:t>
            </a:r>
            <a:r>
              <a:rPr lang="pt-BR" dirty="0" err="1"/>
              <a:t>GitLab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75160-3DC7-16ED-B00E-9ACEC00832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b="1" dirty="0"/>
              <a:t>Atividade Para os Treinandos</a:t>
            </a:r>
          </a:p>
          <a:p>
            <a:pPr>
              <a:buClr>
                <a:srgbClr val="000000"/>
              </a:buClr>
            </a:pPr>
            <a:endParaRPr lang="pt-BR" sz="2400" b="1" dirty="0"/>
          </a:p>
          <a:p>
            <a:pPr>
              <a:buClr>
                <a:srgbClr val="000000"/>
              </a:buClr>
            </a:pPr>
            <a:r>
              <a:rPr lang="pt-BR" sz="2400" b="1" dirty="0"/>
              <a:t>Pesquisem e listem as principais diferenças e semelhanças entre o Github e o </a:t>
            </a:r>
            <a:r>
              <a:rPr lang="pt-BR" sz="2400" b="1" err="1"/>
              <a:t>Gitlab</a:t>
            </a:r>
            <a:r>
              <a:rPr lang="pt-BR" sz="2400" b="1" dirty="0"/>
              <a:t> e listem em um </a:t>
            </a:r>
            <a:r>
              <a:rPr lang="pt-BR" sz="2400" b="1" err="1"/>
              <a:t>pdf</a:t>
            </a:r>
            <a:r>
              <a:rPr lang="pt-BR" sz="2400" b="1" dirty="0"/>
              <a:t> e "subam" para o repositório do Github (Patricia17991), coloquem o arquivo na pasta </a:t>
            </a:r>
            <a:r>
              <a:rPr lang="pt-BR" sz="2400" b="1" err="1"/>
              <a:t>Git</a:t>
            </a:r>
            <a:r>
              <a:rPr lang="pt-BR" sz="2400" b="1" dirty="0"/>
              <a:t>-Github-</a:t>
            </a:r>
            <a:r>
              <a:rPr lang="pt-BR" sz="2400" b="1" err="1"/>
              <a:t>Gitlab</a:t>
            </a:r>
            <a:r>
              <a:rPr lang="pt-BR" sz="2400" b="1" dirty="0"/>
              <a:t>.</a:t>
            </a:r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09C92C-690E-EDCD-2D6B-05D25EA1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296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52A36-BCF7-FA3D-FDFE-75ED446E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e </a:t>
            </a:r>
            <a:r>
              <a:rPr lang="pt-BR" dirty="0" err="1"/>
              <a:t>Gitlab</a:t>
            </a:r>
            <a:r>
              <a:rPr lang="pt-BR" dirty="0"/>
              <a:t> – Hospedando seu código na nuvem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76E01-4C2C-B442-5178-DE2EDFD40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pPr>
              <a:buClr>
                <a:srgbClr val="000000"/>
              </a:buClr>
            </a:pPr>
            <a:r>
              <a:rPr lang="pt-BR" sz="2000">
                <a:ea typeface="+mn-lt"/>
                <a:cs typeface="+mn-lt"/>
              </a:rPr>
              <a:t>Criando repositório remoto </a:t>
            </a:r>
            <a:endParaRPr lang="pt-BR" sz="2000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Clonando com </a:t>
            </a:r>
            <a:r>
              <a:rPr lang="pt-BR" sz="2000" dirty="0" err="1">
                <a:latin typeface="Consolas"/>
              </a:rPr>
              <a:t>git</a:t>
            </a:r>
            <a:r>
              <a:rPr lang="pt-BR" sz="2000" dirty="0">
                <a:latin typeface="Consolas"/>
              </a:rPr>
              <a:t> clone</a:t>
            </a:r>
            <a:endParaRPr lang="pt-BR" sz="2000" dirty="0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Enviando com </a:t>
            </a:r>
            <a:r>
              <a:rPr lang="pt-BR" sz="2000" dirty="0" err="1">
                <a:latin typeface="Consolas"/>
              </a:rPr>
              <a:t>git</a:t>
            </a:r>
            <a:r>
              <a:rPr lang="pt-BR" sz="2000" dirty="0">
                <a:latin typeface="Consolas"/>
              </a:rPr>
              <a:t> </a:t>
            </a:r>
            <a:r>
              <a:rPr lang="pt-BR" sz="2000" dirty="0" err="1">
                <a:latin typeface="Consolas"/>
              </a:rPr>
              <a:t>push</a:t>
            </a:r>
            <a:endParaRPr lang="pt-BR" sz="2000" dirty="0" err="1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Recebendo com </a:t>
            </a:r>
            <a:r>
              <a:rPr lang="pt-BR" sz="2000" dirty="0" err="1">
                <a:latin typeface="Consolas"/>
              </a:rPr>
              <a:t>git</a:t>
            </a:r>
            <a:r>
              <a:rPr lang="pt-BR" sz="2000" dirty="0">
                <a:latin typeface="Consolas"/>
              </a:rPr>
              <a:t> </a:t>
            </a:r>
            <a:r>
              <a:rPr lang="pt-BR" sz="2000" dirty="0" err="1">
                <a:latin typeface="Consolas"/>
              </a:rPr>
              <a:t>pull</a:t>
            </a:r>
            <a:endParaRPr lang="pt-BR" sz="2000" dirty="0" err="1"/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746B69-6656-6068-3681-A36ADA18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90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48" y="246183"/>
            <a:ext cx="9525000" cy="1919521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Comandos Básicos do </a:t>
            </a:r>
            <a:r>
              <a:rPr lang="pt-BR" dirty="0" err="1"/>
              <a:t>Git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2274033"/>
            <a:ext cx="9077417" cy="331787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init</a:t>
            </a:r>
            <a:r>
              <a:rPr lang="pt-BR" b="1" dirty="0">
                <a:ea typeface="+mn-lt"/>
                <a:cs typeface="+mn-lt"/>
              </a:rPr>
              <a:t>      </a:t>
            </a:r>
            <a:r>
              <a:rPr lang="pt-BR" dirty="0">
                <a:ea typeface="+mn-lt"/>
                <a:cs typeface="+mn-lt"/>
              </a:rPr>
              <a:t>   # Inicializa um repositório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status </a:t>
            </a:r>
            <a:r>
              <a:rPr lang="pt-BR" dirty="0">
                <a:ea typeface="+mn-lt"/>
                <a:cs typeface="+mn-lt"/>
              </a:rPr>
              <a:t>      # Verifica o estado atual</a:t>
            </a:r>
            <a:endParaRPr lang="pt-BR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add</a:t>
            </a:r>
            <a:r>
              <a:rPr lang="pt-BR" b="1" dirty="0">
                <a:ea typeface="+mn-lt"/>
                <a:cs typeface="+mn-lt"/>
              </a:rPr>
              <a:t> . </a:t>
            </a:r>
            <a:r>
              <a:rPr lang="pt-BR" dirty="0">
                <a:ea typeface="+mn-lt"/>
                <a:cs typeface="+mn-lt"/>
              </a:rPr>
              <a:t>       # Adiciona arquivos para </a:t>
            </a:r>
            <a:r>
              <a:rPr lang="pt-BR" dirty="0" err="1">
                <a:ea typeface="+mn-lt"/>
                <a:cs typeface="+mn-lt"/>
              </a:rPr>
              <a:t>commit</a:t>
            </a:r>
            <a:endParaRPr lang="pt-BR" dirty="0" err="1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commit</a:t>
            </a:r>
            <a:r>
              <a:rPr lang="pt-BR" b="1" dirty="0">
                <a:ea typeface="+mn-lt"/>
                <a:cs typeface="+mn-lt"/>
              </a:rPr>
              <a:t> -m "Mensagem" </a:t>
            </a:r>
            <a:r>
              <a:rPr lang="pt-BR" dirty="0">
                <a:ea typeface="+mn-lt"/>
                <a:cs typeface="+mn-lt"/>
              </a:rPr>
              <a:t> # Salva alterações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b="1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log  </a:t>
            </a:r>
            <a:r>
              <a:rPr lang="pt-BR" dirty="0">
                <a:ea typeface="+mn-lt"/>
                <a:cs typeface="+mn-lt"/>
              </a:rPr>
              <a:t>        # Histórico de </a:t>
            </a:r>
            <a:r>
              <a:rPr lang="pt-BR" err="1">
                <a:ea typeface="+mn-lt"/>
                <a:cs typeface="+mn-lt"/>
              </a:rPr>
              <a:t>commits</a:t>
            </a:r>
            <a:endParaRPr lang="pt-BR" err="1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08AB70BE-1769-45B8-85A6-0C837432C7E6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09250-41A3-6A49-3983-13057965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Branches</a:t>
            </a:r>
            <a:r>
              <a:rPr lang="pt-BR" dirty="0">
                <a:ea typeface="+mj-lt"/>
                <a:cs typeface="+mj-lt"/>
              </a:rPr>
              <a:t> e Colaboração - Trabalhando em equipe com o </a:t>
            </a:r>
            <a:r>
              <a:rPr lang="pt-BR" dirty="0" err="1">
                <a:ea typeface="+mj-lt"/>
                <a:cs typeface="+mj-lt"/>
              </a:rPr>
              <a:t>Git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274CC-B6C8-AEF9-8254-12AAD6C6C4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b="1" err="1"/>
              <a:t>Bash</a:t>
            </a:r>
            <a:endParaRPr lang="pt-BR" b="1"/>
          </a:p>
          <a:p>
            <a:pPr>
              <a:buClr>
                <a:srgbClr val="000000"/>
              </a:buClr>
            </a:pPr>
            <a:r>
              <a:rPr lang="pt-BR" sz="2000" dirty="0" err="1">
                <a:ea typeface="+mn-lt"/>
                <a:cs typeface="+mn-lt"/>
              </a:rPr>
              <a:t>git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 err="1">
                <a:ea typeface="+mn-lt"/>
                <a:cs typeface="+mn-lt"/>
              </a:rPr>
              <a:t>branch</a:t>
            </a:r>
            <a:r>
              <a:rPr lang="pt-BR" sz="2000" dirty="0">
                <a:ea typeface="+mn-lt"/>
                <a:cs typeface="+mn-lt"/>
              </a:rPr>
              <a:t> nome-da-</a:t>
            </a:r>
            <a:r>
              <a:rPr lang="pt-BR" sz="2000" dirty="0" err="1">
                <a:ea typeface="+mn-lt"/>
                <a:cs typeface="+mn-lt"/>
              </a:rPr>
              <a:t>branch</a:t>
            </a:r>
            <a:endParaRPr lang="pt-BR" sz="2000" dirty="0" err="1"/>
          </a:p>
          <a:p>
            <a:pPr>
              <a:buClr>
                <a:srgbClr val="000000"/>
              </a:buClr>
            </a:pPr>
            <a:r>
              <a:rPr lang="pt-BR" sz="2000" dirty="0" err="1">
                <a:ea typeface="+mn-lt"/>
                <a:cs typeface="+mn-lt"/>
              </a:rPr>
              <a:t>git</a:t>
            </a:r>
            <a:r>
              <a:rPr lang="pt-BR" sz="2000" dirty="0">
                <a:ea typeface="+mn-lt"/>
                <a:cs typeface="+mn-lt"/>
              </a:rPr>
              <a:t> checkout nome-da-</a:t>
            </a:r>
            <a:r>
              <a:rPr lang="pt-BR" sz="2000" dirty="0" err="1">
                <a:ea typeface="+mn-lt"/>
                <a:cs typeface="+mn-lt"/>
              </a:rPr>
              <a:t>branch</a:t>
            </a:r>
            <a:endParaRPr lang="pt-BR" sz="2000" dirty="0" err="1"/>
          </a:p>
          <a:p>
            <a:pPr>
              <a:buClr>
                <a:srgbClr val="000000"/>
              </a:buClr>
            </a:pPr>
            <a:r>
              <a:rPr lang="pt-BR" sz="2000" err="1">
                <a:ea typeface="+mn-lt"/>
                <a:cs typeface="+mn-lt"/>
              </a:rPr>
              <a:t>git</a:t>
            </a:r>
            <a:r>
              <a:rPr lang="pt-BR" sz="2000" dirty="0">
                <a:ea typeface="+mn-lt"/>
                <a:cs typeface="+mn-lt"/>
              </a:rPr>
              <a:t> merge nome-da-</a:t>
            </a:r>
            <a:r>
              <a:rPr lang="pt-BR" sz="2000" err="1">
                <a:ea typeface="+mn-lt"/>
                <a:cs typeface="+mn-lt"/>
              </a:rPr>
              <a:t>branch</a:t>
            </a:r>
            <a:endParaRPr lang="pt-BR" sz="2000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endParaRPr lang="pt-BR" sz="2000" dirty="0"/>
          </a:p>
          <a:p>
            <a:pPr>
              <a:buClr>
                <a:srgbClr val="000000"/>
              </a:buClr>
            </a:pPr>
            <a:endParaRPr lang="pt-BR" sz="2000" dirty="0"/>
          </a:p>
          <a:p>
            <a:pPr>
              <a:buClr>
                <a:srgbClr val="000000"/>
              </a:buClr>
            </a:pPr>
            <a:r>
              <a:rPr lang="pt-BR" sz="2000" err="1">
                <a:ea typeface="+mn-lt"/>
                <a:cs typeface="+mn-lt"/>
              </a:rPr>
              <a:t>Pull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Request</a:t>
            </a:r>
            <a:r>
              <a:rPr lang="pt-BR" sz="2000">
                <a:ea typeface="+mn-lt"/>
                <a:cs typeface="+mn-lt"/>
              </a:rPr>
              <a:t> (GitHub) / Merge Request (GitLab) </a:t>
            </a:r>
            <a:endParaRPr lang="pt-BR"/>
          </a:p>
          <a:p>
            <a:pPr>
              <a:buClr>
                <a:srgbClr val="000000"/>
              </a:buClr>
            </a:pPr>
            <a:r>
              <a:rPr lang="pt-BR" sz="2000">
                <a:ea typeface="+mn-lt"/>
                <a:cs typeface="+mn-lt"/>
              </a:rPr>
              <a:t>Revisão de código e comentários</a:t>
            </a:r>
            <a:endParaRPr lang="pt-BR"/>
          </a:p>
          <a:p>
            <a:pPr>
              <a:buClr>
                <a:srgbClr val="000000"/>
              </a:buClr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E69B10-BC21-0812-6302-A5DA25B01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83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3B685-2ED6-09CF-EC23-D03EBFD5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- </a:t>
            </a:r>
            <a:r>
              <a:rPr lang="pt-BR" dirty="0" err="1"/>
              <a:t>Git</a:t>
            </a:r>
            <a:r>
              <a:rPr lang="pt-BR" dirty="0"/>
              <a:t> com qualidade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C95B3-BD14-E8CA-BC6C-EBED74E294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b="1" dirty="0"/>
          </a:p>
          <a:p>
            <a:pPr>
              <a:buClr>
                <a:srgbClr val="000000"/>
              </a:buClr>
            </a:pPr>
            <a:r>
              <a:rPr lang="pt-BR" sz="2000" dirty="0" err="1">
                <a:ea typeface="+mn-lt"/>
                <a:cs typeface="+mn-lt"/>
              </a:rPr>
              <a:t>Commits</a:t>
            </a:r>
            <a:r>
              <a:rPr lang="pt-BR" sz="2000" dirty="0">
                <a:ea typeface="+mn-lt"/>
                <a:cs typeface="+mn-lt"/>
              </a:rPr>
              <a:t> claros e objetivos</a:t>
            </a:r>
            <a:endParaRPr lang="pt-BR" sz="2000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Uso de </a:t>
            </a:r>
            <a:r>
              <a:rPr lang="pt-BR" sz="2000" dirty="0">
                <a:latin typeface="Consolas"/>
              </a:rPr>
              <a:t>.</a:t>
            </a:r>
            <a:r>
              <a:rPr lang="pt-BR" sz="2000" dirty="0" err="1">
                <a:latin typeface="Consolas"/>
              </a:rPr>
              <a:t>gitignore</a:t>
            </a:r>
            <a:endParaRPr lang="pt-BR" sz="2000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Documentação com </a:t>
            </a:r>
            <a:r>
              <a:rPr lang="pt-BR" sz="2000" dirty="0">
                <a:latin typeface="Consolas"/>
              </a:rPr>
              <a:t>README.md</a:t>
            </a:r>
            <a:endParaRPr lang="pt-BR" sz="2000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Segurança: SSH e tokens</a:t>
            </a:r>
            <a:endParaRPr lang="pt-BR" sz="2000" dirty="0"/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BE361F-1C7B-C3BD-C56F-8D5B59541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11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DC3B1-DDE1-E412-790A-5A16A90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Prático - Colaboração real com o </a:t>
            </a:r>
            <a:r>
              <a:rPr lang="pt-BR" dirty="0" err="1"/>
              <a:t>Git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45A0F-EC8A-E945-FB69-1C4C5F0380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b="1" dirty="0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Criar um projeto em grupo</a:t>
            </a:r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Dividir tarefas com branches</a:t>
            </a:r>
            <a:endParaRPr lang="pt-BR" sz="2000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Usar </a:t>
            </a:r>
            <a:r>
              <a:rPr lang="pt-BR" sz="2000" dirty="0" err="1">
                <a:ea typeface="+mn-lt"/>
                <a:cs typeface="+mn-lt"/>
              </a:rPr>
              <a:t>Issues</a:t>
            </a:r>
            <a:r>
              <a:rPr lang="pt-BR" sz="2000" dirty="0">
                <a:ea typeface="+mn-lt"/>
                <a:cs typeface="+mn-lt"/>
              </a:rPr>
              <a:t> e Boards</a:t>
            </a:r>
            <a:endParaRPr lang="pt-BR" sz="2000"/>
          </a:p>
          <a:p>
            <a:pPr>
              <a:buClr>
                <a:srgbClr val="000000"/>
              </a:buClr>
            </a:pPr>
            <a:r>
              <a:rPr lang="pt-BR" sz="2000" dirty="0">
                <a:ea typeface="+mn-lt"/>
                <a:cs typeface="+mn-lt"/>
              </a:rPr>
              <a:t>Entregar versão final com </a:t>
            </a:r>
            <a:r>
              <a:rPr lang="pt-BR" sz="2000" dirty="0" err="1">
                <a:ea typeface="+mn-lt"/>
                <a:cs typeface="+mn-lt"/>
              </a:rPr>
              <a:t>tag</a:t>
            </a:r>
            <a:endParaRPr lang="pt-BR" sz="2000" dirty="0" err="1"/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31E860-BD1C-30AB-4FEC-A78B0F0F2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54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A8373-8FBE-792B-E8A1-F72238BA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 prática: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ECEAE-F0B9-C72C-4F3E-5806719759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85977" y="2274033"/>
            <a:ext cx="9510623" cy="433866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# 1. Criar repositório local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init</a:t>
            </a:r>
            <a:endParaRPr lang="pt-BR" b="1" dirty="0"/>
          </a:p>
          <a:p>
            <a:pPr>
              <a:buClr>
                <a:srgbClr val="000000"/>
              </a:buClr>
            </a:pPr>
            <a:endParaRPr lang="pt-BR" b="1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# 2. Criar README.md e fazer </a:t>
            </a:r>
            <a:r>
              <a:rPr lang="pt-BR" err="1">
                <a:ea typeface="+mn-lt"/>
                <a:cs typeface="+mn-lt"/>
              </a:rPr>
              <a:t>commit</a:t>
            </a:r>
            <a:endParaRPr lang="pt-BR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echo</a:t>
            </a:r>
            <a:r>
              <a:rPr lang="pt-BR" b="1" dirty="0">
                <a:ea typeface="+mn-lt"/>
                <a:cs typeface="+mn-lt"/>
              </a:rPr>
              <a:t> "# Meu Projeto" &gt; README.md</a:t>
            </a:r>
            <a:endParaRPr lang="pt-BR" b="1" dirty="0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add</a:t>
            </a:r>
            <a:r>
              <a:rPr lang="pt-BR" b="1" dirty="0">
                <a:ea typeface="+mn-lt"/>
                <a:cs typeface="+mn-lt"/>
              </a:rPr>
              <a:t> README.md</a:t>
            </a:r>
            <a:endParaRPr lang="pt-BR" b="1" dirty="0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commit</a:t>
            </a:r>
            <a:r>
              <a:rPr lang="pt-BR" b="1" dirty="0">
                <a:ea typeface="+mn-lt"/>
                <a:cs typeface="+mn-lt"/>
              </a:rPr>
              <a:t> -m "Adiciona README"</a:t>
            </a:r>
            <a:endParaRPr lang="pt-BR" b="1" dirty="0"/>
          </a:p>
          <a:p>
            <a:pPr>
              <a:buClr>
                <a:srgbClr val="000000"/>
              </a:buClr>
            </a:pPr>
            <a:endParaRPr lang="pt-BR" b="1" dirty="0"/>
          </a:p>
          <a:p>
            <a:pPr>
              <a:buClr>
                <a:srgbClr val="000000"/>
              </a:buClr>
            </a:pPr>
            <a:r>
              <a:rPr lang="pt-BR" dirty="0">
                <a:ea typeface="+mn-lt"/>
                <a:cs typeface="+mn-lt"/>
              </a:rPr>
              <a:t># 3. Criar repositório no GitHub/</a:t>
            </a:r>
            <a:r>
              <a:rPr lang="pt-BR" err="1">
                <a:ea typeface="+mn-lt"/>
                <a:cs typeface="+mn-lt"/>
              </a:rPr>
              <a:t>GitLab</a:t>
            </a:r>
            <a:r>
              <a:rPr lang="pt-BR" dirty="0">
                <a:ea typeface="+mn-lt"/>
                <a:cs typeface="+mn-lt"/>
              </a:rPr>
              <a:t> e conectar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b="1" dirty="0" err="1">
                <a:ea typeface="+mn-lt"/>
                <a:cs typeface="+mn-lt"/>
              </a:rPr>
              <a:t>git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remote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add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origin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>
                <a:ea typeface="+mn-lt"/>
                <a:cs typeface="+mn-lt"/>
                <a:hlinkClick r:id="rId2"/>
              </a:rPr>
              <a:t>http</a:t>
            </a:r>
            <a:r>
              <a:rPr lang="pt-BR" dirty="0">
                <a:ea typeface="+mn-lt"/>
                <a:cs typeface="+mn-lt"/>
                <a:hlinkClick r:id="rId2"/>
              </a:rPr>
              <a:t>s://github.com/seuusuario/seurepo.git</a:t>
            </a:r>
            <a:r>
              <a:rPr lang="pt-BR" dirty="0">
                <a:ea typeface="+mn-lt"/>
                <a:cs typeface="+mn-lt"/>
              </a:rPr>
              <a:t> (aqui vai o link do seu perfil no github)</a:t>
            </a:r>
            <a:endParaRPr lang="pt-BR" dirty="0"/>
          </a:p>
          <a:p>
            <a:pPr>
              <a:buClr>
                <a:srgbClr val="000000"/>
              </a:buClr>
            </a:pPr>
            <a:r>
              <a:rPr lang="pt-BR" dirty="0" err="1">
                <a:ea typeface="+mn-lt"/>
                <a:cs typeface="+mn-lt"/>
              </a:rPr>
              <a:t>git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push</a:t>
            </a:r>
            <a:r>
              <a:rPr lang="pt-BR" dirty="0">
                <a:ea typeface="+mn-lt"/>
                <a:cs typeface="+mn-lt"/>
              </a:rPr>
              <a:t> -u </a:t>
            </a:r>
            <a:r>
              <a:rPr lang="pt-BR" dirty="0" err="1">
                <a:ea typeface="+mn-lt"/>
                <a:cs typeface="+mn-lt"/>
              </a:rPr>
              <a:t>origin</a:t>
            </a:r>
            <a:r>
              <a:rPr lang="pt-BR" dirty="0">
                <a:ea typeface="+mn-lt"/>
                <a:cs typeface="+mn-lt"/>
              </a:rPr>
              <a:t> master</a:t>
            </a:r>
            <a:endParaRPr lang="pt-BR" dirty="0"/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A670EC-421C-BBF7-D2EC-DA137DAF2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506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478396"/>
            <a:ext cx="3710355" cy="344529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Git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60465" y="1477963"/>
            <a:ext cx="5536135" cy="344646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2000" b="1" dirty="0"/>
              <a:t>Controle de versão: Conceito e importância</a:t>
            </a:r>
          </a:p>
          <a:p>
            <a:r>
              <a:rPr lang="pt-BR" sz="2000" b="1" err="1"/>
              <a:t>Git</a:t>
            </a:r>
            <a:r>
              <a:rPr lang="pt-BR" sz="2000" b="1" dirty="0"/>
              <a:t> como ferramenta distribuída</a:t>
            </a:r>
          </a:p>
          <a:p>
            <a:r>
              <a:rPr lang="pt-BR" sz="2000" b="1" dirty="0"/>
              <a:t>Github e </a:t>
            </a:r>
            <a:r>
              <a:rPr lang="pt-BR" sz="2000" b="1" err="1"/>
              <a:t>Gitlab</a:t>
            </a:r>
            <a:r>
              <a:rPr lang="pt-BR" sz="2000" b="1" dirty="0"/>
              <a:t> como plataformas de colaboração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08AB70BE-1769-45B8-85A6-0C837432C7E6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8515B-3327-47A8-4928-1F2CDE0F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Versão: Conceito e Importância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F45825-4566-B3B9-5235-74A5D85BAD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Controle de versão também conhecido como gerenciamento de código-fonte, é um sistema que rastreia e gerencia as alterações feitas em arquivos de código ao longo do tempo. Ele permite que equipes de desenvolvimento colaborem de forma eficiente, mantenham um histórico de alterações e </a:t>
            </a:r>
            <a:r>
              <a:rPr lang="pt-BR" i="1" u="sng" dirty="0"/>
              <a:t>revertam para versões anteriores</a:t>
            </a:r>
            <a:r>
              <a:rPr lang="pt-BR" dirty="0"/>
              <a:t>, se necessário.</a:t>
            </a:r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7CFDC7-AB94-0A8D-2900-E85F2894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03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7492-ABA2-79E2-CC04-44FE473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do 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BDF7A-3D2B-1B04-E09B-3E1E5237E3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1" dirty="0"/>
              <a:t>Colaboração:</a:t>
            </a:r>
            <a:r>
              <a:rPr lang="pt-BR" dirty="0"/>
              <a:t> Permite que várias pessoas trabalhem no mesmo projeto simultaneamente, sem conflitos.</a:t>
            </a:r>
          </a:p>
          <a:p>
            <a:pPr>
              <a:buClr>
                <a:srgbClr val="000000"/>
              </a:buClr>
            </a:pPr>
            <a:r>
              <a:rPr lang="pt-BR" b="1" dirty="0"/>
              <a:t>Histórico:</a:t>
            </a:r>
            <a:r>
              <a:rPr lang="pt-BR" dirty="0"/>
              <a:t> Mantém um registro de completo de todas as alterações, facilitando a localização de erros e a recuperação de versões anteriores.</a:t>
            </a:r>
          </a:p>
          <a:p>
            <a:pPr>
              <a:buClr>
                <a:srgbClr val="000000"/>
              </a:buClr>
            </a:pPr>
            <a:r>
              <a:rPr lang="pt-BR" b="1" dirty="0"/>
              <a:t>Recuperação:</a:t>
            </a:r>
            <a:r>
              <a:rPr lang="pt-BR" dirty="0"/>
              <a:t> Permite reverter para uma versão anterior do projeto em caso de erros ou problemas.</a:t>
            </a:r>
          </a:p>
          <a:p>
            <a:pPr>
              <a:buClr>
                <a:srgbClr val="000000"/>
              </a:buClr>
            </a:pPr>
            <a:r>
              <a:rPr lang="pt-BR" b="1" dirty="0"/>
              <a:t>Segurança:</a:t>
            </a:r>
            <a:r>
              <a:rPr lang="pt-BR" dirty="0"/>
              <a:t> Protege o código-fonte contra perda de dados e alterações acidentais.</a:t>
            </a:r>
          </a:p>
          <a:p>
            <a:pPr>
              <a:buClr>
                <a:srgbClr val="000000"/>
              </a:buClr>
            </a:pPr>
            <a:r>
              <a:rPr lang="pt-BR" b="1" dirty="0"/>
              <a:t>Documentação: </a:t>
            </a:r>
            <a:r>
              <a:rPr lang="pt-BR" dirty="0"/>
              <a:t>Facilita a documentação das alterações. Ajudando a </a:t>
            </a:r>
            <a:r>
              <a:rPr lang="pt-BR" err="1"/>
              <a:t>enteder</a:t>
            </a:r>
            <a:r>
              <a:rPr lang="pt-BR" dirty="0"/>
              <a:t> o histórico do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C379B-1D3A-53EF-3CF4-763A02715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9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DC9B0-5EA0-2ADF-201F-B467C171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Existem Diferentes Tipos de 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E98D14-34EB-67B1-3B8B-18A3455E9C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Controle de versão centralizado: </a:t>
            </a:r>
            <a:r>
              <a:rPr lang="pt-BR" dirty="0"/>
              <a:t>Um servidor central armazena o histórico de versões, e os desenvolvedores acessam e modificam os arquivos através do servidor.</a:t>
            </a:r>
          </a:p>
          <a:p>
            <a:pPr>
              <a:buClr>
                <a:srgbClr val="000000"/>
              </a:buClr>
            </a:pPr>
            <a:r>
              <a:rPr lang="pt-BR" b="1" dirty="0"/>
              <a:t>Controle de versão distribuído:</a:t>
            </a:r>
            <a:r>
              <a:rPr lang="pt-BR" dirty="0"/>
              <a:t> Cada desenvolvedor tem uma cópia completa do histórico em sua máquina local, permitindo que trabalhem offline e colaborem de forma mais flexível.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6B3739-3E02-A736-146C-83F390B1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01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21E25-A4EE-98C9-A787-B0EC450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68D12-AE1A-894C-E2B2-2C2CEB33C3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GIT </a:t>
            </a:r>
            <a:r>
              <a:rPr lang="pt-BR" dirty="0"/>
              <a:t>– um sistema de controle de versão distribuído amplamente utilizado para o desenvolvimento de software.</a:t>
            </a:r>
          </a:p>
          <a:p>
            <a:pPr>
              <a:buClr>
                <a:srgbClr val="000000"/>
              </a:buClr>
            </a:pPr>
            <a:r>
              <a:rPr lang="pt-BR" b="1" dirty="0" err="1"/>
              <a:t>Subversion</a:t>
            </a:r>
            <a:r>
              <a:rPr lang="pt-BR" b="1" dirty="0"/>
              <a:t> (SVN)</a:t>
            </a:r>
            <a:r>
              <a:rPr lang="pt-BR" dirty="0"/>
              <a:t> -  Um sistema de controle de versão popular.</a:t>
            </a:r>
          </a:p>
          <a:p>
            <a:pPr>
              <a:buClr>
                <a:srgbClr val="000000"/>
              </a:buClr>
            </a:pPr>
            <a:r>
              <a:rPr lang="pt-BR" b="1" dirty="0"/>
              <a:t>Mercurial </a:t>
            </a:r>
            <a:r>
              <a:rPr lang="pt-BR" dirty="0"/>
              <a:t>– Um sistema de controle de versão distribuído semelhante ao </a:t>
            </a:r>
            <a:r>
              <a:rPr lang="pt-BR" err="1"/>
              <a:t>git</a:t>
            </a:r>
            <a:r>
              <a:rPr lang="pt-BR" dirty="0"/>
              <a:t>.</a:t>
            </a:r>
          </a:p>
          <a:p>
            <a:pPr>
              <a:buClr>
                <a:srgbClr val="000000"/>
              </a:buClr>
            </a:pPr>
            <a:endParaRPr lang="pt-BR" dirty="0"/>
          </a:p>
          <a:p>
            <a:pPr>
              <a:buClr>
                <a:srgbClr val="000000"/>
              </a:buClr>
            </a:pPr>
            <a:r>
              <a:rPr lang="pt-BR" b="1" dirty="0"/>
              <a:t>OBS!</a:t>
            </a:r>
            <a:r>
              <a:rPr lang="pt-BR" dirty="0"/>
              <a:t> O controle de versão é uma FERRAMENTA essencial para equipes de desenvolvimento de software, ajudando a garantir a qualidade, a colaboração e a eficiência do processo de desenvolvimento.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B6FE74-7491-521C-7878-C122F4F36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068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860A-42A1-8E99-AFC2-46FBF18B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e </a:t>
            </a:r>
            <a:r>
              <a:rPr lang="pt-BR" dirty="0" err="1"/>
              <a:t>GitLab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8A2AE-879C-2020-9165-94BA9F1647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São Plataformas  baseadas em nuvem que usam o sistema de controle de versão GIT para hospedar e gerenciar código, mas diferem principalmente em suas ofertas de </a:t>
            </a:r>
            <a:r>
              <a:rPr lang="pt-BR" sz="2000" err="1"/>
              <a:t>DevOps</a:t>
            </a:r>
            <a:r>
              <a:rPr lang="pt-BR" sz="2000"/>
              <a:t> e foco.</a:t>
            </a:r>
            <a:endParaRPr lang="pt-BR" sz="2000" dirty="0"/>
          </a:p>
          <a:p>
            <a:pPr>
              <a:buClr>
                <a:srgbClr val="000000"/>
              </a:buClr>
            </a:pPr>
            <a:endParaRPr lang="pt-BR" dirty="0"/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8F6EC-75B3-C328-5BD8-A73A98091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51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9533F-A452-D138-17BF-F8DF3987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 entre GitHub e </a:t>
            </a:r>
            <a:r>
              <a:rPr lang="pt-BR" dirty="0" err="1"/>
              <a:t>GitLab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C401B-CAF6-E558-0AD9-B437978835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/>
              <a:t>Gitlab</a:t>
            </a:r>
            <a:r>
              <a:rPr lang="pt-BR" dirty="0"/>
              <a:t> – fornece um conjunto integrado de ferramentas de </a:t>
            </a:r>
            <a:r>
              <a:rPr lang="pt-BR" dirty="0" err="1"/>
              <a:t>DevOps</a:t>
            </a:r>
            <a:r>
              <a:rPr lang="pt-BR" dirty="0"/>
              <a:t> e CI/CD em um único aplicativo. Se destaca por, oferecer recursos de segurança mais robustos e é frequentemente preferido para equipes corporativas com necessidades de um pipeline </a:t>
            </a:r>
            <a:r>
              <a:rPr lang="pt-BR" dirty="0" err="1"/>
              <a:t>DevOps</a:t>
            </a:r>
            <a:r>
              <a:rPr lang="pt-BR" dirty="0"/>
              <a:t> completo e pronto para uso.</a:t>
            </a:r>
          </a:p>
          <a:p>
            <a:pPr>
              <a:buClr>
                <a:srgbClr val="000000"/>
              </a:buClr>
            </a:pPr>
            <a:r>
              <a:rPr lang="pt-BR" dirty="0"/>
              <a:t>GitHub – Depende mais de Integrações de terceiros para recursos semelhantes, ele se destaca por colaboração em código aberto e sua vasta comunidade.</a:t>
            </a:r>
          </a:p>
          <a:p>
            <a:pPr>
              <a:buClr>
                <a:srgbClr val="000000"/>
              </a:buClr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A7E23A-4101-7CC7-FAB0-7EF28831C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047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61407-8AE6-B372-FC50-17C2AD60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>
                <a:solidFill>
                  <a:srgbClr val="09283F"/>
                </a:solidFill>
                <a:latin typeface="Arial Nova Light"/>
              </a:rPr>
              <a:t>Pipeline de </a:t>
            </a:r>
            <a:r>
              <a:rPr lang="pt-BR" sz="2800" b="1" err="1">
                <a:solidFill>
                  <a:srgbClr val="09283F"/>
                </a:solidFill>
                <a:latin typeface="Arial Nova Light"/>
              </a:rPr>
              <a:t>DevOps</a:t>
            </a:r>
            <a:endParaRPr lang="pt-BR" sz="2800" b="1" dirty="0">
              <a:solidFill>
                <a:srgbClr val="09283F"/>
              </a:solidFill>
              <a:latin typeface="Arial Nova Ligh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EE9B6-DB8A-9871-47B8-FC017D58B2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pt-BR" sz="2000" b="1" u="sng" dirty="0">
              <a:solidFill>
                <a:schemeClr val="accent2"/>
              </a:solidFill>
            </a:endParaRPr>
          </a:p>
          <a:p>
            <a:pPr>
              <a:buClr>
                <a:srgbClr val="000000"/>
              </a:buClr>
            </a:pPr>
            <a:r>
              <a:rPr lang="en-US" b="1" dirty="0">
                <a:solidFill>
                  <a:schemeClr val="accent2"/>
                </a:solidFill>
              </a:rPr>
              <a:t>Uma pipeline DevOps é </a:t>
            </a:r>
            <a:r>
              <a:rPr lang="en-US" b="1" dirty="0" err="1">
                <a:solidFill>
                  <a:schemeClr val="accent2"/>
                </a:solidFill>
              </a:rPr>
              <a:t>uma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sequência</a:t>
            </a:r>
            <a:r>
              <a:rPr lang="en-US" b="1" dirty="0">
                <a:solidFill>
                  <a:schemeClr val="accent2"/>
                </a:solidFill>
              </a:rPr>
              <a:t> de </a:t>
            </a:r>
            <a:r>
              <a:rPr lang="en-US" b="1" dirty="0" err="1">
                <a:solidFill>
                  <a:schemeClr val="accent2"/>
                </a:solidFill>
              </a:rPr>
              <a:t>processos</a:t>
            </a:r>
            <a:r>
              <a:rPr lang="en-US" b="1" dirty="0">
                <a:solidFill>
                  <a:schemeClr val="accent2"/>
                </a:solidFill>
              </a:rPr>
              <a:t> e ferramentas que </a:t>
            </a:r>
            <a:r>
              <a:rPr lang="en-US" b="1" dirty="0" err="1">
                <a:solidFill>
                  <a:schemeClr val="accent2"/>
                </a:solidFill>
              </a:rPr>
              <a:t>automatizam</a:t>
            </a:r>
            <a:r>
              <a:rPr lang="en-US" b="1" dirty="0">
                <a:solidFill>
                  <a:schemeClr val="accent2"/>
                </a:solidFill>
              </a:rPr>
              <a:t> as </a:t>
            </a:r>
            <a:r>
              <a:rPr lang="en-US" b="1" dirty="0" err="1">
                <a:solidFill>
                  <a:schemeClr val="accent2"/>
                </a:solidFill>
              </a:rPr>
              <a:t>etapas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necessárias</a:t>
            </a:r>
            <a:r>
              <a:rPr lang="en-US" b="1" dirty="0">
                <a:solidFill>
                  <a:schemeClr val="accent2"/>
                </a:solidFill>
              </a:rPr>
              <a:t> para </a:t>
            </a:r>
            <a:r>
              <a:rPr lang="en-US" b="1" dirty="0" err="1">
                <a:solidFill>
                  <a:schemeClr val="accent2"/>
                </a:solidFill>
              </a:rPr>
              <a:t>levar</a:t>
            </a:r>
            <a:r>
              <a:rPr lang="en-US" b="1" dirty="0">
                <a:solidFill>
                  <a:schemeClr val="accent2"/>
                </a:solidFill>
              </a:rPr>
              <a:t> o </a:t>
            </a:r>
            <a:r>
              <a:rPr lang="en-US" b="1" dirty="0" err="1">
                <a:solidFill>
                  <a:schemeClr val="accent2"/>
                </a:solidFill>
              </a:rPr>
              <a:t>código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desde</a:t>
            </a:r>
            <a:r>
              <a:rPr lang="en-US" b="1" dirty="0">
                <a:solidFill>
                  <a:schemeClr val="accent2"/>
                </a:solidFill>
              </a:rPr>
              <a:t> o </a:t>
            </a:r>
            <a:r>
              <a:rPr lang="en-US" b="1" dirty="0" err="1">
                <a:solidFill>
                  <a:schemeClr val="accent2"/>
                </a:solidFill>
              </a:rPr>
              <a:t>desenvolvimento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até</a:t>
            </a:r>
            <a:r>
              <a:rPr lang="en-US" b="1" dirty="0">
                <a:solidFill>
                  <a:schemeClr val="accent2"/>
                </a:solidFill>
              </a:rPr>
              <a:t> a </a:t>
            </a:r>
            <a:r>
              <a:rPr lang="en-US" b="1" dirty="0" err="1">
                <a:solidFill>
                  <a:schemeClr val="accent2"/>
                </a:solidFill>
              </a:rPr>
              <a:t>produção</a:t>
            </a:r>
            <a:r>
              <a:rPr lang="en-US" b="1" dirty="0">
                <a:solidFill>
                  <a:schemeClr val="accent2"/>
                </a:solidFill>
              </a:rPr>
              <a:t>. O </a:t>
            </a:r>
            <a:r>
              <a:rPr lang="en-US" b="1" dirty="0" err="1">
                <a:solidFill>
                  <a:schemeClr val="accent2"/>
                </a:solidFill>
              </a:rPr>
              <a:t>objetivo</a:t>
            </a:r>
            <a:r>
              <a:rPr lang="en-US" b="1" dirty="0">
                <a:solidFill>
                  <a:schemeClr val="accent2"/>
                </a:solidFill>
              </a:rPr>
              <a:t> principal é </a:t>
            </a:r>
            <a:r>
              <a:rPr lang="en-US" b="1" dirty="0" err="1">
                <a:solidFill>
                  <a:schemeClr val="accent2"/>
                </a:solidFill>
              </a:rPr>
              <a:t>acelerar</a:t>
            </a:r>
            <a:r>
              <a:rPr lang="en-US" b="1" dirty="0">
                <a:solidFill>
                  <a:schemeClr val="accent2"/>
                </a:solidFill>
              </a:rPr>
              <a:t> e </a:t>
            </a:r>
            <a:r>
              <a:rPr lang="en-US" b="1" dirty="0" err="1">
                <a:solidFill>
                  <a:schemeClr val="accent2"/>
                </a:solidFill>
              </a:rPr>
              <a:t>otimizar</a:t>
            </a:r>
            <a:r>
              <a:rPr lang="en-US" b="1" dirty="0">
                <a:solidFill>
                  <a:schemeClr val="accent2"/>
                </a:solidFill>
              </a:rPr>
              <a:t>  o </a:t>
            </a:r>
            <a:r>
              <a:rPr lang="en-US" b="1" dirty="0" err="1">
                <a:solidFill>
                  <a:schemeClr val="accent2"/>
                </a:solidFill>
              </a:rPr>
              <a:t>ciclo</a:t>
            </a:r>
            <a:r>
              <a:rPr lang="en-US" b="1" dirty="0">
                <a:solidFill>
                  <a:schemeClr val="accent2"/>
                </a:solidFill>
              </a:rPr>
              <a:t> de </a:t>
            </a:r>
            <a:r>
              <a:rPr lang="en-US" b="1" dirty="0" err="1">
                <a:solidFill>
                  <a:schemeClr val="accent2"/>
                </a:solidFill>
              </a:rPr>
              <a:t>vida</a:t>
            </a:r>
            <a:r>
              <a:rPr lang="en-US" b="1" dirty="0">
                <a:solidFill>
                  <a:schemeClr val="accent2"/>
                </a:solidFill>
              </a:rPr>
              <a:t> do </a:t>
            </a:r>
            <a:r>
              <a:rPr lang="en-US" b="1" dirty="0" err="1">
                <a:solidFill>
                  <a:schemeClr val="accent2"/>
                </a:solidFill>
              </a:rPr>
              <a:t>desenvolvimento</a:t>
            </a:r>
            <a:r>
              <a:rPr lang="en-US" b="1" dirty="0">
                <a:solidFill>
                  <a:schemeClr val="accent2"/>
                </a:solidFill>
              </a:rPr>
              <a:t> de software, </a:t>
            </a:r>
            <a:r>
              <a:rPr lang="en-US" b="1" dirty="0" err="1">
                <a:solidFill>
                  <a:schemeClr val="accent2"/>
                </a:solidFill>
              </a:rPr>
              <a:t>facilitando</a:t>
            </a:r>
            <a:r>
              <a:rPr lang="en-US" b="1" dirty="0">
                <a:solidFill>
                  <a:schemeClr val="accent2"/>
                </a:solidFill>
              </a:rPr>
              <a:t> a </a:t>
            </a:r>
            <a:r>
              <a:rPr lang="en-US" b="1" dirty="0" err="1">
                <a:solidFill>
                  <a:schemeClr val="accent2"/>
                </a:solidFill>
              </a:rPr>
              <a:t>colaboração</a:t>
            </a:r>
            <a:r>
              <a:rPr lang="en-US" b="1" dirty="0">
                <a:solidFill>
                  <a:schemeClr val="accent2"/>
                </a:solidFill>
              </a:rPr>
              <a:t> entre as equipes de </a:t>
            </a:r>
            <a:r>
              <a:rPr lang="en-US" b="1" dirty="0" err="1">
                <a:solidFill>
                  <a:schemeClr val="accent2"/>
                </a:solidFill>
              </a:rPr>
              <a:t>desenvolvimento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>
                <a:solidFill>
                  <a:schemeClr val="accent2"/>
                </a:solidFill>
              </a:rPr>
              <a:t>facilitando</a:t>
            </a:r>
            <a:r>
              <a:rPr lang="en-US" b="1" dirty="0">
                <a:solidFill>
                  <a:schemeClr val="accent2"/>
                </a:solidFill>
              </a:rPr>
              <a:t> a </a:t>
            </a:r>
            <a:r>
              <a:rPr lang="en-US" b="1" dirty="0" err="1">
                <a:solidFill>
                  <a:schemeClr val="accent2"/>
                </a:solidFill>
              </a:rPr>
              <a:t>colaboração</a:t>
            </a:r>
            <a:r>
              <a:rPr lang="en-US" b="1" dirty="0">
                <a:solidFill>
                  <a:schemeClr val="accent2"/>
                </a:solidFill>
              </a:rPr>
              <a:t> entre as equipes e </a:t>
            </a:r>
            <a:r>
              <a:rPr lang="en-US" b="1" dirty="0" err="1">
                <a:solidFill>
                  <a:schemeClr val="accent2"/>
                </a:solidFill>
              </a:rPr>
              <a:t>operações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br>
              <a:rPr lang="en-US" dirty="0"/>
            </a:br>
            <a:endParaRPr lang="en-US" sz="2000" b="1">
              <a:solidFill>
                <a:schemeClr val="accent2"/>
              </a:solidFill>
            </a:endParaRPr>
          </a:p>
          <a:p>
            <a:pPr>
              <a:buClr>
                <a:srgbClr val="000000"/>
              </a:buClr>
            </a:pPr>
            <a:r>
              <a:rPr lang="pt-BR" sz="1600" b="1" dirty="0">
                <a:solidFill>
                  <a:schemeClr val="accent2"/>
                </a:solidFill>
                <a:ea typeface="+mn-lt"/>
                <a:cs typeface="+mn-lt"/>
              </a:rPr>
              <a:t>Pipelines de CI/CD, que otimizam e aceleram o desenvolvimento de softwares, são um reflexo da metodologia </a:t>
            </a:r>
            <a:r>
              <a:rPr lang="pt-BR" sz="1600" b="1" dirty="0">
                <a:solidFill>
                  <a:schemeClr val="accent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r>
              <a:rPr lang="pt-BR" sz="1600" b="1" dirty="0">
                <a:solidFill>
                  <a:schemeClr val="accent2"/>
                </a:solidFill>
                <a:ea typeface="+mn-lt"/>
                <a:cs typeface="+mn-lt"/>
              </a:rPr>
              <a:t>, um conjunto de ideias e práticas que incentiva a colaboração entre as equipes de desenvolvimento e de operações de TI.</a:t>
            </a:r>
            <a:endParaRPr lang="pt-BR" sz="1600" b="1" dirty="0">
              <a:solidFill>
                <a:schemeClr val="accent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9C4E04-99F8-BCFD-6801-43A01DCF9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53096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8109_Win32_SL_V9" id="{6454AC99-8C99-4BAC-BC84-F0E4E9E51C00}" vid="{55E50301-91A0-4A2E-849E-A29959006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AE0DF-6B5F-4274-A760-FE77CC84C90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B8CBF-35BC-4CBA-95E2-584C08F61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Office PowerPoint</Application>
  <PresentationFormat>Widescreen</PresentationFormat>
  <Paragraphs>129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Personalizado</vt:lpstr>
      <vt:lpstr>Git , GitHub e Gitlab</vt:lpstr>
      <vt:lpstr>Git</vt:lpstr>
      <vt:lpstr>Controle de Versão: Conceito e Importância</vt:lpstr>
      <vt:lpstr>Benefícios do Controle de Versão</vt:lpstr>
      <vt:lpstr>Existem Diferentes Tipos de Controle de Versão</vt:lpstr>
      <vt:lpstr>Exemplos de Controle de Versão</vt:lpstr>
      <vt:lpstr>GitHub e GitLab</vt:lpstr>
      <vt:lpstr>Diferenças entre GitHub e GitLab</vt:lpstr>
      <vt:lpstr>Pipeline de DevOps</vt:lpstr>
      <vt:lpstr>GitHub e GitLab</vt:lpstr>
      <vt:lpstr>GitHub e Gitlab – Hospedando seu código na nuvem</vt:lpstr>
      <vt:lpstr>Comandos Básicos do Git</vt:lpstr>
      <vt:lpstr>Branches e Colaboração - Trabalhando em equipe com o Git</vt:lpstr>
      <vt:lpstr>Boas Práticas - Git com qualidade</vt:lpstr>
      <vt:lpstr>Projeto Prático - Colaboração real com o Git</vt:lpstr>
      <vt:lpstr>Vamos a prática: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346</cp:revision>
  <dcterms:created xsi:type="dcterms:W3CDTF">2025-08-22T14:55:21Z</dcterms:created>
  <dcterms:modified xsi:type="dcterms:W3CDTF">2025-08-22T15:43:50Z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