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48" r:id="rId1"/>
    <p:sldMasterId id="2147483651" r:id="rId2"/>
  </p:sldMasterIdLst>
  <p:notesMasterIdLst>
    <p:notesMasterId r:id="rId13"/>
  </p:notesMasterIdLst>
  <p:sldIdLst>
    <p:sldId id="256" r:id="rId3"/>
    <p:sldId id="257" r:id="rId4"/>
    <p:sldId id="258" r:id="rId5"/>
    <p:sldId id="262" r:id="rId6"/>
    <p:sldId id="259" r:id="rId7"/>
    <p:sldId id="260" r:id="rId8"/>
    <p:sldId id="263" r:id="rId9"/>
    <p:sldId id="261" r:id="rId10"/>
    <p:sldId id="264" r:id="rId11"/>
    <p:sldId id="265" r:id="rId12"/>
  </p:sldIdLst>
  <p:sldSz cx="8961438" cy="6721475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3">
          <p15:clr>
            <a:srgbClr val="A4A3A4"/>
          </p15:clr>
        </p15:guide>
        <p15:guide id="2" pos="5535">
          <p15:clr>
            <a:srgbClr val="A4A3A4"/>
          </p15:clr>
        </p15:guide>
        <p15:guide id="3" pos="119">
          <p15:clr>
            <a:srgbClr val="A4A3A4"/>
          </p15:clr>
        </p15:guide>
        <p15:guide id="4" pos="36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4" roundtripDataSignature="AMtx7mggHTocux73eUUS8qCNXO43N9vI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 varScale="1">
        <p:scale>
          <a:sx n="124" d="100"/>
          <a:sy n="124" d="100"/>
        </p:scale>
        <p:origin x="688" y="168"/>
      </p:cViewPr>
      <p:guideLst>
        <p:guide orient="horz" pos="293"/>
        <p:guide pos="5535"/>
        <p:guide pos="119"/>
        <p:guide pos="36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iaquigley/Desktop/hotel_bookings_Tech_and_NonTec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triciaquigley/Desktop/hotel_bookings_Tech_and_NonTec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[hotel_bookings_Tech_and_NonTech.xlsx]Non Tech Var Correlation!PivotTable2</c:name>
    <c:fmtId val="9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'Non Tech Var Correlation'!$B$3</c:f>
              <c:strCache>
                <c:ptCount val="1"/>
                <c:pt idx="0">
                  <c:v>Sum of is_repeated_guest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'Non Tech Var Correlation'!$A$4:$A$6</c:f>
              <c:strCache>
                <c:ptCount val="2"/>
                <c:pt idx="0">
                  <c:v>City Hotel</c:v>
                </c:pt>
                <c:pt idx="1">
                  <c:v>Resort Hotel</c:v>
                </c:pt>
              </c:strCache>
            </c:strRef>
          </c:cat>
          <c:val>
            <c:numRef>
              <c:f>'Non Tech Var Correlation'!$B$4:$B$6</c:f>
              <c:numCache>
                <c:formatCode>General</c:formatCode>
                <c:ptCount val="2"/>
                <c:pt idx="0">
                  <c:v>189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0-3E46-9984-13D066641DE7}"/>
            </c:ext>
          </c:extLst>
        </c:ser>
        <c:ser>
          <c:idx val="1"/>
          <c:order val="1"/>
          <c:tx>
            <c:strRef>
              <c:f>'Non Tech Var Correlation'!$C$3</c:f>
              <c:strCache>
                <c:ptCount val="1"/>
                <c:pt idx="0">
                  <c:v>Sum of previous_bookings_not_canceled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'Non Tech Var Correlation'!$A$4:$A$6</c:f>
              <c:strCache>
                <c:ptCount val="2"/>
                <c:pt idx="0">
                  <c:v>City Hotel</c:v>
                </c:pt>
                <c:pt idx="1">
                  <c:v>Resort Hotel</c:v>
                </c:pt>
              </c:strCache>
            </c:strRef>
          </c:cat>
          <c:val>
            <c:numRef>
              <c:f>'Non Tech Var Correlation'!$C$4:$C$6</c:f>
              <c:numCache>
                <c:formatCode>General</c:formatCode>
                <c:ptCount val="2"/>
                <c:pt idx="0">
                  <c:v>651</c:v>
                </c:pt>
                <c:pt idx="1">
                  <c:v>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0-3E46-9984-13D066641DE7}"/>
            </c:ext>
          </c:extLst>
        </c:ser>
        <c:ser>
          <c:idx val="2"/>
          <c:order val="2"/>
          <c:tx>
            <c:strRef>
              <c:f>'Non Tech Var Correlation'!$D$3</c:f>
              <c:strCache>
                <c:ptCount val="1"/>
                <c:pt idx="0">
                  <c:v>Sum of booking_changes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'Non Tech Var Correlation'!$A$4:$A$6</c:f>
              <c:strCache>
                <c:ptCount val="2"/>
                <c:pt idx="0">
                  <c:v>City Hotel</c:v>
                </c:pt>
                <c:pt idx="1">
                  <c:v>Resort Hotel</c:v>
                </c:pt>
              </c:strCache>
            </c:strRef>
          </c:cat>
          <c:val>
            <c:numRef>
              <c:f>'Non Tech Var Correlation'!$D$4:$D$6</c:f>
              <c:numCache>
                <c:formatCode>General</c:formatCode>
                <c:ptCount val="2"/>
                <c:pt idx="0">
                  <c:v>2352</c:v>
                </c:pt>
                <c:pt idx="1">
                  <c:v>1516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C0-3E46-9984-13D066641DE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71097344"/>
        <c:axId val="871099056"/>
      </c:barChart>
      <c:catAx>
        <c:axId val="871097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099056"/>
        <c:crosses val="autoZero"/>
        <c:auto val="1"/>
        <c:lblAlgn val="ctr"/>
        <c:lblOffset val="100"/>
        <c:noMultiLvlLbl val="0"/>
      </c:catAx>
      <c:valAx>
        <c:axId val="87109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09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[hotel_bookings_Tech_and_NonTech.xlsx]Non Tech Var Correlation!PivotTable3</c:name>
    <c:fmtId val="13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'Non Tech Var Correlation'!$B$19</c:f>
              <c:strCache>
                <c:ptCount val="1"/>
                <c:pt idx="0">
                  <c:v>Count of lead_time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'Non Tech Var Correlation'!$A$20:$A$22</c:f>
              <c:strCache>
                <c:ptCount val="2"/>
                <c:pt idx="0">
                  <c:v>City Hotel</c:v>
                </c:pt>
                <c:pt idx="1">
                  <c:v>Resort Hotel</c:v>
                </c:pt>
              </c:strCache>
            </c:strRef>
          </c:cat>
          <c:val>
            <c:numRef>
              <c:f>'Non Tech Var Correlation'!$B$20:$B$22</c:f>
              <c:numCache>
                <c:formatCode>General</c:formatCode>
                <c:ptCount val="2"/>
                <c:pt idx="0">
                  <c:v>16047</c:v>
                </c:pt>
                <c:pt idx="1">
                  <c:v>7974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2B-1749-806F-2C6BA3EE943B}"/>
            </c:ext>
          </c:extLst>
        </c:ser>
        <c:ser>
          <c:idx val="1"/>
          <c:order val="1"/>
          <c:tx>
            <c:strRef>
              <c:f>'Non Tech Var Correlation'!$C$19</c:f>
              <c:strCache>
                <c:ptCount val="1"/>
                <c:pt idx="0">
                  <c:v>Count of meal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'Non Tech Var Correlation'!$A$20:$A$22</c:f>
              <c:strCache>
                <c:ptCount val="2"/>
                <c:pt idx="0">
                  <c:v>City Hotel</c:v>
                </c:pt>
                <c:pt idx="1">
                  <c:v>Resort Hotel</c:v>
                </c:pt>
              </c:strCache>
            </c:strRef>
          </c:cat>
          <c:val>
            <c:numRef>
              <c:f>'Non Tech Var Correlation'!$C$20:$C$22</c:f>
              <c:numCache>
                <c:formatCode>General</c:formatCode>
                <c:ptCount val="2"/>
                <c:pt idx="0">
                  <c:v>16047</c:v>
                </c:pt>
                <c:pt idx="1">
                  <c:v>7974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2B-1749-806F-2C6BA3EE943B}"/>
            </c:ext>
          </c:extLst>
        </c:ser>
        <c:ser>
          <c:idx val="2"/>
          <c:order val="2"/>
          <c:tx>
            <c:strRef>
              <c:f>'Non Tech Var Correlation'!$D$19</c:f>
              <c:strCache>
                <c:ptCount val="1"/>
                <c:pt idx="0">
                  <c:v>Count of market_segment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'Non Tech Var Correlation'!$A$20:$A$22</c:f>
              <c:strCache>
                <c:ptCount val="2"/>
                <c:pt idx="0">
                  <c:v>City Hotel</c:v>
                </c:pt>
                <c:pt idx="1">
                  <c:v>Resort Hotel</c:v>
                </c:pt>
              </c:strCache>
            </c:strRef>
          </c:cat>
          <c:val>
            <c:numRef>
              <c:f>'Non Tech Var Correlation'!$D$20:$D$22</c:f>
              <c:numCache>
                <c:formatCode>General</c:formatCode>
                <c:ptCount val="2"/>
                <c:pt idx="0">
                  <c:v>16047</c:v>
                </c:pt>
                <c:pt idx="1">
                  <c:v>7974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2B-1749-806F-2C6BA3EE943B}"/>
            </c:ext>
          </c:extLst>
        </c:ser>
        <c:ser>
          <c:idx val="3"/>
          <c:order val="3"/>
          <c:tx>
            <c:strRef>
              <c:f>'Non Tech Var Correlation'!$E$19</c:f>
              <c:strCache>
                <c:ptCount val="1"/>
                <c:pt idx="0">
                  <c:v>Count of previous_cancellations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'Non Tech Var Correlation'!$A$20:$A$22</c:f>
              <c:strCache>
                <c:ptCount val="2"/>
                <c:pt idx="0">
                  <c:v>City Hotel</c:v>
                </c:pt>
                <c:pt idx="1">
                  <c:v>Resort Hotel</c:v>
                </c:pt>
              </c:strCache>
            </c:strRef>
          </c:cat>
          <c:val>
            <c:numRef>
              <c:f>'Non Tech Var Correlation'!$E$20:$E$22</c:f>
              <c:numCache>
                <c:formatCode>General</c:formatCode>
                <c:ptCount val="2"/>
                <c:pt idx="0">
                  <c:v>16047</c:v>
                </c:pt>
                <c:pt idx="1">
                  <c:v>7974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2B-1749-806F-2C6BA3EE943B}"/>
            </c:ext>
          </c:extLst>
        </c:ser>
        <c:ser>
          <c:idx val="4"/>
          <c:order val="4"/>
          <c:tx>
            <c:strRef>
              <c:f>'Non Tech Var Correlation'!$F$19</c:f>
              <c:strCache>
                <c:ptCount val="1"/>
                <c:pt idx="0">
                  <c:v>Count of deposit_type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30000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elete val="1"/>
          </c:dLbls>
          <c:cat>
            <c:strRef>
              <c:f>'Non Tech Var Correlation'!$A$20:$A$22</c:f>
              <c:strCache>
                <c:ptCount val="2"/>
                <c:pt idx="0">
                  <c:v>City Hotel</c:v>
                </c:pt>
                <c:pt idx="1">
                  <c:v>Resort Hotel</c:v>
                </c:pt>
              </c:strCache>
            </c:strRef>
          </c:cat>
          <c:val>
            <c:numRef>
              <c:f>'Non Tech Var Correlation'!$F$20:$F$22</c:f>
              <c:numCache>
                <c:formatCode>General</c:formatCode>
                <c:ptCount val="2"/>
                <c:pt idx="0">
                  <c:v>16047</c:v>
                </c:pt>
                <c:pt idx="1">
                  <c:v>7974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62B-1749-806F-2C6BA3EE943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71087104"/>
        <c:axId val="871088816"/>
      </c:barChart>
      <c:catAx>
        <c:axId val="87108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088816"/>
        <c:crosses val="autoZero"/>
        <c:auto val="1"/>
        <c:lblAlgn val="ctr"/>
        <c:lblOffset val="100"/>
        <c:noMultiLvlLbl val="0"/>
      </c:catAx>
      <c:valAx>
        <c:axId val="871088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108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6331953" y="110938"/>
            <a:ext cx="65" cy="12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472065" y="5333978"/>
            <a:ext cx="5859954" cy="24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 txBox="1">
            <a:spLocks noGrp="1"/>
          </p:cNvSpPr>
          <p:nvPr>
            <p:ph type="sldNum" idx="12"/>
          </p:nvPr>
        </p:nvSpPr>
        <p:spPr>
          <a:xfrm>
            <a:off x="6245419" y="9545294"/>
            <a:ext cx="8659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 txBox="1">
            <a:spLocks noGrp="1"/>
          </p:cNvSpPr>
          <p:nvPr>
            <p:ph type="sldNum" idx="12"/>
          </p:nvPr>
        </p:nvSpPr>
        <p:spPr>
          <a:xfrm>
            <a:off x="6247057" y="9546304"/>
            <a:ext cx="84959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7363" y="620713"/>
            <a:ext cx="5827712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3.bin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/>
          <p:nvPr/>
        </p:nvSpPr>
        <p:spPr>
          <a:xfrm>
            <a:off x="0" y="4630993"/>
            <a:ext cx="8961438" cy="209048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8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87" imgH="1587" progId="TCLayout.ActiveDocument.1">
                  <p:embed/>
                </p:oleObj>
              </mc:Choice>
              <mc:Fallback>
                <p:oleObj r:id="rId2" imgW="1587" imgH="1587" progId="TCLayout.ActiveDocument.1">
                  <p:embed/>
                  <p:pic>
                    <p:nvPicPr>
                      <p:cNvPr id="15" name="Google Shape;15;p8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233363" y="3475212"/>
            <a:ext cx="73688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233363" y="4761441"/>
            <a:ext cx="736889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8" descr="https://lh4.googleusercontent.com/Mo5xEJ40kcGhKGf19rqfoefwMDgEDGstwv3C0JMs_Y1J7HXWuY8KuHjIz12F4qpz39l8989Nh5t9fTPG58GPBPEtE9L9dY0nOi1oyFoNENbnqmS8eFn9dFoas4bIwH5xdPoSfddu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7666" y="0"/>
            <a:ext cx="2483772" cy="79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oogle Shape;21;p9"/>
          <p:cNvGraphicFramePr/>
          <p:nvPr/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87" imgH="1587" progId="TCLayout.ActiveDocument.1">
                  <p:embed/>
                </p:oleObj>
              </mc:Choice>
              <mc:Fallback>
                <p:oleObj r:id="rId2" imgW="1587" imgH="1587" progId="TCLayout.ActiveDocument.1">
                  <p:embed/>
                  <p:pic>
                    <p:nvPicPr>
                      <p:cNvPr id="21" name="Google Shape;21;p9"/>
                      <p:cNvPicPr preferRelativeResize="0"/>
                      <p:nvPr/>
                    </p:nvPicPr>
                    <p:blipFill rotWithShape="1">
                      <a:blip r:embed="rId3">
                        <a:alphaModFix/>
                      </a:blip>
                      <a:srcRect/>
                      <a:stretch/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3" name="Google Shape;23;p9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8;p7"/>
          <p:cNvGraphicFramePr/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8750" imgH="158750" progId="TCLayout.ActiveDocument.1">
                  <p:embed/>
                </p:oleObj>
              </mc:Choice>
              <mc:Fallback>
                <p:oleObj r:id="rId4" imgW="158750" imgH="158750" progId="TCLayout.ActiveDocument.1">
                  <p:embed/>
                  <p:pic>
                    <p:nvPicPr>
                      <p:cNvPr id="8" name="Google Shape;8;p7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Google Shape;9;p7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2296318" y="25196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/>
          <p:nvPr/>
        </p:nvSpPr>
        <p:spPr>
          <a:xfrm>
            <a:off x="8632894" y="6485048"/>
            <a:ext cx="157094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2296319" y="2519680"/>
            <a:ext cx="4302125" cy="94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56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29"/>
              <a:buFont typeface="Arial"/>
              <a:buChar char="▪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–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179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68"/>
              <a:buFont typeface="Arial"/>
              <a:buChar char="▫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71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88"/>
              <a:buFont typeface="Arial"/>
              <a:buChar char="-"/>
              <a:defRPr sz="12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171453" y="230190"/>
            <a:ext cx="8618538" cy="22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5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8671366" y="6503196"/>
            <a:ext cx="118623" cy="117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76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6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28;p10"/>
          <p:cNvCxnSpPr/>
          <p:nvPr/>
        </p:nvCxnSpPr>
        <p:spPr>
          <a:xfrm>
            <a:off x="88960" y="887678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20000"/>
            <a:lumOff val="80000"/>
            <a:alpha val="48356"/>
          </a:schemeClr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ctrTitle"/>
          </p:nvPr>
        </p:nvSpPr>
        <p:spPr>
          <a:xfrm>
            <a:off x="233364" y="3475206"/>
            <a:ext cx="736889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Peninsula Hotel Group – Presentation of Market Segment and Cancellations</a:t>
            </a:r>
            <a:endParaRPr dirty="0"/>
          </a:p>
        </p:txBody>
      </p:sp>
      <p:sp>
        <p:nvSpPr>
          <p:cNvPr id="42" name="Google Shape;42;p1"/>
          <p:cNvSpPr txBox="1"/>
          <p:nvPr/>
        </p:nvSpPr>
        <p:spPr>
          <a:xfrm>
            <a:off x="233364" y="5082685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 February 28, 2024 </a:t>
            </a:r>
            <a:endParaRPr dirty="0"/>
          </a:p>
        </p:txBody>
      </p:sp>
      <p:sp>
        <p:nvSpPr>
          <p:cNvPr id="43" name="Google Shape;43;p1"/>
          <p:cNvSpPr txBox="1"/>
          <p:nvPr/>
        </p:nvSpPr>
        <p:spPr>
          <a:xfrm>
            <a:off x="233363" y="5390533"/>
            <a:ext cx="493553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Presenter:  Patricia </a:t>
            </a:r>
            <a:r>
              <a:rPr lang="en-AU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7CFF-653F-BEAB-083E-2DDDA9AD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of guests that are more likely to cancel</a:t>
            </a:r>
          </a:p>
        </p:txBody>
      </p:sp>
      <p:sp>
        <p:nvSpPr>
          <p:cNvPr id="4" name="Google Shape;109;p5">
            <a:extLst>
              <a:ext uri="{FF2B5EF4-FFF2-40B4-BE49-F238E27FC236}">
                <a16:creationId xmlns:a16="http://schemas.microsoft.com/office/drawing/2014/main" id="{F06F366F-FE19-F62B-0371-1ACC18C0C02E}"/>
              </a:ext>
            </a:extLst>
          </p:cNvPr>
          <p:cNvSpPr txBox="1"/>
          <p:nvPr/>
        </p:nvSpPr>
        <p:spPr>
          <a:xfrm>
            <a:off x="5464364" y="1023522"/>
            <a:ext cx="3243211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AU" sz="1050" dirty="0">
                <a:solidFill>
                  <a:schemeClr val="dk1"/>
                </a:solidFill>
              </a:rPr>
              <a:t>The guests most likely to cancel is: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05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050" dirty="0">
                <a:solidFill>
                  <a:schemeClr val="dk1"/>
                </a:solidFill>
              </a:rPr>
              <a:t>Deposit type, over 95% of guests that book do not put down a deposit.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AU" sz="105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050" dirty="0">
                <a:solidFill>
                  <a:schemeClr val="dk1"/>
                </a:solidFill>
              </a:rPr>
              <a:t>Guests that have previously cancelled are likely to cancel again.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05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050" dirty="0">
                <a:solidFill>
                  <a:schemeClr val="dk1"/>
                </a:solidFill>
              </a:rPr>
              <a:t>It seems no matter which channel our guests use to book the hotel, overall, they are more likely to cancel.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05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050" dirty="0">
                <a:solidFill>
                  <a:schemeClr val="dk1"/>
                </a:solidFill>
              </a:rPr>
              <a:t>Our meal full board (3 meals per day) and half board (2 meals per day) meal type are doing quite poorly for a hotel especially considering next to room accommodation, this is very important to guests choosing a hotel.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05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050" dirty="0">
                <a:solidFill>
                  <a:schemeClr val="dk1"/>
                </a:solidFill>
              </a:rPr>
              <a:t>Finally, the longer guests wait from the time of booking to the time of check-in the higher the possibility of them cancelling</a:t>
            </a:r>
          </a:p>
          <a:p>
            <a:pPr lvl="0">
              <a:buClr>
                <a:schemeClr val="dk1"/>
              </a:buClr>
              <a:buSzPts val="1400"/>
            </a:pPr>
            <a:endParaRPr lang="en-AU" sz="105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400"/>
            </a:pPr>
            <a:r>
              <a:rPr lang="en-AU" sz="1050" dirty="0">
                <a:solidFill>
                  <a:schemeClr val="dk1"/>
                </a:solidFill>
              </a:rPr>
              <a:t>The takeaway here that the highest tick mark shows approximately </a:t>
            </a:r>
            <a:r>
              <a:rPr lang="en-AU" sz="1050" b="1" dirty="0">
                <a:solidFill>
                  <a:schemeClr val="dk1"/>
                </a:solidFill>
              </a:rPr>
              <a:t>80,000 guest cancellations for the City Hotel</a:t>
            </a:r>
            <a:r>
              <a:rPr lang="en-AU" sz="1050" dirty="0">
                <a:solidFill>
                  <a:schemeClr val="dk1"/>
                </a:solidFill>
              </a:rPr>
              <a:t>. </a:t>
            </a:r>
          </a:p>
          <a:p>
            <a:pPr lvl="0">
              <a:buClr>
                <a:schemeClr val="dk1"/>
              </a:buClr>
              <a:buSzPts val="1400"/>
            </a:pPr>
            <a:endParaRPr lang="en-AU" sz="105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400"/>
            </a:pPr>
            <a:r>
              <a:rPr lang="en-AU" sz="1050" dirty="0">
                <a:solidFill>
                  <a:schemeClr val="dk1"/>
                </a:solidFill>
              </a:rPr>
              <a:t>The combined result of both hotels yields approximately </a:t>
            </a:r>
            <a:r>
              <a:rPr lang="en-AU" sz="1050" b="1" dirty="0">
                <a:solidFill>
                  <a:schemeClr val="dk1"/>
                </a:solidFill>
              </a:rPr>
              <a:t>120,000 cancellations.</a:t>
            </a:r>
          </a:p>
          <a:p>
            <a:pPr lvl="0">
              <a:buClr>
                <a:schemeClr val="dk1"/>
              </a:buClr>
              <a:buSzPts val="1400"/>
            </a:pPr>
            <a:endParaRPr lang="en-AU" sz="105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400"/>
            </a:pPr>
            <a:endParaRPr lang="en-AU" sz="105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ts val="1400"/>
            </a:pPr>
            <a:r>
              <a:rPr lang="en-AU" sz="900" b="1" i="1" dirty="0">
                <a:solidFill>
                  <a:schemeClr val="dk1"/>
                </a:solidFill>
              </a:rPr>
              <a:t>Note, for this chart we are counting not summing so the results will be an even spread. What’s important is the result number of cancellations.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274AE1-8128-A4B6-C8A0-72FFD3F5A2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718269"/>
              </p:ext>
            </p:extLst>
          </p:nvPr>
        </p:nvGraphicFramePr>
        <p:xfrm>
          <a:off x="171451" y="1273996"/>
          <a:ext cx="4780693" cy="4839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187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The Peninsula IHG would like to monetize their cancellations and increase their bookings via the online market segment. </a:t>
            </a:r>
            <a:endParaRPr dirty="0"/>
          </a:p>
        </p:txBody>
      </p:sp>
      <p:grpSp>
        <p:nvGrpSpPr>
          <p:cNvPr id="49" name="Google Shape;49;p3"/>
          <p:cNvGrpSpPr/>
          <p:nvPr/>
        </p:nvGrpSpPr>
        <p:grpSpPr>
          <a:xfrm>
            <a:off x="695481" y="1384768"/>
            <a:ext cx="7341871" cy="1462345"/>
            <a:chOff x="709649" y="1412776"/>
            <a:chExt cx="7491440" cy="1492136"/>
          </a:xfrm>
        </p:grpSpPr>
        <p:sp>
          <p:nvSpPr>
            <p:cNvPr id="50" name="Google Shape;50;p3"/>
            <p:cNvSpPr/>
            <p:nvPr/>
          </p:nvSpPr>
          <p:spPr>
            <a:xfrm>
              <a:off x="883141" y="1511552"/>
              <a:ext cx="3663767" cy="1393360"/>
            </a:xfrm>
            <a:prstGeom prst="rect">
              <a:avLst/>
            </a:prstGeom>
            <a:solidFill>
              <a:srgbClr val="F2F2F2">
                <a:alpha val="8470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136">
                <a:solidFill>
                  <a:srgbClr val="888C9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952547" y="1975383"/>
              <a:ext cx="3528392" cy="6480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The first undertaking is to understand our customer and their preferences – this is where we generate money.</a:t>
              </a: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09649" y="1412776"/>
              <a:ext cx="381642" cy="392605"/>
            </a:xfrm>
            <a:prstGeom prst="ellipse">
              <a:avLst/>
            </a:prstGeom>
            <a:solidFill>
              <a:srgbClr val="F2F2F2"/>
            </a:solidFill>
            <a:ln w="28575" cap="flat" cmpd="sng">
              <a:solidFill>
                <a:srgbClr val="F5AF3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372" b="1">
                  <a:solidFill>
                    <a:srgbClr val="00206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!</a:t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537322" y="1511552"/>
              <a:ext cx="3663767" cy="13933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6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27557" y="1838066"/>
              <a:ext cx="3528392" cy="8327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176" b="1" dirty="0">
                  <a:solidFill>
                    <a:srgbClr val="002060"/>
                  </a:solidFill>
                  <a:latin typeface="Quattrocento Sans"/>
                  <a:sym typeface="Quattrocento Sans"/>
                </a:rPr>
                <a:t>The two criteria for a customer choosing a hotel is accommodation and cuisine. I evaluated the hotel venues, meal type, room accommodation, and bookings by month.</a:t>
              </a:r>
              <a:endParaRPr dirty="0"/>
            </a:p>
          </p:txBody>
        </p:sp>
      </p:grpSp>
      <p:sp>
        <p:nvSpPr>
          <p:cNvPr id="55" name="Google Shape;55;p3"/>
          <p:cNvSpPr/>
          <p:nvPr/>
        </p:nvSpPr>
        <p:spPr>
          <a:xfrm>
            <a:off x="873978" y="3175260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957296" y="3561865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Review the financials and the effect of online cancellations.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76" b="1" dirty="0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703950" y="307845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456128" y="3175260"/>
            <a:ext cx="3590619" cy="13655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535167" y="3501878"/>
            <a:ext cx="3457947" cy="4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sym typeface="Quattrocento Sans"/>
              </a:rPr>
              <a:t>Of the available data, I evaluated our cancellations by market segment, lead time and deposit type.</a:t>
            </a:r>
            <a:endParaRPr dirty="0"/>
          </a:p>
        </p:txBody>
      </p:sp>
      <p:sp>
        <p:nvSpPr>
          <p:cNvPr id="60" name="Google Shape;60;p3"/>
          <p:cNvSpPr/>
          <p:nvPr/>
        </p:nvSpPr>
        <p:spPr>
          <a:xfrm>
            <a:off x="890961" y="4849573"/>
            <a:ext cx="3590619" cy="1365541"/>
          </a:xfrm>
          <a:prstGeom prst="rect">
            <a:avLst/>
          </a:prstGeom>
          <a:solidFill>
            <a:srgbClr val="F2F2F2">
              <a:alpha val="8470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36">
              <a:solidFill>
                <a:srgbClr val="888C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720933" y="4741826"/>
            <a:ext cx="374022" cy="384767"/>
          </a:xfrm>
          <a:prstGeom prst="ellipse">
            <a:avLst/>
          </a:prstGeom>
          <a:solidFill>
            <a:srgbClr val="F2F2F2"/>
          </a:solidFill>
          <a:ln w="28575" cap="flat" cmpd="sng">
            <a:solidFill>
              <a:srgbClr val="F5AF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372" b="1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!</a:t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4473111" y="4849573"/>
            <a:ext cx="3590619" cy="13655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6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988787" y="5150033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I analysed our customer and our financials, it became impossible to ignore that the data provided is giving false results</a:t>
            </a:r>
            <a:endParaRPr dirty="0"/>
          </a:p>
        </p:txBody>
      </p:sp>
      <p:sp>
        <p:nvSpPr>
          <p:cNvPr id="64" name="Google Shape;64;p3"/>
          <p:cNvSpPr/>
          <p:nvPr/>
        </p:nvSpPr>
        <p:spPr>
          <a:xfrm>
            <a:off x="4547915" y="5157434"/>
            <a:ext cx="3457947" cy="635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76" b="1" dirty="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 compared the raw data set I was given to the data after I cleaned it. I also evaluated the ranges for lead time, wait list and ADR.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/>
              <a:t>Our City Hotel, based on the bookings and revenue, is not doing better than the Resort Hotel.</a:t>
            </a:r>
            <a:endParaRPr dirty="0"/>
          </a:p>
        </p:txBody>
      </p:sp>
      <p:sp>
        <p:nvSpPr>
          <p:cNvPr id="72" name="Google Shape;72;p2"/>
          <p:cNvSpPr txBox="1"/>
          <p:nvPr/>
        </p:nvSpPr>
        <p:spPr>
          <a:xfrm>
            <a:off x="6444838" y="955384"/>
            <a:ext cx="12500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73" name="Google Shape;73;p2"/>
          <p:cNvSpPr txBox="1"/>
          <p:nvPr/>
        </p:nvSpPr>
        <p:spPr>
          <a:xfrm>
            <a:off x="5588078" y="1263161"/>
            <a:ext cx="2963538" cy="375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Overarching Insight – City Hotel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is </a:t>
            </a:r>
            <a:r>
              <a:rPr lang="en-US" dirty="0">
                <a:solidFill>
                  <a:schemeClr val="dk1"/>
                </a:solidFill>
              </a:rPr>
              <a:t>performing better than the 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Resort Hotel.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Point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at our total bookings and the percentages, City Hotel gets more bookings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Point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ADR indicates the same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Point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following slide, our trend line tells us that online cancellations for City Hotel is on the decline.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588079" y="1231870"/>
            <a:ext cx="2963538" cy="4079897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7FE819-E186-7145-92EC-0A3C4A82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82" y="1095097"/>
            <a:ext cx="4110253" cy="25169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E0EDB3-9657-0D80-1385-C02BD7DA0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814" y="3933885"/>
            <a:ext cx="2717874" cy="25331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09B6E-DFA4-479B-3C36-8B7930CBE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578" y="5098867"/>
            <a:ext cx="532250" cy="21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8D16-4F06-E3D2-72D9-14B280284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</p:spPr>
        <p:txBody>
          <a:bodyPr/>
          <a:lstStyle/>
          <a:p>
            <a:r>
              <a:rPr lang="en-AU" sz="1600" dirty="0"/>
              <a:t>Our City Hotel, based on the bookings and revenue, is not doing better than the Resort Hotel.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1CF0C-352B-009E-04C1-E113BC079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51" y="1118609"/>
            <a:ext cx="72771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4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The basis for this presentation is to review our cancellations and online market segment in order to make recommendations.</a:t>
            </a:r>
            <a:endParaRPr dirty="0"/>
          </a:p>
        </p:txBody>
      </p:sp>
      <p:cxnSp>
        <p:nvCxnSpPr>
          <p:cNvPr id="89" name="Google Shape;89;p4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4"/>
          <p:cNvSpPr/>
          <p:nvPr/>
        </p:nvSpPr>
        <p:spPr>
          <a:xfrm>
            <a:off x="2779646" y="1713518"/>
            <a:ext cx="3590619" cy="1647219"/>
          </a:xfrm>
          <a:prstGeom prst="rect">
            <a:avLst/>
          </a:prstGeom>
          <a:solidFill>
            <a:srgbClr val="F2F2F2">
              <a:alpha val="84705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Through this analysis I am going to provide strategies to monetize cancellations and increase online bookings by 4%. </a:t>
            </a:r>
            <a:r>
              <a:rPr lang="en-AU" sz="1200" b="1" dirty="0">
                <a:solidFill>
                  <a:srgbClr val="002060"/>
                </a:solidFill>
              </a:rPr>
              <a:t>At least one strategy for monetization and one for online booking should take place in the next 6 months. These actions tie back to the initial challenge.</a:t>
            </a:r>
            <a:endParaRPr sz="1200" dirty="0"/>
          </a:p>
        </p:txBody>
      </p:sp>
      <p:sp>
        <p:nvSpPr>
          <p:cNvPr id="91" name="Google Shape;91;p4"/>
          <p:cNvSpPr/>
          <p:nvPr/>
        </p:nvSpPr>
        <p:spPr>
          <a:xfrm>
            <a:off x="431217" y="4290069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4"/>
          <p:cNvCxnSpPr/>
          <p:nvPr/>
        </p:nvCxnSpPr>
        <p:spPr>
          <a:xfrm flipH="1">
            <a:off x="3385133" y="3772869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3" name="Google Shape;93;p4"/>
          <p:cNvSpPr/>
          <p:nvPr/>
        </p:nvSpPr>
        <p:spPr>
          <a:xfrm>
            <a:off x="4939604" y="4288917"/>
            <a:ext cx="3590619" cy="164721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4"/>
          <p:cNvCxnSpPr/>
          <p:nvPr/>
        </p:nvCxnSpPr>
        <p:spPr>
          <a:xfrm flipH="1">
            <a:off x="5465485" y="3771717"/>
            <a:ext cx="1" cy="51604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5" name="Google Shape;95;p4"/>
          <p:cNvCxnSpPr/>
          <p:nvPr/>
        </p:nvCxnSpPr>
        <p:spPr>
          <a:xfrm>
            <a:off x="3385133" y="3771717"/>
            <a:ext cx="2035166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96" name="Google Shape;96;p4"/>
          <p:cNvCxnSpPr>
            <a:stCxn id="90" idx="2"/>
          </p:cNvCxnSpPr>
          <p:nvPr/>
        </p:nvCxnSpPr>
        <p:spPr>
          <a:xfrm>
            <a:off x="4574956" y="3360737"/>
            <a:ext cx="0" cy="4110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97" name="Google Shape;97;p4"/>
          <p:cNvSpPr txBox="1"/>
          <p:nvPr/>
        </p:nvSpPr>
        <p:spPr>
          <a:xfrm>
            <a:off x="826264" y="4861005"/>
            <a:ext cx="308472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</a:rPr>
              <a:t>View bookings over time and the average daily rate.</a:t>
            </a:r>
            <a:endParaRPr sz="1600" dirty="0"/>
          </a:p>
        </p:txBody>
      </p:sp>
      <p:sp>
        <p:nvSpPr>
          <p:cNvPr id="98" name="Google Shape;98;p4"/>
          <p:cNvSpPr txBox="1"/>
          <p:nvPr/>
        </p:nvSpPr>
        <p:spPr>
          <a:xfrm>
            <a:off x="5192551" y="4803813"/>
            <a:ext cx="30847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Correlate variables identified in executive presentation to online cancellations.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600" dirty="0"/>
              <a:t>There is a linear relationship between direct bookings and cancellations. Whereas the relationship between online bookings and cancellations is affected by seasons.</a:t>
            </a:r>
            <a:endParaRPr sz="1600" dirty="0"/>
          </a:p>
        </p:txBody>
      </p:sp>
      <p:cxnSp>
        <p:nvCxnSpPr>
          <p:cNvPr id="104" name="Google Shape;104;p5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" name="Google Shape;106;p5"/>
          <p:cNvSpPr/>
          <p:nvPr/>
        </p:nvSpPr>
        <p:spPr>
          <a:xfrm>
            <a:off x="5464365" y="1403666"/>
            <a:ext cx="3243211" cy="478780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414790" y="1047759"/>
            <a:ext cx="15313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/>
          </a:p>
        </p:txBody>
      </p:sp>
      <p:cxnSp>
        <p:nvCxnSpPr>
          <p:cNvPr id="108" name="Google Shape;108;p5"/>
          <p:cNvCxnSpPr/>
          <p:nvPr/>
        </p:nvCxnSpPr>
        <p:spPr>
          <a:xfrm>
            <a:off x="4979624" y="1134737"/>
            <a:ext cx="0" cy="5056743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5"/>
          <p:cNvSpPr txBox="1"/>
          <p:nvPr/>
        </p:nvSpPr>
        <p:spPr>
          <a:xfrm>
            <a:off x="5464364" y="1403666"/>
            <a:ext cx="3243211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Total Cancellations account for 27% of booking total.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City Hotel o</a:t>
            </a:r>
            <a:r>
              <a:rPr lang="en-A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nline cancellations are more than twice of Resort Hotel</a:t>
            </a:r>
            <a:endParaRPr lang="en-AU" sz="11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D</a:t>
            </a:r>
            <a:r>
              <a:rPr lang="en-AU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irect cancellations have a more even spread, not such a broader range.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The next slide shows some insight to explain this disparity. 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Direct total bookings are less than online and are steady throughout the year, so then will cancellations. Vice versa for Online bookings.</a:t>
            </a: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However, there is a sizeable increase in bookings, and hence cancellations, for the winter months. This will affect overall totals.</a:t>
            </a:r>
            <a:endParaRPr lang="en-AU" sz="1100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F25A45-AAA1-68E5-2253-8D4818829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17" y="1495812"/>
            <a:ext cx="3081149" cy="1674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A3844-5CDD-ADDC-6FDF-5E5F9961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922" y="3989845"/>
            <a:ext cx="3081163" cy="13812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0FA14D-EF8B-FE95-9D36-83C3E2009A46}"/>
              </a:ext>
            </a:extLst>
          </p:cNvPr>
          <p:cNvSpPr txBox="1"/>
          <p:nvPr/>
        </p:nvSpPr>
        <p:spPr>
          <a:xfrm>
            <a:off x="1236517" y="1095889"/>
            <a:ext cx="3382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Percent of Total Online Cancellations per Hotel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4B569-E3CC-499D-73E4-C14997618B4C}"/>
              </a:ext>
            </a:extLst>
          </p:cNvPr>
          <p:cNvSpPr txBox="1"/>
          <p:nvPr/>
        </p:nvSpPr>
        <p:spPr>
          <a:xfrm>
            <a:off x="1236516" y="3645548"/>
            <a:ext cx="3340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Percent of Total Direct Cancellations per Hotel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76B1-6CD8-01FB-C27B-08D7B665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246221"/>
          </a:xfrm>
        </p:spPr>
        <p:txBody>
          <a:bodyPr/>
          <a:lstStyle/>
          <a:p>
            <a:r>
              <a:rPr lang="en-AU" sz="1600" dirty="0"/>
              <a:t>The relationships between direct and online booking channels and cancellations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D135DF-5EBE-CD96-71F3-D6A37E16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20" y="1531936"/>
            <a:ext cx="8186643" cy="44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1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800" dirty="0"/>
              <a:t>We need better data to understand why our customers are cancelling.</a:t>
            </a:r>
            <a:endParaRPr dirty="0"/>
          </a:p>
        </p:txBody>
      </p:sp>
      <p:cxnSp>
        <p:nvCxnSpPr>
          <p:cNvPr id="115" name="Google Shape;115;p6"/>
          <p:cNvCxnSpPr/>
          <p:nvPr/>
        </p:nvCxnSpPr>
        <p:spPr>
          <a:xfrm>
            <a:off x="182468" y="6453336"/>
            <a:ext cx="8784976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6"/>
          <p:cNvSpPr/>
          <p:nvPr/>
        </p:nvSpPr>
        <p:spPr>
          <a:xfrm>
            <a:off x="1413164" y="1355536"/>
            <a:ext cx="5809395" cy="4835939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3678068" y="1047759"/>
            <a:ext cx="12795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dirty="0"/>
          </a:p>
        </p:txBody>
      </p:sp>
      <p:sp>
        <p:nvSpPr>
          <p:cNvPr id="119" name="Google Shape;119;p6"/>
          <p:cNvSpPr txBox="1"/>
          <p:nvPr/>
        </p:nvSpPr>
        <p:spPr>
          <a:xfrm>
            <a:off x="1485900" y="1434839"/>
            <a:ext cx="563187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AU" dirty="0">
                <a:solidFill>
                  <a:schemeClr val="dk1"/>
                </a:solidFill>
              </a:rPr>
              <a:t>After reviewing correlating factors, the trend for guests</a:t>
            </a: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least likely to cancel are: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dirty="0">
                <a:solidFill>
                  <a:schemeClr val="dk1"/>
                </a:solidFill>
              </a:rPr>
              <a:t>Repeated Guests, makes sense otherwise they wouldn’t come back.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dirty="0"/>
              <a:t>Those that have previously booked and not canceled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Those assigned to a room, that was surprising. I figured they’d be unhappy because not getting what they expected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Guests that make booking changes, perhaps they like the flexibility.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AU" dirty="0">
                <a:solidFill>
                  <a:schemeClr val="dk1"/>
                </a:solidFill>
              </a:rPr>
              <a:t>On the next two slides we will see visuals that will demonstrate the profiles of guests that are LESS likely to cancel and those MORE likely to cancel.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AU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AU" sz="1200" b="1" i="1" dirty="0">
                <a:solidFill>
                  <a:schemeClr val="dk1"/>
                </a:solidFill>
              </a:rPr>
              <a:t>(All the variables in the given data are considered)</a:t>
            </a:r>
            <a:endParaRPr sz="1200" b="1" i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56E2-0568-BBE0-4D85-6BC01694C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230188"/>
            <a:ext cx="8618537" cy="307777"/>
          </a:xfrm>
        </p:spPr>
        <p:txBody>
          <a:bodyPr/>
          <a:lstStyle/>
          <a:p>
            <a:r>
              <a:rPr lang="en-AU" sz="2000" dirty="0"/>
              <a:t>Criteria of guests that are less likely to cancel per hotel</a:t>
            </a:r>
            <a:endParaRPr lang="en-US" dirty="0"/>
          </a:p>
        </p:txBody>
      </p:sp>
      <p:sp>
        <p:nvSpPr>
          <p:cNvPr id="6" name="Google Shape;109;p5">
            <a:extLst>
              <a:ext uri="{FF2B5EF4-FFF2-40B4-BE49-F238E27FC236}">
                <a16:creationId xmlns:a16="http://schemas.microsoft.com/office/drawing/2014/main" id="{B08839CF-A132-A499-AC99-978FD14A1DFA}"/>
              </a:ext>
            </a:extLst>
          </p:cNvPr>
          <p:cNvSpPr txBox="1"/>
          <p:nvPr/>
        </p:nvSpPr>
        <p:spPr>
          <a:xfrm>
            <a:off x="5464364" y="1403666"/>
            <a:ext cx="3243211" cy="301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AU" sz="1100" dirty="0">
                <a:solidFill>
                  <a:schemeClr val="dk1"/>
                </a:solidFill>
              </a:rPr>
              <a:t>The guests least likely to cancel is: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n-AU" sz="11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Booking changes made by our guests prior to check-in. Our guests enjoy the freedom to make changes as needed.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Guests that have previously booked and not cancelled. Guests that repeat business is a great indicator of our hotels success for overall satisfaction of our guests.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>
              <a:solidFill>
                <a:schemeClr val="dk1"/>
              </a:solidFill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AU" sz="1100" dirty="0">
                <a:solidFill>
                  <a:schemeClr val="dk1"/>
                </a:solidFill>
              </a:rPr>
              <a:t>Repeated guests, again the success of our overall satisfaction.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lang="en-AU" sz="1100" dirty="0">
              <a:solidFill>
                <a:schemeClr val="dk1"/>
              </a:solidFill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AU" sz="1100" dirty="0">
                <a:solidFill>
                  <a:schemeClr val="dk1"/>
                </a:solidFill>
              </a:rPr>
              <a:t>Note that each of these variables contribute to a </a:t>
            </a:r>
            <a:r>
              <a:rPr lang="en-AU" sz="1100" b="1" dirty="0">
                <a:solidFill>
                  <a:schemeClr val="dk1"/>
                </a:solidFill>
              </a:rPr>
              <a:t>total of 5,200 guest cancellations</a:t>
            </a:r>
            <a:r>
              <a:rPr lang="en-AU" sz="1100" dirty="0">
                <a:solidFill>
                  <a:schemeClr val="dk1"/>
                </a:solidFill>
              </a:rPr>
              <a:t>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698C627-5A12-2097-5A17-FF5C0D850F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444305"/>
              </p:ext>
            </p:extLst>
          </p:nvPr>
        </p:nvGraphicFramePr>
        <p:xfrm>
          <a:off x="457138" y="1144122"/>
          <a:ext cx="3321050" cy="4804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19676792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923</Words>
  <Application>Microsoft Macintosh PowerPoint</Application>
  <PresentationFormat>Custom</PresentationFormat>
  <Paragraphs>93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Noto Sans Symbols</vt:lpstr>
      <vt:lpstr>Quattrocento Sans</vt:lpstr>
      <vt:lpstr>Synergy_CF_YNR002</vt:lpstr>
      <vt:lpstr>1_Synergy_CF_YNR002</vt:lpstr>
      <vt:lpstr>TCLayout.ActiveDocument.1</vt:lpstr>
      <vt:lpstr>Peninsula Hotel Group – Presentation of Market Segment and Cancellations</vt:lpstr>
      <vt:lpstr>The Peninsula IHG would like to monetize their cancellations and increase their bookings via the online market segment. </vt:lpstr>
      <vt:lpstr>Our City Hotel, based on the bookings and revenue, is not doing better than the Resort Hotel.</vt:lpstr>
      <vt:lpstr>Our City Hotel, based on the bookings and revenue, is not doing better than the Resort Hotel.</vt:lpstr>
      <vt:lpstr>The basis for this presentation is to review our cancellations and online market segment in order to make recommendations.</vt:lpstr>
      <vt:lpstr>There is a linear relationship between direct bookings and cancellations. Whereas the relationship between online bookings and cancellations is affected by seasons.</vt:lpstr>
      <vt:lpstr>The relationships between direct and online booking channels and cancellations</vt:lpstr>
      <vt:lpstr>We need better data to understand why our customers are cancelling.</vt:lpstr>
      <vt:lpstr>Criteria of guests that are less likely to cancel per hotel</vt:lpstr>
      <vt:lpstr>Criteria of guests that are more likely to cancel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Peninsula Hotel Group – Presentation of Market Segment and Cancellations</dc:title>
  <dc:creator>Chris Hui</dc:creator>
  <cp:lastModifiedBy>tricia dros</cp:lastModifiedBy>
  <cp:revision>10</cp:revision>
  <dcterms:created xsi:type="dcterms:W3CDTF">2015-09-14T11:37:31Z</dcterms:created>
  <dcterms:modified xsi:type="dcterms:W3CDTF">2024-03-02T23:49:58Z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MSIP_Label_97c7b3fc-4128-41ae-86b4-e4b1b1ae5e15_Enabled">
    <vt:lpwstr>True</vt:lpwstr>
  </property>
  <property fmtid="{D5CDD505-2E9C-101B-9397-08002B2CF9AE}" pid="12" name="MSIP_Label_97c7b3fc-4128-41ae-86b4-e4b1b1ae5e15_SiteId">
    <vt:lpwstr>97160e56-eb00-44fe-b31d-0d6d351c636d</vt:lpwstr>
  </property>
  <property fmtid="{D5CDD505-2E9C-101B-9397-08002B2CF9AE}" pid="13" name="MSIP_Label_97c7b3fc-4128-41ae-86b4-e4b1b1ae5e15_Owner">
    <vt:lpwstr>Chris.Hui@origin.com.au</vt:lpwstr>
  </property>
  <property fmtid="{D5CDD505-2E9C-101B-9397-08002B2CF9AE}" pid="14" name="MSIP_Label_97c7b3fc-4128-41ae-86b4-e4b1b1ae5e15_SetDate">
    <vt:lpwstr>2019-06-30T23:39:24.8162734Z</vt:lpwstr>
  </property>
  <property fmtid="{D5CDD505-2E9C-101B-9397-08002B2CF9AE}" pid="15" name="MSIP_Label_97c7b3fc-4128-41ae-86b4-e4b1b1ae5e15_Name">
    <vt:lpwstr>General</vt:lpwstr>
  </property>
  <property fmtid="{D5CDD505-2E9C-101B-9397-08002B2CF9AE}" pid="16" name="MSIP_Label_97c7b3fc-4128-41ae-86b4-e4b1b1ae5e15_Application">
    <vt:lpwstr>Microsoft Azure Information Protection</vt:lpwstr>
  </property>
  <property fmtid="{D5CDD505-2E9C-101B-9397-08002B2CF9AE}" pid="17" name="MSIP_Label_97c7b3fc-4128-41ae-86b4-e4b1b1ae5e15_ActionId">
    <vt:lpwstr>d3fbac77-f25a-4694-bf90-8d76f690b9b8</vt:lpwstr>
  </property>
  <property fmtid="{D5CDD505-2E9C-101B-9397-08002B2CF9AE}" pid="18" name="MSIP_Label_97c7b3fc-4128-41ae-86b4-e4b1b1ae5e15_Extended_MSFT_Method">
    <vt:lpwstr>Automatic</vt:lpwstr>
  </property>
  <property fmtid="{D5CDD505-2E9C-101B-9397-08002B2CF9AE}" pid="19" name="Sensitivity">
    <vt:lpwstr>General</vt:lpwstr>
  </property>
</Properties>
</file>