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2"/>
  </p:notesMasterIdLst>
  <p:sldIdLst>
    <p:sldId id="256" r:id="rId3"/>
    <p:sldId id="257" r:id="rId4"/>
    <p:sldId id="258" r:id="rId5"/>
    <p:sldId id="262" r:id="rId6"/>
    <p:sldId id="259" r:id="rId7"/>
    <p:sldId id="260" r:id="rId8"/>
    <p:sldId id="263" r:id="rId9"/>
    <p:sldId id="261" r:id="rId10"/>
    <p:sldId id="264" r:id="rId11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ggHTocux73eUUS8qCNXO43N9v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4" d="100"/>
          <a:sy n="124" d="100"/>
        </p:scale>
        <p:origin x="1896" y="16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8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87" imgH="1587" progId="TCLayout.ActiveDocument.1">
                  <p:embed/>
                </p:oleObj>
              </mc:Choice>
              <mc:Fallback>
                <p:oleObj r:id="rId2" imgW="1587" imgH="1587" progId="TCLayout.ActiveDocument.1">
                  <p:embed/>
                  <p:pic>
                    <p:nvPicPr>
                      <p:cNvPr id="15" name="Google Shape;15;p8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8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9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87" imgH="1587" progId="TCLayout.ActiveDocument.1">
                  <p:embed/>
                </p:oleObj>
              </mc:Choice>
              <mc:Fallback>
                <p:oleObj r:id="rId2" imgW="1587" imgH="1587" progId="TCLayout.ActiveDocument.1">
                  <p:embed/>
                  <p:pic>
                    <p:nvPicPr>
                      <p:cNvPr id="21" name="Google Shape;21;p9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9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7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8750" imgH="158750" progId="TCLayout.ActiveDocument.1">
                  <p:embed/>
                </p:oleObj>
              </mc:Choice>
              <mc:Fallback>
                <p:oleObj r:id="rId4" imgW="158750" imgH="158750" progId="TCLayout.ActiveDocument.1">
                  <p:embed/>
                  <p:pic>
                    <p:nvPicPr>
                      <p:cNvPr id="8" name="Google Shape;8;p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7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7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0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48356"/>
          </a:schemeClr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Peninsula Hotel Group – Presentation of Market Segment and Cancellations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 February 28, 2024 </a:t>
            </a:r>
            <a:endParaRPr dirty="0"/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Patricia </a:t>
            </a:r>
            <a:r>
              <a:rPr lang="en-AU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The Peninsula IHG would like to monetize their cancellations and increase their bookings via the online market segment. </a:t>
            </a:r>
            <a:endParaRPr dirty="0"/>
          </a:p>
        </p:txBody>
      </p:sp>
      <p:grpSp>
        <p:nvGrpSpPr>
          <p:cNvPr id="49" name="Google Shape;49;p3"/>
          <p:cNvGrpSpPr/>
          <p:nvPr/>
        </p:nvGrpSpPr>
        <p:grpSpPr>
          <a:xfrm>
            <a:off x="695481" y="1384768"/>
            <a:ext cx="7341871" cy="1462345"/>
            <a:chOff x="709649" y="1412776"/>
            <a:chExt cx="7491440" cy="1492136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52547" y="1975383"/>
              <a:ext cx="3528392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 first undertaking is to understand our customer and their preferences – this is where we generate money.</a:t>
              </a: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27557" y="1838066"/>
              <a:ext cx="3528392" cy="832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sym typeface="Quattrocento Sans"/>
                </a:rPr>
                <a:t>The two criteria for a customer choosing a hotel is accommodation and cuisine. I evaluated the hotel venues, meal type, room accommodation, and bookings by month.</a:t>
              </a:r>
              <a:endParaRPr dirty="0"/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873978" y="3175260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957296" y="3561865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Review the financials and the effect of online cancellations.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703950" y="307845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456128" y="3175260"/>
            <a:ext cx="3590619" cy="13655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535167" y="3501878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sym typeface="Quattrocento Sans"/>
              </a:rPr>
              <a:t>Of the available data, I evaluated our cancellations by market segment, lead time and deposit type.</a:t>
            </a:r>
            <a:endParaRPr dirty="0"/>
          </a:p>
        </p:txBody>
      </p:sp>
      <p:sp>
        <p:nvSpPr>
          <p:cNvPr id="60" name="Google Shape;60;p3"/>
          <p:cNvSpPr/>
          <p:nvPr/>
        </p:nvSpPr>
        <p:spPr>
          <a:xfrm>
            <a:off x="890961" y="4849573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720933" y="474182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473111" y="4849573"/>
            <a:ext cx="3590619" cy="13655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988787" y="5150033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I analysed our customer and our financials, it became impossible to ignore that the data provided is giving false results</a:t>
            </a:r>
            <a:endParaRPr dirty="0"/>
          </a:p>
        </p:txBody>
      </p:sp>
      <p:sp>
        <p:nvSpPr>
          <p:cNvPr id="64" name="Google Shape;64;p3"/>
          <p:cNvSpPr/>
          <p:nvPr/>
        </p:nvSpPr>
        <p:spPr>
          <a:xfrm>
            <a:off x="4547915" y="5157434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compared the raw data set I was given to the data after I cleaned it. I also evaluated the ranges for lead time, wait list and ADR.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/>
              <a:t>Our City Hotel, based on the bookings and revenue, is not doing better than the Resort Hotel.</a:t>
            </a:r>
            <a:endParaRPr dirty="0"/>
          </a:p>
        </p:txBody>
      </p:sp>
      <p:sp>
        <p:nvSpPr>
          <p:cNvPr id="72" name="Google Shape;72;p2"/>
          <p:cNvSpPr txBox="1"/>
          <p:nvPr/>
        </p:nvSpPr>
        <p:spPr>
          <a:xfrm>
            <a:off x="6444838" y="955384"/>
            <a:ext cx="12500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5588078" y="1263161"/>
            <a:ext cx="2963538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Overarching Insight – City Hotel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is </a:t>
            </a:r>
            <a:r>
              <a:rPr lang="en-US" dirty="0">
                <a:solidFill>
                  <a:schemeClr val="dk1"/>
                </a:solidFill>
              </a:rPr>
              <a:t>performing better than the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Resort Hotel.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Point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at our total bookings and the percentages, City Hotel gets more bookings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Point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ADR indicates the same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Point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following slide, our trend line tells us that online cancellations for City Hotel is on the decline.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588079" y="1231870"/>
            <a:ext cx="2963538" cy="407989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FE819-E186-7145-92EC-0A3C4A82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2" y="1095097"/>
            <a:ext cx="4110253" cy="2516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E0EDB3-9657-0D80-1385-C02BD7DA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14" y="3933885"/>
            <a:ext cx="2717874" cy="2533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09B6E-DFA4-479B-3C36-8B7930CBE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578" y="5098867"/>
            <a:ext cx="532250" cy="21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8D16-4F06-E3D2-72D9-14B2802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</p:spPr>
        <p:txBody>
          <a:bodyPr/>
          <a:lstStyle/>
          <a:p>
            <a:r>
              <a:rPr lang="en-AU" sz="1600" dirty="0"/>
              <a:t>Our City Hotel, based on the bookings and revenue, is not doing better than the Resort Hotel.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1CF0C-352B-009E-04C1-E113BC07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51" y="1118609"/>
            <a:ext cx="72771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4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The basis for this presentation is to review our cancellations and online market segment in order to make recommendations.</a:t>
            </a:r>
            <a:endParaRPr dirty="0"/>
          </a:p>
        </p:txBody>
      </p:sp>
      <p:cxnSp>
        <p:nvCxnSpPr>
          <p:cNvPr id="89" name="Google Shape;89;p4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2779646" y="1713518"/>
            <a:ext cx="3590619" cy="1647219"/>
          </a:xfrm>
          <a:prstGeom prst="rect">
            <a:avLst/>
          </a:prstGeom>
          <a:solidFill>
            <a:srgbClr val="F2F2F2">
              <a:alpha val="84705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Through this analysis I am going to provide strategies to monetize cancellations and increase online bookings by 4%. </a:t>
            </a:r>
            <a:r>
              <a:rPr lang="en-AU" sz="1200" b="1" dirty="0">
                <a:solidFill>
                  <a:srgbClr val="002060"/>
                </a:solidFill>
              </a:rPr>
              <a:t>At least one strategy for monetization and one for online booking should take place in the next 6 months. These actions tie back to the initial challenge.</a:t>
            </a:r>
            <a:endParaRPr sz="1200" dirty="0"/>
          </a:p>
        </p:txBody>
      </p:sp>
      <p:sp>
        <p:nvSpPr>
          <p:cNvPr id="91" name="Google Shape;91;p4"/>
          <p:cNvSpPr/>
          <p:nvPr/>
        </p:nvSpPr>
        <p:spPr>
          <a:xfrm>
            <a:off x="431217" y="4290069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"/>
          <p:cNvCxnSpPr/>
          <p:nvPr/>
        </p:nvCxnSpPr>
        <p:spPr>
          <a:xfrm flipH="1">
            <a:off x="3385133" y="3772869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/>
          <p:nvPr/>
        </p:nvSpPr>
        <p:spPr>
          <a:xfrm>
            <a:off x="4939604" y="4288917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 flipH="1">
            <a:off x="5465485" y="3771717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4"/>
          <p:cNvCxnSpPr/>
          <p:nvPr/>
        </p:nvCxnSpPr>
        <p:spPr>
          <a:xfrm>
            <a:off x="3385133" y="3771717"/>
            <a:ext cx="203516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>
            <a:stCxn id="90" idx="2"/>
          </p:cNvCxnSpPr>
          <p:nvPr/>
        </p:nvCxnSpPr>
        <p:spPr>
          <a:xfrm>
            <a:off x="4574956" y="3360737"/>
            <a:ext cx="0" cy="41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7" name="Google Shape;97;p4"/>
          <p:cNvSpPr txBox="1"/>
          <p:nvPr/>
        </p:nvSpPr>
        <p:spPr>
          <a:xfrm>
            <a:off x="826264" y="4861005"/>
            <a:ext cx="308472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</a:rPr>
              <a:t>View bookings over time and the average daily rate.</a:t>
            </a:r>
            <a:endParaRPr sz="1600" dirty="0"/>
          </a:p>
        </p:txBody>
      </p:sp>
      <p:sp>
        <p:nvSpPr>
          <p:cNvPr id="98" name="Google Shape;98;p4"/>
          <p:cNvSpPr txBox="1"/>
          <p:nvPr/>
        </p:nvSpPr>
        <p:spPr>
          <a:xfrm>
            <a:off x="5192551" y="4803813"/>
            <a:ext cx="30847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Correlate variables identified in executive presentation to online cancellations.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/>
              <a:t>There is a linear relationship between direct bookings and cancellations. The relationship between online bookings and cancellations is affected by seasons.</a:t>
            </a:r>
            <a:endParaRPr sz="1600"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5" y="1403666"/>
            <a:ext cx="3243211" cy="478780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cxnSp>
        <p:nvCxnSpPr>
          <p:cNvPr id="108" name="Google Shape;108;p5"/>
          <p:cNvCxnSpPr/>
          <p:nvPr/>
        </p:nvCxnSpPr>
        <p:spPr>
          <a:xfrm>
            <a:off x="4979624" y="1134737"/>
            <a:ext cx="0" cy="5056743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5"/>
          <p:cNvSpPr txBox="1"/>
          <p:nvPr/>
        </p:nvSpPr>
        <p:spPr>
          <a:xfrm>
            <a:off x="5464364" y="1403666"/>
            <a:ext cx="3243211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Total Cancellations account for 27% of booking total.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City Hotel o</a:t>
            </a:r>
            <a:r>
              <a:rPr lang="en-A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nline cancellations are more than twice of Resort Hotel</a:t>
            </a:r>
            <a:endParaRPr lang="en-AU" sz="11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D</a:t>
            </a:r>
            <a:r>
              <a:rPr lang="en-A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irect cancellations have a more even spread, not such a broader range.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The next slide shows some insight to explain this disparity. 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Direct total bookings are less than online and are steady throughout the year, so then will cancellations. Vice versa for Online bookings.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However, there is a sizeable increase in bookings, and hence cancellations, for the winter months. This will affect overall totals.</a:t>
            </a:r>
            <a:endParaRPr lang="en-AU" sz="11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25A45-AAA1-68E5-2253-8D4818829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17" y="1495812"/>
            <a:ext cx="3081149" cy="1674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A3844-5CDD-ADDC-6FDF-5E5F9961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922" y="3989845"/>
            <a:ext cx="3081163" cy="1381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FA14D-EF8B-FE95-9D36-83C3E2009A46}"/>
              </a:ext>
            </a:extLst>
          </p:cNvPr>
          <p:cNvSpPr txBox="1"/>
          <p:nvPr/>
        </p:nvSpPr>
        <p:spPr>
          <a:xfrm>
            <a:off x="1236517" y="1095889"/>
            <a:ext cx="338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Percent of Total Online Cancellations per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4B569-E3CC-499D-73E4-C14997618B4C}"/>
              </a:ext>
            </a:extLst>
          </p:cNvPr>
          <p:cNvSpPr txBox="1"/>
          <p:nvPr/>
        </p:nvSpPr>
        <p:spPr>
          <a:xfrm>
            <a:off x="1236516" y="3645548"/>
            <a:ext cx="3340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Percent of Total Direct Cancellations per Hotel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76B1-6CD8-01FB-C27B-08D7B665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</p:spPr>
        <p:txBody>
          <a:bodyPr/>
          <a:lstStyle/>
          <a:p>
            <a:r>
              <a:rPr lang="en-AU" sz="1600" dirty="0"/>
              <a:t>There is a linear relationship between direct bookings and cancellations. The relationship between online bookings and cancellations is affected by seasons.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135DF-5EBE-CD96-71F3-D6A37E16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0" y="1531936"/>
            <a:ext cx="8186643" cy="44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We need better data to nail down why our customers are cancelling.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6"/>
          <p:cNvSpPr/>
          <p:nvPr/>
        </p:nvSpPr>
        <p:spPr>
          <a:xfrm>
            <a:off x="1413164" y="1355536"/>
            <a:ext cx="5809395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3678068" y="1047759"/>
            <a:ext cx="12795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119" name="Google Shape;119;p6"/>
          <p:cNvSpPr txBox="1"/>
          <p:nvPr/>
        </p:nvSpPr>
        <p:spPr>
          <a:xfrm>
            <a:off x="1485900" y="1434839"/>
            <a:ext cx="5631873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dirty="0">
                <a:solidFill>
                  <a:schemeClr val="dk1"/>
                </a:solidFill>
              </a:rPr>
              <a:t>Th</a:t>
            </a: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ose least likely to cancel are: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dirty="0">
                <a:solidFill>
                  <a:schemeClr val="dk1"/>
                </a:solidFill>
              </a:rPr>
              <a:t>Repeated Guests, makes sense otherwise they wouldn’t come back.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Those that have previously booked and not canceled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assigned to a room, that was surprising. I figured they’d be unhappy because not getting what they expected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Guests that make booking changes, perhaps they like the flexibility.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56E2-0568-BBE0-4D85-6BC01694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BA6E2-438F-3809-4E16-A06A1D05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2036618"/>
            <a:ext cx="8504958" cy="21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6792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601</Words>
  <Application>Microsoft Macintosh PowerPoint</Application>
  <PresentationFormat>Custom</PresentationFormat>
  <Paragraphs>60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Noto Sans Symbols</vt:lpstr>
      <vt:lpstr>Quattrocento Sans</vt:lpstr>
      <vt:lpstr>Synergy_CF_YNR002</vt:lpstr>
      <vt:lpstr>1_Synergy_CF_YNR002</vt:lpstr>
      <vt:lpstr>TCLayout.ActiveDocument.1</vt:lpstr>
      <vt:lpstr>Peninsula Hotel Group – Presentation of Market Segment and Cancellations</vt:lpstr>
      <vt:lpstr>The Peninsula IHG would like to monetize their cancellations and increase their bookings via the online market segment. </vt:lpstr>
      <vt:lpstr>Our City Hotel, based on the bookings and revenue, is not doing better than the Resort Hotel.</vt:lpstr>
      <vt:lpstr>Our City Hotel, based on the bookings and revenue, is not doing better than the Resort Hotel.</vt:lpstr>
      <vt:lpstr>The basis for this presentation is to review our cancellations and online market segment in order to make recommendations.</vt:lpstr>
      <vt:lpstr>There is a linear relationship between direct bookings and cancellations. The relationship between online bookings and cancellations is affected by seasons.</vt:lpstr>
      <vt:lpstr>There is a linear relationship between direct bookings and cancellations. The relationship between online bookings and cancellations is affected by seasons.</vt:lpstr>
      <vt:lpstr>We need better data to nail down why our customers are cancelling.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Peninsula Hotel Group – Presentation of Market Segment and Cancellations</dc:title>
  <dc:creator>Chris Hui</dc:creator>
  <cp:lastModifiedBy>tricia dros</cp:lastModifiedBy>
  <cp:revision>4</cp:revision>
  <dcterms:created xsi:type="dcterms:W3CDTF">2015-09-14T11:37:31Z</dcterms:created>
  <dcterms:modified xsi:type="dcterms:W3CDTF">2024-03-02T18:52:28Z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