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6bc5db333_0_4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6bc5db333_0_4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&lt;https://pdfs.semanticscholar.org/7187/83f4c103b068176bb3de6d7166734bf96f8a.pdf&gt;, Acesso em 01/11/2018.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&lt;https://posgraduacao.ufms.br/portal/trabalho-arquivos/download/2825&gt;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bc5db3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bc5db3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6bc5db333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6bc5db333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6bc5db333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6bc5db333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6c5fa98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6c5fa98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bc5db333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6bc5db333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bc5db333_0_3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bc5db333_0_3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bc5db333_0_2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bc5db333_0_2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c5fa98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6c5fa98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3" name="Google Shape;53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5"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7"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8"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7"/>
          <p:cNvCxnSpPr/>
          <p:nvPr/>
        </p:nvCxnSpPr>
        <p:spPr>
          <a:xfrm>
            <a:off x="466325" y="353995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7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9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da Mochila</a:t>
            </a:r>
            <a:endParaRPr/>
          </a:p>
        </p:txBody>
      </p:sp>
      <p:sp>
        <p:nvSpPr>
          <p:cNvPr id="218" name="Google Shape;218;p19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Larissa Pereira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Patrícia Duarte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Referências</a:t>
            </a:r>
            <a:endParaRPr sz="3600"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CHEN, Rung-Ching; JIAN, Cheng-Huei; HUANG, Yung-Fa. Solving Unbounded Knapsack Problem using an Adaptive Genetic Algorithm with Elitism Strategy. International Journal of Smart Home, v. 2, n. 2, p. 139-150, 2008.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DANTAS, Bianca de Almeida. Metaheurísticas para o problema da mochila multidimensional. 2016.</a:t>
            </a:r>
            <a:endParaRPr/>
          </a:p>
        </p:txBody>
      </p:sp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Variantes do Problema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</a:t>
            </a:r>
            <a:r>
              <a:rPr b="1" lang="en" sz="1700"/>
              <a:t>Mochila fracionária</a:t>
            </a:r>
            <a:r>
              <a:rPr lang="en" sz="1700"/>
              <a:t>: Os itens podem ser particionados e pode-se colocar frações de cada item na mochila.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• </a:t>
            </a:r>
            <a:r>
              <a:rPr b="1" lang="en" sz="1700"/>
              <a:t>Mochila 0-1 (mochila binária)</a:t>
            </a:r>
            <a:r>
              <a:rPr lang="en" sz="1700"/>
              <a:t>: os itens são indivisíveis e podem ou não estar presentes na solução.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• </a:t>
            </a:r>
            <a:r>
              <a:rPr b="1" lang="en" sz="1700"/>
              <a:t>Mochila multidimensional</a:t>
            </a:r>
            <a:r>
              <a:rPr lang="en" sz="1700"/>
              <a:t>: extensão da mochila binária, considerando mais de uma restrição.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• </a:t>
            </a:r>
            <a:r>
              <a:rPr b="1" lang="en" sz="1700"/>
              <a:t>Mochila multiobjetivo</a:t>
            </a:r>
            <a:r>
              <a:rPr lang="en" sz="1700"/>
              <a:t>: extensão da mochila multidimensional que considera mais de um objetivo a ser maximizado, assim, cada item tem mais de um valor associado, um por objetivo.</a:t>
            </a:r>
            <a:endParaRPr sz="1700"/>
          </a:p>
        </p:txBody>
      </p:sp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Mochila Multidimensional</a:t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Nesta versão, o conjunto de itens da solução deve considerar um conjunto de recursos, ao invés de apenas a capacidade da mochila.</a:t>
            </a:r>
            <a:endParaRPr/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Cromossomo</a:t>
            </a:r>
            <a:endParaRPr/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Cada cromossomo, ou indivíduo, contém </a:t>
            </a:r>
            <a:r>
              <a:rPr i="1" lang="en" sz="1700"/>
              <a:t>n</a:t>
            </a:r>
            <a:r>
              <a:rPr lang="en" sz="1700"/>
              <a:t> genes, onde </a:t>
            </a:r>
            <a:r>
              <a:rPr i="1" lang="en" sz="1700"/>
              <a:t>n</a:t>
            </a:r>
            <a:r>
              <a:rPr lang="en" sz="1700"/>
              <a:t> é o número de itens disponíveis, e representa uma possível solução para o problema.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Exemplo</a:t>
            </a:r>
            <a:endParaRPr sz="1700"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n</a:t>
            </a:r>
            <a:r>
              <a:rPr lang="en" sz="1400"/>
              <a:t> = 8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Cromossomo = 11001110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Mochila contém  os itens 1, 2, 5, 6 e 7.</a:t>
            </a:r>
            <a:endParaRPr sz="1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31441" l="26674" r="30357" t="31039"/>
          <a:stretch/>
        </p:blipFill>
        <p:spPr>
          <a:xfrm>
            <a:off x="3681025" y="2036575"/>
            <a:ext cx="5176426" cy="25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349300" y="450125"/>
            <a:ext cx="3345300" cy="4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Fitness</a:t>
            </a:r>
            <a:endParaRPr/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 rotWithShape="1">
          <a:blip r:embed="rId3">
            <a:alphaModFix/>
          </a:blip>
          <a:srcRect b="8215" l="42413" r="39172" t="73720"/>
          <a:stretch/>
        </p:blipFill>
        <p:spPr>
          <a:xfrm>
            <a:off x="4199162" y="1853836"/>
            <a:ext cx="3762275" cy="20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Variantes de </a:t>
            </a:r>
            <a:r>
              <a:rPr lang="en"/>
              <a:t>Crossover</a:t>
            </a:r>
            <a:endParaRPr/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• </a:t>
            </a:r>
            <a:r>
              <a:rPr b="1" lang="en" sz="1700"/>
              <a:t>Crossover de um ponto</a:t>
            </a:r>
            <a:r>
              <a:rPr lang="en" sz="1700"/>
              <a:t>: Um ponto de cruzamento entre as duas strings é obtido e todos os bits </a:t>
            </a:r>
            <a:r>
              <a:rPr lang="en" sz="1700"/>
              <a:t>deste</a:t>
            </a:r>
            <a:r>
              <a:rPr lang="en" sz="1700"/>
              <a:t> ponto até o final das duas strings são alterados.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• </a:t>
            </a:r>
            <a:r>
              <a:rPr b="1" lang="en" sz="1700"/>
              <a:t>Crossover de Dois Pontos</a:t>
            </a:r>
            <a:r>
              <a:rPr lang="en" sz="1700"/>
              <a:t>: Dois pontos de crossover são tomados e todos os bits entre os dois pontos nas duas strings são alterados.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• </a:t>
            </a:r>
            <a:r>
              <a:rPr b="1" lang="en" sz="1700"/>
              <a:t>Crossover Uniforme</a:t>
            </a:r>
            <a:r>
              <a:rPr lang="en" sz="1700"/>
              <a:t>: Um indicador de bit que tem o mesmo comprimento do cromossomo é gerado. A máscara uniforme é encontrada por oscilação aleatória entre 0 e 1. A localização do bit alterado ocorre quando o bit mascarado é 1.</a:t>
            </a:r>
            <a:endParaRPr sz="1700"/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349300" y="450125"/>
            <a:ext cx="3898200" cy="4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Crossover de um ponto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3">
            <a:alphaModFix/>
          </a:blip>
          <a:srcRect b="38983" l="44978" r="41628" t="36004"/>
          <a:stretch/>
        </p:blipFill>
        <p:spPr>
          <a:xfrm>
            <a:off x="4572000" y="535175"/>
            <a:ext cx="3898199" cy="409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Mutação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É feita a </a:t>
            </a:r>
            <a:r>
              <a:rPr b="1" lang="en"/>
              <a:t>Mutação Normal Aleatória</a:t>
            </a:r>
            <a:r>
              <a:rPr lang="en"/>
              <a:t>, na qual um gene é escolhido e alterado de forma aleatória.</a:t>
            </a:r>
            <a:endParaRPr/>
          </a:p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Elitismo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Mecanismo de seleção que irá comparar todos os elementos de uma geração com os da geração passada.  Substituindo dentre a nova geração uma taxa de etilismo, com os melhores indivíduos das duas gerações.</a:t>
            </a:r>
            <a:endParaRPr/>
          </a:p>
        </p:txBody>
      </p:sp>
      <p:sp>
        <p:nvSpPr>
          <p:cNvPr id="275" name="Google Shape;2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