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1" r:id="rId13"/>
    <p:sldId id="282" r:id="rId14"/>
    <p:sldId id="283" r:id="rId15"/>
    <p:sldId id="284" r:id="rId16"/>
    <p:sldId id="271" r:id="rId17"/>
    <p:sldId id="285" r:id="rId18"/>
    <p:sldId id="28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2DC1F-2A36-4993-9D7C-95006F7065C6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6ED2-43C1-494C-AD85-B133D75AC5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503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A9AA-6958-4E7B-9E08-66F2E7396A5E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0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316D-2D5B-4C7E-B975-D70D67F9E6F7}" type="datetime1">
              <a:rPr lang="pt-PT" smtClean="0"/>
              <a:t>03/12/2023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68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BFA9-4CC5-4AD1-8FBB-5C65EB0F9DC2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59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BA82-F63D-4BE2-BE23-50E5841D7D27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75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E1B-4B81-4E2F-B223-E65BE73892ED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48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8B3-2CB2-48E6-9E9C-410ACE846ECE}" type="datetime1">
              <a:rPr lang="pt-PT" smtClean="0"/>
              <a:t>03/12/2023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62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9B0-BF3F-4851-8F3F-17658520399C}" type="datetime1">
              <a:rPr lang="pt-PT" smtClean="0"/>
              <a:t>03/12/2023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3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A43A-B84E-456E-A6B7-47928D793FE6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74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F640-8824-4555-8D04-20EE8F6B93B4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1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EE-7022-471F-A083-50B2696DF707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859-FBC1-4629-849C-7F05EEC82867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3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79EB-3CE6-4933-B9A0-51EC8D45EFA6}" type="datetime1">
              <a:rPr lang="pt-PT" smtClean="0"/>
              <a:t>03/12/2023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72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206-45D5-467D-8420-B42B09989F0A}" type="datetime1">
              <a:rPr lang="pt-PT" smtClean="0"/>
              <a:t>03/12/2023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35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68A-AE55-47CC-8995-F46765841DDA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45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5A90-5DC1-4EA7-8FA6-4C03C061C3EB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676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760B-FFC4-46C9-8EDC-0B05B69AC7DE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033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48C6-7059-4E70-87F7-612D5031A9FA}" type="datetime1">
              <a:rPr lang="pt-PT" smtClean="0"/>
              <a:t>03/12/2023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61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46A979-74D2-4F53-882C-9F1209B104F1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61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3C2C975-C3C6-3050-DC17-4DFC780A6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23" y="1366684"/>
            <a:ext cx="3046356" cy="4188541"/>
          </a:xfrm>
        </p:spPr>
        <p:txBody>
          <a:bodyPr anchor="ctr">
            <a:normAutofit/>
          </a:bodyPr>
          <a:lstStyle/>
          <a:p>
            <a:pPr algn="r"/>
            <a:r>
              <a:rPr lang="pt-PT" dirty="0" err="1">
                <a:solidFill>
                  <a:schemeClr val="tx2"/>
                </a:solidFill>
              </a:rPr>
              <a:t>Práctica</a:t>
            </a:r>
            <a:r>
              <a:rPr lang="pt-PT" dirty="0">
                <a:solidFill>
                  <a:schemeClr val="tx2"/>
                </a:solidFill>
              </a:rPr>
              <a:t> Laboratorial (PL) 03</a:t>
            </a:r>
          </a:p>
          <a:p>
            <a:pPr algn="r"/>
            <a:r>
              <a:rPr lang="pt-PT" dirty="0">
                <a:solidFill>
                  <a:schemeClr val="tx2"/>
                </a:solidFill>
              </a:rPr>
              <a:t>Grupo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5FAFE-901B-CA36-2B4C-B7C916F2E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pt-PT" dirty="0"/>
              <a:t>Base de Dados (BD)</a:t>
            </a:r>
          </a:p>
        </p:txBody>
      </p:sp>
    </p:spTree>
    <p:extLst>
      <p:ext uri="{BB962C8B-B14F-4D97-AF65-F5344CB8AC3E}">
        <p14:creationId xmlns:p14="http://schemas.microsoft.com/office/powerpoint/2010/main" val="3302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localidade só se situa numa região do país, da qual só precisamos saber a designação (atributo da entidade Região)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99304"/>
            <a:ext cx="3716593" cy="5058696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Região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10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94938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região só se situa num país, do qual só precisamos saber a designação (atributo da entidade País)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28800"/>
            <a:ext cx="3716593" cy="5029199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País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11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83121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anúncio só pode ter uma categoria e cada categoria pode estar presente em vários anúncios. Para cada categoria precisamos de guardar o nome (atributo da entidade Categoria)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59974"/>
            <a:ext cx="3716593" cy="509802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Categoria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12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5276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anúncio pode ter várias </a:t>
            </a:r>
            <a:r>
              <a:rPr lang="pt-PT" sz="1800" dirty="0" err="1">
                <a:latin typeface="+mn-lt"/>
              </a:rPr>
              <a:t>keywords</a:t>
            </a:r>
            <a:r>
              <a:rPr lang="pt-PT" sz="1800" dirty="0">
                <a:latin typeface="+mn-lt"/>
              </a:rPr>
              <a:t> e cada </a:t>
            </a:r>
            <a:r>
              <a:rPr lang="pt-PT" sz="1800" dirty="0" err="1">
                <a:latin typeface="+mn-lt"/>
              </a:rPr>
              <a:t>keyword</a:t>
            </a:r>
            <a:r>
              <a:rPr lang="pt-PT" sz="1800" dirty="0">
                <a:latin typeface="+mn-lt"/>
              </a:rPr>
              <a:t> pode estar presente em vários anúncios. Para cada </a:t>
            </a:r>
            <a:r>
              <a:rPr lang="pt-PT" sz="1800" dirty="0" err="1">
                <a:latin typeface="+mn-lt"/>
              </a:rPr>
              <a:t>keyword</a:t>
            </a:r>
            <a:r>
              <a:rPr lang="pt-PT" sz="1800" dirty="0">
                <a:latin typeface="+mn-lt"/>
              </a:rPr>
              <a:t> precisamos de guardar a </a:t>
            </a:r>
            <a:r>
              <a:rPr lang="pt-PT" sz="1800" dirty="0" err="1">
                <a:latin typeface="+mn-lt"/>
              </a:rPr>
              <a:t>keyword</a:t>
            </a:r>
            <a:r>
              <a:rPr lang="pt-PT" sz="1800" dirty="0">
                <a:latin typeface="+mn-lt"/>
              </a:rPr>
              <a:t> (atributo da entidade Categoria)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 err="1">
                <a:latin typeface="+mn-lt"/>
              </a:rPr>
              <a:t>keyword</a:t>
            </a: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18968"/>
            <a:ext cx="3716593" cy="50390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</a:t>
            </a:r>
            <a:r>
              <a:rPr lang="pt-PT" sz="1800" b="1" dirty="0" err="1"/>
              <a:t>Keyword</a:t>
            </a:r>
            <a:endParaRPr lang="pt-PT" sz="1800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13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11746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anúncio só pode ter um “status” (estado) e cada “status” pode estar presente em vários anúncios. Para cada “status” precisamos de guardar a descrição (se o anúncio está </a:t>
            </a:r>
            <a:r>
              <a:rPr lang="pt-PT" sz="1800" dirty="0" err="1">
                <a:latin typeface="+mn-lt"/>
              </a:rPr>
              <a:t>activo</a:t>
            </a:r>
            <a:r>
              <a:rPr lang="pt-PT" sz="1800" dirty="0">
                <a:latin typeface="+mn-lt"/>
              </a:rPr>
              <a:t> ou não), a data e a hora em que o anúncio deixou de estar </a:t>
            </a:r>
            <a:r>
              <a:rPr lang="pt-PT" sz="1800" dirty="0" err="1">
                <a:latin typeface="+mn-lt"/>
              </a:rPr>
              <a:t>activo</a:t>
            </a:r>
            <a:r>
              <a:rPr lang="pt-PT" sz="1800" dirty="0">
                <a:latin typeface="+mn-lt"/>
              </a:rPr>
              <a:t> (atributos da entidade Status)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descrição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hora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data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18968"/>
            <a:ext cx="3716593" cy="50390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Status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14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06127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utilizador pode fazer várias avaliações e cada avaliação pode ser feita por vários utilizadores (</a:t>
            </a:r>
            <a:r>
              <a:rPr lang="pt-PT" sz="1800" dirty="0" err="1">
                <a:latin typeface="+mn-lt"/>
              </a:rPr>
              <a:t>n,n</a:t>
            </a:r>
            <a:r>
              <a:rPr lang="pt-PT" sz="1800" dirty="0">
                <a:latin typeface="+mn-lt"/>
              </a:rPr>
              <a:t>).</a:t>
            </a:r>
          </a:p>
          <a:p>
            <a:pPr marL="0" indent="0">
              <a:buNone/>
            </a:pPr>
            <a:r>
              <a:rPr lang="pt-PT" sz="1800" dirty="0">
                <a:latin typeface="+mn-lt"/>
              </a:rPr>
              <a:t>Cada anúncio só tem uma avaliação e cada avaliação pode estar presente em vários anúncios (1,n).</a:t>
            </a:r>
          </a:p>
          <a:p>
            <a:pPr marL="0" indent="0">
              <a:buNone/>
            </a:pPr>
            <a:r>
              <a:rPr lang="pt-PT" sz="1800" dirty="0">
                <a:latin typeface="+mn-lt"/>
              </a:rPr>
              <a:t>Cada utilizador pode fazer vários anúncios e cada anúncio só pode ser feito por um utilizador(1,n).</a:t>
            </a:r>
          </a:p>
          <a:p>
            <a:pPr marL="0" indent="0">
              <a:buNone/>
            </a:pPr>
            <a:r>
              <a:rPr lang="pt-PT" sz="1800" dirty="0">
                <a:latin typeface="+mn-lt"/>
              </a:rPr>
              <a:t>Cada utilizador pode avaliar vários anúncios e cada anúncio pode ser avaliado por um único utilizador (por quem compra apenas).</a:t>
            </a:r>
          </a:p>
          <a:p>
            <a:pPr marL="0" indent="0">
              <a:buNone/>
            </a:pPr>
            <a:r>
              <a:rPr lang="pt-PT" sz="1800" dirty="0">
                <a:latin typeface="+mn-lt"/>
              </a:rPr>
              <a:t>Para cada avaliação precisamos de guardar a avaliação feita (atributo da entidade Avaliação)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avaliação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18968"/>
            <a:ext cx="3716593" cy="50390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Avaliação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15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7905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Em relação às entidades Localidade, Região e País optou-se por criar relações entre elas em vez de elas assumirem uma existência independente entre elas, para evitar as situações de redundância.</a:t>
            </a:r>
          </a:p>
          <a:p>
            <a:pPr marL="0" indent="0">
              <a:buNone/>
            </a:pPr>
            <a:r>
              <a:rPr lang="pt-PT" sz="1800" dirty="0">
                <a:latin typeface="+mn-lt"/>
              </a:rPr>
              <a:t>O enunciado parece explicitar uma relação (</a:t>
            </a:r>
            <a:r>
              <a:rPr lang="pt-PT" sz="1800" dirty="0" err="1">
                <a:latin typeface="+mn-lt"/>
              </a:rPr>
              <a:t>n,n</a:t>
            </a:r>
            <a:r>
              <a:rPr lang="pt-PT" sz="1800" dirty="0">
                <a:latin typeface="+mn-lt"/>
              </a:rPr>
              <a:t>) entre as entidades anúncio e localidade. A minha interpretação é de que a aplicação / plataforma sabendo da localização de cada anúncio, vai publicitar cada anúncio na conta de outros utilizadores consoante a localização do anúncio. Para tal, é necessário criar outra ligação entre a entidade anúncio e a entidade localização…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09136"/>
            <a:ext cx="3716593" cy="504886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16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92290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227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Em relação aos comentários, cada utilizador pode fazer vários comentários (1,n), mas para cada anúncio ele só pode fazer um comentário (1,1), porque a relação entre comentários e anúncios é de (n,1). No entanto, cada utilizador poderia alterar ou editar o comentário que fez. A entidade comentário não corresponde a um “chat”. Na entidade anúncio em vez do atributo nome deve-se ler “descrição” (no diagrama ER está “descrição”) :</a:t>
            </a:r>
          </a:p>
          <a:p>
            <a:pPr marL="0" indent="0">
              <a:buNone/>
            </a:pP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123768"/>
            <a:ext cx="3716593" cy="47342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17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19E879-B6C8-F1FF-EFA7-FD4AE26C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70" y="3571609"/>
            <a:ext cx="3429297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2784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>
                <a:latin typeface="+mn-lt"/>
              </a:rPr>
              <a:t>Em relação às avaliações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>
                <a:latin typeface="+mn-lt"/>
              </a:rPr>
              <a:t>a entidade anúncio assume diferentes “formas” para cada relação diferente com outras entidades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>
                <a:latin typeface="+mn-lt"/>
              </a:rPr>
              <a:t>para a relação “fazer” assume a forma de “</a:t>
            </a:r>
            <a:r>
              <a:rPr lang="pt-PT" sz="1400" dirty="0" err="1">
                <a:latin typeface="+mn-lt"/>
              </a:rPr>
              <a:t>Anúncio_Criador</a:t>
            </a:r>
            <a:r>
              <a:rPr lang="pt-PT" sz="1400" dirty="0">
                <a:latin typeface="+mn-lt"/>
              </a:rPr>
              <a:t>”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>
                <a:latin typeface="+mn-lt"/>
              </a:rPr>
              <a:t>para a relação “avaliar” assume a forma de “</a:t>
            </a:r>
            <a:r>
              <a:rPr lang="pt-PT" sz="1400" dirty="0" err="1">
                <a:latin typeface="+mn-lt"/>
              </a:rPr>
              <a:t>Anúncio_Avaliador</a:t>
            </a:r>
            <a:r>
              <a:rPr lang="pt-PT" sz="1400" dirty="0">
                <a:latin typeface="+mn-lt"/>
              </a:rPr>
              <a:t>”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>
                <a:latin typeface="+mn-lt"/>
              </a:rPr>
              <a:t>para a relação “ter” assume a forma de “</a:t>
            </a:r>
            <a:r>
              <a:rPr lang="pt-PT" sz="1400" dirty="0" err="1">
                <a:latin typeface="+mn-lt"/>
              </a:rPr>
              <a:t>Anúncio_Avaliação</a:t>
            </a:r>
            <a:r>
              <a:rPr lang="pt-PT" sz="1400" dirty="0">
                <a:latin typeface="+mn-lt"/>
              </a:rPr>
              <a:t>”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>
                <a:latin typeface="+mn-lt"/>
              </a:rPr>
              <a:t>com esta lógica sabe-se sempre quem avaliou o quê e cada utilizador pode fazer múltiplas avaliações.</a:t>
            </a:r>
          </a:p>
          <a:p>
            <a:pPr marL="0" indent="0">
              <a:buNone/>
            </a:pP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467897"/>
            <a:ext cx="3716593" cy="4390102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18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69ACA3-ACC5-F214-BF44-7811E666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0" y="4081869"/>
            <a:ext cx="7835640" cy="22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Na BD é preciso registar 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todos os utilizadores e </a:t>
            </a:r>
            <a:r>
              <a:rPr lang="pt-PT" sz="1800" dirty="0" err="1">
                <a:latin typeface="+mn-lt"/>
              </a:rPr>
              <a:t>respectivos</a:t>
            </a:r>
            <a:r>
              <a:rPr lang="pt-PT" sz="1800" dirty="0">
                <a:latin typeface="+mn-lt"/>
              </a:rPr>
              <a:t> desafios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os utilizadores podem ser também criadores de desafios, que devem ficar associados ao desafio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cada desafio deve ter referências como um país, região e localidade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os utilizadores devem conseguir registar qual o desafio que completaram com sucesso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o criador do desafio também deve ter a possibilidade de validar o registo do utilizador.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064774"/>
            <a:ext cx="3716593" cy="479322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- enunciado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19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6846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9C4E1-62AF-E1FC-6CA2-0B842F5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D5D6EC-7C80-7CC4-A580-55D97E24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00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A614B1D-DA10-894E-EA74-1660475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933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Do enunciado fica explícito que se deve criar as seguintes entidades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Utilizador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Desafio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País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Região 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Localidade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- entidades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20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5765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Sendo o </a:t>
            </a:r>
            <a:r>
              <a:rPr lang="pt-PT" sz="1600" dirty="0" err="1">
                <a:latin typeface="+mn-lt"/>
              </a:rPr>
              <a:t>Geocaching</a:t>
            </a:r>
            <a:r>
              <a:rPr lang="pt-PT" sz="1600" dirty="0">
                <a:latin typeface="+mn-lt"/>
              </a:rPr>
              <a:t> uma aplicação ou plataforma online cada utilizador terá que fazer um registo online. Para tal será necessário guardar os seguintes dados (atributos da entidade Utilizador)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nome próprio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apelidos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idade (se maior ou menor de idade)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email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contacto telefónico (caso de necessidade de contactar o utilizador tendo em conta a natureza deste tipo de aplicações)</a:t>
            </a:r>
          </a:p>
          <a:p>
            <a:pPr marL="0" indent="0" algn="just">
              <a:buNone/>
            </a:pPr>
            <a:r>
              <a:rPr lang="pt-PT" sz="1600" dirty="0">
                <a:latin typeface="+mn-lt"/>
              </a:rPr>
              <a:t>A separação do atributo nome em nome próprio e apelidos vai no sentido de decompor os atributos compostos em atributos atómicos, de acordo com a 1ª Forma Normal.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- Utilizador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21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54151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Para cada desafio será necessário saber qual a missão a cumprir (atributo da entidade Desafio)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descrição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- Desafio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22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5196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Da relação entre o utilizador e o desafio (entidade intermédia) será necessário registar os seguintes dados (atributos da entidade intermédia)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quando é que o utilizador começou o desafio – </a:t>
            </a:r>
            <a:r>
              <a:rPr lang="pt-PT" sz="1800" dirty="0" err="1">
                <a:latin typeface="+mn-lt"/>
              </a:rPr>
              <a:t>dataInicio</a:t>
            </a:r>
            <a:r>
              <a:rPr lang="pt-PT" sz="1800" dirty="0">
                <a:latin typeface="+mn-lt"/>
              </a:rPr>
              <a:t> e </a:t>
            </a:r>
            <a:r>
              <a:rPr lang="pt-PT" sz="1800" dirty="0" err="1">
                <a:latin typeface="+mn-lt"/>
              </a:rPr>
              <a:t>horaInicio</a:t>
            </a:r>
            <a:endParaRPr lang="pt-PT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quando é que o utilizador terminou o desafio – </a:t>
            </a:r>
            <a:r>
              <a:rPr lang="pt-PT" sz="1800" dirty="0" err="1">
                <a:latin typeface="+mn-lt"/>
              </a:rPr>
              <a:t>dataFim</a:t>
            </a:r>
            <a:r>
              <a:rPr lang="pt-PT" sz="1800" dirty="0">
                <a:latin typeface="+mn-lt"/>
              </a:rPr>
              <a:t> e </a:t>
            </a:r>
            <a:r>
              <a:rPr lang="pt-PT" sz="1800" dirty="0" err="1">
                <a:latin typeface="+mn-lt"/>
              </a:rPr>
              <a:t>horaFim</a:t>
            </a:r>
            <a:endParaRPr lang="pt-PT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se o utilizador completou o desafio ou não (a preencher pelo próprio) – sucesso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a informação anterior tem que ser validada pelo criador do desafio - </a:t>
            </a:r>
            <a:r>
              <a:rPr lang="pt-PT" sz="1800" dirty="0" err="1">
                <a:latin typeface="+mn-lt"/>
              </a:rPr>
              <a:t>validarSucesso</a:t>
            </a: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651820"/>
            <a:ext cx="3716593" cy="520618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</a:t>
            </a:r>
            <a:r>
              <a:rPr lang="pt-PT" sz="1800" b="1" dirty="0" err="1"/>
              <a:t>Utilizador_Desafio</a:t>
            </a:r>
            <a:endParaRPr lang="pt-PT" sz="1800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23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18447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desafio só se realizará numa localidade e como tal será necessário guardar o nome da localidade e a sua localização GPS (atributos da entidade Localidade)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 err="1">
                <a:latin typeface="+mn-lt"/>
              </a:rPr>
              <a:t>localizaaoGPS</a:t>
            </a: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Localidade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24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13853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localidade só se situa numa região do país, da qual só precisamos saber a designação (atributo da entidade Região)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Região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25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09765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região só se situa num país, do qual só precisamos saber a designação (atributo da entidade País)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País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26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81896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Em relação às entidades Localidade, Região e País optou-se por criar relações entre elas em vez de elas assumirem uma existência independente entre elas, para evitar as situações de redundância.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27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32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5" y="1447800"/>
            <a:ext cx="6635946" cy="3134032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latin typeface="+mn-lt"/>
              </a:rPr>
              <a:t>Ana Matos</a:t>
            </a:r>
          </a:p>
          <a:p>
            <a:pPr algn="just"/>
            <a:endParaRPr lang="pt-PT" dirty="0">
              <a:latin typeface="+mn-lt"/>
            </a:endParaRPr>
          </a:p>
          <a:p>
            <a:pPr algn="just"/>
            <a:r>
              <a:rPr lang="pt-PT" dirty="0">
                <a:latin typeface="+mn-lt"/>
              </a:rPr>
              <a:t>Diogo Pimentel</a:t>
            </a:r>
          </a:p>
          <a:p>
            <a:pPr algn="just"/>
            <a:endParaRPr lang="pt-PT" dirty="0">
              <a:latin typeface="+mn-lt"/>
            </a:endParaRPr>
          </a:p>
          <a:p>
            <a:pPr algn="just"/>
            <a:r>
              <a:rPr lang="pt-PT" dirty="0">
                <a:latin typeface="+mn-lt"/>
              </a:rPr>
              <a:t>João Figueiredo</a:t>
            </a:r>
          </a:p>
          <a:p>
            <a:pPr algn="just"/>
            <a:endParaRPr lang="pt-PT" dirty="0">
              <a:latin typeface="+mn-lt"/>
            </a:endParaRPr>
          </a:p>
          <a:p>
            <a:pPr algn="just"/>
            <a:r>
              <a:rPr lang="pt-PT" dirty="0">
                <a:latin typeface="+mn-lt"/>
              </a:rPr>
              <a:t>Natali Lucas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89470"/>
            <a:ext cx="3716593" cy="5068529"/>
          </a:xfrm>
        </p:spPr>
        <p:txBody>
          <a:bodyPr/>
          <a:lstStyle/>
          <a:p>
            <a:pPr marL="0" indent="0">
              <a:buNone/>
            </a:pPr>
            <a:r>
              <a:rPr lang="pt-PT" sz="1800" b="1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3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200" b="1" dirty="0"/>
              <a:t>Grupo</a:t>
            </a:r>
            <a:r>
              <a:rPr lang="pt-PT" sz="3600" b="1" dirty="0"/>
              <a:t> 1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47714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Na BD é preciso registar 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todos os utilizadores e </a:t>
            </a:r>
            <a:r>
              <a:rPr lang="pt-PT" sz="1600" dirty="0" err="1">
                <a:latin typeface="+mn-lt"/>
              </a:rPr>
              <a:t>respectivos</a:t>
            </a:r>
            <a:r>
              <a:rPr lang="pt-PT" sz="1600" dirty="0">
                <a:latin typeface="+mn-lt"/>
              </a:rPr>
              <a:t> anúncios dos seus artigos à venda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cada utilizador deve ter a possibilidade de escolher </a:t>
            </a:r>
            <a:r>
              <a:rPr lang="pt-PT" sz="1600" dirty="0" err="1">
                <a:latin typeface="+mn-lt"/>
              </a:rPr>
              <a:t>paíse</a:t>
            </a:r>
            <a:r>
              <a:rPr lang="pt-PT" sz="1600" dirty="0">
                <a:latin typeface="+mn-lt"/>
              </a:rPr>
              <a:t>(s), regiões e localidades onde quer anunciar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cada artigo do utilizador deve ser registado uma avaliação por cada artigo vendido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todos os artigos têm uma lista de comentários associada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todos os artigos têm uma lista de </a:t>
            </a:r>
            <a:r>
              <a:rPr lang="pt-PT" sz="1600" dirty="0" err="1">
                <a:latin typeface="+mn-lt"/>
              </a:rPr>
              <a:t>keywords</a:t>
            </a:r>
            <a:r>
              <a:rPr lang="pt-PT" sz="1600" dirty="0">
                <a:latin typeface="+mn-lt"/>
              </a:rPr>
              <a:t> (definidas pelo OLX) e categoria associada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cada utilizador pode ter múltiplos meios de contacto associados à sua conta.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094272"/>
            <a:ext cx="3716593" cy="476372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enunciado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4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93804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sz="2000" dirty="0">
                <a:latin typeface="+mn-lt"/>
              </a:rPr>
              <a:t>Do enunciado fica explícito que se deve criar as seguintes entidades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U</a:t>
            </a:r>
            <a:r>
              <a:rPr lang="pt-PT" sz="2000" dirty="0">
                <a:latin typeface="+mn-lt"/>
              </a:rPr>
              <a:t>tilizador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Anúncio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Avaliação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Comentário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 err="1">
                <a:latin typeface="+mn-lt"/>
              </a:rPr>
              <a:t>Keyword</a:t>
            </a:r>
            <a:endParaRPr lang="pt-PT" dirty="0"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Categoria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País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Região 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Localidade</a:t>
            </a:r>
          </a:p>
          <a:p>
            <a:pPr marL="0" indent="0" algn="just">
              <a:buNone/>
            </a:pPr>
            <a:r>
              <a:rPr lang="pt-PT" dirty="0">
                <a:latin typeface="+mn-lt"/>
              </a:rPr>
              <a:t>Da nossa análise fica implícito que se deve criar a seguinte entidade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Status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97626"/>
            <a:ext cx="3716593" cy="496037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entidades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5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26762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Sendo o OLX uma aplicação ou plataforma online cada utilizador terá que fazer um registo online. Para tal será necessário guardar os seguintes dados (atributos da entidade Utilizador)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nome próprio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apelidos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idade (se maior ou menor de idade)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email</a:t>
            </a:r>
          </a:p>
          <a:p>
            <a:pPr marL="0" indent="0" algn="just">
              <a:buNone/>
            </a:pPr>
            <a:r>
              <a:rPr lang="pt-PT" sz="1600" dirty="0">
                <a:latin typeface="+mn-lt"/>
              </a:rPr>
              <a:t>A separação do atributo nome em nome próprio e apelidos vai no sentido de decompor os atributos compostos em atributos atómicos, de acordo com a 1ª Forma Normal.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025445"/>
            <a:ext cx="3716593" cy="483255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Utilizador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6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7508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Para cada anúncio será necessário saber qual a descrição (marca, quantidade, estado físico, meio(s) de pagamento admitido(s), preço total e os meios de contacto associados à sua conta) dos artigos à venda (atributo da entidade Anúncio)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descrição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38632"/>
            <a:ext cx="3716593" cy="5019367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Anúncio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7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54958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utilizador pode fazer vários comentários e cada comentário só pode ser feito por um utilizador. Cada anúncio pode ter vários comentários, mas cada comentário só pode estar num anúncio. Assim, será necessário guardar o comentário feito (atributo da entidade Comentário)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comentário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89470"/>
            <a:ext cx="3716593" cy="5068529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Comentário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8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54209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anúncio pode ser anunciado em várias localidades e cada anúncio situa-se numa localidade e como tal será necessário guardar o nome da localidade (atributo da entidade Localidade)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79640"/>
            <a:ext cx="3716593" cy="507836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Localidade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9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16093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2250</Words>
  <Application>Microsoft Office PowerPoint</Application>
  <PresentationFormat>Ecrã Panorâmico</PresentationFormat>
  <Paragraphs>361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Ião</vt:lpstr>
      <vt:lpstr>Base de Dados (BD)</vt:lpstr>
      <vt:lpstr>Índice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Figueiredo</dc:creator>
  <cp:lastModifiedBy>Tomás Figueiredo</cp:lastModifiedBy>
  <cp:revision>15</cp:revision>
  <dcterms:created xsi:type="dcterms:W3CDTF">2023-12-02T15:54:51Z</dcterms:created>
  <dcterms:modified xsi:type="dcterms:W3CDTF">2023-12-03T13:07:31Z</dcterms:modified>
</cp:coreProperties>
</file>