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66" r:id="rId15"/>
    <p:sldId id="267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D116-0F55-45B0-82F2-9D8BEFDB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77F2B-DBC0-4BA0-A56A-5EDFD7A66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8DE6-50D1-46A5-B85E-D68EFBC7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86B1-8AF4-460E-A4FE-185769B8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E786-1AD1-4750-A795-69128384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CE4C-1850-4AD4-8217-D8272198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C7A69-C561-4061-8471-0A74DD045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04939-0C67-4604-A8A7-6878F302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E9E5-77AE-4AED-B01F-D92964E3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1150-0E58-4B9D-BFEC-A20CA1F2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61510-00B3-4B16-946B-0F30DB632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D7E80-52B3-4C4A-AB00-357C50208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D7D8-9918-4DF7-BA79-1567068A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B724-DEBE-4A76-8736-28331212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01C1-25FE-420E-9248-8B73B23F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309D-2D1C-4B17-8E81-9BB63DC9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FF96-EA8B-4E25-B0C3-56C26649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8AFF-FA42-4A75-9CA3-E191202F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8C5B-8EA5-4B50-B4DA-7A6374B5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D558-EEDB-4EC3-991F-BB536ADE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D261-6458-4DD2-A5E1-C3DD9BDC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8866-2880-4C00-B4F2-402F3C3F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F60A1-A2BD-47E1-9278-CDE36A23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E01A-13A1-4876-BCC0-D7DF0301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0D7C-26E4-4D7C-8B73-BD5C57A8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FFD7-2967-463A-98ED-4B171A15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2701-DF8E-4B78-B8DC-2EC161D9F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F59A-DF63-4045-813A-CAA375EB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9F0B-EDCD-49B4-A938-A56D592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AE9A5-F792-4BD8-820F-6257376E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C9D2E-CAEF-4228-9DB7-63D866A3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C5B2-9F28-40B9-AA8E-B4F51201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DEDEB-DC64-4C13-B4DF-7EC4550F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13664-9DD6-4F15-BCEE-DCF7CF64E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9C34-4E34-40C0-816E-C049A11FB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528A3-A908-4355-B5D0-603AACCC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B7BF1-13C6-4218-8048-9A467C1D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70007-A23F-4FB2-A3CE-CF7B95B9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FB175-D612-46A0-946C-C8C02E22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710F-149E-4238-9C9B-EA6F3B35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6BFF1-196C-4901-9A3F-9BE50015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46CB2-A582-4988-89A1-6C2323EF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E4676-6A8F-46C3-A1B0-6CE90D44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C7E2C-852A-43F9-ABF2-C5869D9B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35B79-09DF-46FD-A8EB-8B803C81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133-3DE1-4B81-82CB-74DEF97B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DDB0-8631-4524-BE55-D721A5D6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B6C2-0E00-4C28-AFAA-C09EB01D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8EEE-BF15-43AB-83DA-0F9DEACE4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AECE9-5148-4F27-AE83-B3E94DD1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C5107-F020-46EC-B86E-E002CCC7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EDBC9-FD06-4C13-A96F-20955111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5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AC2-2142-44BD-B764-0FF37A72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9CB7D-EBC0-4196-B9D3-A3AAFCFD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6D009-4E42-4589-ABBC-C31B4604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93006-CCCF-4C0D-8634-F641CFC7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E7F94-E5B1-4684-BE2F-3B972CC9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1FA3C-8058-43DE-AB01-0043B304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D3485-1D46-4611-A496-DB78BBF3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064CA-3967-4FAC-8E48-DFB22AA36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992A-079F-4C24-82EF-616BDE775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2A76-1D23-49DD-A3D3-3C2AC7CC3EE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8A11-1976-48C7-829A-EF4D2BD10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8B5D-89D2-4EE4-871F-1145E21CE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3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0067-2D4D-4D23-B15C-56DCAF041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 Java – </a:t>
            </a:r>
            <a:r>
              <a:rPr lang="en-US" dirty="0" err="1"/>
              <a:t>modul</a:t>
            </a:r>
            <a:r>
              <a:rPr lang="en-US"/>
              <a:t>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DE259-D075-4C6C-A14A-CE8B4832D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Cursul</a:t>
            </a:r>
            <a:r>
              <a:rPr lang="en-US" sz="4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88824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0331-26A0-49CF-B474-57A54EB3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4.3) </a:t>
            </a:r>
            <a:r>
              <a:rPr lang="en-US" b="1" dirty="0" err="1"/>
              <a:t>Instructiunea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switch</a:t>
            </a:r>
            <a:r>
              <a:rPr lang="en-US" b="1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5CBC-A6F8-41DA-A054-8964BAAF7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Codul</a:t>
            </a:r>
            <a:r>
              <a:rPr lang="en-US" dirty="0"/>
              <a:t> din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switch se </a:t>
            </a:r>
            <a:r>
              <a:rPr lang="en-US" dirty="0" err="1"/>
              <a:t>numeste</a:t>
            </a:r>
            <a:r>
              <a:rPr lang="en-US" dirty="0"/>
              <a:t> </a:t>
            </a:r>
            <a:r>
              <a:rPr lang="en-US" b="1" dirty="0"/>
              <a:t>bloc de switch</a:t>
            </a:r>
          </a:p>
          <a:p>
            <a:r>
              <a:rPr lang="en-US" dirty="0"/>
              <a:t>Un statement din </a:t>
            </a:r>
            <a:r>
              <a:rPr lang="en-US" dirty="0" err="1"/>
              <a:t>blocul</a:t>
            </a:r>
            <a:r>
              <a:rPr lang="en-US" dirty="0"/>
              <a:t> de switch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marcat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</a:t>
            </a:r>
            <a:r>
              <a:rPr lang="en-US" b="1" dirty="0"/>
              <a:t>label case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b="1" dirty="0"/>
              <a:t>default</a:t>
            </a:r>
            <a:r>
              <a:rPr lang="en-US" dirty="0"/>
              <a:t>.</a:t>
            </a:r>
          </a:p>
          <a:p>
            <a:r>
              <a:rPr lang="en-US" dirty="0" err="1"/>
              <a:t>Expresia</a:t>
            </a:r>
            <a:r>
              <a:rPr lang="en-US" dirty="0"/>
              <a:t> din switch se </a:t>
            </a:r>
            <a:r>
              <a:rPr lang="en-US" dirty="0" err="1"/>
              <a:t>evalueaza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se </a:t>
            </a:r>
            <a:r>
              <a:rPr lang="en-US" dirty="0" err="1"/>
              <a:t>sare</a:t>
            </a:r>
            <a:r>
              <a:rPr lang="en-US" dirty="0"/>
              <a:t> la </a:t>
            </a:r>
            <a:r>
              <a:rPr lang="en-US" dirty="0" err="1"/>
              <a:t>primul</a:t>
            </a:r>
            <a:r>
              <a:rPr lang="en-US" dirty="0"/>
              <a:t> label case cu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egala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pt-BR" dirty="0"/>
              <a:t>expresiei, iar executia codului continua de acolo in jos.</a:t>
            </a:r>
          </a:p>
          <a:p>
            <a:r>
              <a:rPr lang="pt-BR" dirty="0"/>
              <a:t>Deoarece toate instructiunile de dupa case-ul corect se vor executa in mod normal, e nevoie de o </a:t>
            </a:r>
            <a:r>
              <a:rPr lang="en-US" dirty="0" err="1"/>
              <a:t>modalitate</a:t>
            </a:r>
            <a:r>
              <a:rPr lang="en-US" dirty="0"/>
              <a:t> de a </a:t>
            </a:r>
            <a:r>
              <a:rPr lang="en-US" dirty="0" err="1"/>
              <a:t>intrerupe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 switch </a:t>
            </a:r>
            <a:r>
              <a:rPr lang="en-US" dirty="0" err="1"/>
              <a:t>dupa</a:t>
            </a:r>
            <a:r>
              <a:rPr lang="en-US" dirty="0"/>
              <a:t> case-ul </a:t>
            </a:r>
            <a:r>
              <a:rPr lang="en-US" dirty="0" err="1"/>
              <a:t>potrivit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se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b="1" dirty="0" err="1"/>
              <a:t>instructiunea</a:t>
            </a:r>
            <a:r>
              <a:rPr lang="en-US" dirty="0"/>
              <a:t> </a:t>
            </a:r>
            <a:r>
              <a:rPr lang="en-US" b="1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68833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DF81-6CFB-44C8-8345-6C925F10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4.4) </a:t>
            </a:r>
            <a:r>
              <a:rPr lang="en-US" b="1" dirty="0" err="1"/>
              <a:t>Instructiunile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do-while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E961-23AD-4700-9B55-3C4E39B2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Executa</a:t>
            </a:r>
            <a:r>
              <a:rPr lang="en-US" dirty="0"/>
              <a:t> un bloc de cod </a:t>
            </a:r>
            <a:r>
              <a:rPr lang="en-US" dirty="0" err="1"/>
              <a:t>atata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cat o </a:t>
            </a:r>
            <a:r>
              <a:rPr lang="en-US" dirty="0" err="1"/>
              <a:t>conditie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adevarata</a:t>
            </a:r>
            <a:r>
              <a:rPr lang="en-US" dirty="0"/>
              <a:t>.</a:t>
            </a:r>
          </a:p>
          <a:p>
            <a:r>
              <a:rPr lang="it-IT" dirty="0"/>
              <a:t>Expresia din paranteze trebuie sa returneze un boolean.</a:t>
            </a:r>
          </a:p>
          <a:p>
            <a:r>
              <a:rPr lang="en-US" dirty="0"/>
              <a:t>La </a:t>
            </a:r>
            <a:r>
              <a:rPr lang="en-US" dirty="0" err="1"/>
              <a:t>fiecare</a:t>
            </a:r>
            <a:r>
              <a:rPr lang="en-US" dirty="0"/>
              <a:t> pas se </a:t>
            </a:r>
            <a:r>
              <a:rPr lang="en-US" dirty="0" err="1"/>
              <a:t>retesteaza</a:t>
            </a:r>
            <a:r>
              <a:rPr lang="en-US" dirty="0"/>
              <a:t> </a:t>
            </a:r>
            <a:r>
              <a:rPr lang="en-US" dirty="0" err="1"/>
              <a:t>conditia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iese</a:t>
            </a:r>
            <a:r>
              <a:rPr lang="en-US" dirty="0"/>
              <a:t> din while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conditia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falsa.</a:t>
            </a:r>
          </a:p>
          <a:p>
            <a:r>
              <a:rPr lang="en-US" dirty="0"/>
              <a:t>In </a:t>
            </a:r>
            <a:r>
              <a:rPr lang="en-US" b="1" dirty="0"/>
              <a:t>do-while</a:t>
            </a:r>
            <a:r>
              <a:rPr lang="en-US" dirty="0"/>
              <a:t>, </a:t>
            </a:r>
            <a:r>
              <a:rPr lang="en-US" dirty="0" err="1"/>
              <a:t>codul</a:t>
            </a:r>
            <a:r>
              <a:rPr lang="en-US" dirty="0"/>
              <a:t> din bloc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odata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conditia</a:t>
            </a:r>
            <a:r>
              <a:rPr lang="en-US" dirty="0"/>
              <a:t> se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s-a </a:t>
            </a:r>
            <a:r>
              <a:rPr lang="en-US" dirty="0" err="1"/>
              <a:t>rulat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.</a:t>
            </a:r>
          </a:p>
          <a:p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conditia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returna</a:t>
            </a:r>
            <a:r>
              <a:rPr lang="en-US" dirty="0"/>
              <a:t> </a:t>
            </a:r>
            <a:r>
              <a:rPr lang="en-US" dirty="0" err="1"/>
              <a:t>mereu</a:t>
            </a:r>
            <a:r>
              <a:rPr lang="en-US" dirty="0"/>
              <a:t> </a:t>
            </a:r>
            <a:r>
              <a:rPr lang="en-US" b="1" dirty="0"/>
              <a:t>true,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obtine</a:t>
            </a:r>
            <a:r>
              <a:rPr lang="en-US" dirty="0"/>
              <a:t> o </a:t>
            </a:r>
            <a:r>
              <a:rPr lang="en-US" b="1" dirty="0" err="1"/>
              <a:t>bucla</a:t>
            </a:r>
            <a:r>
              <a:rPr lang="en-US" b="1" dirty="0"/>
              <a:t> </a:t>
            </a:r>
            <a:r>
              <a:rPr lang="en-US" b="1" dirty="0" err="1"/>
              <a:t>infinita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36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7A8A-CE88-45AA-A023-4B276760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4.5) </a:t>
            </a:r>
            <a:r>
              <a:rPr lang="en-US" b="1" dirty="0" err="1"/>
              <a:t>Instructiunea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B6F8-E0BE-4972-93CE-9838033B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Ofera</a:t>
            </a:r>
            <a:r>
              <a:rPr lang="en-US" dirty="0"/>
              <a:t> un mod compact de a </a:t>
            </a:r>
            <a:r>
              <a:rPr lang="en-US" dirty="0" err="1"/>
              <a:t>itera</a:t>
            </a:r>
            <a:r>
              <a:rPr lang="en-US" dirty="0"/>
              <a:t> pe un interval de </a:t>
            </a:r>
            <a:r>
              <a:rPr lang="en-US" dirty="0" err="1"/>
              <a:t>valori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/>
              <a:t>for (initialization; termination; increment) {</a:t>
            </a:r>
          </a:p>
          <a:p>
            <a:pPr marL="457200" lvl="1" indent="0">
              <a:buNone/>
            </a:pPr>
            <a:r>
              <a:rPr lang="en-US" i="1" dirty="0"/>
              <a:t>	      // statements</a:t>
            </a:r>
          </a:p>
          <a:p>
            <a:pPr marL="457200" lvl="1" indent="0">
              <a:buNone/>
            </a:pPr>
            <a:r>
              <a:rPr lang="en-US" i="1" dirty="0"/>
              <a:t>	}</a:t>
            </a:r>
          </a:p>
          <a:p>
            <a:r>
              <a:rPr lang="en-US" dirty="0" err="1"/>
              <a:t>Sectiunea</a:t>
            </a:r>
            <a:r>
              <a:rPr lang="en-US" dirty="0"/>
              <a:t> de </a:t>
            </a:r>
            <a:r>
              <a:rPr lang="en-US" dirty="0" err="1"/>
              <a:t>initializare</a:t>
            </a:r>
            <a:r>
              <a:rPr lang="en-US" dirty="0"/>
              <a:t> </a:t>
            </a:r>
            <a:r>
              <a:rPr lang="en-US" dirty="0" err="1"/>
              <a:t>initializeaza</a:t>
            </a:r>
            <a:r>
              <a:rPr lang="en-US" dirty="0"/>
              <a:t> </a:t>
            </a:r>
            <a:r>
              <a:rPr lang="en-US" dirty="0" err="1"/>
              <a:t>bucla</a:t>
            </a:r>
            <a:r>
              <a:rPr lang="en-US" dirty="0"/>
              <a:t>. Se </a:t>
            </a:r>
            <a:r>
              <a:rPr lang="en-US" dirty="0" err="1"/>
              <a:t>executa</a:t>
            </a:r>
            <a:r>
              <a:rPr lang="en-US" dirty="0"/>
              <a:t> o </a:t>
            </a:r>
            <a:r>
              <a:rPr lang="en-US" dirty="0" err="1"/>
              <a:t>singura</a:t>
            </a:r>
            <a:r>
              <a:rPr lang="en-US" dirty="0"/>
              <a:t> data, la </a:t>
            </a:r>
            <a:r>
              <a:rPr lang="en-US" dirty="0" err="1"/>
              <a:t>inceput</a:t>
            </a:r>
            <a:r>
              <a:rPr lang="en-US" dirty="0"/>
              <a:t>.</a:t>
            </a:r>
          </a:p>
          <a:p>
            <a:r>
              <a:rPr lang="it-IT" dirty="0"/>
              <a:t>Sectiunea termination se executa la fiecare pas si cand e false, for-ul se termina.</a:t>
            </a:r>
          </a:p>
          <a:p>
            <a:r>
              <a:rPr lang="en-US" dirty="0" err="1"/>
              <a:t>Sectiunea</a:t>
            </a:r>
            <a:r>
              <a:rPr lang="en-US" dirty="0"/>
              <a:t> de </a:t>
            </a:r>
            <a:r>
              <a:rPr lang="en-US" dirty="0" err="1"/>
              <a:t>incrementare</a:t>
            </a:r>
            <a:r>
              <a:rPr lang="en-US" dirty="0"/>
              <a:t> se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itera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pe </a:t>
            </a:r>
            <a:r>
              <a:rPr lang="en-US" dirty="0" err="1"/>
              <a:t>colectii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array-</a:t>
            </a:r>
            <a:r>
              <a:rPr lang="en-US" dirty="0" err="1"/>
              <a:t>uri</a:t>
            </a:r>
            <a:r>
              <a:rPr lang="en-US" dirty="0"/>
              <a:t>,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numeste</a:t>
            </a:r>
            <a:r>
              <a:rPr lang="en-US" dirty="0"/>
              <a:t> </a:t>
            </a:r>
            <a:r>
              <a:rPr lang="en-US" b="1" dirty="0"/>
              <a:t>enhanced for loop (foreach).</a:t>
            </a:r>
          </a:p>
        </p:txBody>
      </p:sp>
    </p:spTree>
    <p:extLst>
      <p:ext uri="{BB962C8B-B14F-4D97-AF65-F5344CB8AC3E}">
        <p14:creationId xmlns:p14="http://schemas.microsoft.com/office/powerpoint/2010/main" val="217167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9E84-7375-4C58-B286-3485DFDA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4.6) </a:t>
            </a:r>
            <a:r>
              <a:rPr lang="en-US" b="1" dirty="0" err="1"/>
              <a:t>Instructiunea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for</a:t>
            </a:r>
            <a:r>
              <a:rPr lang="en-US" b="1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DE11-0960-44CA-93D8-BBA3DC332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Cele</a:t>
            </a:r>
            <a:r>
              <a:rPr lang="en-US" dirty="0"/>
              <a:t> 3 </a:t>
            </a:r>
            <a:r>
              <a:rPr lang="en-US" dirty="0" err="1"/>
              <a:t>expresii</a:t>
            </a:r>
            <a:r>
              <a:rPr lang="en-US" dirty="0"/>
              <a:t> din for sunt </a:t>
            </a:r>
            <a:r>
              <a:rPr lang="en-US" dirty="0" err="1"/>
              <a:t>optionale</a:t>
            </a:r>
            <a:r>
              <a:rPr lang="en-US" dirty="0"/>
              <a:t>.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creea</a:t>
            </a:r>
            <a:r>
              <a:rPr lang="en-US" dirty="0"/>
              <a:t> o </a:t>
            </a:r>
            <a:r>
              <a:rPr lang="en-US" dirty="0" err="1"/>
              <a:t>bucla</a:t>
            </a:r>
            <a:r>
              <a:rPr lang="en-US" dirty="0"/>
              <a:t> </a:t>
            </a:r>
            <a:r>
              <a:rPr lang="en-US" dirty="0" err="1"/>
              <a:t>infinita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/>
              <a:t>for (;;) {</a:t>
            </a:r>
          </a:p>
          <a:p>
            <a:pPr marL="457200" lvl="1" indent="0">
              <a:buNone/>
            </a:pPr>
            <a:r>
              <a:rPr lang="en-US" i="1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9634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BF02-2F3E-42A6-B3BB-696609A3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4.7) </a:t>
            </a:r>
            <a:r>
              <a:rPr lang="en-US" b="1" dirty="0" err="1"/>
              <a:t>Instructiunea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6FE9E-52BB-4663-B4D5-2E7EDDC7A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Este folosit pentru a termina executia unui:</a:t>
            </a:r>
          </a:p>
          <a:p>
            <a:pPr lvl="1"/>
            <a:r>
              <a:rPr lang="it-IT" dirty="0"/>
              <a:t>switch</a:t>
            </a:r>
          </a:p>
          <a:p>
            <a:pPr lvl="1"/>
            <a:r>
              <a:rPr lang="it-IT" dirty="0"/>
              <a:t>for</a:t>
            </a:r>
          </a:p>
          <a:p>
            <a:pPr lvl="1"/>
            <a:r>
              <a:rPr lang="it-IT" dirty="0"/>
              <a:t>while</a:t>
            </a:r>
          </a:p>
          <a:p>
            <a:pPr lvl="1"/>
            <a:r>
              <a:rPr lang="it-IT" dirty="0"/>
              <a:t>do-while.</a:t>
            </a:r>
          </a:p>
          <a:p>
            <a:pPr lvl="1"/>
            <a:endParaRPr lang="it-IT" dirty="0"/>
          </a:p>
          <a:p>
            <a:r>
              <a:rPr lang="fr-FR" dirty="0"/>
              <a:t>Are </a:t>
            </a:r>
            <a:r>
              <a:rPr lang="fr-FR" dirty="0" err="1"/>
              <a:t>doua</a:t>
            </a:r>
            <a:r>
              <a:rPr lang="fr-FR" dirty="0"/>
              <a:t> forme: </a:t>
            </a:r>
          </a:p>
          <a:p>
            <a:pPr lvl="1"/>
            <a:r>
              <a:rPr lang="fr-FR" dirty="0" err="1"/>
              <a:t>cu</a:t>
            </a:r>
            <a:r>
              <a:rPr lang="fr-FR" dirty="0"/>
              <a:t> label – termina </a:t>
            </a:r>
            <a:r>
              <a:rPr lang="fr-FR" dirty="0" err="1"/>
              <a:t>executia</a:t>
            </a:r>
            <a:r>
              <a:rPr lang="fr-FR" dirty="0"/>
              <a:t> </a:t>
            </a:r>
            <a:r>
              <a:rPr lang="fr-FR" dirty="0" err="1"/>
              <a:t>blocului</a:t>
            </a:r>
            <a:r>
              <a:rPr lang="fr-FR" dirty="0"/>
              <a:t> de </a:t>
            </a:r>
            <a:r>
              <a:rPr lang="fr-FR" dirty="0" err="1"/>
              <a:t>cod</a:t>
            </a:r>
            <a:r>
              <a:rPr lang="fr-FR" dirty="0"/>
              <a:t> in care se </a:t>
            </a:r>
            <a:r>
              <a:rPr lang="fr-FR" dirty="0" err="1"/>
              <a:t>afla</a:t>
            </a:r>
            <a:endParaRPr lang="fr-FR" dirty="0"/>
          </a:p>
          <a:p>
            <a:pPr lvl="1"/>
            <a:r>
              <a:rPr lang="fr-FR" dirty="0" err="1"/>
              <a:t>fara</a:t>
            </a:r>
            <a:r>
              <a:rPr lang="fr-FR" dirty="0"/>
              <a:t> label – termina </a:t>
            </a:r>
            <a:r>
              <a:rPr lang="fr-FR" dirty="0" err="1"/>
              <a:t>executia</a:t>
            </a:r>
            <a:r>
              <a:rPr lang="fr-FR" dirty="0"/>
              <a:t> </a:t>
            </a:r>
            <a:r>
              <a:rPr lang="fr-FR" dirty="0" err="1"/>
              <a:t>blocului</a:t>
            </a:r>
            <a:r>
              <a:rPr lang="fr-FR" dirty="0"/>
              <a:t> de </a:t>
            </a:r>
            <a:r>
              <a:rPr lang="fr-FR" dirty="0" err="1"/>
              <a:t>cod</a:t>
            </a:r>
            <a:r>
              <a:rPr lang="fr-FR" dirty="0"/>
              <a:t> care este </a:t>
            </a:r>
            <a:r>
              <a:rPr lang="fr-FR" dirty="0" err="1"/>
              <a:t>referentiat</a:t>
            </a:r>
            <a:r>
              <a:rPr lang="fr-FR" dirty="0"/>
              <a:t> de label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03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AAB5-B6D8-40E5-A4BE-C6348D19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4.8) </a:t>
            </a:r>
            <a:r>
              <a:rPr lang="en-US" b="1" dirty="0" err="1"/>
              <a:t>Instructiunea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272B-B28D-4A1D-B522-8BE4526E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Este folosit pentru a termina iteratia curenta si a sari la urmatoarea  intr-un:</a:t>
            </a:r>
          </a:p>
          <a:p>
            <a:pPr lvl="1"/>
            <a:r>
              <a:rPr lang="it-IT" dirty="0"/>
              <a:t>for</a:t>
            </a:r>
          </a:p>
          <a:p>
            <a:pPr lvl="1"/>
            <a:r>
              <a:rPr lang="it-IT" dirty="0"/>
              <a:t>while</a:t>
            </a:r>
          </a:p>
          <a:p>
            <a:pPr lvl="1"/>
            <a:r>
              <a:rPr lang="it-IT" dirty="0"/>
              <a:t>do-while.</a:t>
            </a:r>
          </a:p>
          <a:p>
            <a:pPr lvl="1"/>
            <a:endParaRPr lang="it-IT" dirty="0"/>
          </a:p>
          <a:p>
            <a:r>
              <a:rPr lang="fr-FR" dirty="0"/>
              <a:t>Are </a:t>
            </a:r>
            <a:r>
              <a:rPr lang="fr-FR" dirty="0" err="1"/>
              <a:t>doua</a:t>
            </a:r>
            <a:r>
              <a:rPr lang="fr-FR" dirty="0"/>
              <a:t> forme: </a:t>
            </a:r>
          </a:p>
          <a:p>
            <a:pPr lvl="1"/>
            <a:r>
              <a:rPr lang="fr-FR" dirty="0" err="1"/>
              <a:t>cu</a:t>
            </a:r>
            <a:r>
              <a:rPr lang="fr-FR" dirty="0"/>
              <a:t> label – se </a:t>
            </a:r>
            <a:r>
              <a:rPr lang="fr-FR" dirty="0" err="1"/>
              <a:t>aplica</a:t>
            </a:r>
            <a:r>
              <a:rPr lang="fr-FR" dirty="0"/>
              <a:t> </a:t>
            </a:r>
            <a:r>
              <a:rPr lang="fr-FR" dirty="0" err="1"/>
              <a:t>blocului</a:t>
            </a:r>
            <a:r>
              <a:rPr lang="fr-FR" dirty="0"/>
              <a:t> de </a:t>
            </a:r>
            <a:r>
              <a:rPr lang="fr-FR" dirty="0" err="1"/>
              <a:t>cod</a:t>
            </a:r>
            <a:r>
              <a:rPr lang="fr-FR" dirty="0"/>
              <a:t> in care se </a:t>
            </a:r>
            <a:r>
              <a:rPr lang="fr-FR" dirty="0" err="1"/>
              <a:t>afla</a:t>
            </a:r>
            <a:endParaRPr lang="fr-FR" dirty="0"/>
          </a:p>
          <a:p>
            <a:pPr lvl="1"/>
            <a:r>
              <a:rPr lang="fr-FR" dirty="0" err="1"/>
              <a:t>fara</a:t>
            </a:r>
            <a:r>
              <a:rPr lang="fr-FR" dirty="0"/>
              <a:t> label – se </a:t>
            </a:r>
            <a:r>
              <a:rPr lang="fr-FR" dirty="0" err="1"/>
              <a:t>aplica</a:t>
            </a:r>
            <a:r>
              <a:rPr lang="fr-FR" dirty="0"/>
              <a:t> </a:t>
            </a:r>
            <a:r>
              <a:rPr lang="fr-FR" dirty="0" err="1"/>
              <a:t>blocului</a:t>
            </a:r>
            <a:r>
              <a:rPr lang="fr-FR" dirty="0"/>
              <a:t> de </a:t>
            </a:r>
            <a:r>
              <a:rPr lang="fr-FR" dirty="0" err="1"/>
              <a:t>cod</a:t>
            </a:r>
            <a:r>
              <a:rPr lang="fr-FR" dirty="0"/>
              <a:t> care este </a:t>
            </a:r>
            <a:r>
              <a:rPr lang="fr-FR" dirty="0" err="1"/>
              <a:t>referentiat</a:t>
            </a:r>
            <a:r>
              <a:rPr lang="fr-FR" dirty="0"/>
              <a:t> de label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0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BA8E-7E1E-480C-B077-496E9E2D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4.9) </a:t>
            </a:r>
            <a:r>
              <a:rPr lang="en-US" b="1" dirty="0" err="1"/>
              <a:t>Instructiunea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527C-9971-447E-9AC6-EE5913B48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Termina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curenta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 continua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linia</a:t>
            </a:r>
            <a:r>
              <a:rPr lang="en-US" dirty="0"/>
              <a:t> la care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invocata</a:t>
            </a:r>
            <a:r>
              <a:rPr lang="en-US" dirty="0"/>
              <a:t>.</a:t>
            </a:r>
          </a:p>
          <a:p>
            <a:r>
              <a:rPr lang="it-IT" dirty="0"/>
              <a:t>Are doua forme:</a:t>
            </a:r>
          </a:p>
          <a:p>
            <a:pPr lvl="1"/>
            <a:r>
              <a:rPr lang="it-IT" dirty="0"/>
              <a:t>una care returneaza o valoare</a:t>
            </a:r>
          </a:p>
          <a:p>
            <a:pPr lvl="1"/>
            <a:r>
              <a:rPr lang="it-IT" dirty="0"/>
              <a:t>una care NU returneaza nici o valoare.</a:t>
            </a:r>
          </a:p>
          <a:p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returnat</a:t>
            </a:r>
            <a:r>
              <a:rPr lang="en-US" dirty="0"/>
              <a:t> de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void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returneze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.</a:t>
            </a:r>
          </a:p>
          <a:p>
            <a:r>
              <a:rPr lang="en-US" dirty="0" err="1"/>
              <a:t>Altfel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returnat</a:t>
            </a:r>
            <a:r>
              <a:rPr lang="en-US" dirty="0"/>
              <a:t> un tip de date </a:t>
            </a:r>
            <a:r>
              <a:rPr lang="en-US" dirty="0" err="1"/>
              <a:t>corespunzator</a:t>
            </a:r>
            <a:r>
              <a:rPr lang="en-US" dirty="0"/>
              <a:t> cu </a:t>
            </a:r>
            <a:r>
              <a:rPr lang="en-US" dirty="0" err="1"/>
              <a:t>tipul</a:t>
            </a:r>
            <a:r>
              <a:rPr lang="en-US" dirty="0"/>
              <a:t> din </a:t>
            </a:r>
            <a:r>
              <a:rPr lang="en-US" dirty="0" err="1"/>
              <a:t>declaratia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5603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8880-EABD-45D0-A8E6-4B02AEAA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5) </a:t>
            </a:r>
            <a:r>
              <a:rPr lang="en-US" b="1" dirty="0" err="1"/>
              <a:t>Obiecte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39899-05CD-4F3E-A4A5-0887545A7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Daca</a:t>
            </a:r>
            <a:r>
              <a:rPr lang="en-US" dirty="0"/>
              <a:t> ne </a:t>
            </a:r>
            <a:r>
              <a:rPr lang="en-US" dirty="0" err="1"/>
              <a:t>uitam</a:t>
            </a:r>
            <a:r>
              <a:rPr lang="en-US" dirty="0"/>
              <a:t> in </a:t>
            </a:r>
            <a:r>
              <a:rPr lang="en-US" dirty="0" err="1"/>
              <a:t>jur</a:t>
            </a:r>
            <a:r>
              <a:rPr lang="en-US" dirty="0"/>
              <a:t> </a:t>
            </a:r>
            <a:r>
              <a:rPr lang="en-US" dirty="0" err="1"/>
              <a:t>observam</a:t>
            </a:r>
            <a:r>
              <a:rPr lang="en-US" dirty="0"/>
              <a:t> ca </a:t>
            </a:r>
            <a:r>
              <a:rPr lang="en-US" dirty="0" err="1"/>
              <a:t>suntem</a:t>
            </a:r>
            <a:r>
              <a:rPr lang="en-US" dirty="0"/>
              <a:t> </a:t>
            </a:r>
            <a:r>
              <a:rPr lang="en-US" dirty="0" err="1"/>
              <a:t>inconjurati</a:t>
            </a:r>
            <a:r>
              <a:rPr lang="en-US" dirty="0"/>
              <a:t> de </a:t>
            </a:r>
            <a:r>
              <a:rPr lang="en-US" b="1" dirty="0" err="1"/>
              <a:t>obiecte</a:t>
            </a:r>
            <a:r>
              <a:rPr lang="en-US" dirty="0"/>
              <a:t>: Un </a:t>
            </a:r>
            <a:r>
              <a:rPr lang="en-US" dirty="0" err="1"/>
              <a:t>caine</a:t>
            </a:r>
            <a:r>
              <a:rPr lang="en-US" dirty="0"/>
              <a:t>, un </a:t>
            </a:r>
            <a:r>
              <a:rPr lang="en-US" dirty="0" err="1"/>
              <a:t>birou</a:t>
            </a:r>
            <a:r>
              <a:rPr lang="en-US" dirty="0"/>
              <a:t>, un </a:t>
            </a:r>
            <a:r>
              <a:rPr lang="en-US" dirty="0" err="1"/>
              <a:t>televizor</a:t>
            </a:r>
            <a:r>
              <a:rPr lang="en-US" dirty="0"/>
              <a:t>, o </a:t>
            </a:r>
            <a:r>
              <a:rPr lang="en-US" dirty="0" err="1"/>
              <a:t>bicicleta</a:t>
            </a:r>
            <a:r>
              <a:rPr lang="en-US" dirty="0"/>
              <a:t> etc.</a:t>
            </a:r>
          </a:p>
          <a:p>
            <a:r>
              <a:rPr lang="it-IT" dirty="0"/>
              <a:t>Toate obiectele au doua caracteristici comune. Toate au: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b="1" dirty="0"/>
              <a:t>Stare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b="1" dirty="0"/>
              <a:t>Comportament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Unele</a:t>
            </a:r>
            <a:r>
              <a:rPr lang="en-US" b="1" dirty="0"/>
              <a:t> </a:t>
            </a:r>
            <a:r>
              <a:rPr lang="en-US" b="1" dirty="0" err="1"/>
              <a:t>obiecte</a:t>
            </a:r>
            <a:r>
              <a:rPr lang="en-US" b="1" dirty="0"/>
              <a:t> </a:t>
            </a:r>
            <a:r>
              <a:rPr lang="en-US" dirty="0"/>
              <a:t>sunt </a:t>
            </a:r>
            <a:r>
              <a:rPr lang="en-US" b="1" dirty="0" err="1"/>
              <a:t>compuse</a:t>
            </a:r>
            <a:r>
              <a:rPr lang="en-US" dirty="0"/>
              <a:t> </a:t>
            </a:r>
            <a:r>
              <a:rPr lang="en-US" b="1" dirty="0"/>
              <a:t>din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b="1" dirty="0" err="1"/>
              <a:t>alte</a:t>
            </a:r>
            <a:r>
              <a:rPr lang="en-US" b="1" dirty="0"/>
              <a:t> </a:t>
            </a:r>
            <a:r>
              <a:rPr lang="en-US" b="1" dirty="0" err="1"/>
              <a:t>obiecte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, o </a:t>
            </a:r>
            <a:r>
              <a:rPr lang="en-US" dirty="0" err="1"/>
              <a:t>masina</a:t>
            </a:r>
            <a:r>
              <a:rPr lang="en-US" dirty="0"/>
              <a:t> are in </a:t>
            </a:r>
            <a:r>
              <a:rPr lang="en-US" dirty="0" err="1"/>
              <a:t>compozitie</a:t>
            </a:r>
            <a:r>
              <a:rPr lang="en-US" dirty="0"/>
              <a:t>: un </a:t>
            </a:r>
            <a:r>
              <a:rPr lang="es-ES" dirty="0"/>
              <a:t>motor, un </a:t>
            </a:r>
            <a:r>
              <a:rPr lang="es-ES" dirty="0" err="1"/>
              <a:t>rezervor</a:t>
            </a:r>
            <a:r>
              <a:rPr lang="es-ES" dirty="0"/>
              <a:t>, 4 </a:t>
            </a:r>
            <a:r>
              <a:rPr lang="es-ES" dirty="0" err="1"/>
              <a:t>roti</a:t>
            </a:r>
            <a:r>
              <a:rPr lang="es-ES" dirty="0"/>
              <a:t>, etc.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6CBF1-737C-4B26-93B1-D2F6DED28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47491"/>
              </p:ext>
            </p:extLst>
          </p:nvPr>
        </p:nvGraphicFramePr>
        <p:xfrm>
          <a:off x="1836691" y="3491144"/>
          <a:ext cx="8127999" cy="165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477922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557758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4109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Obiect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Comportament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5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Rasa, </a:t>
                      </a:r>
                      <a:r>
                        <a:rPr lang="en-US" dirty="0" err="1"/>
                        <a:t>varsta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nume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culoarea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blanii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Latra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mananca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musca</a:t>
                      </a:r>
                      <a:r>
                        <a:rPr lang="en-US" dirty="0"/>
                        <a:t>, da din </a:t>
                      </a:r>
                      <a:r>
                        <a:rPr lang="en-US" dirty="0" err="1"/>
                        <a:t>coada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7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Bicicleta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Viteza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curenta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treapta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viteza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curenta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Schimbarea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vitezei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franare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721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19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0091-7977-4C46-94E0-221C6AC2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5) </a:t>
            </a:r>
            <a:r>
              <a:rPr lang="en-US" b="1" dirty="0" err="1"/>
              <a:t>Obiecte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r>
              <a:rPr lang="en-US" b="1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B0F0-EE81-4487-AFAA-5E11AA265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Obiectele</a:t>
            </a:r>
            <a:r>
              <a:rPr lang="en-US" b="1" dirty="0"/>
              <a:t> din </a:t>
            </a:r>
            <a:r>
              <a:rPr lang="en-US" b="1" dirty="0" err="1"/>
              <a:t>programare</a:t>
            </a:r>
            <a:r>
              <a:rPr lang="en-US" b="1" dirty="0"/>
              <a:t> </a:t>
            </a:r>
            <a:r>
              <a:rPr lang="en-US" dirty="0"/>
              <a:t>sunt conceptual </a:t>
            </a:r>
            <a:r>
              <a:rPr lang="en-US" b="1" dirty="0" err="1"/>
              <a:t>asemanatoare</a:t>
            </a:r>
            <a:r>
              <a:rPr lang="en-US" b="1" dirty="0"/>
              <a:t> cu </a:t>
            </a:r>
            <a:r>
              <a:rPr lang="en-US" b="1" dirty="0" err="1"/>
              <a:t>obiectele</a:t>
            </a:r>
            <a:r>
              <a:rPr lang="en-US" b="1" dirty="0"/>
              <a:t> din </a:t>
            </a:r>
            <a:r>
              <a:rPr lang="en-US" b="1" dirty="0" err="1"/>
              <a:t>lumea</a:t>
            </a:r>
            <a:r>
              <a:rPr lang="en-US" b="1" dirty="0"/>
              <a:t> </a:t>
            </a:r>
            <a:r>
              <a:rPr lang="en-US" b="1" dirty="0" err="1"/>
              <a:t>reala</a:t>
            </a:r>
            <a:r>
              <a:rPr lang="en-US" dirty="0"/>
              <a:t>. </a:t>
            </a:r>
          </a:p>
          <a:p>
            <a:r>
              <a:rPr lang="en-US" dirty="0" err="1"/>
              <a:t>Ele</a:t>
            </a:r>
            <a:r>
              <a:rPr lang="en-US" dirty="0"/>
              <a:t> au o </a:t>
            </a:r>
            <a:r>
              <a:rPr lang="en-US" dirty="0">
                <a:solidFill>
                  <a:srgbClr val="FF0000"/>
                </a:solidFill>
              </a:rPr>
              <a:t>stare</a:t>
            </a:r>
            <a:r>
              <a:rPr lang="en-US" dirty="0"/>
              <a:t> care </a:t>
            </a:r>
            <a:r>
              <a:rPr lang="it-IT" dirty="0"/>
              <a:t>se pastreaza in </a:t>
            </a:r>
            <a:r>
              <a:rPr lang="it-IT" dirty="0">
                <a:solidFill>
                  <a:srgbClr val="FF0000"/>
                </a:solidFill>
              </a:rPr>
              <a:t>variabilele membru</a:t>
            </a:r>
            <a:r>
              <a:rPr lang="it-IT" dirty="0"/>
              <a:t> (</a:t>
            </a:r>
            <a:r>
              <a:rPr lang="it-IT" dirty="0">
                <a:solidFill>
                  <a:srgbClr val="FF0000"/>
                </a:solidFill>
              </a:rPr>
              <a:t>campuri</a:t>
            </a:r>
            <a:r>
              <a:rPr lang="it-IT" dirty="0"/>
              <a:t>) si ofera un </a:t>
            </a:r>
            <a:r>
              <a:rPr lang="it-IT" dirty="0">
                <a:solidFill>
                  <a:schemeClr val="accent6"/>
                </a:solidFill>
              </a:rPr>
              <a:t>comportament</a:t>
            </a:r>
            <a:r>
              <a:rPr lang="it-IT" dirty="0"/>
              <a:t> prin </a:t>
            </a:r>
            <a:r>
              <a:rPr lang="it-IT" dirty="0">
                <a:solidFill>
                  <a:schemeClr val="accent6"/>
                </a:solidFill>
              </a:rPr>
              <a:t>metodele</a:t>
            </a:r>
            <a:r>
              <a:rPr lang="it-IT" dirty="0"/>
              <a:t> lor. </a:t>
            </a:r>
          </a:p>
          <a:p>
            <a:r>
              <a:rPr lang="it-IT" dirty="0"/>
              <a:t>Metodele </a:t>
            </a:r>
            <a:r>
              <a:rPr lang="en-US" dirty="0" err="1"/>
              <a:t>opereaza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campurilor</a:t>
            </a:r>
            <a:r>
              <a:rPr lang="en-US" dirty="0"/>
              <a:t> care </a:t>
            </a:r>
            <a:r>
              <a:rPr lang="en-US" dirty="0" err="1"/>
              <a:t>descriu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permit </a:t>
            </a:r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apelul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7538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4352-2E8A-47E5-9C90-8083D8ED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5) </a:t>
            </a:r>
            <a:r>
              <a:rPr lang="en-US" b="1" dirty="0" err="1"/>
              <a:t>Obiecte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r>
              <a:rPr lang="en-US" b="1" dirty="0"/>
              <a:t>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BD62A-C629-42EC-8C5B-66256595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Definitie</a:t>
            </a:r>
            <a:r>
              <a:rPr lang="it-IT" dirty="0"/>
              <a:t>: </a:t>
            </a:r>
            <a:r>
              <a:rPr lang="en-US" b="1" dirty="0" err="1"/>
              <a:t>Incapsulare</a:t>
            </a:r>
            <a:r>
              <a:rPr lang="en-US" dirty="0"/>
              <a:t> = </a:t>
            </a:r>
            <a:r>
              <a:rPr lang="it-IT" dirty="0"/>
              <a:t>Ascunderea starii interne a unui obiect si impunerea ca orice interactiune intre obiect si exterior sa se </a:t>
            </a:r>
            <a:r>
              <a:rPr lang="en-US" dirty="0" err="1"/>
              <a:t>realizeze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it-IT" dirty="0"/>
              <a:t>Impartirea codului in obiecte prezinta urmatoarele </a:t>
            </a:r>
            <a:r>
              <a:rPr lang="it-IT" dirty="0">
                <a:solidFill>
                  <a:schemeClr val="accent6"/>
                </a:solidFill>
              </a:rPr>
              <a:t>avantaje</a:t>
            </a:r>
            <a:r>
              <a:rPr lang="it-IT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 err="1"/>
              <a:t>Modularitatea</a:t>
            </a:r>
            <a:r>
              <a:rPr lang="en-US" dirty="0"/>
              <a:t> -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scris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intretinut</a:t>
            </a:r>
            <a:r>
              <a:rPr lang="en-US" dirty="0"/>
              <a:t> independent de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obiecte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 err="1"/>
              <a:t>Ascunderea</a:t>
            </a:r>
            <a:r>
              <a:rPr lang="en-US" b="1" dirty="0"/>
              <a:t> </a:t>
            </a:r>
            <a:r>
              <a:rPr lang="en-US" b="1" dirty="0" err="1"/>
              <a:t>informatiei</a:t>
            </a:r>
            <a:r>
              <a:rPr lang="en-US" dirty="0"/>
              <a:t> - </a:t>
            </a:r>
            <a:r>
              <a:rPr lang="en-US" dirty="0" err="1"/>
              <a:t>interactionand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detaliile</a:t>
            </a:r>
            <a:r>
              <a:rPr lang="en-US" dirty="0"/>
              <a:t> </a:t>
            </a:r>
            <a:r>
              <a:rPr lang="en-US" dirty="0" err="1"/>
              <a:t>implementarii</a:t>
            </a:r>
            <a:r>
              <a:rPr lang="en-US" dirty="0"/>
              <a:t> sale </a:t>
            </a:r>
            <a:r>
              <a:rPr lang="en-US" dirty="0" err="1"/>
              <a:t>raman</a:t>
            </a:r>
            <a:r>
              <a:rPr lang="en-US" dirty="0"/>
              <a:t> </a:t>
            </a:r>
            <a:r>
              <a:rPr lang="en-US" dirty="0" err="1"/>
              <a:t>ascunse</a:t>
            </a:r>
            <a:r>
              <a:rPr lang="en-US" dirty="0"/>
              <a:t> de exterior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 err="1"/>
              <a:t>Reutilizarea</a:t>
            </a:r>
            <a:r>
              <a:rPr lang="en-US" b="1" dirty="0"/>
              <a:t> </a:t>
            </a:r>
            <a:r>
              <a:rPr lang="en-US" b="1" dirty="0" err="1"/>
              <a:t>codului</a:t>
            </a:r>
            <a:r>
              <a:rPr lang="en-US" dirty="0"/>
              <a:t> - </a:t>
            </a:r>
            <a:r>
              <a:rPr lang="en-US" dirty="0" err="1"/>
              <a:t>daca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alt program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 </a:t>
            </a:r>
            <a:r>
              <a:rPr lang="it-IT" b="1" dirty="0"/>
              <a:t>Usurinta debugului</a:t>
            </a:r>
            <a:r>
              <a:rPr lang="it-IT" dirty="0"/>
              <a:t> - daca un anumit obiect prezinta probleme este suficienta repararea lui pentru </a:t>
            </a:r>
            <a:r>
              <a:rPr lang="en-US" dirty="0"/>
              <a:t>ca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functioneze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0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1213-7705-4D16-9108-C8833834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974D-3326-4751-A110-FD398434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>
                <a:cs typeface="Calibri"/>
              </a:rPr>
              <a:t>Expresii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Instructiuni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Blocuri</a:t>
            </a:r>
            <a:endParaRPr lang="ro-RO" dirty="0">
              <a:cs typeface="Calibri"/>
            </a:endParaRPr>
          </a:p>
          <a:p>
            <a:r>
              <a:rPr lang="ro-RO" dirty="0">
                <a:cs typeface="Calibri"/>
              </a:rPr>
              <a:t>Instructiuni de control al flow-ului:</a:t>
            </a:r>
          </a:p>
          <a:p>
            <a:pPr lvl="1"/>
            <a:r>
              <a:rPr lang="ro-RO" dirty="0">
                <a:cs typeface="Calibri"/>
              </a:rPr>
              <a:t>if</a:t>
            </a:r>
          </a:p>
          <a:p>
            <a:pPr lvl="1"/>
            <a:r>
              <a:rPr lang="ro-RO" dirty="0">
                <a:cs typeface="Calibri"/>
              </a:rPr>
              <a:t>while</a:t>
            </a:r>
          </a:p>
          <a:p>
            <a:pPr lvl="1"/>
            <a:r>
              <a:rPr lang="ro-RO" dirty="0">
                <a:cs typeface="Calibri"/>
              </a:rPr>
              <a:t>for</a:t>
            </a:r>
          </a:p>
          <a:p>
            <a:pPr lvl="1"/>
            <a:r>
              <a:rPr lang="ro-RO" dirty="0">
                <a:cs typeface="Calibri"/>
              </a:rPr>
              <a:t>break</a:t>
            </a:r>
          </a:p>
          <a:p>
            <a:pPr lvl="1"/>
            <a:r>
              <a:rPr lang="ro-RO" dirty="0">
                <a:cs typeface="Calibri"/>
              </a:rPr>
              <a:t>continue</a:t>
            </a:r>
          </a:p>
          <a:p>
            <a:pPr lvl="1"/>
            <a:r>
              <a:rPr lang="ro-RO" dirty="0">
                <a:cs typeface="Calibri"/>
              </a:rPr>
              <a:t>return</a:t>
            </a:r>
          </a:p>
          <a:p>
            <a:r>
              <a:rPr lang="ro-RO" dirty="0">
                <a:cs typeface="Calibri"/>
              </a:rPr>
              <a:t>Clase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5712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E879-AC1B-418A-8A05-6F453E6A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5) </a:t>
            </a:r>
            <a:r>
              <a:rPr lang="en-US" b="1" dirty="0" err="1"/>
              <a:t>Obiecte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r>
              <a:rPr lang="en-US" b="1" dirty="0"/>
              <a:t>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F39A-6A6C-4170-858D-BA0ECAAC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</a:t>
            </a:r>
            <a:r>
              <a:rPr lang="en-US" b="1" dirty="0" err="1"/>
              <a:t>Clasa</a:t>
            </a:r>
            <a:r>
              <a:rPr lang="en-US" dirty="0"/>
              <a:t> = </a:t>
            </a:r>
            <a:r>
              <a:rPr lang="it-IT" dirty="0"/>
              <a:t>schita dupa care se creeaza obiecte individuale.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lumea</a:t>
            </a:r>
            <a:r>
              <a:rPr lang="en-US" dirty="0"/>
              <a:t> </a:t>
            </a:r>
            <a:r>
              <a:rPr lang="en-US" dirty="0" err="1"/>
              <a:t>reala</a:t>
            </a:r>
            <a:r>
              <a:rPr lang="en-US" dirty="0"/>
              <a:t> de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care sunt </a:t>
            </a:r>
            <a:r>
              <a:rPr lang="en-US" dirty="0" err="1"/>
              <a:t>toate</a:t>
            </a:r>
            <a:r>
              <a:rPr lang="en-US" dirty="0"/>
              <a:t> de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, pot </a:t>
            </a:r>
            <a:r>
              <a:rPr lang="en-US" dirty="0" err="1"/>
              <a:t>exista</a:t>
            </a:r>
            <a:r>
              <a:rPr lang="en-US" dirty="0"/>
              <a:t> mii de </a:t>
            </a:r>
            <a:r>
              <a:rPr lang="it-IT" dirty="0"/>
              <a:t>biciclete, toate de acelasi model. </a:t>
            </a:r>
          </a:p>
          <a:p>
            <a:r>
              <a:rPr lang="it-IT" dirty="0"/>
              <a:t>Fiecare a fost construita la fel, dupa aceleasi schite si, in concluzie, au </a:t>
            </a:r>
            <a:r>
              <a:rPr lang="en-US" dirty="0" err="1"/>
              <a:t>aceleasi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. </a:t>
            </a:r>
          </a:p>
          <a:p>
            <a:r>
              <a:rPr lang="en-US" dirty="0"/>
              <a:t>In OOP </a:t>
            </a:r>
            <a:r>
              <a:rPr lang="en-US" dirty="0" err="1"/>
              <a:t>spunem</a:t>
            </a:r>
            <a:r>
              <a:rPr lang="en-US" dirty="0"/>
              <a:t> ca </a:t>
            </a:r>
            <a:r>
              <a:rPr lang="en-US" dirty="0" err="1"/>
              <a:t>bicicleta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b="1" dirty="0" err="1"/>
              <a:t>instanta</a:t>
            </a:r>
            <a:r>
              <a:rPr lang="en-US" b="1" dirty="0"/>
              <a:t> a </a:t>
            </a:r>
            <a:r>
              <a:rPr lang="en-US" b="1" dirty="0" err="1"/>
              <a:t>clasei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Bicicleta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3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D1A1-01FD-4A0D-9838-F49B42D7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5) </a:t>
            </a:r>
            <a:r>
              <a:rPr lang="en-US" b="1" dirty="0" err="1"/>
              <a:t>Obiecte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r>
              <a:rPr lang="en-US" b="1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F8379-1B45-43B9-AD6A-04A89DE3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Rol</a:t>
            </a:r>
            <a:r>
              <a:rPr lang="en-US" dirty="0"/>
              <a:t>: </a:t>
            </a:r>
            <a:r>
              <a:rPr lang="en-US" dirty="0" err="1"/>
              <a:t>simplifica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din </a:t>
            </a:r>
            <a:r>
              <a:rPr lang="en-US" dirty="0" err="1"/>
              <a:t>viata</a:t>
            </a:r>
            <a:r>
              <a:rPr lang="en-US" dirty="0"/>
              <a:t> </a:t>
            </a:r>
            <a:r>
              <a:rPr lang="en-US" dirty="0" err="1"/>
              <a:t>reala</a:t>
            </a:r>
            <a:r>
              <a:rPr lang="en-US" dirty="0"/>
              <a:t> (ex: </a:t>
            </a:r>
            <a:r>
              <a:rPr lang="en-US" dirty="0" err="1"/>
              <a:t>userii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site, </a:t>
            </a:r>
            <a:r>
              <a:rPr lang="en-US" dirty="0" err="1"/>
              <a:t>cosuri</a:t>
            </a:r>
            <a:r>
              <a:rPr lang="en-US" dirty="0"/>
              <a:t> de </a:t>
            </a:r>
            <a:r>
              <a:rPr lang="en-US" dirty="0" err="1"/>
              <a:t>cumparaturi</a:t>
            </a:r>
            <a:r>
              <a:rPr lang="en-US" dirty="0"/>
              <a:t> online,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personaje</a:t>
            </a:r>
            <a:r>
              <a:rPr lang="en-US" dirty="0"/>
              <a:t> din </a:t>
            </a:r>
            <a:r>
              <a:rPr lang="en-US" dirty="0" err="1"/>
              <a:t>jocuri</a:t>
            </a:r>
            <a:r>
              <a:rPr lang="en-US" dirty="0"/>
              <a:t> etc.)</a:t>
            </a:r>
          </a:p>
          <a:p>
            <a:r>
              <a:rPr lang="en-US" dirty="0"/>
              <a:t>Cum? Ne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grupam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care se </a:t>
            </a:r>
            <a:r>
              <a:rPr lang="en-US" dirty="0" err="1"/>
              <a:t>leaga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de </a:t>
            </a:r>
            <a:r>
              <a:rPr lang="en-US" dirty="0" err="1"/>
              <a:t>altele</a:t>
            </a:r>
            <a:r>
              <a:rPr lang="en-US" dirty="0"/>
              <a:t>. </a:t>
            </a:r>
          </a:p>
          <a:p>
            <a:r>
              <a:rPr lang="en-US" dirty="0"/>
              <a:t>Ex: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, cu </a:t>
            </a:r>
            <a:r>
              <a:rPr lang="en-US" dirty="0" err="1"/>
              <a:t>proprietatile</a:t>
            </a:r>
            <a:r>
              <a:rPr lang="en-US" dirty="0"/>
              <a:t> username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.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stoca</a:t>
            </a:r>
            <a:r>
              <a:rPr lang="en-US" dirty="0"/>
              <a:t> o </a:t>
            </a:r>
            <a:r>
              <a:rPr lang="en-US" dirty="0" err="1"/>
              <a:t>pereche</a:t>
            </a:r>
            <a:r>
              <a:rPr lang="en-US"/>
              <a:t> username-</a:t>
            </a:r>
            <a:r>
              <a:rPr lang="en-US" dirty="0" err="1"/>
              <a:t>parola</a:t>
            </a:r>
            <a:r>
              <a:rPr lang="en-US" dirty="0"/>
              <a:t> ca un </a:t>
            </a:r>
            <a:r>
              <a:rPr lang="en-US" dirty="0" err="1"/>
              <a:t>Utilizator</a:t>
            </a:r>
            <a:r>
              <a:rPr lang="en-US" dirty="0"/>
              <a:t> cu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proprietati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le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stoca</a:t>
            </a:r>
            <a:r>
              <a:rPr lang="en-US" dirty="0"/>
              <a:t> ca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separate.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cateva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e </a:t>
            </a:r>
            <a:r>
              <a:rPr lang="en-US" dirty="0" err="1"/>
              <a:t>usor</a:t>
            </a:r>
            <a:r>
              <a:rPr lang="en-US" dirty="0"/>
              <a:t> </a:t>
            </a:r>
            <a:r>
              <a:rPr lang="en-US" dirty="0" err="1"/>
              <a:t>oricum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cum </a:t>
            </a:r>
            <a:r>
              <a:rPr lang="en-US" dirty="0" err="1"/>
              <a:t>mai</a:t>
            </a:r>
            <a:r>
              <a:rPr lang="en-US" dirty="0"/>
              <a:t> stim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maparea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aveam</a:t>
            </a:r>
            <a:r>
              <a:rPr lang="en-US" dirty="0"/>
              <a:t> de-a face cu </a:t>
            </a:r>
            <a:r>
              <a:rPr lang="en-US" dirty="0" err="1"/>
              <a:t>milioane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9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FD48-A013-4C46-85AA-7092B2DB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Expresii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C8CC-43F3-48FA-BFF2-CA21DB24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6677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 </a:t>
            </a:r>
            <a:r>
              <a:rPr lang="en-US" dirty="0" err="1"/>
              <a:t>expresie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formata</a:t>
            </a:r>
            <a:r>
              <a:rPr lang="en-US" dirty="0"/>
              <a:t> din:</a:t>
            </a:r>
          </a:p>
          <a:p>
            <a:pPr lvl="1"/>
            <a:r>
              <a:rPr lang="en-US" dirty="0" err="1"/>
              <a:t>variabile</a:t>
            </a:r>
            <a:endParaRPr lang="en-US" dirty="0"/>
          </a:p>
          <a:p>
            <a:pPr lvl="1"/>
            <a:r>
              <a:rPr lang="en-US" dirty="0" err="1"/>
              <a:t>operatori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apeluri</a:t>
            </a:r>
            <a:r>
              <a:rPr lang="en-US" dirty="0"/>
              <a:t> de </a:t>
            </a:r>
            <a:r>
              <a:rPr lang="en-US" dirty="0" err="1"/>
              <a:t>metode</a:t>
            </a:r>
            <a:r>
              <a:rPr lang="en-US" dirty="0"/>
              <a:t> care </a:t>
            </a:r>
            <a:r>
              <a:rPr lang="en-US" dirty="0" err="1"/>
              <a:t>returneaza</a:t>
            </a:r>
            <a:r>
              <a:rPr lang="en-US" dirty="0"/>
              <a:t> o </a:t>
            </a:r>
            <a:r>
              <a:rPr lang="en-US" dirty="0" err="1"/>
              <a:t>valoare</a:t>
            </a:r>
            <a:endParaRPr lang="en-US" dirty="0"/>
          </a:p>
          <a:p>
            <a:r>
              <a:rPr lang="en-US" b="1" dirty="0" err="1"/>
              <a:t>Tipul</a:t>
            </a:r>
            <a:r>
              <a:rPr lang="en-US" b="1" dirty="0"/>
              <a:t> de date </a:t>
            </a:r>
            <a:r>
              <a:rPr lang="en-US" b="1" dirty="0" err="1"/>
              <a:t>returnat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expresie</a:t>
            </a:r>
            <a:r>
              <a:rPr lang="en-US" dirty="0"/>
              <a:t> </a:t>
            </a:r>
            <a:r>
              <a:rPr lang="en-US" dirty="0" err="1"/>
              <a:t>depinde</a:t>
            </a:r>
            <a:r>
              <a:rPr lang="en-US" dirty="0"/>
              <a:t> de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in </a:t>
            </a:r>
            <a:r>
              <a:rPr lang="en-US" dirty="0" err="1"/>
              <a:t>expresie</a:t>
            </a:r>
            <a:r>
              <a:rPr lang="en-US" dirty="0"/>
              <a:t>.</a:t>
            </a:r>
          </a:p>
          <a:p>
            <a:r>
              <a:rPr lang="it-IT" dirty="0"/>
              <a:t>Expresiile pot fi compuse din mai multe expresii mai mici atata timp cat tipul operanzilor permite </a:t>
            </a:r>
            <a:r>
              <a:rPr lang="en-US" dirty="0" err="1"/>
              <a:t>efectuarea</a:t>
            </a:r>
            <a:r>
              <a:rPr lang="en-US" dirty="0"/>
              <a:t> </a:t>
            </a:r>
            <a:r>
              <a:rPr lang="en-US" dirty="0" err="1"/>
              <a:t>operatiilor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.</a:t>
            </a:r>
          </a:p>
          <a:p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operatiilor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data de </a:t>
            </a:r>
            <a:r>
              <a:rPr lang="en-US" dirty="0" err="1"/>
              <a:t>precedenta</a:t>
            </a:r>
            <a:r>
              <a:rPr lang="en-US" dirty="0"/>
              <a:t> </a:t>
            </a:r>
            <a:r>
              <a:rPr lang="en-US" dirty="0" err="1"/>
              <a:t>operatorilor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    Ex: </a:t>
            </a:r>
            <a:r>
              <a:rPr lang="en-US" i="1" dirty="0"/>
              <a:t>x + y / 100</a:t>
            </a:r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afecta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ordine</a:t>
            </a:r>
            <a:r>
              <a:rPr lang="en-US" dirty="0"/>
              <a:t> se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parantezele</a:t>
            </a:r>
            <a:r>
              <a:rPr lang="en-US" dirty="0"/>
              <a:t> </a:t>
            </a:r>
            <a:r>
              <a:rPr lang="en-US" dirty="0" err="1"/>
              <a:t>rotunde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    Ex: </a:t>
            </a:r>
            <a:r>
              <a:rPr lang="en-US" i="1" dirty="0"/>
              <a:t>(x + y) / 100</a:t>
            </a:r>
          </a:p>
        </p:txBody>
      </p:sp>
    </p:spTree>
    <p:extLst>
      <p:ext uri="{BB962C8B-B14F-4D97-AF65-F5344CB8AC3E}">
        <p14:creationId xmlns:p14="http://schemas.microsoft.com/office/powerpoint/2010/main" val="311404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1C60-58DC-4572-AA86-89BEB805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</a:t>
            </a:r>
            <a:r>
              <a:rPr lang="en-US" b="1" dirty="0" err="1"/>
              <a:t>Instructiuni</a:t>
            </a:r>
            <a:r>
              <a:rPr lang="en-US" b="1" dirty="0"/>
              <a:t> (</a:t>
            </a:r>
            <a:r>
              <a:rPr lang="en-US" b="1" dirty="0" err="1"/>
              <a:t>eng.</a:t>
            </a:r>
            <a:r>
              <a:rPr lang="en-US" b="1" dirty="0"/>
              <a:t> Statement-</a:t>
            </a:r>
            <a:r>
              <a:rPr lang="en-US" b="1" dirty="0" err="1"/>
              <a:t>uri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09FB-BCC4-4DF3-BDD2-DA7AAF24E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Un statement e echivalentul propozitiilor din limbajul natural.</a:t>
            </a:r>
          </a:p>
          <a:p>
            <a:r>
              <a:rPr lang="en-US" dirty="0"/>
              <a:t>Un statement </a:t>
            </a:r>
            <a:r>
              <a:rPr lang="en-US" dirty="0" err="1"/>
              <a:t>formeaza</a:t>
            </a:r>
            <a:r>
              <a:rPr lang="en-US" dirty="0"/>
              <a:t> o </a:t>
            </a:r>
            <a:r>
              <a:rPr lang="en-US" dirty="0" err="1"/>
              <a:t>unitate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. </a:t>
            </a:r>
          </a:p>
          <a:p>
            <a:r>
              <a:rPr lang="en-US" dirty="0"/>
              <a:t>Statement-urile se </a:t>
            </a:r>
            <a:r>
              <a:rPr lang="en-US" dirty="0" err="1"/>
              <a:t>separa</a:t>
            </a:r>
            <a:r>
              <a:rPr lang="en-US" dirty="0"/>
              <a:t> cu </a:t>
            </a:r>
            <a:r>
              <a:rPr lang="en-US" b="1" dirty="0"/>
              <a:t>;</a:t>
            </a:r>
          </a:p>
          <a:p>
            <a:r>
              <a:rPr lang="en-US" b="1" dirty="0" err="1"/>
              <a:t>Tipuri</a:t>
            </a:r>
            <a:r>
              <a:rPr lang="en-US" dirty="0"/>
              <a:t> de </a:t>
            </a:r>
            <a:r>
              <a:rPr lang="en-US" dirty="0" err="1"/>
              <a:t>instructiuni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De tip </a:t>
            </a:r>
            <a:r>
              <a:rPr lang="en-US" b="1" dirty="0" err="1"/>
              <a:t>expresie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expresii</a:t>
            </a:r>
            <a:r>
              <a:rPr lang="en-US" dirty="0"/>
              <a:t> de assignment</a:t>
            </a:r>
          </a:p>
          <a:p>
            <a:pPr lvl="2"/>
            <a:r>
              <a:rPr lang="en-US" dirty="0"/>
              <a:t>++, --</a:t>
            </a:r>
          </a:p>
          <a:p>
            <a:pPr lvl="2"/>
            <a:r>
              <a:rPr lang="en-US" dirty="0" err="1"/>
              <a:t>apeluri</a:t>
            </a:r>
            <a:r>
              <a:rPr lang="en-US" dirty="0"/>
              <a:t> de </a:t>
            </a:r>
            <a:r>
              <a:rPr lang="en-US" dirty="0" err="1"/>
              <a:t>metode</a:t>
            </a:r>
            <a:endParaRPr lang="en-US" dirty="0"/>
          </a:p>
          <a:p>
            <a:pPr lvl="2"/>
            <a:r>
              <a:rPr lang="es-ES" dirty="0" err="1"/>
              <a:t>expresii</a:t>
            </a:r>
            <a:r>
              <a:rPr lang="es-ES" dirty="0"/>
              <a:t> de creare de </a:t>
            </a:r>
            <a:r>
              <a:rPr lang="es-ES" dirty="0" err="1"/>
              <a:t>obiecte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De </a:t>
            </a:r>
            <a:r>
              <a:rPr lang="es-ES" b="1" dirty="0" err="1"/>
              <a:t>declaratie</a:t>
            </a:r>
            <a:endParaRPr lang="es-ES" b="1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De control al Flow-</a:t>
            </a:r>
            <a:r>
              <a:rPr lang="es-ES" b="1" dirty="0" err="1"/>
              <a:t>ului</a:t>
            </a:r>
            <a:r>
              <a:rPr lang="es-ES" b="1" dirty="0"/>
              <a:t> </a:t>
            </a:r>
            <a:endParaRPr lang="en-US" b="1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7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9A24-82C1-4C0D-A742-00325981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3) </a:t>
            </a:r>
            <a:r>
              <a:rPr lang="en-US" b="1" dirty="0" err="1"/>
              <a:t>Blocuri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344A-EBE8-43E8-AE98-FF0F239C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grup de zero sau mai multe </a:t>
            </a:r>
            <a:r>
              <a:rPr lang="it-IT" dirty="0" err="1"/>
              <a:t>instructiuni</a:t>
            </a:r>
            <a:r>
              <a:rPr lang="it-IT" dirty="0"/>
              <a:t> grupate intre acoloade.</a:t>
            </a:r>
          </a:p>
          <a:p>
            <a:r>
              <a:rPr lang="en-US" dirty="0"/>
              <a:t>Un bloc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oriunde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permis</a:t>
            </a:r>
            <a:r>
              <a:rPr lang="en-US" dirty="0"/>
              <a:t> un statement.</a:t>
            </a:r>
          </a:p>
          <a:p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pereche</a:t>
            </a:r>
            <a:r>
              <a:rPr lang="en-US" dirty="0"/>
              <a:t> de </a:t>
            </a:r>
            <a:r>
              <a:rPr lang="en-US" dirty="0" err="1"/>
              <a:t>acolade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1 bloc.</a:t>
            </a:r>
          </a:p>
        </p:txBody>
      </p:sp>
    </p:spTree>
    <p:extLst>
      <p:ext uri="{BB962C8B-B14F-4D97-AF65-F5344CB8AC3E}">
        <p14:creationId xmlns:p14="http://schemas.microsoft.com/office/powerpoint/2010/main" val="276027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C883-9021-455F-9724-ADD54CBA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4) </a:t>
            </a:r>
            <a:r>
              <a:rPr lang="en-US" b="1" dirty="0" err="1"/>
              <a:t>Instructiuni</a:t>
            </a:r>
            <a:r>
              <a:rPr lang="en-US" b="1" dirty="0"/>
              <a:t> de control al flow-</a:t>
            </a:r>
            <a:r>
              <a:rPr lang="en-US" b="1" dirty="0" err="1"/>
              <a:t>ului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3E41-F767-4048-B8A1-49EE79D3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Instructiunile</a:t>
            </a:r>
            <a:r>
              <a:rPr lang="en-US" dirty="0"/>
              <a:t> sunt </a:t>
            </a:r>
            <a:r>
              <a:rPr lang="en-US" dirty="0" err="1"/>
              <a:t>executate</a:t>
            </a:r>
            <a:r>
              <a:rPr lang="en-US" dirty="0"/>
              <a:t> in mod normal de sus in </a:t>
            </a:r>
            <a:r>
              <a:rPr lang="en-US" dirty="0" err="1"/>
              <a:t>jos</a:t>
            </a:r>
            <a:r>
              <a:rPr lang="en-US" dirty="0"/>
              <a:t>, in </a:t>
            </a:r>
            <a:r>
              <a:rPr lang="en-US" dirty="0" err="1"/>
              <a:t>ordinea</a:t>
            </a:r>
            <a:r>
              <a:rPr lang="en-US" dirty="0"/>
              <a:t> din cod. </a:t>
            </a:r>
          </a:p>
          <a:p>
            <a:r>
              <a:rPr lang="en-US" dirty="0" err="1"/>
              <a:t>Instructiunile</a:t>
            </a:r>
            <a:r>
              <a:rPr lang="en-US" dirty="0"/>
              <a:t> de control al </a:t>
            </a:r>
            <a:r>
              <a:rPr lang="en-US" dirty="0" err="1"/>
              <a:t>fl</a:t>
            </a:r>
            <a:r>
              <a:rPr lang="it-IT" dirty="0"/>
              <a:t>ow-ului permit intreruperea flow-ului normal si ramicarea lui in functie de anumite conditii.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7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C475-E04C-4692-9FAE-D45DF3BD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4.1) </a:t>
            </a:r>
            <a:r>
              <a:rPr lang="en-US" b="1" dirty="0" err="1"/>
              <a:t>Instructiunea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5F69-8A4A-479A-ADAD-40F28E74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programului sa execute o anumita sectiune de cod doar daca o anumita conditie este adevarata.</a:t>
            </a:r>
          </a:p>
          <a:p>
            <a:r>
              <a:rPr lang="en-US" dirty="0" err="1"/>
              <a:t>Expresia</a:t>
            </a:r>
            <a:r>
              <a:rPr lang="en-US" dirty="0"/>
              <a:t> din </a:t>
            </a:r>
            <a:r>
              <a:rPr lang="en-US" dirty="0" err="1"/>
              <a:t>paranteze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evalueze</a:t>
            </a:r>
            <a:r>
              <a:rPr lang="en-US" dirty="0"/>
              <a:t> la un </a:t>
            </a:r>
            <a:r>
              <a:rPr lang="en-US" dirty="0" err="1"/>
              <a:t>boolean</a:t>
            </a:r>
            <a:r>
              <a:rPr lang="en-US" dirty="0"/>
              <a:t>!</a:t>
            </a:r>
          </a:p>
          <a:p>
            <a:r>
              <a:rPr lang="it-IT" dirty="0"/>
              <a:t>Se recomanda intotdeauna folosirea acoladelor chiar daca exista un singur statement in if. Motivul e simplu: adaugarea unei noi linii in if poate produce un rezultat neasteptat.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0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CD6D-AF3B-4005-BE4E-3C21F1C7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4.1.1) </a:t>
            </a:r>
            <a:r>
              <a:rPr lang="en-US" b="1" dirty="0" err="1"/>
              <a:t>Instructiunea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F44E-A68A-4140-9613-581C6C2D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Permite in plus fata de un if simplu definirea unei sectiuni de cod care sa se execute in caz ca expresia </a:t>
            </a:r>
            <a:r>
              <a:rPr lang="en-US" dirty="0" err="1"/>
              <a:t>testata</a:t>
            </a:r>
            <a:r>
              <a:rPr lang="en-US" dirty="0"/>
              <a:t> e falsa.</a:t>
            </a:r>
          </a:p>
        </p:txBody>
      </p:sp>
    </p:spTree>
    <p:extLst>
      <p:ext uri="{BB962C8B-B14F-4D97-AF65-F5344CB8AC3E}">
        <p14:creationId xmlns:p14="http://schemas.microsoft.com/office/powerpoint/2010/main" val="229135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3027-7F76-4738-9EC9-93CC9AB6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4.2) </a:t>
            </a:r>
            <a:r>
              <a:rPr lang="en-US" b="1" dirty="0" err="1"/>
              <a:t>Instructiunea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B15E-D9CC-40F9-9AB6-F5EF6A6B8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>
                <a:solidFill>
                  <a:srgbClr val="FF0000"/>
                </a:solidFill>
              </a:rPr>
              <a:t>if-else</a:t>
            </a:r>
            <a:r>
              <a:rPr lang="en-US" dirty="0"/>
              <a:t> 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ramificarea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 in 2 </a:t>
            </a:r>
            <a:r>
              <a:rPr lang="en-US" dirty="0" err="1"/>
              <a:t>ramuri</a:t>
            </a:r>
            <a:r>
              <a:rPr lang="en-US" dirty="0"/>
              <a:t>, switch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ramificarea</a:t>
            </a:r>
            <a:r>
              <a:rPr lang="en-US" dirty="0"/>
              <a:t> </a:t>
            </a:r>
            <a:r>
              <a:rPr lang="it-IT" dirty="0"/>
              <a:t>in oricate ramuri, in functie de valoarea unei variabile.</a:t>
            </a:r>
          </a:p>
          <a:p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variabilei</a:t>
            </a:r>
            <a:r>
              <a:rPr lang="en-US" dirty="0"/>
              <a:t> testate in switch </a:t>
            </a:r>
            <a:r>
              <a:rPr lang="en-US" dirty="0" err="1"/>
              <a:t>poate</a:t>
            </a:r>
            <a:r>
              <a:rPr lang="en-US" dirty="0"/>
              <a:t> fi:</a:t>
            </a:r>
          </a:p>
          <a:p>
            <a:pPr lvl="1"/>
            <a:r>
              <a:rPr lang="en-US" dirty="0"/>
              <a:t>byte</a:t>
            </a:r>
          </a:p>
          <a:p>
            <a:pPr lvl="1"/>
            <a:r>
              <a:rPr lang="en-US" dirty="0"/>
              <a:t>short</a:t>
            </a:r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 err="1"/>
              <a:t>enumerare</a:t>
            </a:r>
            <a:r>
              <a:rPr lang="en-US" dirty="0"/>
              <a:t> (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tarziu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String</a:t>
            </a:r>
          </a:p>
          <a:p>
            <a:r>
              <a:rPr lang="en-US" dirty="0"/>
              <a:t>De </a:t>
            </a:r>
            <a:r>
              <a:rPr lang="en-US" dirty="0" err="1"/>
              <a:t>observat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variabilei</a:t>
            </a:r>
            <a:r>
              <a:rPr lang="en-US" dirty="0"/>
              <a:t> testate </a:t>
            </a:r>
            <a:r>
              <a:rPr lang="en-US" b="1" dirty="0"/>
              <a:t>NU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b="1" dirty="0"/>
              <a:t>long</a:t>
            </a:r>
            <a:r>
              <a:rPr lang="en-US" dirty="0"/>
              <a:t>, </a:t>
            </a:r>
            <a:r>
              <a:rPr lang="en-US" b="1" dirty="0"/>
              <a:t>float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b="1" dirty="0"/>
              <a:t>double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3581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1241</Words>
  <Application>Microsoft Office PowerPoint</Application>
  <PresentationFormat>Ecran lat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Curs Java – modul 1</vt:lpstr>
      <vt:lpstr>Cuprins:</vt:lpstr>
      <vt:lpstr>1) Expresii</vt:lpstr>
      <vt:lpstr>2) Instructiuni (eng. Statement-uri)</vt:lpstr>
      <vt:lpstr>3) Blocuri</vt:lpstr>
      <vt:lpstr>4) Instructiuni de control al flow-ului</vt:lpstr>
      <vt:lpstr>4.1) Instructiunea if</vt:lpstr>
      <vt:lpstr>4.1.1) Instructiunea if-else</vt:lpstr>
      <vt:lpstr>4.2) Instructiunea switch</vt:lpstr>
      <vt:lpstr>4.3) Instructiunea switch (cont’d)</vt:lpstr>
      <vt:lpstr>4.4) Instructiunile while si do-while</vt:lpstr>
      <vt:lpstr>4.5) Instructiunea for</vt:lpstr>
      <vt:lpstr>4.6) Instructiunea for (cont’d)</vt:lpstr>
      <vt:lpstr>4.7) Instructiunea break</vt:lpstr>
      <vt:lpstr>4.8) Instructiunea continue</vt:lpstr>
      <vt:lpstr>4.9) Instructiunea return</vt:lpstr>
      <vt:lpstr>5) Obiecte si Clase</vt:lpstr>
      <vt:lpstr>5) Obiecte si Clase (cont’d)</vt:lpstr>
      <vt:lpstr>5) Obiecte si Clase (cont’d)</vt:lpstr>
      <vt:lpstr>5) Obiecte si Clase (cont’d)</vt:lpstr>
      <vt:lpstr>5) Obiecte si clase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Java – modul 2</dc:title>
  <dc:creator>Patricia Popa</dc:creator>
  <cp:lastModifiedBy>Patricia</cp:lastModifiedBy>
  <cp:revision>181</cp:revision>
  <dcterms:created xsi:type="dcterms:W3CDTF">2019-09-12T12:20:52Z</dcterms:created>
  <dcterms:modified xsi:type="dcterms:W3CDTF">2020-02-25T19:24:36Z</dcterms:modified>
</cp:coreProperties>
</file>