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7" r:id="rId8"/>
    <p:sldId id="266" r:id="rId9"/>
    <p:sldId id="261" r:id="rId10"/>
    <p:sldId id="268" r:id="rId11"/>
    <p:sldId id="269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D116-0F55-45B0-82F2-9D8BEFDBE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77F2B-DBC0-4BA0-A56A-5EDFD7A66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08DE6-50D1-46A5-B85E-D68EFBC7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86B1-8AF4-460E-A4FE-185769B8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3E786-1AD1-4750-A795-69128384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0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CE4C-1850-4AD4-8217-D8272198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C7A69-C561-4061-8471-0A74DD045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04939-0C67-4604-A8A7-6878F302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EE9E5-77AE-4AED-B01F-D92964E3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71150-0E58-4B9D-BFEC-A20CA1F2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6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61510-00B3-4B16-946B-0F30DB632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D7E80-52B3-4C4A-AB00-357C50208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D7D8-9918-4DF7-BA79-1567068A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CB724-DEBE-4A76-8736-28331212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E01C1-25FE-420E-9248-8B73B23F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309D-2D1C-4B17-8E81-9BB63DC9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6FF96-EA8B-4E25-B0C3-56C266490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8AFF-FA42-4A75-9CA3-E191202F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08C5B-8EA5-4B50-B4DA-7A6374B5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AD558-EEDB-4EC3-991F-BB536ADE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D261-6458-4DD2-A5E1-C3DD9BDC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E8866-2880-4C00-B4F2-402F3C3F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F60A1-A2BD-47E1-9278-CDE36A23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FE01A-13A1-4876-BCC0-D7DF0301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50D7C-26E4-4D7C-8B73-BD5C57A8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4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FFD7-2967-463A-98ED-4B171A15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62701-DF8E-4B78-B8DC-2EC161D9F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6F59A-DF63-4045-813A-CAA375EB8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49F0B-EDCD-49B4-A938-A56D592C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AE9A5-F792-4BD8-820F-6257376E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C9D2E-CAEF-4228-9DB7-63D866A3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7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C5B2-9F28-40B9-AA8E-B4F51201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DEDEB-DC64-4C13-B4DF-7EC4550F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13664-9DD6-4F15-BCEE-DCF7CF64E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29C34-4E34-40C0-816E-C049A11FB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528A3-A908-4355-B5D0-603AACCC7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B7BF1-13C6-4218-8048-9A467C1D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70007-A23F-4FB2-A3CE-CF7B95B9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FB175-D612-46A0-946C-C8C02E22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710F-149E-4238-9C9B-EA6F3B35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6BFF1-196C-4901-9A3F-9BE50015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46CB2-A582-4988-89A1-6C2323EF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E4676-6A8F-46C3-A1B0-6CE90D44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2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C7E2C-852A-43F9-ABF2-C5869D9B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35B79-09DF-46FD-A8EB-8B803C81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C133-3DE1-4B81-82CB-74DEF97B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4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DDB0-8631-4524-BE55-D721A5D6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B6C2-0E00-4C28-AFAA-C09EB01DE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58EEE-BF15-43AB-83DA-0F9DEACE4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AECE9-5148-4F27-AE83-B3E94DD1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C5107-F020-46EC-B86E-E002CCC7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EDBC9-FD06-4C13-A96F-20955111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5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EAC2-2142-44BD-B764-0FF37A72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9CB7D-EBC0-4196-B9D3-A3AAFCFD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6D009-4E42-4589-ABBC-C31B4604B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93006-CCCF-4C0D-8634-F641CFC7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E7F94-E5B1-4684-BE2F-3B972CC9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1FA3C-8058-43DE-AB01-0043B304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7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D3485-1D46-4611-A496-DB78BBF3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064CA-3967-4FAC-8E48-DFB22AA36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C992A-079F-4C24-82EF-616BDE775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52A76-1D23-49DD-A3D3-3C2AC7CC3EE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68A11-1976-48C7-829A-EF4D2BD10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68B5D-89D2-4EE4-871F-1145E21CE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3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0067-2D4D-4D23-B15C-56DCAF041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Curs Java – </a:t>
            </a:r>
            <a:r>
              <a:rPr lang="en-US" dirty="0" err="1"/>
              <a:t>modul</a:t>
            </a:r>
            <a:r>
              <a:rPr lang="en-US" dirty="0"/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DE259-D075-4C6C-A14A-CE8B4832D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Cursul</a:t>
            </a:r>
            <a:r>
              <a:rPr lang="en-US" sz="4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88824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0E86D03-C4E2-4C8F-BA83-6208E024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Execution Engine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B2DCED7-0F85-4037-B613-D356E860C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Interpreter – traduce </a:t>
            </a:r>
            <a:r>
              <a:rPr lang="en-US" dirty="0" err="1"/>
              <a:t>bytecodul</a:t>
            </a:r>
            <a:r>
              <a:rPr lang="en-US" dirty="0"/>
              <a:t> Java, </a:t>
            </a:r>
            <a:r>
              <a:rPr lang="en-US" dirty="0" err="1"/>
              <a:t>linie</a:t>
            </a:r>
            <a:r>
              <a:rPr lang="en-US" dirty="0"/>
              <a:t> cu </a:t>
            </a:r>
            <a:r>
              <a:rPr lang="en-US" dirty="0" err="1"/>
              <a:t>linie</a:t>
            </a:r>
            <a:r>
              <a:rPr lang="en-US" dirty="0"/>
              <a:t>, in </a:t>
            </a:r>
            <a:r>
              <a:rPr lang="en-US" dirty="0" err="1"/>
              <a:t>limbaj</a:t>
            </a:r>
            <a:r>
              <a:rPr lang="en-US" dirty="0"/>
              <a:t> </a:t>
            </a:r>
            <a:r>
              <a:rPr lang="en-US" dirty="0" err="1"/>
              <a:t>masina</a:t>
            </a:r>
            <a:r>
              <a:rPr lang="en-US" dirty="0"/>
              <a:t> </a:t>
            </a:r>
            <a:r>
              <a:rPr lang="en-US" dirty="0" err="1"/>
              <a:t>nativ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JIT – </a:t>
            </a:r>
            <a:r>
              <a:rPr lang="en-US" dirty="0" err="1"/>
              <a:t>ruleaza</a:t>
            </a:r>
            <a:r>
              <a:rPr lang="en-US" dirty="0"/>
              <a:t> </a:t>
            </a:r>
            <a:r>
              <a:rPr lang="en-US" dirty="0" err="1"/>
              <a:t>inaintea</a:t>
            </a:r>
            <a:r>
              <a:rPr lang="en-US" dirty="0"/>
              <a:t> </a:t>
            </a:r>
            <a:r>
              <a:rPr lang="en-US" dirty="0" err="1"/>
              <a:t>Interpreterului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are </a:t>
            </a:r>
            <a:r>
              <a:rPr lang="en-US" dirty="0" err="1"/>
              <a:t>rolul</a:t>
            </a:r>
            <a:r>
              <a:rPr lang="en-US" dirty="0"/>
              <a:t> de a </a:t>
            </a:r>
            <a:r>
              <a:rPr lang="en-US" dirty="0" err="1"/>
              <a:t>compila</a:t>
            </a:r>
            <a:r>
              <a:rPr lang="en-US" dirty="0"/>
              <a:t> in </a:t>
            </a:r>
            <a:r>
              <a:rPr lang="en-US" dirty="0" err="1"/>
              <a:t>limbaj</a:t>
            </a:r>
            <a:r>
              <a:rPr lang="en-US" dirty="0"/>
              <a:t> </a:t>
            </a:r>
            <a:r>
              <a:rPr lang="en-US" dirty="0" err="1"/>
              <a:t>masina</a:t>
            </a:r>
            <a:r>
              <a:rPr lang="en-US" dirty="0"/>
              <a:t> </a:t>
            </a:r>
            <a:r>
              <a:rPr lang="en-US" dirty="0" err="1"/>
              <a:t>nativ</a:t>
            </a:r>
            <a:r>
              <a:rPr lang="en-US" dirty="0"/>
              <a:t> </a:t>
            </a:r>
            <a:r>
              <a:rPr lang="en-US" dirty="0" err="1"/>
              <a:t>portiuni</a:t>
            </a:r>
            <a:r>
              <a:rPr lang="en-US" dirty="0"/>
              <a:t> de cod care se </a:t>
            </a:r>
            <a:r>
              <a:rPr lang="en-US" dirty="0" err="1"/>
              <a:t>repeta</a:t>
            </a:r>
            <a:r>
              <a:rPr lang="en-US" dirty="0"/>
              <a:t>.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Interpreterul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rula</a:t>
            </a:r>
            <a:r>
              <a:rPr lang="en-US" dirty="0"/>
              <a:t>, el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apela</a:t>
            </a:r>
            <a:r>
              <a:rPr lang="en-US" dirty="0"/>
              <a:t> direct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varianta</a:t>
            </a:r>
            <a:r>
              <a:rPr lang="en-US" dirty="0"/>
              <a:t> </a:t>
            </a:r>
            <a:r>
              <a:rPr lang="en-US" dirty="0" err="1"/>
              <a:t>precompilata</a:t>
            </a:r>
            <a:r>
              <a:rPr lang="en-US" dirty="0"/>
              <a:t>, in loc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traduca</a:t>
            </a:r>
            <a:r>
              <a:rPr lang="en-US" dirty="0"/>
              <a:t> din </a:t>
            </a:r>
            <a:r>
              <a:rPr lang="en-US" dirty="0" err="1"/>
              <a:t>nou</a:t>
            </a:r>
            <a:r>
              <a:rPr lang="en-US" dirty="0"/>
              <a:t> in cod </a:t>
            </a:r>
            <a:r>
              <a:rPr lang="en-US" dirty="0" err="1"/>
              <a:t>masina</a:t>
            </a:r>
            <a:r>
              <a:rPr lang="en-US" dirty="0"/>
              <a:t> </a:t>
            </a:r>
            <a:r>
              <a:rPr lang="en-US" dirty="0" err="1"/>
              <a:t>linia</a:t>
            </a:r>
            <a:r>
              <a:rPr lang="en-US" dirty="0"/>
              <a:t> </a:t>
            </a:r>
            <a:r>
              <a:rPr lang="en-US" dirty="0" err="1"/>
              <a:t>respectiva</a:t>
            </a:r>
            <a:r>
              <a:rPr lang="en-US" dirty="0"/>
              <a:t> =&gt;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rapid </a:t>
            </a:r>
            <a:r>
              <a:rPr lang="en-US" dirty="0" err="1"/>
              <a:t>datorita</a:t>
            </a:r>
            <a:r>
              <a:rPr lang="en-US" dirty="0"/>
              <a:t> JIT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7115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072998F-B56A-4446-8932-DAE669CB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Classloader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F9A0D04-440B-42B7-ABD7-B1CD68AF4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Loader – </a:t>
            </a:r>
            <a:r>
              <a:rPr lang="en-US" dirty="0" err="1"/>
              <a:t>incarca</a:t>
            </a:r>
            <a:r>
              <a:rPr lang="en-US" dirty="0"/>
              <a:t> in </a:t>
            </a:r>
            <a:r>
              <a:rPr lang="en-US" dirty="0" err="1"/>
              <a:t>memoria</a:t>
            </a:r>
            <a:r>
              <a:rPr lang="en-US" dirty="0"/>
              <a:t> RAM </a:t>
            </a:r>
            <a:r>
              <a:rPr lang="en-US" dirty="0" err="1"/>
              <a:t>fisierele</a:t>
            </a:r>
            <a:r>
              <a:rPr lang="en-US" dirty="0"/>
              <a:t> .class </a:t>
            </a:r>
            <a:r>
              <a:rPr lang="en-US" dirty="0" err="1"/>
              <a:t>aflate</a:t>
            </a:r>
            <a:r>
              <a:rPr lang="en-US" dirty="0"/>
              <a:t> pe disc</a:t>
            </a:r>
          </a:p>
          <a:p>
            <a:r>
              <a:rPr lang="en-US" dirty="0"/>
              <a:t>2) Linker –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referintelor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fisiere</a:t>
            </a:r>
            <a:r>
              <a:rPr lang="en-US" dirty="0"/>
              <a:t>, le </a:t>
            </a:r>
            <a:r>
              <a:rPr lang="en-US" dirty="0" err="1"/>
              <a:t>imbina</a:t>
            </a:r>
            <a:r>
              <a:rPr lang="en-US" dirty="0"/>
              <a:t> in program</a:t>
            </a:r>
          </a:p>
          <a:p>
            <a:r>
              <a:rPr lang="en-US" dirty="0"/>
              <a:t>3) Initializer – </a:t>
            </a:r>
            <a:r>
              <a:rPr lang="en-US" dirty="0" err="1"/>
              <a:t>initializeaza</a:t>
            </a:r>
            <a:r>
              <a:rPr lang="en-US" dirty="0"/>
              <a:t> </a:t>
            </a:r>
            <a:r>
              <a:rPr lang="en-US" dirty="0" err="1"/>
              <a:t>campurile</a:t>
            </a:r>
            <a:r>
              <a:rPr lang="en-US" dirty="0"/>
              <a:t> </a:t>
            </a:r>
            <a:r>
              <a:rPr lang="en-US" dirty="0" err="1"/>
              <a:t>statice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blocurile</a:t>
            </a:r>
            <a:r>
              <a:rPr lang="en-US" dirty="0"/>
              <a:t> </a:t>
            </a:r>
            <a:r>
              <a:rPr lang="en-US" dirty="0" err="1"/>
              <a:t>statice</a:t>
            </a:r>
            <a:r>
              <a:rPr lang="en-US" dirty="0"/>
              <a:t> ale </a:t>
            </a:r>
            <a:r>
              <a:rPr lang="en-US" dirty="0" err="1"/>
              <a:t>claselor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085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CBD6-85FC-4DB4-83AA-3A03C435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7345"/>
          </a:xfrm>
        </p:spPr>
        <p:txBody>
          <a:bodyPr>
            <a:normAutofit fontScale="90000"/>
          </a:bodyPr>
          <a:lstStyle/>
          <a:p>
            <a:r>
              <a:rPr lang="ro-RO" b="1" dirty="0"/>
              <a:t>Caracteristicile limbajului Java</a:t>
            </a:r>
            <a:br>
              <a:rPr lang="ro-RO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05C4B-1F68-459E-941C-4C5D4343E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Object-oriented -</a:t>
            </a:r>
            <a:r>
              <a:rPr lang="ro-RO" dirty="0"/>
              <a:t> in Java</a:t>
            </a:r>
            <a:r>
              <a:rPr lang="en-US" dirty="0"/>
              <a:t>,</a:t>
            </a:r>
            <a:r>
              <a:rPr lang="ro-RO" dirty="0"/>
              <a:t> totul este privit ca un obiect.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 Independent de platforma </a:t>
            </a:r>
            <a:r>
              <a:rPr lang="en-US" dirty="0"/>
              <a:t>-</a:t>
            </a:r>
            <a:r>
              <a:rPr lang="ro-RO" dirty="0"/>
              <a:t> o </a:t>
            </a:r>
            <a:r>
              <a:rPr lang="ro-RO" dirty="0" err="1"/>
              <a:t>aplicatie</a:t>
            </a:r>
            <a:r>
              <a:rPr lang="ro-RO" dirty="0"/>
              <a:t> Java </a:t>
            </a:r>
            <a:r>
              <a:rPr lang="ro-RO" dirty="0" err="1"/>
              <a:t>odata</a:t>
            </a:r>
            <a:r>
              <a:rPr lang="ro-RO" dirty="0"/>
              <a:t> </a:t>
            </a:r>
            <a:r>
              <a:rPr lang="en-US" dirty="0" err="1"/>
              <a:t>compilata</a:t>
            </a:r>
            <a:r>
              <a:rPr lang="ro-RO" dirty="0"/>
              <a:t> poate</a:t>
            </a:r>
            <a:r>
              <a:rPr lang="en-US" dirty="0"/>
              <a:t> fi</a:t>
            </a:r>
            <a:r>
              <a:rPr lang="ro-RO" dirty="0"/>
              <a:t> rulata pe orice platforma (Windows/UNIX/Linux</a:t>
            </a:r>
            <a:r>
              <a:rPr lang="en-US" dirty="0"/>
              <a:t>/Mac</a:t>
            </a:r>
            <a:r>
              <a:rPr lang="ro-RO" dirty="0"/>
              <a:t>. . . )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 Simplu </a:t>
            </a:r>
            <a:r>
              <a:rPr lang="en-US" dirty="0"/>
              <a:t>-</a:t>
            </a:r>
            <a:r>
              <a:rPr lang="ro-RO" dirty="0"/>
              <a:t> unul din obiectivele </a:t>
            </a:r>
            <a:r>
              <a:rPr lang="ro-RO" dirty="0" err="1"/>
              <a:t>initiale</a:t>
            </a:r>
            <a:r>
              <a:rPr lang="ro-RO" dirty="0"/>
              <a:t> ale creatorilor limbajului Java a fost sa </a:t>
            </a:r>
            <a:r>
              <a:rPr lang="en-US" dirty="0"/>
              <a:t>fi</a:t>
            </a:r>
            <a:r>
              <a:rPr lang="ro-RO" dirty="0"/>
              <a:t>e </a:t>
            </a:r>
            <a:r>
              <a:rPr lang="ro-RO" dirty="0" err="1"/>
              <a:t>usor</a:t>
            </a:r>
            <a:r>
              <a:rPr lang="ro-RO" dirty="0"/>
              <a:t> de </a:t>
            </a:r>
            <a:r>
              <a:rPr lang="ro-RO" dirty="0" err="1"/>
              <a:t>invatat</a:t>
            </a:r>
            <a:endParaRPr lang="ro-RO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 Independent de arhitectura - rezultatul compilarii unui fisier Java este un fisier .class, care, spre deosebire de limbjajul masina(cod binar), este  independent de </a:t>
            </a:r>
            <a:r>
              <a:rPr lang="ro-RO" dirty="0"/>
              <a:t>arhitectura sistemului pe care </a:t>
            </a:r>
            <a:r>
              <a:rPr lang="ro-RO" dirty="0" err="1"/>
              <a:t>ruleaza</a:t>
            </a:r>
            <a:endParaRPr lang="ro-RO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 </a:t>
            </a:r>
            <a:r>
              <a:rPr lang="it-IT" dirty="0" err="1"/>
              <a:t>Interpretat</a:t>
            </a:r>
            <a:r>
              <a:rPr lang="it-IT" dirty="0"/>
              <a:t> -  Java este un </a:t>
            </a:r>
            <a:r>
              <a:rPr lang="it-IT" dirty="0" err="1"/>
              <a:t>limbaj</a:t>
            </a:r>
            <a:r>
              <a:rPr lang="it-IT" dirty="0"/>
              <a:t> </a:t>
            </a:r>
            <a:r>
              <a:rPr lang="it-IT" dirty="0" err="1"/>
              <a:t>interpretat</a:t>
            </a:r>
            <a:r>
              <a:rPr lang="it-IT" dirty="0"/>
              <a:t>. In </a:t>
            </a:r>
            <a:r>
              <a:rPr lang="it-IT" dirty="0" err="1"/>
              <a:t>timpul</a:t>
            </a:r>
            <a:r>
              <a:rPr lang="it-IT" dirty="0"/>
              <a:t> </a:t>
            </a:r>
            <a:r>
              <a:rPr lang="it-IT" dirty="0" err="1"/>
              <a:t>rularii</a:t>
            </a:r>
            <a:r>
              <a:rPr lang="it-IT" dirty="0"/>
              <a:t> </a:t>
            </a:r>
            <a:r>
              <a:rPr lang="it-IT" dirty="0" err="1"/>
              <a:t>programului</a:t>
            </a:r>
            <a:r>
              <a:rPr lang="it-IT" dirty="0"/>
              <a:t> </a:t>
            </a:r>
            <a:r>
              <a:rPr lang="it-IT" dirty="0" err="1"/>
              <a:t>continutul</a:t>
            </a:r>
            <a:r>
              <a:rPr lang="it-IT" dirty="0"/>
              <a:t> </a:t>
            </a:r>
            <a:r>
              <a:rPr lang="it-IT" dirty="0" err="1"/>
              <a:t>fisierului</a:t>
            </a:r>
            <a:r>
              <a:rPr lang="it-IT" dirty="0"/>
              <a:t> </a:t>
            </a:r>
            <a:r>
              <a:rPr lang="ro-RO" dirty="0"/>
              <a:t>compilat este tradus in </a:t>
            </a:r>
            <a:r>
              <a:rPr lang="ro-RO" dirty="0" err="1"/>
              <a:t>instructiuni</a:t>
            </a:r>
            <a:r>
              <a:rPr lang="ro-RO" dirty="0"/>
              <a:t> </a:t>
            </a:r>
            <a:r>
              <a:rPr lang="ro-RO" dirty="0" err="1"/>
              <a:t>speci</a:t>
            </a:r>
            <a:r>
              <a:rPr lang="en-US" dirty="0"/>
              <a:t>fi</a:t>
            </a:r>
            <a:r>
              <a:rPr lang="ro-RO" dirty="0"/>
              <a:t>c</a:t>
            </a:r>
            <a:r>
              <a:rPr lang="en-US" dirty="0"/>
              <a:t>e</a:t>
            </a:r>
            <a:r>
              <a:rPr lang="ro-RO" dirty="0"/>
              <a:t> procesorului pe care </a:t>
            </a:r>
            <a:r>
              <a:rPr lang="ro-RO" dirty="0" err="1"/>
              <a:t>ruleaza</a:t>
            </a:r>
            <a:r>
              <a:rPr lang="en-US" dirty="0"/>
              <a:t> (cod </a:t>
            </a:r>
            <a:r>
              <a:rPr lang="en-US" dirty="0" err="1"/>
              <a:t>masina</a:t>
            </a:r>
            <a:r>
              <a:rPr lang="en-US" dirty="0"/>
              <a:t> </a:t>
            </a:r>
            <a:r>
              <a:rPr lang="en-US" dirty="0" err="1"/>
              <a:t>nativ</a:t>
            </a:r>
            <a:r>
              <a:rPr lang="en-US" dirty="0"/>
              <a:t>, cod </a:t>
            </a:r>
            <a:r>
              <a:rPr lang="en-US" dirty="0" err="1"/>
              <a:t>binar</a:t>
            </a:r>
            <a:r>
              <a:rPr lang="en-US" dirty="0"/>
              <a:t> </a:t>
            </a:r>
            <a:r>
              <a:rPr lang="en-US" dirty="0" err="1"/>
              <a:t>nativ</a:t>
            </a:r>
            <a:r>
              <a:rPr lang="en-US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4933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E636-DD3D-4A3B-9324-A5826132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6) </a:t>
            </a:r>
            <a:r>
              <a:rPr lang="en-US" b="1" dirty="0" err="1"/>
              <a:t>Fisiere</a:t>
            </a:r>
            <a:r>
              <a:rPr lang="en-US" b="1" dirty="0"/>
              <a:t>/</a:t>
            </a:r>
            <a:r>
              <a:rPr lang="en-US" b="1" dirty="0" err="1"/>
              <a:t>Directoare</a:t>
            </a:r>
            <a:r>
              <a:rPr lang="en-US" b="1" dirty="0"/>
              <a:t>(</a:t>
            </a:r>
            <a:r>
              <a:rPr lang="en-US" b="1" dirty="0" err="1"/>
              <a:t>foldere</a:t>
            </a:r>
            <a:r>
              <a:rPr lang="en-US" b="1" dirty="0"/>
              <a:t>) specific </a:t>
            </a:r>
            <a:r>
              <a:rPr lang="en-US" b="1" dirty="0" err="1"/>
              <a:t>proiectelor</a:t>
            </a:r>
            <a:r>
              <a:rPr lang="en-US" b="1" dirty="0"/>
              <a:t>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B9F1-8E61-4E1D-9BE2-1B816A73F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.settings - </a:t>
            </a:r>
            <a:r>
              <a:rPr lang="it-IT" dirty="0" err="1"/>
              <a:t>pastreaza</a:t>
            </a:r>
            <a:r>
              <a:rPr lang="it-IT" dirty="0"/>
              <a:t> </a:t>
            </a:r>
            <a:r>
              <a:rPr lang="it-IT" dirty="0" err="1"/>
              <a:t>setarile</a:t>
            </a:r>
            <a:r>
              <a:rPr lang="it-IT" dirty="0"/>
              <a:t> </a:t>
            </a:r>
            <a:r>
              <a:rPr lang="it-IT" dirty="0" err="1"/>
              <a:t>specifice</a:t>
            </a:r>
            <a:r>
              <a:rPr lang="it-IT" dirty="0"/>
              <a:t> </a:t>
            </a:r>
            <a:r>
              <a:rPr lang="it-IT" dirty="0" err="1"/>
              <a:t>proiectului</a:t>
            </a:r>
            <a:endParaRPr lang="it-IT" dirty="0"/>
          </a:p>
          <a:p>
            <a:r>
              <a:rPr lang="ro-RO" b="1" dirty="0"/>
              <a:t>.</a:t>
            </a:r>
            <a:r>
              <a:rPr lang="ro-RO" b="1" dirty="0" err="1"/>
              <a:t>classpath</a:t>
            </a:r>
            <a:r>
              <a:rPr lang="ro-RO" b="1" dirty="0"/>
              <a:t> </a:t>
            </a:r>
            <a:r>
              <a:rPr lang="en-US" dirty="0"/>
              <a:t>- </a:t>
            </a:r>
            <a:r>
              <a:rPr lang="ro-RO" dirty="0" err="1"/>
              <a:t>pastreaza</a:t>
            </a:r>
            <a:r>
              <a:rPr lang="ro-RO" dirty="0"/>
              <a:t> </a:t>
            </a:r>
            <a:r>
              <a:rPr lang="ro-RO" dirty="0" err="1"/>
              <a:t>informatii</a:t>
            </a:r>
            <a:r>
              <a:rPr lang="ro-RO" dirty="0"/>
              <a:t> despre </a:t>
            </a:r>
            <a:r>
              <a:rPr lang="ro-RO" dirty="0" err="1"/>
              <a:t>classpath-ul</a:t>
            </a:r>
            <a:r>
              <a:rPr lang="ro-RO" dirty="0"/>
              <a:t> proiectului</a:t>
            </a:r>
          </a:p>
          <a:p>
            <a:r>
              <a:rPr lang="en-US" b="1" dirty="0"/>
              <a:t>.project </a:t>
            </a:r>
            <a:r>
              <a:rPr lang="en-US" dirty="0"/>
              <a:t>- </a:t>
            </a:r>
            <a:r>
              <a:rPr lang="en-US" dirty="0" err="1"/>
              <a:t>pastreaza</a:t>
            </a:r>
            <a:r>
              <a:rPr lang="en-US" dirty="0"/>
              <a:t>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proiect</a:t>
            </a:r>
            <a:endParaRPr lang="en-US" dirty="0"/>
          </a:p>
          <a:p>
            <a:r>
              <a:rPr lang="es-ES" b="1" dirty="0"/>
              <a:t>src</a:t>
            </a:r>
            <a:r>
              <a:rPr lang="es-ES" dirty="0"/>
              <a:t> este radacina surselor java. Intrand in el se observa ca va contine o structura de foldere corespun</a:t>
            </a:r>
            <a:r>
              <a:rPr lang="ro-RO" dirty="0" err="1"/>
              <a:t>zatoare</a:t>
            </a:r>
            <a:r>
              <a:rPr lang="ro-RO" dirty="0"/>
              <a:t> structurii de </a:t>
            </a:r>
            <a:r>
              <a:rPr lang="ro-RO" dirty="0" err="1"/>
              <a:t>package</a:t>
            </a:r>
            <a:r>
              <a:rPr lang="ro-RO" dirty="0"/>
              <a:t>-uri. Pe ultimul nivel se </a:t>
            </a:r>
            <a:r>
              <a:rPr lang="en-US" dirty="0" err="1"/>
              <a:t>gasesc</a:t>
            </a:r>
            <a:r>
              <a:rPr lang="en-US" dirty="0"/>
              <a:t> </a:t>
            </a:r>
            <a:r>
              <a:rPr lang="en-US" dirty="0" err="1"/>
              <a:t>clasele</a:t>
            </a:r>
            <a:endParaRPr lang="ro-RO" dirty="0"/>
          </a:p>
          <a:p>
            <a:r>
              <a:rPr lang="ro-RO" b="1" dirty="0" err="1"/>
              <a:t>bin</a:t>
            </a:r>
            <a:r>
              <a:rPr lang="ro-RO" dirty="0"/>
              <a:t> este </a:t>
            </a:r>
            <a:r>
              <a:rPr lang="en-US" dirty="0" err="1"/>
              <a:t>folderul</a:t>
            </a:r>
            <a:r>
              <a:rPr lang="en-US" dirty="0"/>
              <a:t> </a:t>
            </a:r>
            <a:r>
              <a:rPr lang="ro-RO" dirty="0" err="1"/>
              <a:t>radacina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ro-RO" dirty="0"/>
              <a:t> </a:t>
            </a:r>
            <a:r>
              <a:rPr lang="en-US" dirty="0" err="1"/>
              <a:t>fisierele</a:t>
            </a:r>
            <a:r>
              <a:rPr lang="en-US" dirty="0"/>
              <a:t> .class,</a:t>
            </a:r>
            <a:r>
              <a:rPr lang="ro-RO" dirty="0"/>
              <a:t> care rezulta din compilarea surselor.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99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4D172E6-E3BC-4D12-890A-2AD5C072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Principii: 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9791DF0-9BB3-400A-B7E5-6CDA50E25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Fisierele</a:t>
            </a:r>
            <a:r>
              <a:rPr lang="en-US" dirty="0"/>
              <a:t> </a:t>
            </a:r>
            <a:r>
              <a:rPr lang="en-US" b="1" dirty="0"/>
              <a:t>.</a:t>
            </a:r>
            <a:r>
              <a:rPr lang="en-US" b="1" dirty="0" err="1"/>
              <a:t>classpath</a:t>
            </a:r>
            <a:r>
              <a:rPr lang="en-US" b="1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b="1" dirty="0"/>
              <a:t>.project </a:t>
            </a:r>
            <a:r>
              <a:rPr lang="en-US" dirty="0"/>
              <a:t>sunt </a:t>
            </a:r>
            <a:r>
              <a:rPr lang="en-US" dirty="0" err="1"/>
              <a:t>esentiale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ro-RO" dirty="0"/>
              <a:t>deschide un proiect in </a:t>
            </a:r>
            <a:r>
              <a:rPr lang="en-US" dirty="0"/>
              <a:t>E</a:t>
            </a:r>
            <a:r>
              <a:rPr lang="ro-RO" dirty="0" err="1"/>
              <a:t>clipse</a:t>
            </a:r>
            <a:r>
              <a:rPr lang="en-US" dirty="0"/>
              <a:t>.</a:t>
            </a:r>
          </a:p>
          <a:p>
            <a:r>
              <a:rPr lang="ro-RO" dirty="0"/>
              <a:t>Eclipse tine implicit in </a:t>
            </a:r>
            <a:r>
              <a:rPr lang="ro-RO" b="1" dirty="0" err="1"/>
              <a:t>foldere</a:t>
            </a:r>
            <a:r>
              <a:rPr lang="en-US" b="1" dirty="0"/>
              <a:t> </a:t>
            </a:r>
            <a:r>
              <a:rPr lang="it-IT" b="1" dirty="0"/>
              <a:t>separate</a:t>
            </a:r>
            <a:r>
              <a:rPr lang="it-IT" dirty="0"/>
              <a:t> </a:t>
            </a:r>
            <a:r>
              <a:rPr lang="it-IT" dirty="0" err="1"/>
              <a:t>fisierele</a:t>
            </a:r>
            <a:r>
              <a:rPr lang="it-IT" dirty="0"/>
              <a:t> </a:t>
            </a:r>
            <a:r>
              <a:rPr lang="it-IT" b="1" dirty="0"/>
              <a:t>.java(</a:t>
            </a:r>
            <a:r>
              <a:rPr lang="it-IT" b="1" dirty="0" err="1"/>
              <a:t>cod</a:t>
            </a:r>
            <a:r>
              <a:rPr lang="it-IT" b="1" dirty="0"/>
              <a:t> </a:t>
            </a:r>
            <a:r>
              <a:rPr lang="it-IT" b="1" dirty="0" err="1"/>
              <a:t>sursa</a:t>
            </a:r>
            <a:r>
              <a:rPr lang="it-IT" b="1" dirty="0"/>
              <a:t>) </a:t>
            </a:r>
            <a:r>
              <a:rPr lang="it-IT" dirty="0"/>
              <a:t>si </a:t>
            </a:r>
            <a:r>
              <a:rPr lang="it-IT" dirty="0" err="1"/>
              <a:t>fisierele</a:t>
            </a:r>
            <a:r>
              <a:rPr lang="it-IT" dirty="0"/>
              <a:t> </a:t>
            </a:r>
            <a:r>
              <a:rPr lang="it-IT" b="1" dirty="0"/>
              <a:t>.class(java </a:t>
            </a:r>
            <a:r>
              <a:rPr lang="it-IT" b="1" dirty="0" err="1"/>
              <a:t>bytecode</a:t>
            </a:r>
            <a:r>
              <a:rPr lang="it-IT" b="1" dirty="0"/>
              <a:t>)</a:t>
            </a:r>
            <a:r>
              <a:rPr lang="it-IT" dirty="0"/>
              <a:t>, si </a:t>
            </a:r>
            <a:r>
              <a:rPr lang="it-IT" dirty="0" err="1"/>
              <a:t>recomandarea</a:t>
            </a:r>
            <a:r>
              <a:rPr lang="it-IT" dirty="0"/>
              <a:t> e de a se </a:t>
            </a:r>
            <a:r>
              <a:rPr lang="it-IT" dirty="0" err="1"/>
              <a:t>pastra</a:t>
            </a:r>
            <a:r>
              <a:rPr lang="it-IT" dirty="0"/>
              <a:t> </a:t>
            </a:r>
            <a:r>
              <a:rPr lang="it-IT" dirty="0" err="1"/>
              <a:t>aceasta</a:t>
            </a:r>
            <a:r>
              <a:rPr lang="it-IT" dirty="0"/>
              <a:t> </a:t>
            </a:r>
            <a:r>
              <a:rPr lang="it-IT" dirty="0" err="1"/>
              <a:t>structura</a:t>
            </a:r>
            <a:r>
              <a:rPr lang="it-IT" dirty="0"/>
              <a:t>. </a:t>
            </a:r>
          </a:p>
          <a:p>
            <a:r>
              <a:rPr lang="it-IT" dirty="0" err="1"/>
              <a:t>Fisierele</a:t>
            </a:r>
            <a:r>
              <a:rPr lang="it-IT" dirty="0"/>
              <a:t> </a:t>
            </a:r>
            <a:r>
              <a:rPr lang="ro-RO" dirty="0"/>
              <a:t>.</a:t>
            </a:r>
            <a:r>
              <a:rPr lang="ro-RO" dirty="0" err="1"/>
              <a:t>class</a:t>
            </a:r>
            <a:r>
              <a:rPr lang="ro-RO" dirty="0"/>
              <a:t> se </a:t>
            </a:r>
            <a:r>
              <a:rPr lang="ro-RO" dirty="0" err="1"/>
              <a:t>compileaza</a:t>
            </a:r>
            <a:r>
              <a:rPr lang="ro-RO" dirty="0"/>
              <a:t> automat </a:t>
            </a:r>
            <a:r>
              <a:rPr lang="ro-RO" dirty="0" err="1"/>
              <a:t>oricand</a:t>
            </a:r>
            <a:r>
              <a:rPr lang="ro-RO" dirty="0"/>
              <a:t> este salvat un </a:t>
            </a:r>
            <a:r>
              <a:rPr lang="en-US" dirty="0"/>
              <a:t>fi</a:t>
            </a:r>
            <a:r>
              <a:rPr lang="ro-RO" dirty="0" err="1"/>
              <a:t>sier</a:t>
            </a:r>
            <a:r>
              <a:rPr lang="ro-RO" dirty="0"/>
              <a:t> din proiect. Aceasta setare se poate schimba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b="1" dirty="0"/>
              <a:t>nu</a:t>
            </a:r>
            <a:r>
              <a:rPr lang="en-US" dirty="0"/>
              <a:t> se </a:t>
            </a:r>
            <a:r>
              <a:rPr lang="en-US" dirty="0" err="1"/>
              <a:t>recomanda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.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5151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1213-7705-4D16-9108-C8833834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974D-3326-4751-A110-FD398434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cs typeface="Calibri"/>
              </a:rPr>
              <a:t>JDK </a:t>
            </a:r>
            <a:r>
              <a:rPr lang="ro-RO" dirty="0" err="1">
                <a:cs typeface="Calibri"/>
              </a:rPr>
              <a:t>vs</a:t>
            </a:r>
            <a:r>
              <a:rPr lang="ro-RO" dirty="0">
                <a:cs typeface="Calibri"/>
              </a:rPr>
              <a:t> JRE</a:t>
            </a:r>
            <a:r>
              <a:rPr lang="en-US" dirty="0">
                <a:cs typeface="Calibri"/>
              </a:rPr>
              <a:t> vs JVM</a:t>
            </a:r>
            <a:endParaRPr lang="ro-RO" dirty="0">
              <a:cs typeface="Calibri"/>
            </a:endParaRPr>
          </a:p>
          <a:p>
            <a:r>
              <a:rPr lang="en-US" dirty="0" err="1">
                <a:cs typeface="Calibri"/>
              </a:rPr>
              <a:t>Compilare</a:t>
            </a:r>
            <a:r>
              <a:rPr lang="en-US" dirty="0">
                <a:cs typeface="Calibri"/>
              </a:rPr>
              <a:t> VS </a:t>
            </a:r>
            <a:r>
              <a:rPr lang="en-US" dirty="0" err="1">
                <a:cs typeface="Calibri"/>
              </a:rPr>
              <a:t>Interpretare</a:t>
            </a:r>
            <a:endParaRPr lang="en-US" dirty="0">
              <a:cs typeface="Calibri"/>
            </a:endParaRPr>
          </a:p>
          <a:p>
            <a:r>
              <a:rPr lang="ro-RO" dirty="0">
                <a:cs typeface="Calibri"/>
              </a:rPr>
              <a:t>Instalare Java</a:t>
            </a:r>
          </a:p>
          <a:p>
            <a:r>
              <a:rPr lang="ro-RO" dirty="0">
                <a:cs typeface="Calibri"/>
              </a:rPr>
              <a:t>Instalare Eclipse</a:t>
            </a:r>
          </a:p>
          <a:p>
            <a:r>
              <a:rPr lang="ro-RO" dirty="0" err="1">
                <a:cs typeface="Calibri"/>
              </a:rPr>
              <a:t>Configurari</a:t>
            </a:r>
            <a:r>
              <a:rPr lang="ro-RO" dirty="0">
                <a:cs typeface="Calibri"/>
              </a:rPr>
              <a:t> de baza in Eclipse</a:t>
            </a:r>
          </a:p>
          <a:p>
            <a:r>
              <a:rPr lang="ro-RO" dirty="0">
                <a:cs typeface="Calibri"/>
              </a:rPr>
              <a:t>Variabila CLASSPATH</a:t>
            </a:r>
          </a:p>
          <a:p>
            <a:r>
              <a:rPr lang="ro-RO" dirty="0">
                <a:cs typeface="Calibri"/>
              </a:rPr>
              <a:t>Primul proiect in Eclipse</a:t>
            </a:r>
          </a:p>
          <a:p>
            <a:r>
              <a:rPr lang="ro-RO" dirty="0">
                <a:cs typeface="Calibri"/>
              </a:rPr>
              <a:t>Primul program Java: </a:t>
            </a:r>
            <a:r>
              <a:rPr lang="ro-RO" dirty="0" err="1">
                <a:cs typeface="Calibri"/>
              </a:rPr>
              <a:t>HelloWorld</a:t>
            </a:r>
            <a:endParaRPr lang="ro-R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712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6D29-5CF3-42DF-9FB6-6A21AC82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JDK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373AD-3B06-4651-8A3B-05CB53F01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JDK</a:t>
            </a:r>
            <a:r>
              <a:rPr lang="en-US" dirty="0"/>
              <a:t> = </a:t>
            </a:r>
            <a:r>
              <a:rPr lang="en-US" b="1" dirty="0"/>
              <a:t>Java Development Kit</a:t>
            </a:r>
          </a:p>
          <a:p>
            <a:r>
              <a:rPr lang="en-US" dirty="0"/>
              <a:t>E </a:t>
            </a:r>
            <a:r>
              <a:rPr lang="en-US" dirty="0" err="1"/>
              <a:t>necesar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dezvolta</a:t>
            </a:r>
            <a:r>
              <a:rPr lang="en-US" dirty="0"/>
              <a:t> </a:t>
            </a:r>
            <a:r>
              <a:rPr lang="en-US" dirty="0" err="1"/>
              <a:t>aplicatii</a:t>
            </a:r>
            <a:r>
              <a:rPr lang="en-US" dirty="0"/>
              <a:t> Java</a:t>
            </a:r>
          </a:p>
          <a:p>
            <a:r>
              <a:rPr lang="en-US" dirty="0" err="1"/>
              <a:t>Contine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JRE </a:t>
            </a:r>
            <a:r>
              <a:rPr lang="en-US" dirty="0"/>
              <a:t>(ne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rulam</a:t>
            </a:r>
            <a:r>
              <a:rPr lang="en-US" dirty="0"/>
              <a:t> </a:t>
            </a:r>
            <a:r>
              <a:rPr lang="en-US" dirty="0" err="1"/>
              <a:t>aplicatii</a:t>
            </a:r>
            <a:r>
              <a:rPr lang="en-US" dirty="0"/>
              <a:t> Java)</a:t>
            </a:r>
          </a:p>
          <a:p>
            <a:pPr lvl="1"/>
            <a:r>
              <a:rPr lang="en-US" b="1" dirty="0"/>
              <a:t>un</a:t>
            </a:r>
            <a:r>
              <a:rPr lang="ro-RO" b="1" dirty="0"/>
              <a:t> interpret</a:t>
            </a:r>
            <a:r>
              <a:rPr lang="en-US" b="1" dirty="0" err="1"/>
              <a:t>er</a:t>
            </a:r>
            <a:r>
              <a:rPr lang="en-US" b="1" dirty="0"/>
              <a:t> </a:t>
            </a:r>
            <a:r>
              <a:rPr lang="ro-RO" b="1" dirty="0"/>
              <a:t>(</a:t>
            </a:r>
            <a:r>
              <a:rPr lang="en-US" b="1" dirty="0"/>
              <a:t>j</a:t>
            </a:r>
            <a:r>
              <a:rPr lang="ro-RO" b="1" dirty="0"/>
              <a:t>ava)</a:t>
            </a:r>
            <a:endParaRPr lang="en-US" b="1" dirty="0"/>
          </a:p>
          <a:p>
            <a:pPr lvl="1"/>
            <a:r>
              <a:rPr lang="en-US" b="1" dirty="0"/>
              <a:t>un compilator</a:t>
            </a:r>
            <a:r>
              <a:rPr lang="ro-RO" b="1" dirty="0"/>
              <a:t> (</a:t>
            </a:r>
            <a:r>
              <a:rPr lang="ro-RO" b="1" dirty="0" err="1"/>
              <a:t>javac</a:t>
            </a:r>
            <a:r>
              <a:rPr lang="en-US" b="1" dirty="0"/>
              <a:t> </a:t>
            </a:r>
            <a:r>
              <a:rPr lang="en-US" dirty="0"/>
              <a:t>- ne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compilam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sursa</a:t>
            </a:r>
            <a:r>
              <a:rPr lang="en-US" dirty="0"/>
              <a:t> in Java bytecode)</a:t>
            </a:r>
            <a:endParaRPr lang="en-US" b="1" dirty="0"/>
          </a:p>
          <a:p>
            <a:pPr lvl="1"/>
            <a:r>
              <a:rPr lang="en-US" dirty="0"/>
              <a:t>un</a:t>
            </a:r>
            <a:r>
              <a:rPr lang="ro-RO" dirty="0"/>
              <a:t> </a:t>
            </a:r>
            <a:r>
              <a:rPr lang="ro-RO" dirty="0" err="1"/>
              <a:t>archiver</a:t>
            </a:r>
            <a:r>
              <a:rPr lang="ro-RO" dirty="0"/>
              <a:t> (jar</a:t>
            </a:r>
            <a:r>
              <a:rPr lang="en-US" dirty="0"/>
              <a:t> – ne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impachetam</a:t>
            </a:r>
            <a:r>
              <a:rPr lang="en-US" dirty="0"/>
              <a:t> </a:t>
            </a:r>
            <a:r>
              <a:rPr lang="en-US" dirty="0" err="1"/>
              <a:t>proiectul</a:t>
            </a:r>
            <a:r>
              <a:rPr lang="en-US" dirty="0"/>
              <a:t> java</a:t>
            </a:r>
            <a:r>
              <a:rPr lang="ro-RO" dirty="0"/>
              <a:t>)</a:t>
            </a:r>
            <a:endParaRPr lang="en-US" dirty="0"/>
          </a:p>
          <a:p>
            <a:pPr lvl="1"/>
            <a:r>
              <a:rPr lang="en-US" dirty="0"/>
              <a:t>un</a:t>
            </a:r>
            <a:r>
              <a:rPr lang="ro-RO" dirty="0"/>
              <a:t> </a:t>
            </a:r>
            <a:r>
              <a:rPr lang="ro-RO" dirty="0" err="1"/>
              <a:t>documentation</a:t>
            </a:r>
            <a:r>
              <a:rPr lang="ro-RO" dirty="0"/>
              <a:t> generator (</a:t>
            </a:r>
            <a:r>
              <a:rPr lang="ro-RO" dirty="0" err="1"/>
              <a:t>Javadoc</a:t>
            </a:r>
            <a:r>
              <a:rPr lang="en-US" dirty="0"/>
              <a:t> – ne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documentam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sursa</a:t>
            </a:r>
            <a:r>
              <a:rPr lang="ro-RO" dirty="0"/>
              <a:t>)</a:t>
            </a:r>
            <a:endParaRPr lang="en-US" dirty="0"/>
          </a:p>
          <a:p>
            <a:pPr lvl="1"/>
            <a:r>
              <a:rPr lang="en-US" dirty="0" err="1"/>
              <a:t>alte</a:t>
            </a:r>
            <a:r>
              <a:rPr lang="en-US" dirty="0"/>
              <a:t> tool-</a:t>
            </a:r>
            <a:r>
              <a:rPr lang="en-US" dirty="0" err="1"/>
              <a:t>uri</a:t>
            </a:r>
            <a:endParaRPr lang="en-US" dirty="0"/>
          </a:p>
          <a:p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fizic</a:t>
            </a:r>
            <a:r>
              <a:rPr lang="en-US" dirty="0"/>
              <a:t>, pe disc, sub forma de folder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1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1EB8-D844-4AE7-A41E-54BA034A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err="1"/>
              <a:t>Editii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A49ED-094C-48C2-8C7E-3F02E98A6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b="1" dirty="0"/>
              <a:t>Java SE - Java Standard Edition </a:t>
            </a:r>
            <a:r>
              <a:rPr lang="it-IT" dirty="0" err="1"/>
              <a:t>permite</a:t>
            </a:r>
            <a:r>
              <a:rPr lang="it-IT" dirty="0"/>
              <a:t> </a:t>
            </a:r>
            <a:r>
              <a:rPr lang="it-IT" dirty="0" err="1"/>
              <a:t>realizarea</a:t>
            </a:r>
            <a:r>
              <a:rPr lang="it-IT" dirty="0"/>
              <a:t> de </a:t>
            </a:r>
            <a:r>
              <a:rPr lang="it-IT" dirty="0" err="1"/>
              <a:t>aplicatii</a:t>
            </a:r>
            <a:r>
              <a:rPr lang="it-IT" dirty="0"/>
              <a:t> desktop (standalone), server, applet-uri(</a:t>
            </a:r>
            <a:r>
              <a:rPr lang="it-IT" dirty="0" err="1"/>
              <a:t>pentru</a:t>
            </a:r>
            <a:r>
              <a:rPr lang="it-IT" dirty="0"/>
              <a:t> </a:t>
            </a:r>
            <a:r>
              <a:rPr lang="it-IT" dirty="0" err="1"/>
              <a:t>rulare</a:t>
            </a:r>
            <a:r>
              <a:rPr lang="it-IT" dirty="0"/>
              <a:t> in browser)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 </a:t>
            </a:r>
            <a:r>
              <a:rPr lang="ro-RO" b="1" dirty="0"/>
              <a:t>Java EE </a:t>
            </a:r>
            <a:r>
              <a:rPr lang="en-US" b="1" dirty="0"/>
              <a:t>-</a:t>
            </a:r>
            <a:r>
              <a:rPr lang="ro-RO" b="1" dirty="0"/>
              <a:t> Java Enterprise </a:t>
            </a:r>
            <a:r>
              <a:rPr lang="ro-RO" b="1" dirty="0" err="1"/>
              <a:t>Edition</a:t>
            </a:r>
            <a:r>
              <a:rPr lang="ro-RO" dirty="0"/>
              <a:t> permite dezvoltarea </a:t>
            </a:r>
            <a:r>
              <a:rPr lang="ro-RO" dirty="0" err="1"/>
              <a:t>aplicatiilor</a:t>
            </a:r>
            <a:r>
              <a:rPr lang="ro-RO" dirty="0"/>
              <a:t> de tip Enterprise, orientate pe</a:t>
            </a:r>
            <a:r>
              <a:rPr lang="en-US" dirty="0"/>
              <a:t> </a:t>
            </a:r>
            <a:r>
              <a:rPr lang="ro-RO" dirty="0"/>
              <a:t>servicii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 </a:t>
            </a:r>
            <a:r>
              <a:rPr lang="ro-RO" b="1" dirty="0"/>
              <a:t>Java ME </a:t>
            </a:r>
            <a:r>
              <a:rPr lang="en-US" b="1" dirty="0"/>
              <a:t>-</a:t>
            </a:r>
            <a:r>
              <a:rPr lang="ro-RO" b="1" dirty="0"/>
              <a:t> Java Micro </a:t>
            </a:r>
            <a:r>
              <a:rPr lang="ro-RO" b="1" dirty="0" err="1"/>
              <a:t>Edition</a:t>
            </a:r>
            <a:r>
              <a:rPr lang="ro-RO" dirty="0"/>
              <a:t> permite dezvoltarea </a:t>
            </a:r>
            <a:r>
              <a:rPr lang="ro-RO" dirty="0" err="1"/>
              <a:t>aplicatiilor</a:t>
            </a:r>
            <a:r>
              <a:rPr lang="ro-RO" dirty="0"/>
              <a:t> pe dispozitive mobile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2927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27DB-2C6A-4449-845D-6E745364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2) JRE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1C724-827B-4AF3-9C88-1135325FC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JRE</a:t>
            </a:r>
            <a:r>
              <a:rPr lang="en-US" dirty="0"/>
              <a:t> = </a:t>
            </a:r>
            <a:r>
              <a:rPr lang="en-US" b="1" dirty="0"/>
              <a:t>Java Runtime Environment</a:t>
            </a:r>
          </a:p>
          <a:p>
            <a:pPr lvl="1"/>
            <a:r>
              <a:rPr lang="en-US" i="1" dirty="0"/>
              <a:t>E o </a:t>
            </a:r>
            <a:r>
              <a:rPr lang="en-US" i="1" dirty="0" err="1"/>
              <a:t>implementare</a:t>
            </a:r>
            <a:r>
              <a:rPr lang="en-US" i="1" dirty="0"/>
              <a:t> a JVM</a:t>
            </a:r>
            <a:endParaRPr lang="en-US" b="1" dirty="0"/>
          </a:p>
          <a:p>
            <a:pPr lvl="1"/>
            <a:r>
              <a:rPr lang="en-US" dirty="0"/>
              <a:t>E </a:t>
            </a:r>
            <a:r>
              <a:rPr lang="en-US" dirty="0" err="1"/>
              <a:t>necesar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rula</a:t>
            </a:r>
            <a:r>
              <a:rPr lang="en-US" dirty="0"/>
              <a:t> </a:t>
            </a:r>
            <a:r>
              <a:rPr lang="en-US" dirty="0" err="1"/>
              <a:t>programe</a:t>
            </a:r>
            <a:r>
              <a:rPr lang="en-US" dirty="0"/>
              <a:t> Java</a:t>
            </a:r>
          </a:p>
          <a:p>
            <a:pPr lvl="1"/>
            <a:r>
              <a:rPr lang="en-US" dirty="0" err="1"/>
              <a:t>Contine</a:t>
            </a:r>
            <a:r>
              <a:rPr lang="en-US" dirty="0"/>
              <a:t>:</a:t>
            </a:r>
          </a:p>
          <a:p>
            <a:pPr lvl="2"/>
            <a:r>
              <a:rPr lang="en-US" i="1" dirty="0"/>
              <a:t>JVM</a:t>
            </a:r>
          </a:p>
          <a:p>
            <a:pPr lvl="2"/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predefinite</a:t>
            </a:r>
            <a:r>
              <a:rPr lang="en-US" dirty="0"/>
              <a:t> (</a:t>
            </a:r>
            <a:r>
              <a:rPr lang="en-US" dirty="0" err="1"/>
              <a:t>clase</a:t>
            </a:r>
            <a:r>
              <a:rPr lang="en-US" dirty="0"/>
              <a:t> built-in)</a:t>
            </a:r>
          </a:p>
          <a:p>
            <a:pPr lvl="1"/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fizic</a:t>
            </a:r>
            <a:r>
              <a:rPr lang="en-US" dirty="0"/>
              <a:t>, pe disc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347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667E241-8511-4811-866B-9A70EDC9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3) JVM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64C11DD-564E-44E8-B8FE-3B623EC97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JVM = </a:t>
            </a:r>
            <a:r>
              <a:rPr lang="en-US" i="1" dirty="0"/>
              <a:t>Java Virtual Machine (interpreter)</a:t>
            </a:r>
          </a:p>
          <a:p>
            <a:pPr lvl="1"/>
            <a:r>
              <a:rPr lang="en-US" i="1" dirty="0" err="1"/>
              <a:t>Ruleaza</a:t>
            </a:r>
            <a:r>
              <a:rPr lang="en-US" i="1" dirty="0"/>
              <a:t> bytecode-ul Java </a:t>
            </a:r>
            <a:r>
              <a:rPr lang="en-US" i="1" dirty="0" err="1"/>
              <a:t>linie</a:t>
            </a:r>
            <a:r>
              <a:rPr lang="en-US" i="1" dirty="0"/>
              <a:t> cu </a:t>
            </a:r>
            <a:r>
              <a:rPr lang="en-US" i="1" dirty="0" err="1"/>
              <a:t>linie</a:t>
            </a:r>
            <a:endParaRPr lang="en-US" i="1" dirty="0"/>
          </a:p>
          <a:p>
            <a:pPr lvl="1"/>
            <a:r>
              <a:rPr lang="en-US" i="1" dirty="0"/>
              <a:t>Este o </a:t>
            </a:r>
            <a:r>
              <a:rPr lang="en-US" i="1" dirty="0" err="1"/>
              <a:t>specificatie</a:t>
            </a:r>
            <a:r>
              <a:rPr lang="en-US" i="1" dirty="0"/>
              <a:t>, o </a:t>
            </a:r>
            <a:r>
              <a:rPr lang="en-US" i="1" dirty="0" err="1"/>
              <a:t>masina</a:t>
            </a:r>
            <a:r>
              <a:rPr lang="en-US" i="1" dirty="0"/>
              <a:t> </a:t>
            </a:r>
            <a:r>
              <a:rPr lang="en-US" i="1" dirty="0" err="1"/>
              <a:t>abstracta</a:t>
            </a:r>
            <a:r>
              <a:rPr lang="en-US" i="1" dirty="0"/>
              <a:t>, care nu </a:t>
            </a:r>
            <a:r>
              <a:rPr lang="en-US" i="1" dirty="0" err="1"/>
              <a:t>exista</a:t>
            </a:r>
            <a:r>
              <a:rPr lang="en-US" i="1" dirty="0"/>
              <a:t> pe disc(java VIRTUAL machine), ci </a:t>
            </a:r>
            <a:r>
              <a:rPr lang="en-US" i="1" dirty="0" err="1"/>
              <a:t>doar</a:t>
            </a:r>
            <a:r>
              <a:rPr lang="en-US" i="1" dirty="0"/>
              <a:t> in </a:t>
            </a:r>
            <a:r>
              <a:rPr lang="en-US" i="1" dirty="0" err="1"/>
              <a:t>memoria</a:t>
            </a:r>
            <a:r>
              <a:rPr lang="en-US" i="1" dirty="0"/>
              <a:t> RAM, la runtime</a:t>
            </a:r>
          </a:p>
          <a:p>
            <a:pPr lvl="1"/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rula</a:t>
            </a:r>
            <a:r>
              <a:rPr lang="en-US" dirty="0"/>
              <a:t> </a:t>
            </a:r>
            <a:r>
              <a:rPr lang="en-US" dirty="0" err="1"/>
              <a:t>programe</a:t>
            </a:r>
            <a:r>
              <a:rPr lang="en-US" dirty="0"/>
              <a:t> </a:t>
            </a:r>
            <a:r>
              <a:rPr lang="en-US" dirty="0" err="1"/>
              <a:t>scrise</a:t>
            </a:r>
            <a:r>
              <a:rPr lang="en-US" dirty="0"/>
              <a:t> in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limbaje</a:t>
            </a:r>
            <a:r>
              <a:rPr lang="en-US" dirty="0"/>
              <a:t>, </a:t>
            </a:r>
            <a:r>
              <a:rPr lang="en-US" dirty="0" err="1"/>
              <a:t>daca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in </a:t>
            </a:r>
            <a:r>
              <a:rPr lang="en-US" dirty="0" err="1"/>
              <a:t>prealabil</a:t>
            </a:r>
            <a:r>
              <a:rPr lang="en-US" dirty="0"/>
              <a:t> compilate in Java bytecode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9657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1920C38-A40C-4F63-838E-1A12A805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4) </a:t>
            </a:r>
            <a:r>
              <a:rPr lang="en-US" b="1" dirty="0" err="1"/>
              <a:t>Compilare</a:t>
            </a:r>
            <a:r>
              <a:rPr lang="en-US" b="1" dirty="0"/>
              <a:t> VS </a:t>
            </a:r>
            <a:r>
              <a:rPr lang="en-US" b="1" dirty="0" err="1"/>
              <a:t>Interpretare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BA83571-C660-4DC3-8381-0077E2A88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concepte</a:t>
            </a:r>
            <a:r>
              <a:rPr lang="en-US" dirty="0"/>
              <a:t> se </a:t>
            </a:r>
            <a:r>
              <a:rPr lang="en-US" dirty="0" err="1"/>
              <a:t>refera</a:t>
            </a:r>
            <a:r>
              <a:rPr lang="en-US" dirty="0"/>
              <a:t> la </a:t>
            </a:r>
            <a:r>
              <a:rPr lang="en-US" dirty="0" err="1"/>
              <a:t>traducerea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limbaj</a:t>
            </a:r>
            <a:r>
              <a:rPr lang="en-US" dirty="0"/>
              <a:t> in </a:t>
            </a:r>
            <a:r>
              <a:rPr lang="en-US" dirty="0" err="1"/>
              <a:t>altul</a:t>
            </a:r>
            <a:r>
              <a:rPr lang="en-US" dirty="0"/>
              <a:t> (in general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limbaj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(Java, C, C++, Python) </a:t>
            </a:r>
            <a:r>
              <a:rPr lang="en-US" dirty="0" err="1"/>
              <a:t>intr-unul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apropiat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intelege</a:t>
            </a:r>
            <a:r>
              <a:rPr lang="en-US" dirty="0"/>
              <a:t> </a:t>
            </a:r>
            <a:r>
              <a:rPr lang="en-US" dirty="0" err="1"/>
              <a:t>procesorul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greu</a:t>
            </a:r>
            <a:r>
              <a:rPr lang="en-US" dirty="0"/>
              <a:t> de </a:t>
            </a:r>
            <a:r>
              <a:rPr lang="en-US" dirty="0" err="1"/>
              <a:t>citit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om)</a:t>
            </a:r>
          </a:p>
          <a:p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limbaje</a:t>
            </a:r>
            <a:r>
              <a:rPr lang="en-US" dirty="0"/>
              <a:t> compilate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limbaje</a:t>
            </a:r>
            <a:r>
              <a:rPr lang="en-US" dirty="0"/>
              <a:t> </a:t>
            </a:r>
            <a:r>
              <a:rPr lang="en-US" dirty="0" err="1"/>
              <a:t>interpretate</a:t>
            </a:r>
            <a:r>
              <a:rPr lang="en-US" dirty="0"/>
              <a:t>. Java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limbaj</a:t>
            </a:r>
            <a:r>
              <a:rPr lang="en-US" dirty="0"/>
              <a:t> care le are pe </a:t>
            </a:r>
            <a:r>
              <a:rPr lang="en-US" dirty="0" err="1"/>
              <a:t>ambele</a:t>
            </a:r>
            <a:r>
              <a:rPr lang="en-US" dirty="0"/>
              <a:t>.</a:t>
            </a:r>
          </a:p>
          <a:p>
            <a:r>
              <a:rPr lang="en-US" b="1" dirty="0" err="1"/>
              <a:t>Compilare</a:t>
            </a:r>
            <a:r>
              <a:rPr lang="en-US" dirty="0"/>
              <a:t> = </a:t>
            </a:r>
            <a:r>
              <a:rPr lang="en-US" dirty="0" err="1"/>
              <a:t>traducerea</a:t>
            </a:r>
            <a:r>
              <a:rPr lang="en-US" dirty="0"/>
              <a:t> </a:t>
            </a:r>
            <a:r>
              <a:rPr lang="en-US" dirty="0" err="1"/>
              <a:t>intregului</a:t>
            </a:r>
            <a:r>
              <a:rPr lang="en-US" dirty="0"/>
              <a:t> cod in </a:t>
            </a:r>
            <a:r>
              <a:rPr lang="en-US" dirty="0" err="1"/>
              <a:t>limbaj</a:t>
            </a:r>
            <a:r>
              <a:rPr lang="en-US" dirty="0"/>
              <a:t> </a:t>
            </a:r>
            <a:r>
              <a:rPr lang="en-US" dirty="0" err="1"/>
              <a:t>masina</a:t>
            </a:r>
            <a:r>
              <a:rPr lang="en-US" dirty="0"/>
              <a:t> (pt. Java, in Java bytecode).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compilare</a:t>
            </a:r>
            <a:r>
              <a:rPr lang="en-US" dirty="0"/>
              <a:t>,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rula</a:t>
            </a:r>
            <a:r>
              <a:rPr lang="en-US" dirty="0"/>
              <a:t> direct </a:t>
            </a:r>
            <a:r>
              <a:rPr lang="en-US" dirty="0" err="1"/>
              <a:t>fisierul</a:t>
            </a:r>
            <a:r>
              <a:rPr lang="en-US" dirty="0"/>
              <a:t> </a:t>
            </a:r>
            <a:r>
              <a:rPr lang="en-US" dirty="0" err="1"/>
              <a:t>compilat</a:t>
            </a:r>
            <a:r>
              <a:rPr lang="en-US" dirty="0"/>
              <a:t>, de </a:t>
            </a:r>
            <a:r>
              <a:rPr lang="en-US" dirty="0" err="1"/>
              <a:t>fiecare</a:t>
            </a:r>
            <a:r>
              <a:rPr lang="en-US" dirty="0"/>
              <a:t> data,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de </a:t>
            </a:r>
            <a:r>
              <a:rPr lang="en-US" dirty="0" err="1"/>
              <a:t>fisierul</a:t>
            </a:r>
            <a:r>
              <a:rPr lang="en-US" dirty="0"/>
              <a:t> original =&gt; </a:t>
            </a:r>
            <a:r>
              <a:rPr lang="en-US" dirty="0" err="1"/>
              <a:t>rapiditate</a:t>
            </a:r>
            <a:endParaRPr lang="en-US" dirty="0"/>
          </a:p>
          <a:p>
            <a:r>
              <a:rPr lang="en-US" b="1" dirty="0" err="1"/>
              <a:t>Interpretare</a:t>
            </a:r>
            <a:r>
              <a:rPr lang="en-US" dirty="0"/>
              <a:t> = </a:t>
            </a:r>
            <a:r>
              <a:rPr lang="en-US" dirty="0" err="1"/>
              <a:t>traducerea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, </a:t>
            </a:r>
            <a:r>
              <a:rPr lang="en-US" dirty="0" err="1"/>
              <a:t>linie</a:t>
            </a:r>
            <a:r>
              <a:rPr lang="en-US" dirty="0"/>
              <a:t> cu </a:t>
            </a:r>
            <a:r>
              <a:rPr lang="en-US" dirty="0" err="1"/>
              <a:t>linie</a:t>
            </a:r>
            <a:r>
              <a:rPr lang="en-US" dirty="0"/>
              <a:t>, in </a:t>
            </a:r>
            <a:r>
              <a:rPr lang="en-US" dirty="0" err="1"/>
              <a:t>limbaj</a:t>
            </a:r>
            <a:r>
              <a:rPr lang="en-US" dirty="0"/>
              <a:t> </a:t>
            </a:r>
            <a:r>
              <a:rPr lang="en-US" dirty="0" err="1"/>
              <a:t>masina</a:t>
            </a:r>
            <a:r>
              <a:rPr lang="en-US" dirty="0"/>
              <a:t>;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asta</a:t>
            </a:r>
            <a:r>
              <a:rPr lang="en-US" dirty="0"/>
              <a:t>,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intotdeauna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de </a:t>
            </a:r>
            <a:r>
              <a:rPr lang="en-US" dirty="0" err="1"/>
              <a:t>fisierul</a:t>
            </a:r>
            <a:r>
              <a:rPr lang="en-US" dirty="0"/>
              <a:t> original, pe care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reinterpreta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data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rulam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,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el nu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modificat</a:t>
            </a:r>
            <a:r>
              <a:rPr lang="en-US" dirty="0"/>
              <a:t> </a:t>
            </a:r>
            <a:r>
              <a:rPr lang="en-US" dirty="0" err="1"/>
              <a:t>deloc</a:t>
            </a:r>
            <a:r>
              <a:rPr lang="en-US" dirty="0"/>
              <a:t> =&gt; </a:t>
            </a:r>
            <a:r>
              <a:rPr lang="en-US" dirty="0" err="1"/>
              <a:t>mai</a:t>
            </a:r>
            <a:r>
              <a:rPr lang="en-US" dirty="0"/>
              <a:t> lent</a:t>
            </a:r>
          </a:p>
          <a:p>
            <a:r>
              <a:rPr lang="en-US" dirty="0" err="1"/>
              <a:t>Analogie</a:t>
            </a:r>
            <a:r>
              <a:rPr lang="en-US" dirty="0"/>
              <a:t>: cine </a:t>
            </a:r>
            <a:r>
              <a:rPr lang="en-US" dirty="0" err="1"/>
              <a:t>gateste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repede</a:t>
            </a:r>
            <a:r>
              <a:rPr lang="en-US" dirty="0"/>
              <a:t>? Un </a:t>
            </a:r>
            <a:r>
              <a:rPr lang="en-US" dirty="0" err="1"/>
              <a:t>bucatar</a:t>
            </a:r>
            <a:r>
              <a:rPr lang="en-US" dirty="0"/>
              <a:t> care </a:t>
            </a:r>
            <a:r>
              <a:rPr lang="en-US" dirty="0" err="1"/>
              <a:t>stie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reteta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care o are in fata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instructiunile</a:t>
            </a:r>
            <a:r>
              <a:rPr lang="en-US" dirty="0"/>
              <a:t> pas cu pas, de </a:t>
            </a:r>
            <a:r>
              <a:rPr lang="en-US" dirty="0" err="1"/>
              <a:t>fiecare</a:t>
            </a:r>
            <a:r>
              <a:rPr lang="en-US" dirty="0"/>
              <a:t> data?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4342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657F1B7-BD8C-48E0-9C3D-D273D466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5) Cum se </a:t>
            </a:r>
            <a:r>
              <a:rPr lang="en-US" b="1" dirty="0" err="1"/>
              <a:t>executa</a:t>
            </a:r>
            <a:r>
              <a:rPr lang="en-US" b="1" dirty="0"/>
              <a:t> un program </a:t>
            </a:r>
            <a:r>
              <a:rPr lang="en-US" b="1" dirty="0" err="1"/>
              <a:t>scris</a:t>
            </a:r>
            <a:r>
              <a:rPr lang="en-US" b="1" dirty="0"/>
              <a:t> in Java?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B15EA8-8F64-42EE-90C9-2B796C9B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Scriem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fisier</a:t>
            </a:r>
            <a:r>
              <a:rPr lang="en-US" dirty="0"/>
              <a:t> (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) cu </a:t>
            </a:r>
            <a:r>
              <a:rPr lang="en-US" dirty="0" err="1"/>
              <a:t>extensia</a:t>
            </a:r>
            <a:r>
              <a:rPr lang="en-US" dirty="0"/>
              <a:t> </a:t>
            </a:r>
            <a:r>
              <a:rPr lang="en-US" b="1" dirty="0"/>
              <a:t>.java, </a:t>
            </a:r>
            <a:r>
              <a:rPr lang="en-US" dirty="0" err="1"/>
              <a:t>folosind</a:t>
            </a:r>
            <a:r>
              <a:rPr lang="en-US" dirty="0"/>
              <a:t> un editor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compilat</a:t>
            </a:r>
            <a:r>
              <a:rPr lang="en-US" dirty="0"/>
              <a:t> in Java bytecode (</a:t>
            </a:r>
            <a:r>
              <a:rPr lang="en-US" dirty="0" err="1"/>
              <a:t>procesul</a:t>
            </a:r>
            <a:r>
              <a:rPr lang="en-US" dirty="0"/>
              <a:t> se </a:t>
            </a:r>
            <a:r>
              <a:rPr lang="en-US" dirty="0" err="1"/>
              <a:t>intampla</a:t>
            </a:r>
            <a:r>
              <a:rPr lang="en-US" dirty="0"/>
              <a:t> automat, de </a:t>
            </a:r>
            <a:r>
              <a:rPr lang="en-US" dirty="0" err="1"/>
              <a:t>fiecare</a:t>
            </a:r>
            <a:r>
              <a:rPr lang="en-US" dirty="0"/>
              <a:t> data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modificam</a:t>
            </a:r>
            <a:r>
              <a:rPr lang="en-US" dirty="0"/>
              <a:t> un </a:t>
            </a:r>
            <a:r>
              <a:rPr lang="en-US" dirty="0" err="1"/>
              <a:t>fisier</a:t>
            </a:r>
            <a:r>
              <a:rPr lang="en-US" dirty="0"/>
              <a:t> cu cod </a:t>
            </a:r>
            <a:r>
              <a:rPr lang="en-US" dirty="0" err="1"/>
              <a:t>sursa</a:t>
            </a:r>
            <a:r>
              <a:rPr lang="en-US" dirty="0"/>
              <a:t>). </a:t>
            </a:r>
            <a:r>
              <a:rPr lang="en-US" dirty="0" err="1"/>
              <a:t>Acest</a:t>
            </a:r>
            <a:r>
              <a:rPr lang="en-US" dirty="0"/>
              <a:t> process </a:t>
            </a:r>
            <a:r>
              <a:rPr lang="en-US" dirty="0" err="1"/>
              <a:t>rezulta</a:t>
            </a:r>
            <a:r>
              <a:rPr lang="en-US" dirty="0"/>
              <a:t> in </a:t>
            </a:r>
            <a:r>
              <a:rPr lang="en-US" dirty="0" err="1"/>
              <a:t>crearea</a:t>
            </a:r>
            <a:r>
              <a:rPr lang="en-US" dirty="0"/>
              <a:t> cate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fisier</a:t>
            </a:r>
            <a:r>
              <a:rPr lang="en-US" dirty="0"/>
              <a:t> cu </a:t>
            </a:r>
            <a:r>
              <a:rPr lang="en-US" dirty="0" err="1"/>
              <a:t>extensia</a:t>
            </a:r>
            <a:r>
              <a:rPr lang="en-US" dirty="0"/>
              <a:t> </a:t>
            </a:r>
            <a:r>
              <a:rPr lang="en-US" b="1" dirty="0"/>
              <a:t>.class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fisier</a:t>
            </a:r>
            <a:r>
              <a:rPr lang="en-US" dirty="0"/>
              <a:t> .java existent.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Acest</a:t>
            </a:r>
            <a:r>
              <a:rPr lang="en-US" dirty="0"/>
              <a:t> bytecode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inteles</a:t>
            </a:r>
            <a:r>
              <a:rPr lang="en-US" dirty="0"/>
              <a:t> de JVM, care </a:t>
            </a:r>
            <a:r>
              <a:rPr lang="en-US" dirty="0" err="1"/>
              <a:t>il</a:t>
            </a:r>
            <a:r>
              <a:rPr lang="en-US" dirty="0"/>
              <a:t> traduce, </a:t>
            </a:r>
            <a:r>
              <a:rPr lang="en-US" dirty="0" err="1"/>
              <a:t>linie</a:t>
            </a:r>
            <a:r>
              <a:rPr lang="en-US" dirty="0"/>
              <a:t> cu </a:t>
            </a:r>
            <a:r>
              <a:rPr lang="en-US" dirty="0" err="1"/>
              <a:t>linie</a:t>
            </a:r>
            <a:r>
              <a:rPr lang="en-US" dirty="0"/>
              <a:t>, in </a:t>
            </a:r>
            <a:r>
              <a:rPr lang="en-US" dirty="0" err="1"/>
              <a:t>limbaj</a:t>
            </a:r>
            <a:r>
              <a:rPr lang="en-US" dirty="0"/>
              <a:t> </a:t>
            </a:r>
            <a:r>
              <a:rPr lang="en-US" dirty="0" err="1"/>
              <a:t>masina</a:t>
            </a:r>
            <a:r>
              <a:rPr lang="en-US" dirty="0"/>
              <a:t> (cod </a:t>
            </a:r>
            <a:r>
              <a:rPr lang="en-US" dirty="0" err="1"/>
              <a:t>binar</a:t>
            </a:r>
            <a:r>
              <a:rPr lang="en-US" dirty="0"/>
              <a:t>) </a:t>
            </a:r>
            <a:r>
              <a:rPr lang="en-US" dirty="0" err="1"/>
              <a:t>nativ</a:t>
            </a:r>
            <a:r>
              <a:rPr lang="en-US" dirty="0"/>
              <a:t> (specific </a:t>
            </a:r>
            <a:r>
              <a:rPr lang="en-US" dirty="0" err="1"/>
              <a:t>sistemului</a:t>
            </a:r>
            <a:r>
              <a:rPr lang="en-US" dirty="0"/>
              <a:t> de </a:t>
            </a:r>
            <a:r>
              <a:rPr lang="en-US" dirty="0" err="1"/>
              <a:t>operare</a:t>
            </a:r>
            <a:r>
              <a:rPr lang="en-US" dirty="0"/>
              <a:t> pe care se </a:t>
            </a:r>
            <a:r>
              <a:rPr lang="en-US" dirty="0" err="1"/>
              <a:t>ruleaza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. Ex: Windows, Linux, Mac OS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Acest</a:t>
            </a:r>
            <a:r>
              <a:rPr lang="en-US" dirty="0"/>
              <a:t> cod </a:t>
            </a:r>
            <a:r>
              <a:rPr lang="en-US" dirty="0" err="1"/>
              <a:t>binar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executat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procesor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2526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u 9">
            <a:extLst>
              <a:ext uri="{FF2B5EF4-FFF2-40B4-BE49-F238E27FC236}">
                <a16:creationId xmlns:a16="http://schemas.microsoft.com/office/drawing/2014/main" id="{4CDFE0DC-17CE-42DA-93B2-D2FC76229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4506" y="597904"/>
            <a:ext cx="9144000" cy="477837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/>
              <a:t>   Asa </a:t>
            </a:r>
            <a:r>
              <a:rPr lang="en-US" sz="2800" dirty="0" err="1"/>
              <a:t>arata</a:t>
            </a:r>
            <a:r>
              <a:rPr lang="en-US" sz="2800" dirty="0"/>
              <a:t>:                                                             Asa </a:t>
            </a:r>
            <a:r>
              <a:rPr lang="en-US" sz="2800" dirty="0" err="1"/>
              <a:t>functioneaza</a:t>
            </a:r>
            <a:r>
              <a:rPr lang="en-US" sz="2800" dirty="0"/>
              <a:t>:</a:t>
            </a:r>
            <a:endParaRPr lang="ro-RO" sz="2800" dirty="0"/>
          </a:p>
        </p:txBody>
      </p:sp>
      <p:pic>
        <p:nvPicPr>
          <p:cNvPr id="1026" name="Picture 2" descr="Image result for java compilation process">
            <a:extLst>
              <a:ext uri="{FF2B5EF4-FFF2-40B4-BE49-F238E27FC236}">
                <a16:creationId xmlns:a16="http://schemas.microsoft.com/office/drawing/2014/main" id="{C7A4EE94-EB10-4674-96BA-F3C4E00AE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48" y="1515863"/>
            <a:ext cx="5182323" cy="382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ine 2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C36AD091-BA6F-4B40-8659-FF2149AEDA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3" r="25798" b="11281"/>
          <a:stretch/>
        </p:blipFill>
        <p:spPr>
          <a:xfrm>
            <a:off x="186429" y="1156979"/>
            <a:ext cx="6365291" cy="510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8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993</Words>
  <Application>Microsoft Office PowerPoint</Application>
  <PresentationFormat>Ecran lat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Curs Java – modul 1</vt:lpstr>
      <vt:lpstr>Cuprins:</vt:lpstr>
      <vt:lpstr>1) JDK </vt:lpstr>
      <vt:lpstr>Editii</vt:lpstr>
      <vt:lpstr>2) JRE</vt:lpstr>
      <vt:lpstr>3) JVM</vt:lpstr>
      <vt:lpstr>4) Compilare VS Interpretare</vt:lpstr>
      <vt:lpstr>5) Cum se executa un program scris in Java?</vt:lpstr>
      <vt:lpstr>   Asa arata:                                                             Asa functioneaza:</vt:lpstr>
      <vt:lpstr>Execution Engine</vt:lpstr>
      <vt:lpstr>Classloader</vt:lpstr>
      <vt:lpstr>Caracteristicile limbajului Java </vt:lpstr>
      <vt:lpstr>6) Fisiere/Directoare(foldere) specific proiectelor Java</vt:lpstr>
      <vt:lpstr>Principii: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Java – modul 2</dc:title>
  <dc:creator>Patricia Popa</dc:creator>
  <cp:lastModifiedBy>Patricia</cp:lastModifiedBy>
  <cp:revision>149</cp:revision>
  <dcterms:created xsi:type="dcterms:W3CDTF">2019-09-12T12:20:52Z</dcterms:created>
  <dcterms:modified xsi:type="dcterms:W3CDTF">2020-02-18T19:25:38Z</dcterms:modified>
</cp:coreProperties>
</file>