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78" r:id="rId15"/>
    <p:sldId id="277" r:id="rId16"/>
    <p:sldId id="267" r:id="rId17"/>
    <p:sldId id="268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116-0F55-45B0-82F2-9D8BEFDB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7F2B-DBC0-4BA0-A56A-5EDFD7A6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DE6-50D1-46A5-B85E-D68EFBC7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6B1-8AF4-460E-A4FE-185769B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786-1AD1-4750-A795-6912838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CE4C-1850-4AD4-8217-D8272198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C7A69-C561-4061-8471-0A74DD04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4939-0C67-4604-A8A7-6878F30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9E5-77AE-4AED-B01F-D92964E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1150-0E58-4B9D-BFEC-A20CA1F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1510-00B3-4B16-946B-0F30DB63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7E80-52B3-4C4A-AB00-357C5020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7D8-9918-4DF7-BA79-156706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B724-DEBE-4A76-8736-2833121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01C1-25FE-420E-9248-8B73B23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09D-2D1C-4B17-8E81-9BB63DC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F96-EA8B-4E25-B0C3-56C26649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AFF-FA42-4A75-9CA3-E191202F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8C5B-8EA5-4B50-B4DA-7A6374B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D558-EEDB-4EC3-991F-BB536ADE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D261-6458-4DD2-A5E1-C3DD9BDC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8866-2880-4C00-B4F2-402F3C3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60A1-A2BD-47E1-9278-CDE36A2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E01A-13A1-4876-BCC0-D7DF0301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0D7C-26E4-4D7C-8B73-BD5C57A8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FD7-2967-463A-98ED-4B171A1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701-DF8E-4B78-B8DC-2EC161D9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F59A-DF63-4045-813A-CAA375EB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9F0B-EDCD-49B4-A938-A56D592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E9A5-F792-4BD8-820F-6257376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9D2E-CAEF-4228-9DB7-63D866A3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5B2-9F28-40B9-AA8E-B4F51201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EDEB-DC64-4C13-B4DF-7EC4550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3664-9DD6-4F15-BCEE-DCF7CF64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9C34-4E34-40C0-816E-C049A11F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28A3-A908-4355-B5D0-603AACCC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7BF1-13C6-4218-8048-9A467C1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0007-A23F-4FB2-A3CE-CF7B95B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FB175-D612-46A0-946C-C8C02E2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10F-149E-4238-9C9B-EA6F3B35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6BFF1-196C-4901-9A3F-9BE5001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6CB2-A582-4988-89A1-6C2323E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4676-6A8F-46C3-A1B0-6CE90D44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7E2C-852A-43F9-ABF2-C5869D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5B79-09DF-46FD-A8EB-8B803C8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133-3DE1-4B81-82CB-74DEF9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DDB0-8631-4524-BE55-D721A5D6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B6C2-0E00-4C28-AFAA-C09EB01D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8EEE-BF15-43AB-83DA-0F9DEACE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ECE9-5148-4F27-AE83-B3E94DD1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5107-F020-46EC-B86E-E002CCC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DBC9-FD06-4C13-A96F-20955111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AC2-2142-44BD-B764-0FF37A7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9CB7D-EBC0-4196-B9D3-A3AAFCFD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D009-4E42-4589-ABBC-C31B4604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3006-CCCF-4C0D-8634-F641CFC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F94-E5B1-4684-BE2F-3B972CC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FA3C-8058-43DE-AB01-0043B30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3485-1D46-4611-A496-DB78BBF3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64CA-3967-4FAC-8E48-DFB22AA3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992A-079F-4C24-82EF-616BDE77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A76-1D23-49DD-A3D3-3C2AC7CC3EE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8A11-1976-48C7-829A-EF4D2BD1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8B5D-89D2-4EE4-871F-1145E21C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070-6863-4971-98DF-CC282AB9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2.2) </a:t>
            </a:r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variabilelor</a:t>
            </a:r>
            <a:r>
              <a:rPr lang="en-US" b="1" dirty="0"/>
              <a:t> </a:t>
            </a:r>
            <a:r>
              <a:rPr lang="en-US" b="1" dirty="0" err="1"/>
              <a:t>membru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7855-8E9F-41B6-BB15-3DF5412A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(</a:t>
            </a:r>
            <a:r>
              <a:rPr lang="en-US" dirty="0" err="1"/>
              <a:t>campuri</a:t>
            </a:r>
            <a:r>
              <a:rPr lang="en-US" dirty="0"/>
              <a:t>)</a:t>
            </a:r>
          </a:p>
          <a:p>
            <a:pPr lvl="1"/>
            <a:r>
              <a:rPr lang="it-IT" dirty="0"/>
              <a:t> variabile declarate in metode (variabile locale)</a:t>
            </a:r>
          </a:p>
          <a:p>
            <a:pPr lvl="1"/>
            <a:r>
              <a:rPr lang="it-IT" dirty="0"/>
              <a:t> variabile declarate in semnaturile metodelor (parametri)</a:t>
            </a:r>
          </a:p>
          <a:p>
            <a:pPr lvl="1"/>
            <a:endParaRPr lang="it-IT" dirty="0"/>
          </a:p>
          <a:p>
            <a:r>
              <a:rPr lang="en-US" dirty="0" err="1"/>
              <a:t>Declaratia</a:t>
            </a:r>
            <a:r>
              <a:rPr lang="en-US" dirty="0"/>
              <a:t> </a:t>
            </a:r>
            <a:r>
              <a:rPr lang="en-US" dirty="0" err="1"/>
              <a:t>campurilor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compusa</a:t>
            </a:r>
            <a:r>
              <a:rPr lang="en-US" dirty="0"/>
              <a:t> din:</a:t>
            </a:r>
          </a:p>
          <a:p>
            <a:pPr lvl="1"/>
            <a:r>
              <a:rPr lang="en-US" dirty="0"/>
              <a:t> zero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modificator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(ex: </a:t>
            </a:r>
            <a:r>
              <a:rPr lang="en-US" b="1" dirty="0"/>
              <a:t>public</a:t>
            </a:r>
            <a:r>
              <a:rPr lang="en-US" dirty="0"/>
              <a:t> = </a:t>
            </a:r>
            <a:r>
              <a:rPr lang="en-US" dirty="0" err="1"/>
              <a:t>campul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accesibil</a:t>
            </a:r>
            <a:r>
              <a:rPr lang="en-US" dirty="0"/>
              <a:t> din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 = </a:t>
            </a:r>
            <a:r>
              <a:rPr lang="es-ES" dirty="0" err="1"/>
              <a:t>campul</a:t>
            </a:r>
            <a:r>
              <a:rPr lang="es-ES" dirty="0"/>
              <a:t> este </a:t>
            </a:r>
            <a:r>
              <a:rPr lang="es-ES" dirty="0" err="1"/>
              <a:t>accesibil</a:t>
            </a:r>
            <a:r>
              <a:rPr lang="es-ES" dirty="0"/>
              <a:t> </a:t>
            </a:r>
            <a:r>
              <a:rPr lang="es-ES" dirty="0" err="1"/>
              <a:t>doar</a:t>
            </a:r>
            <a:r>
              <a:rPr lang="es-ES" dirty="0"/>
              <a:t> din </a:t>
            </a:r>
            <a:r>
              <a:rPr lang="es-ES" dirty="0" err="1"/>
              <a:t>clasa</a:t>
            </a:r>
            <a:r>
              <a:rPr lang="es-ES" dirty="0"/>
              <a:t> in </a:t>
            </a:r>
            <a:r>
              <a:rPr lang="es-ES" dirty="0" err="1"/>
              <a:t>care</a:t>
            </a:r>
            <a:r>
              <a:rPr lang="es-ES" dirty="0"/>
              <a:t> </a:t>
            </a:r>
            <a:r>
              <a:rPr lang="es-ES" dirty="0" err="1"/>
              <a:t>acesta</a:t>
            </a:r>
            <a:r>
              <a:rPr lang="es-ES" dirty="0"/>
              <a:t> este </a:t>
            </a:r>
            <a:r>
              <a:rPr lang="es-ES" dirty="0" err="1"/>
              <a:t>declarat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date al </a:t>
            </a:r>
            <a:r>
              <a:rPr lang="en-US" dirty="0" err="1"/>
              <a:t>campului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campului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5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0E10-271A-445C-9630-DF7778B1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F468-6478-4F06-AAD8-EE8A719B0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spiritul</a:t>
            </a:r>
            <a:r>
              <a:rPr lang="en-US" dirty="0"/>
              <a:t> </a:t>
            </a:r>
            <a:r>
              <a:rPr lang="en-US" dirty="0" err="1"/>
              <a:t>ascunderii</a:t>
            </a:r>
            <a:r>
              <a:rPr lang="en-US" dirty="0"/>
              <a:t> </a:t>
            </a:r>
            <a:r>
              <a:rPr lang="en-US" dirty="0" err="1"/>
              <a:t>detaliilor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 fata de exterior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practica</a:t>
            </a:r>
            <a:r>
              <a:rPr lang="en-US" dirty="0"/>
              <a:t> </a:t>
            </a:r>
            <a:r>
              <a:rPr lang="en-US" dirty="0" err="1"/>
              <a:t>obligatorie</a:t>
            </a:r>
            <a:r>
              <a:rPr lang="en-US" dirty="0"/>
              <a:t> ca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it-IT" dirty="0"/>
              <a:t>variabilele membru ale unei clase sa </a:t>
            </a:r>
            <a:r>
              <a:rPr lang="it-IT" dirty="0" err="1"/>
              <a:t>fie</a:t>
            </a:r>
            <a:r>
              <a:rPr lang="it-IT" dirty="0"/>
              <a:t> declarate private, si eventual pentru accesul din exterior la ele sa </a:t>
            </a:r>
            <a:r>
              <a:rPr lang="en-US" dirty="0"/>
              <a:t>se </a:t>
            </a:r>
            <a:r>
              <a:rPr lang="en-US" dirty="0" err="1"/>
              <a:t>foloseasca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tip setter/getter. </a:t>
            </a:r>
          </a:p>
          <a:p>
            <a:r>
              <a:rPr lang="en-US" dirty="0"/>
              <a:t>Dar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facem</a:t>
            </a:r>
            <a:r>
              <a:rPr lang="en-US" dirty="0"/>
              <a:t> getter/setter la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campurile</a:t>
            </a:r>
            <a:r>
              <a:rPr lang="en-US" dirty="0"/>
              <a:t> nu </a:t>
            </a:r>
            <a:r>
              <a:rPr lang="en-US" dirty="0" err="1"/>
              <a:t>inseamna</a:t>
            </a:r>
            <a:r>
              <a:rPr lang="en-US" dirty="0"/>
              <a:t> OOP.</a:t>
            </a:r>
          </a:p>
          <a:p>
            <a:r>
              <a:rPr lang="it-IT" dirty="0"/>
              <a:t>Ideal </a:t>
            </a:r>
            <a:r>
              <a:rPr lang="it-IT" dirty="0" err="1"/>
              <a:t>ar</a:t>
            </a:r>
            <a:r>
              <a:rPr lang="it-IT" dirty="0"/>
              <a:t> fi </a:t>
            </a:r>
            <a:r>
              <a:rPr lang="it-IT" dirty="0" err="1"/>
              <a:t>ca</a:t>
            </a:r>
            <a:r>
              <a:rPr lang="it-IT" dirty="0"/>
              <a:t> initial toate campurile sa </a:t>
            </a:r>
            <a:r>
              <a:rPr lang="it-IT" dirty="0" err="1"/>
              <a:t>fie</a:t>
            </a:r>
            <a:r>
              <a:rPr lang="it-IT" dirty="0"/>
              <a:t> private, si sa se creeze setter/getter doar la campurile la care </a:t>
            </a:r>
            <a:r>
              <a:rPr lang="en-US" dirty="0"/>
              <a:t>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alternativa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trebuiesc</a:t>
            </a:r>
            <a:r>
              <a:rPr lang="en-US" dirty="0"/>
              <a:t> </a:t>
            </a:r>
            <a:r>
              <a:rPr lang="en-US" dirty="0" err="1"/>
              <a:t>apelate</a:t>
            </a:r>
            <a:r>
              <a:rPr lang="en-US" dirty="0"/>
              <a:t> din exterior,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cat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posibil</a:t>
            </a:r>
            <a:r>
              <a:rPr lang="en-US" dirty="0"/>
              <a:t>.</a:t>
            </a:r>
          </a:p>
          <a:p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intotdeauna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mica,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cuvintelor</a:t>
            </a:r>
            <a:r>
              <a:rPr lang="en-US" dirty="0"/>
              <a:t> din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inceapa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mare. Ex: name, age, </a:t>
            </a:r>
            <a:r>
              <a:rPr lang="en-US" dirty="0" err="1"/>
              <a:t>dateOfBirth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A24B-4E5F-4012-942C-7BD17ED2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2.3) </a:t>
            </a:r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metodelor</a:t>
            </a:r>
            <a:r>
              <a:rPr lang="en-US" b="1" dirty="0"/>
              <a:t> </a:t>
            </a:r>
            <a:r>
              <a:rPr lang="en-US" b="1" dirty="0" err="1"/>
              <a:t>membru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E0F0-AEE0-416F-B9FD-A6963B37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b="1" dirty="0"/>
              <a:t>: </a:t>
            </a:r>
            <a:r>
              <a:rPr lang="en-US" b="1" dirty="0" err="1"/>
              <a:t>Semnatura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=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+ </a:t>
            </a:r>
            <a:r>
              <a:rPr lang="en-US" dirty="0" err="1"/>
              <a:t>tipurile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endParaRPr lang="en-US" dirty="0"/>
          </a:p>
          <a:p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respecte</a:t>
            </a:r>
            <a:r>
              <a:rPr lang="en-US" dirty="0"/>
              <a:t>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conventii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, </a:t>
            </a:r>
            <a:r>
              <a:rPr lang="en-US" dirty="0" err="1"/>
              <a:t>doar</a:t>
            </a:r>
            <a:r>
              <a:rPr lang="en-US" dirty="0"/>
              <a:t> ca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singurul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din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fiee</a:t>
            </a:r>
            <a:r>
              <a:rPr lang="en-US" dirty="0"/>
              <a:t> un verb care </a:t>
            </a:r>
            <a:r>
              <a:rPr lang="en-US" dirty="0" err="1"/>
              <a:t>descrie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</a:t>
            </a:r>
            <a:r>
              <a:rPr lang="en-US" dirty="0" err="1"/>
              <a:t>metoda</a:t>
            </a:r>
            <a:r>
              <a:rPr lang="en-US" dirty="0"/>
              <a:t>. </a:t>
            </a:r>
          </a:p>
          <a:p>
            <a:r>
              <a:rPr lang="en-US" dirty="0"/>
              <a:t>In mod normal, </a:t>
            </a:r>
            <a:r>
              <a:rPr lang="it-IT" dirty="0"/>
              <a:t>numele metodelor ar trebui sa </a:t>
            </a:r>
            <a:r>
              <a:rPr lang="it-IT" dirty="0" err="1"/>
              <a:t>fie</a:t>
            </a:r>
            <a:r>
              <a:rPr lang="it-IT" dirty="0"/>
              <a:t> unic in cadrul unei clase. Totusi, metodele se pot </a:t>
            </a:r>
            <a:r>
              <a:rPr lang="it-IT" b="1" dirty="0"/>
              <a:t>supraincarca</a:t>
            </a:r>
            <a:r>
              <a:rPr lang="it-IT" dirty="0"/>
              <a:t> (</a:t>
            </a:r>
            <a:r>
              <a:rPr lang="it-IT" b="1" dirty="0"/>
              <a:t>overload</a:t>
            </a:r>
            <a:r>
              <a:rPr lang="it-IT" dirty="0"/>
              <a:t>), putand avea acelasi nume daca difera numarul si/sau </a:t>
            </a:r>
            <a:r>
              <a:rPr lang="en-US" dirty="0" err="1"/>
              <a:t>tipurile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14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712F-04E3-486F-9D84-577FA6C6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2.4) </a:t>
            </a:r>
            <a:r>
              <a:rPr lang="en-US" b="1" dirty="0" err="1"/>
              <a:t>Supraincarcarea</a:t>
            </a:r>
            <a:r>
              <a:rPr lang="en-US" b="1" dirty="0"/>
              <a:t> </a:t>
            </a:r>
            <a:r>
              <a:rPr lang="en-US" b="1" dirty="0" err="1"/>
              <a:t>metodelor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95B9-1703-404D-B061-FDFFB4D4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public class Drawer {</a:t>
            </a:r>
          </a:p>
          <a:p>
            <a:pPr marL="0" indent="0">
              <a:buNone/>
            </a:pPr>
            <a:r>
              <a:rPr lang="en-US" i="1" dirty="0"/>
              <a:t>	public void draw(String s) {}</a:t>
            </a:r>
          </a:p>
          <a:p>
            <a:pPr marL="0" indent="0">
              <a:buNone/>
            </a:pPr>
            <a:r>
              <a:rPr lang="en-US" i="1" dirty="0"/>
              <a:t>	public void draw(int </a:t>
            </a:r>
            <a:r>
              <a:rPr lang="en-US" i="1" dirty="0" err="1"/>
              <a:t>i</a:t>
            </a:r>
            <a:r>
              <a:rPr lang="en-US" i="1" dirty="0"/>
              <a:t>) {}</a:t>
            </a:r>
          </a:p>
          <a:p>
            <a:pPr marL="0" indent="0">
              <a:buNone/>
            </a:pPr>
            <a:r>
              <a:rPr lang="en-US" i="1" dirty="0"/>
              <a:t>	public void draw(double f) {}</a:t>
            </a:r>
          </a:p>
          <a:p>
            <a:pPr marL="0" indent="0">
              <a:buNone/>
            </a:pPr>
            <a:r>
              <a:rPr lang="en-US" i="1" dirty="0"/>
              <a:t>	public void draw(int </a:t>
            </a:r>
            <a:r>
              <a:rPr lang="en-US" i="1" dirty="0" err="1"/>
              <a:t>i</a:t>
            </a:r>
            <a:r>
              <a:rPr lang="en-US" i="1" dirty="0"/>
              <a:t>, double f) {}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tipurilor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. Un </a:t>
            </a:r>
            <a:r>
              <a:rPr lang="en-US" dirty="0" err="1"/>
              <a:t>apel</a:t>
            </a:r>
            <a:r>
              <a:rPr lang="en-US" dirty="0"/>
              <a:t> de forma </a:t>
            </a:r>
            <a:r>
              <a:rPr lang="en-US" b="1" i="1" dirty="0"/>
              <a:t>draw("</a:t>
            </a:r>
            <a:r>
              <a:rPr lang="en-US" b="1" i="1" dirty="0" err="1"/>
              <a:t>abc</a:t>
            </a:r>
            <a:r>
              <a:rPr lang="en-US" b="1" i="1" dirty="0"/>
              <a:t>")</a:t>
            </a:r>
            <a:r>
              <a:rPr lang="en-US" i="1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i="1" dirty="0"/>
              <a:t>draw(String s)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un </a:t>
            </a:r>
            <a:r>
              <a:rPr lang="en-US" dirty="0" err="1"/>
              <a:t>apel</a:t>
            </a:r>
            <a:r>
              <a:rPr lang="en-US" dirty="0"/>
              <a:t> de forma </a:t>
            </a:r>
            <a:r>
              <a:rPr lang="en-US" b="1" i="1" dirty="0"/>
              <a:t>draw(10)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/>
              <a:t>draw(int x)</a:t>
            </a:r>
            <a:r>
              <a:rPr lang="en-US" dirty="0"/>
              <a:t>.</a:t>
            </a:r>
          </a:p>
          <a:p>
            <a:r>
              <a:rPr lang="en-US" dirty="0" err="1"/>
              <a:t>Compilatorul</a:t>
            </a:r>
            <a:r>
              <a:rPr lang="en-US" dirty="0"/>
              <a:t> </a:t>
            </a:r>
            <a:r>
              <a:rPr lang="en-US" b="1" dirty="0"/>
              <a:t>nu</a:t>
            </a:r>
            <a:r>
              <a:rPr lang="en-US" dirty="0"/>
              <a:t> face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tipului</a:t>
            </a:r>
            <a:r>
              <a:rPr lang="en-US" dirty="0"/>
              <a:t> </a:t>
            </a:r>
            <a:r>
              <a:rPr lang="en-US" dirty="0" err="1"/>
              <a:t>returnat</a:t>
            </a:r>
            <a:r>
              <a:rPr lang="en-US" dirty="0"/>
              <a:t>.</a:t>
            </a:r>
          </a:p>
          <a:p>
            <a:r>
              <a:rPr lang="pt-BR" dirty="0"/>
              <a:t>Acesta </a:t>
            </a:r>
            <a:r>
              <a:rPr lang="pt-BR" b="1" dirty="0"/>
              <a:t>nu</a:t>
            </a:r>
            <a:r>
              <a:rPr lang="pt-BR" dirty="0"/>
              <a:t> face parte din semnatura metodei.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170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DDA5B65-E615-47F5-BEFB-D82B0F32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2.4) </a:t>
            </a:r>
            <a:r>
              <a:rPr lang="en-US" b="1" dirty="0" err="1"/>
              <a:t>Supraincarcarea</a:t>
            </a:r>
            <a:r>
              <a:rPr lang="en-US" b="1" dirty="0"/>
              <a:t> </a:t>
            </a:r>
            <a:r>
              <a:rPr lang="en-US" b="1" dirty="0" err="1"/>
              <a:t>metodelor</a:t>
            </a:r>
            <a:r>
              <a:rPr lang="en-US" b="1" dirty="0"/>
              <a:t> (cont’d)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D3B9A51-CDF5-4002-9D07-E67D3EAF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Ordinea</a:t>
            </a:r>
            <a:r>
              <a:rPr lang="en-US" dirty="0"/>
              <a:t> de matching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apelate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 primitive: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Potrivire</a:t>
            </a:r>
            <a:r>
              <a:rPr lang="en-US" dirty="0"/>
              <a:t> exacta,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tipului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primitiv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“mare”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current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Tipul</a:t>
            </a:r>
            <a:r>
              <a:rPr lang="en-US" dirty="0"/>
              <a:t> Wrapper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Varargs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5963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5CAF-948B-40A7-9A61-9A89494F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2.5) </a:t>
            </a:r>
            <a:r>
              <a:rPr lang="en-US" b="1" dirty="0" err="1"/>
              <a:t>Cuvantul</a:t>
            </a:r>
            <a:r>
              <a:rPr lang="en-US" b="1" dirty="0"/>
              <a:t> </a:t>
            </a:r>
            <a:r>
              <a:rPr lang="en-US" b="1" dirty="0" err="1"/>
              <a:t>cheie</a:t>
            </a:r>
            <a:r>
              <a:rPr lang="en-US" b="1" dirty="0"/>
              <a:t>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9C2F-E89E-4119-83C7-65D5940E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constructor,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referinta</a:t>
            </a:r>
            <a:r>
              <a:rPr lang="en-US" dirty="0"/>
              <a:t> la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, </a:t>
            </a:r>
            <a:r>
              <a:rPr lang="en-US" dirty="0" err="1"/>
              <a:t>obiectul</a:t>
            </a:r>
            <a:r>
              <a:rPr lang="en-US" dirty="0"/>
              <a:t> a </a:t>
            </a:r>
            <a:r>
              <a:rPr lang="en-US" dirty="0" err="1"/>
              <a:t>carui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constructor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apelat</a:t>
            </a:r>
            <a:r>
              <a:rPr lang="en-US" dirty="0"/>
              <a:t>.</a:t>
            </a:r>
          </a:p>
          <a:p>
            <a:r>
              <a:rPr lang="it-IT" dirty="0"/>
              <a:t>Este posibila referirea la orice variabila membru sau metoda prin intermediul lui </a:t>
            </a:r>
            <a:r>
              <a:rPr lang="it-IT" b="1" dirty="0"/>
              <a:t>this</a:t>
            </a:r>
            <a:r>
              <a:rPr lang="it-IT" dirty="0"/>
              <a:t>.</a:t>
            </a:r>
          </a:p>
          <a:p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motiv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un camp </a:t>
            </a:r>
            <a:r>
              <a:rPr lang="en-US" dirty="0" err="1"/>
              <a:t>este</a:t>
            </a:r>
            <a:r>
              <a:rPr lang="en-US" dirty="0"/>
              <a:t> "</a:t>
            </a:r>
            <a:r>
              <a:rPr lang="en-US" dirty="0" err="1"/>
              <a:t>umbrit</a:t>
            </a:r>
            <a:r>
              <a:rPr lang="en-US" dirty="0"/>
              <a:t>" de un </a:t>
            </a:r>
            <a:r>
              <a:rPr lang="en-US" dirty="0" err="1"/>
              <a:t>parametru</a:t>
            </a:r>
            <a:r>
              <a:rPr lang="en-US" dirty="0"/>
              <a:t> (</a:t>
            </a:r>
            <a:r>
              <a:rPr lang="en-US" dirty="0" err="1"/>
              <a:t>parametrul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campul</a:t>
            </a:r>
            <a:r>
              <a:rPr lang="en-US" dirty="0"/>
              <a:t> au exact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69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4933-F5ED-446C-A096-54DAC08D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2.6) </a:t>
            </a:r>
            <a:r>
              <a:rPr lang="en-US" b="1" dirty="0" err="1"/>
              <a:t>Constructori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8414-59A2-4C50-A680-E8B5E177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/>
              <a:t>Constructor </a:t>
            </a:r>
            <a:r>
              <a:rPr lang="en-US" dirty="0"/>
              <a:t>=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speciala</a:t>
            </a:r>
            <a:r>
              <a:rPr lang="en-US" dirty="0"/>
              <a:t> care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instantiem</a:t>
            </a:r>
            <a:r>
              <a:rPr lang="en-US" dirty="0"/>
              <a:t> (</a:t>
            </a:r>
            <a:r>
              <a:rPr lang="en-US" dirty="0" err="1"/>
              <a:t>producem</a:t>
            </a:r>
            <a:r>
              <a:rPr lang="en-US" dirty="0"/>
              <a:t>) o </a:t>
            </a:r>
            <a:r>
              <a:rPr lang="en-US" dirty="0" err="1"/>
              <a:t>instanta</a:t>
            </a:r>
            <a:r>
              <a:rPr lang="en-US" dirty="0"/>
              <a:t> (un </a:t>
            </a:r>
            <a:r>
              <a:rPr lang="en-US" dirty="0" err="1"/>
              <a:t>obiect</a:t>
            </a:r>
            <a:r>
              <a:rPr lang="en-US" dirty="0"/>
              <a:t>)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r>
              <a:rPr lang="en-US" dirty="0"/>
              <a:t>Este special </a:t>
            </a:r>
            <a:r>
              <a:rPr lang="en-US" dirty="0" err="1"/>
              <a:t>pentru</a:t>
            </a:r>
            <a:r>
              <a:rPr lang="en-US" dirty="0"/>
              <a:t> ca:</a:t>
            </a:r>
          </a:p>
          <a:p>
            <a:pPr lvl="1"/>
            <a:r>
              <a:rPr lang="en-US" b="1" dirty="0"/>
              <a:t>Nu</a:t>
            </a:r>
            <a:r>
              <a:rPr lang="en-US" dirty="0"/>
              <a:t> are tip de date </a:t>
            </a:r>
            <a:r>
              <a:rPr lang="en-US" dirty="0" err="1"/>
              <a:t>returnat</a:t>
            </a:r>
            <a:r>
              <a:rPr lang="en-US" dirty="0"/>
              <a:t>,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macar</a:t>
            </a:r>
            <a:r>
              <a:rPr lang="en-US" dirty="0"/>
              <a:t> void!</a:t>
            </a:r>
          </a:p>
          <a:p>
            <a:pPr lvl="1"/>
            <a:r>
              <a:rPr lang="en-US" dirty="0" err="1"/>
              <a:t>Trebuie</a:t>
            </a:r>
            <a:r>
              <a:rPr lang="en-US" b="1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exact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contine</a:t>
            </a:r>
            <a:endParaRPr lang="en-US" dirty="0"/>
          </a:p>
          <a:p>
            <a:pPr lvl="1"/>
            <a:r>
              <a:rPr lang="en-US" dirty="0"/>
              <a:t>Nu se pot </a:t>
            </a:r>
            <a:r>
              <a:rPr lang="en-US" dirty="0" err="1"/>
              <a:t>apela</a:t>
            </a:r>
            <a:r>
              <a:rPr lang="en-US" dirty="0"/>
              <a:t> explicit, 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obisnuite</a:t>
            </a:r>
            <a:r>
              <a:rPr lang="en-US" dirty="0"/>
              <a:t>, ci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cuvantului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b="1" dirty="0"/>
              <a:t>new</a:t>
            </a:r>
          </a:p>
          <a:p>
            <a:r>
              <a:rPr lang="en-US" dirty="0"/>
              <a:t>Ex: </a:t>
            </a:r>
            <a:r>
              <a:rPr lang="en-US" i="1" dirty="0"/>
              <a:t>class Dog{</a:t>
            </a:r>
          </a:p>
          <a:p>
            <a:pPr marL="914400" lvl="2" indent="0">
              <a:buNone/>
            </a:pPr>
            <a:r>
              <a:rPr lang="en-US" i="1" dirty="0"/>
              <a:t>	String rasa;</a:t>
            </a:r>
          </a:p>
          <a:p>
            <a:pPr marL="914400" lvl="2" indent="0">
              <a:buNone/>
            </a:pPr>
            <a:r>
              <a:rPr lang="en-US" i="1" dirty="0"/>
              <a:t>	String </a:t>
            </a:r>
            <a:r>
              <a:rPr lang="en-US" i="1" dirty="0" err="1"/>
              <a:t>nume</a:t>
            </a:r>
            <a:r>
              <a:rPr lang="en-US" i="1" dirty="0"/>
              <a:t>;</a:t>
            </a:r>
          </a:p>
          <a:p>
            <a:pPr marL="914400" lvl="2" indent="0">
              <a:buNone/>
            </a:pPr>
            <a:endParaRPr lang="en-US" i="1" dirty="0"/>
          </a:p>
          <a:p>
            <a:pPr marL="914400" lvl="2" indent="0">
              <a:buNone/>
            </a:pPr>
            <a:r>
              <a:rPr lang="en-US" i="1" dirty="0"/>
              <a:t> 	public Dog(String rasa, String </a:t>
            </a:r>
            <a:r>
              <a:rPr lang="en-US" i="1" dirty="0" err="1"/>
              <a:t>nume</a:t>
            </a:r>
            <a:r>
              <a:rPr lang="en-US" i="1" dirty="0"/>
              <a:t>){</a:t>
            </a:r>
          </a:p>
          <a:p>
            <a:pPr marL="914400" lvl="2" indent="0">
              <a:buNone/>
            </a:pPr>
            <a:r>
              <a:rPr lang="en-US" i="1" dirty="0"/>
              <a:t>		</a:t>
            </a:r>
            <a:r>
              <a:rPr lang="en-US" i="1" dirty="0" err="1"/>
              <a:t>this.rasa</a:t>
            </a:r>
            <a:r>
              <a:rPr lang="en-US" i="1" dirty="0"/>
              <a:t> = rasa;</a:t>
            </a:r>
          </a:p>
          <a:p>
            <a:pPr marL="914400" lvl="2" indent="0">
              <a:buNone/>
            </a:pPr>
            <a:r>
              <a:rPr lang="en-US" i="1" dirty="0"/>
              <a:t>		</a:t>
            </a:r>
            <a:r>
              <a:rPr lang="en-US" i="1" dirty="0" err="1"/>
              <a:t>this.nume</a:t>
            </a:r>
            <a:r>
              <a:rPr lang="en-US" i="1" dirty="0"/>
              <a:t> = </a:t>
            </a:r>
            <a:r>
              <a:rPr lang="en-US" i="1" dirty="0" err="1"/>
              <a:t>nume</a:t>
            </a:r>
            <a:r>
              <a:rPr lang="en-US" i="1" dirty="0"/>
              <a:t>;</a:t>
            </a:r>
          </a:p>
          <a:p>
            <a:pPr marL="914400" lvl="2" indent="0">
              <a:buNone/>
            </a:pPr>
            <a:r>
              <a:rPr lang="en-US" i="1" dirty="0"/>
              <a:t>	}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1444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5CA9-6DCD-47B9-A112-0AE06D29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EAF0-3E6D-469C-A428-0A04B548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Supraincarcarea se aplica la fel si la constructori, deci pot exista mai multi constructori intr-o clasa, </a:t>
            </a:r>
            <a:r>
              <a:rPr lang="en-US" dirty="0" err="1"/>
              <a:t>diferentiati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nu se </a:t>
            </a:r>
            <a:r>
              <a:rPr lang="en-US" dirty="0" err="1"/>
              <a:t>furnizeaza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un constructor </a:t>
            </a:r>
            <a:r>
              <a:rPr lang="en-US" dirty="0" err="1"/>
              <a:t>compilatorul</a:t>
            </a:r>
            <a:r>
              <a:rPr lang="en-US" dirty="0"/>
              <a:t> </a:t>
            </a:r>
            <a:r>
              <a:rPr lang="en-US" dirty="0" err="1"/>
              <a:t>creeaza</a:t>
            </a:r>
            <a:r>
              <a:rPr lang="en-US" dirty="0"/>
              <a:t> automat un constructor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instantierea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furnizeaza</a:t>
            </a:r>
            <a:r>
              <a:rPr lang="en-US" dirty="0"/>
              <a:t> </a:t>
            </a:r>
            <a:r>
              <a:rPr lang="en-US" dirty="0" err="1"/>
              <a:t>insa</a:t>
            </a:r>
            <a:r>
              <a:rPr lang="en-US" dirty="0"/>
              <a:t> un constructor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compilatorul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constructor default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instantierea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constructorilor</a:t>
            </a:r>
            <a:r>
              <a:rPr lang="en-US" dirty="0"/>
              <a:t> </a:t>
            </a:r>
            <a:r>
              <a:rPr lang="en-US" dirty="0" err="1"/>
              <a:t>declarati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89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D631-43C1-40D9-B05E-D821CDB6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3.1) </a:t>
            </a:r>
            <a:r>
              <a:rPr lang="en-US" b="1" dirty="0" err="1"/>
              <a:t>Pasarea</a:t>
            </a:r>
            <a:r>
              <a:rPr lang="en-US" b="1" dirty="0"/>
              <a:t> </a:t>
            </a:r>
            <a:r>
              <a:rPr lang="en-US" b="1" dirty="0" err="1"/>
              <a:t>tipurilor</a:t>
            </a:r>
            <a:r>
              <a:rPr lang="en-US" b="1" dirty="0"/>
              <a:t>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CD75-ABA5-479D-9EFE-9DF642B6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Argumentele</a:t>
            </a:r>
            <a:r>
              <a:rPr lang="en-US" dirty="0"/>
              <a:t> </a:t>
            </a:r>
            <a:r>
              <a:rPr lang="en-US" b="1" dirty="0"/>
              <a:t>primitive</a:t>
            </a:r>
            <a:r>
              <a:rPr lang="en-US" dirty="0"/>
              <a:t> sunt </a:t>
            </a:r>
            <a:r>
              <a:rPr lang="en-US" b="1" dirty="0" err="1"/>
              <a:t>pasate</a:t>
            </a:r>
            <a:r>
              <a:rPr lang="en-US" b="1" dirty="0"/>
              <a:t> ca </a:t>
            </a:r>
            <a:r>
              <a:rPr lang="en-US" b="1" dirty="0" err="1"/>
              <a:t>valoare</a:t>
            </a:r>
            <a:r>
              <a:rPr lang="en-US" dirty="0"/>
              <a:t>.</a:t>
            </a:r>
          </a:p>
          <a:p>
            <a:r>
              <a:rPr lang="it-IT" dirty="0"/>
              <a:t>Toate modificarile asupra valorilor parametrilor se vor vedea doar in cadrul metodei apelate.</a:t>
            </a:r>
          </a:p>
          <a:p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se </a:t>
            </a:r>
            <a:r>
              <a:rPr lang="en-US" dirty="0" err="1"/>
              <a:t>incheie</a:t>
            </a:r>
            <a:r>
              <a:rPr lang="en-US" dirty="0"/>
              <a:t>, </a:t>
            </a:r>
            <a:r>
              <a:rPr lang="en-US" dirty="0" err="1"/>
              <a:t>parametrii</a:t>
            </a:r>
            <a:r>
              <a:rPr lang="en-US" dirty="0"/>
              <a:t> au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cu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dinainte</a:t>
            </a:r>
            <a:r>
              <a:rPr lang="en-US" dirty="0"/>
              <a:t> de </a:t>
            </a:r>
            <a:r>
              <a:rPr lang="en-US" dirty="0" err="1"/>
              <a:t>apel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768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5A78-AF5D-4FE7-984B-1F3166F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3.2) </a:t>
            </a:r>
            <a:r>
              <a:rPr lang="en-US" b="1" dirty="0" err="1"/>
              <a:t>Pasarea</a:t>
            </a:r>
            <a:r>
              <a:rPr lang="en-US" b="1" dirty="0"/>
              <a:t> </a:t>
            </a:r>
            <a:r>
              <a:rPr lang="en-US" b="1" dirty="0" err="1"/>
              <a:t>parametrilor</a:t>
            </a:r>
            <a:r>
              <a:rPr lang="en-US" b="1" dirty="0"/>
              <a:t> de tip </a:t>
            </a:r>
            <a:r>
              <a:rPr lang="en-US" b="1" dirty="0" err="1"/>
              <a:t>referinta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75D4-C208-4CA0-824F-4B0A1FB9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tipurile referinta sunt pasate tot prin valoare. </a:t>
            </a:r>
          </a:p>
          <a:p>
            <a:r>
              <a:rPr lang="it-IT" dirty="0"/>
              <a:t>La intoarcerea din apelul metodei referinta va referi exact acelasi obiect. </a:t>
            </a:r>
          </a:p>
          <a:p>
            <a:r>
              <a:rPr lang="it-IT" dirty="0"/>
              <a:t>Totusi, se vor vedea modicarile asupra variabilelor membru ale obiectului pasat.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1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213-7705-4D16-9108-C8833834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74D-3326-4751-A110-FD39843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alibri"/>
              </a:rPr>
              <a:t>Metode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introducere</a:t>
            </a:r>
            <a:endParaRPr lang="en-US" dirty="0">
              <a:cs typeface="Calibri"/>
            </a:endParaRPr>
          </a:p>
          <a:p>
            <a:r>
              <a:rPr lang="en-US" dirty="0" err="1"/>
              <a:t>Clase</a:t>
            </a:r>
            <a:r>
              <a:rPr lang="en-US" dirty="0"/>
              <a:t> –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fundamentale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  <a:p>
            <a:pPr lvl="1"/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membru</a:t>
            </a:r>
            <a:endParaRPr lang="en-US" dirty="0"/>
          </a:p>
          <a:p>
            <a:pPr lvl="1"/>
            <a:r>
              <a:rPr lang="en-US" dirty="0" err="1"/>
              <a:t>Supraincarcarea</a:t>
            </a:r>
            <a:r>
              <a:rPr lang="en-US" dirty="0"/>
              <a:t> </a:t>
            </a:r>
            <a:r>
              <a:rPr lang="en-US" dirty="0" err="1"/>
              <a:t>metodelor</a:t>
            </a:r>
            <a:endParaRPr lang="en-US" dirty="0"/>
          </a:p>
          <a:p>
            <a:pPr lvl="1"/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this</a:t>
            </a:r>
          </a:p>
          <a:p>
            <a:pPr lvl="1"/>
            <a:r>
              <a:rPr lang="en-US" dirty="0" err="1"/>
              <a:t>Constructori</a:t>
            </a:r>
            <a:endParaRPr lang="en-US" dirty="0"/>
          </a:p>
          <a:p>
            <a:r>
              <a:rPr lang="ro-RO" dirty="0">
                <a:cs typeface="Calibri"/>
              </a:rPr>
              <a:t>Pasarea parametrilor la metode</a:t>
            </a:r>
            <a:r>
              <a:rPr lang="en-US" dirty="0">
                <a:cs typeface="Calibri"/>
              </a:rPr>
              <a:t> (primitive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referinte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 err="1">
                <a:cs typeface="Calibri"/>
              </a:rPr>
              <a:t>Crearea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folosirea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obiectelor</a:t>
            </a:r>
            <a:endParaRPr lang="en-US" dirty="0">
              <a:cs typeface="Calibri"/>
            </a:endParaRPr>
          </a:p>
          <a:p>
            <a:endParaRPr lang="ro-RO" dirty="0">
              <a:cs typeface="Calibri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712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D843-E0B0-437D-A226-258A341F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4.1) </a:t>
            </a:r>
            <a:r>
              <a:rPr lang="en-US" b="1" dirty="0" err="1"/>
              <a:t>Crearea</a:t>
            </a:r>
            <a:r>
              <a:rPr lang="en-US" b="1" dirty="0"/>
              <a:t> </a:t>
            </a:r>
            <a:r>
              <a:rPr lang="en-US" b="1" dirty="0" err="1"/>
              <a:t>obiectelor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9918-16F9-4503-8175-556CA59C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Crearea unui obiect se face prin intermediul cuvantului cheie </a:t>
            </a:r>
            <a:r>
              <a:rPr lang="it-IT" b="1" dirty="0"/>
              <a:t>new</a:t>
            </a:r>
            <a:r>
              <a:rPr lang="it-IT" dirty="0"/>
              <a:t>.</a:t>
            </a:r>
          </a:p>
          <a:p>
            <a:r>
              <a:rPr lang="en-US" dirty="0"/>
              <a:t>Ex: </a:t>
            </a:r>
            <a:r>
              <a:rPr lang="en-US" i="1" dirty="0"/>
              <a:t>String s = new String("</a:t>
            </a:r>
            <a:r>
              <a:rPr lang="en-US" i="1" dirty="0" err="1"/>
              <a:t>abc</a:t>
            </a:r>
            <a:r>
              <a:rPr lang="en-US" i="1" dirty="0"/>
              <a:t>");</a:t>
            </a:r>
          </a:p>
          <a:p>
            <a:r>
              <a:rPr lang="en-US" dirty="0" err="1"/>
              <a:t>Apelul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face </a:t>
            </a:r>
            <a:r>
              <a:rPr lang="en-US" dirty="0" err="1"/>
              <a:t>practic</a:t>
            </a:r>
            <a:r>
              <a:rPr lang="en-US" dirty="0"/>
              <a:t> 3 </a:t>
            </a:r>
            <a:r>
              <a:rPr lang="en-US" dirty="0" err="1"/>
              <a:t>lucruri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b="1" dirty="0"/>
              <a:t>Declarare</a:t>
            </a:r>
            <a:r>
              <a:rPr lang="pt-BR" dirty="0"/>
              <a:t> - se declara o variabila numita s de tip String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Instantiere</a:t>
            </a:r>
            <a:r>
              <a:rPr lang="en-US" dirty="0"/>
              <a:t> - se </a:t>
            </a:r>
            <a:r>
              <a:rPr lang="en-US" dirty="0" err="1"/>
              <a:t>creeaza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String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referinta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el se </a:t>
            </a:r>
            <a:r>
              <a:rPr lang="en-US" dirty="0" err="1"/>
              <a:t>plaseaza</a:t>
            </a:r>
            <a:r>
              <a:rPr lang="en-US" dirty="0"/>
              <a:t> in </a:t>
            </a:r>
            <a:r>
              <a:rPr lang="en-US" dirty="0" err="1"/>
              <a:t>variabila</a:t>
            </a:r>
            <a:r>
              <a:rPr lang="en-US" dirty="0"/>
              <a:t> 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Initializare</a:t>
            </a:r>
            <a:r>
              <a:rPr lang="en-US" dirty="0"/>
              <a:t> - se </a:t>
            </a:r>
            <a:r>
              <a:rPr lang="en-US" dirty="0" err="1"/>
              <a:t>initializeaza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apelului</a:t>
            </a:r>
            <a:r>
              <a:rPr lang="en-US" dirty="0"/>
              <a:t> </a:t>
            </a:r>
            <a:r>
              <a:rPr lang="en-US" dirty="0" err="1"/>
              <a:t>constructorului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String (in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curenta</a:t>
            </a:r>
            <a:r>
              <a:rPr lang="en-US" dirty="0"/>
              <a:t> a String-</a:t>
            </a:r>
            <a:r>
              <a:rPr lang="en-US" dirty="0" err="1"/>
              <a:t>ului</a:t>
            </a:r>
            <a:r>
              <a:rPr lang="en-US" dirty="0"/>
              <a:t>, care </a:t>
            </a:r>
            <a:r>
              <a:rPr lang="en-US" dirty="0" err="1"/>
              <a:t>este</a:t>
            </a:r>
            <a:r>
              <a:rPr lang="en-US" dirty="0"/>
              <a:t> "</a:t>
            </a:r>
            <a:r>
              <a:rPr lang="en-US" dirty="0" err="1"/>
              <a:t>abc</a:t>
            </a:r>
            <a:r>
              <a:rPr lang="en-US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1303957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5275-6D44-4DF1-ACE0-5EBF989F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4.1) </a:t>
            </a:r>
            <a:r>
              <a:rPr lang="en-US" b="1" dirty="0" err="1"/>
              <a:t>Crearea</a:t>
            </a:r>
            <a:r>
              <a:rPr lang="en-US" b="1" dirty="0"/>
              <a:t> </a:t>
            </a:r>
            <a:r>
              <a:rPr lang="en-US" b="1" dirty="0" err="1"/>
              <a:t>obiectelor</a:t>
            </a:r>
            <a:r>
              <a:rPr lang="en-US" b="1" dirty="0"/>
              <a:t>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127B-AADB-4318-B9E9-017FEB45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variabilelor</a:t>
            </a:r>
            <a:r>
              <a:rPr lang="en-US" b="1" dirty="0"/>
              <a:t> de tip </a:t>
            </a:r>
            <a:r>
              <a:rPr lang="en-US" b="1" dirty="0" err="1"/>
              <a:t>referinta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Are forma: [</a:t>
            </a:r>
            <a:r>
              <a:rPr lang="en-US" dirty="0" err="1"/>
              <a:t>tipReferinta</a:t>
            </a:r>
            <a:r>
              <a:rPr lang="en-US" dirty="0"/>
              <a:t>] [</a:t>
            </a:r>
            <a:r>
              <a:rPr lang="en-US" dirty="0" err="1"/>
              <a:t>numeVariabila</a:t>
            </a:r>
            <a:r>
              <a:rPr lang="en-US" dirty="0"/>
              <a:t>];</a:t>
            </a:r>
          </a:p>
          <a:p>
            <a:pPr lvl="1"/>
            <a:r>
              <a:rPr lang="it-IT" dirty="0"/>
              <a:t>Asta va informa compilatorul ca exista o variabila numita numeVariabila, care poate sa refere un </a:t>
            </a:r>
            <a:r>
              <a:rPr lang="en-US" dirty="0" err="1"/>
              <a:t>obiect</a:t>
            </a:r>
            <a:r>
              <a:rPr lang="en-US" dirty="0"/>
              <a:t> de tip </a:t>
            </a:r>
            <a:r>
              <a:rPr lang="en-US" dirty="0" err="1"/>
              <a:t>TipReferinta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b="1" dirty="0"/>
              <a:t>nu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pointa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it-IT" dirty="0"/>
              <a:t>nici un obiect pana in momentul cand i se va asigna din cod o valoare.</a:t>
            </a:r>
          </a:p>
          <a:p>
            <a:r>
              <a:rPr lang="en-US" b="1" dirty="0" err="1"/>
              <a:t>Instantierea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endParaRPr lang="en-US" b="1" dirty="0"/>
          </a:p>
          <a:p>
            <a:pPr lvl="1"/>
            <a:r>
              <a:rPr lang="it-IT" dirty="0"/>
              <a:t>Operatorul </a:t>
            </a:r>
            <a:r>
              <a:rPr lang="it-IT" b="1" dirty="0"/>
              <a:t>new</a:t>
            </a:r>
            <a:r>
              <a:rPr lang="it-IT" dirty="0"/>
              <a:t> aloca memorie pentru obiectul nou creat si returneaza o referinta catre el.</a:t>
            </a:r>
          </a:p>
          <a:p>
            <a:pPr lvl="1"/>
            <a:r>
              <a:rPr lang="en-US" dirty="0" err="1"/>
              <a:t>Totodata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Singurul</a:t>
            </a:r>
            <a:r>
              <a:rPr lang="en-US" dirty="0"/>
              <a:t> operand al </a:t>
            </a:r>
            <a:r>
              <a:rPr lang="en-US" dirty="0" err="1"/>
              <a:t>lui</a:t>
            </a:r>
            <a:r>
              <a:rPr lang="en-US" dirty="0"/>
              <a:t> new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apel</a:t>
            </a:r>
            <a:r>
              <a:rPr lang="en-US" dirty="0"/>
              <a:t> de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476237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E50D-D903-4EE3-9585-8A2AB1A8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4.2) </a:t>
            </a:r>
            <a:r>
              <a:rPr lang="en-US" b="1" dirty="0" err="1"/>
              <a:t>Folosirea</a:t>
            </a:r>
            <a:r>
              <a:rPr lang="en-US" b="1" dirty="0"/>
              <a:t> </a:t>
            </a:r>
            <a:r>
              <a:rPr lang="en-US" b="1" dirty="0" err="1"/>
              <a:t>obiectelor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A2B9-AE67-4F45-AC3D-61A25129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/>
              <a:t>Referirea la variabilele membru </a:t>
            </a:r>
          </a:p>
          <a:p>
            <a:pPr lvl="1"/>
            <a:r>
              <a:rPr lang="it-IT" dirty="0"/>
              <a:t>Din interiorul clasei in care sunt definite, se </a:t>
            </a:r>
            <a:r>
              <a:rPr lang="en-US" dirty="0" err="1"/>
              <a:t>acceseaza</a:t>
            </a:r>
            <a:r>
              <a:rPr lang="en-US" dirty="0"/>
              <a:t> direct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Din exterior </a:t>
            </a:r>
            <a:r>
              <a:rPr lang="en-US" dirty="0" err="1"/>
              <a:t>insa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ne </a:t>
            </a:r>
            <a:r>
              <a:rPr lang="en-US" dirty="0" err="1"/>
              <a:t>referi</a:t>
            </a:r>
            <a:r>
              <a:rPr lang="en-US" dirty="0"/>
              <a:t> la o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publica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spunem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a </a:t>
            </a:r>
            <a:r>
              <a:rPr lang="en-US" dirty="0" err="1"/>
              <a:t>carei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s-o </a:t>
            </a:r>
            <a:r>
              <a:rPr lang="en-US" dirty="0" err="1"/>
              <a:t>accesam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necesara</a:t>
            </a:r>
            <a:r>
              <a:rPr lang="en-US" dirty="0"/>
              <a:t> o </a:t>
            </a:r>
            <a:r>
              <a:rPr lang="en-US" dirty="0" err="1"/>
              <a:t>constructie</a:t>
            </a:r>
            <a:r>
              <a:rPr lang="en-US" dirty="0"/>
              <a:t> de forma: </a:t>
            </a:r>
            <a:r>
              <a:rPr lang="en-US" i="1" dirty="0" err="1"/>
              <a:t>referintaObiect.numeVariabila</a:t>
            </a:r>
            <a:endParaRPr lang="en-US" i="1" dirty="0"/>
          </a:p>
          <a:p>
            <a:pPr lvl="1"/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respectiva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private </a:t>
            </a:r>
            <a:r>
              <a:rPr lang="en-US" dirty="0" err="1"/>
              <a:t>ea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accesata</a:t>
            </a:r>
            <a:r>
              <a:rPr lang="en-US" dirty="0"/>
              <a:t> din exterior.</a:t>
            </a:r>
          </a:p>
          <a:p>
            <a:r>
              <a:rPr lang="it-IT" b="1" dirty="0"/>
              <a:t>Apelul metodelor unui obiect </a:t>
            </a:r>
          </a:p>
          <a:p>
            <a:pPr lvl="1"/>
            <a:r>
              <a:rPr lang="it-IT" dirty="0"/>
              <a:t>La fel ca in cazul variabilelor membru, si metodele necesita o referinta </a:t>
            </a:r>
            <a:r>
              <a:rPr lang="en-US" dirty="0"/>
              <a:t>la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apelate</a:t>
            </a:r>
            <a:r>
              <a:rPr lang="en-US" dirty="0"/>
              <a:t> din exterior.</a:t>
            </a:r>
          </a:p>
          <a:p>
            <a:pPr lvl="1"/>
            <a:r>
              <a:rPr lang="it-IT" dirty="0"/>
              <a:t>Apelul unei metode a unui obiect va avea forma : </a:t>
            </a:r>
            <a:r>
              <a:rPr lang="en-US" i="1" dirty="0" err="1"/>
              <a:t>referintaObiect.numeMetoda</a:t>
            </a:r>
            <a:r>
              <a:rPr lang="en-US" i="1" dirty="0"/>
              <a:t>(</a:t>
            </a:r>
            <a:r>
              <a:rPr lang="en-US" i="1" dirty="0" err="1"/>
              <a:t>listaParametri</a:t>
            </a:r>
            <a:r>
              <a:rPr lang="en-US" i="1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FD48-A013-4C46-85AA-7092B2DB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C8CC-43F3-48FA-BFF2-CA21DB24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Definitie</a:t>
            </a:r>
            <a:r>
              <a:rPr lang="en-US" i="1" dirty="0"/>
              <a:t>: </a:t>
            </a:r>
            <a:r>
              <a:rPr lang="en-US" b="1" i="1" dirty="0" err="1"/>
              <a:t>Functie</a:t>
            </a:r>
            <a:r>
              <a:rPr lang="en-US" i="1" dirty="0"/>
              <a:t> = bloc de </a:t>
            </a:r>
            <a:r>
              <a:rPr lang="en-US" i="1" dirty="0" err="1"/>
              <a:t>instructiuni</a:t>
            </a:r>
            <a:r>
              <a:rPr lang="en-US" i="1" dirty="0"/>
              <a:t> care </a:t>
            </a:r>
            <a:r>
              <a:rPr lang="en-US" i="1" dirty="0" err="1"/>
              <a:t>executa</a:t>
            </a:r>
            <a:r>
              <a:rPr lang="en-US" i="1" dirty="0"/>
              <a:t> o </a:t>
            </a:r>
            <a:r>
              <a:rPr lang="en-US" i="1" dirty="0" err="1"/>
              <a:t>anumita</a:t>
            </a:r>
            <a:r>
              <a:rPr lang="en-US" i="1" dirty="0"/>
              <a:t> </a:t>
            </a:r>
            <a:r>
              <a:rPr lang="en-US" i="1" dirty="0" err="1"/>
              <a:t>actiune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care, optional, </a:t>
            </a:r>
            <a:r>
              <a:rPr lang="en-US" i="1" dirty="0" err="1"/>
              <a:t>poate</a:t>
            </a:r>
            <a:r>
              <a:rPr lang="en-US" i="1" dirty="0"/>
              <a:t> </a:t>
            </a:r>
            <a:r>
              <a:rPr lang="en-US" i="1" dirty="0" err="1"/>
              <a:t>primi</a:t>
            </a:r>
            <a:r>
              <a:rPr lang="en-US" i="1" dirty="0"/>
              <a:t> un input </a:t>
            </a:r>
            <a:r>
              <a:rPr lang="en-US" i="1" dirty="0" err="1"/>
              <a:t>si</a:t>
            </a:r>
            <a:r>
              <a:rPr lang="en-US" i="1" dirty="0"/>
              <a:t>/</a:t>
            </a:r>
            <a:r>
              <a:rPr lang="en-US" i="1" dirty="0" err="1"/>
              <a:t>sau</a:t>
            </a:r>
            <a:r>
              <a:rPr lang="en-US" i="1" dirty="0"/>
              <a:t> produce un output.</a:t>
            </a:r>
          </a:p>
          <a:p>
            <a:r>
              <a:rPr lang="en-US" b="1" i="1" dirty="0" err="1">
                <a:solidFill>
                  <a:srgbClr val="FF0000"/>
                </a:solidFill>
              </a:rPr>
              <a:t>Definitie</a:t>
            </a:r>
            <a:r>
              <a:rPr lang="en-US" i="1" dirty="0"/>
              <a:t>: </a:t>
            </a:r>
            <a:r>
              <a:rPr lang="en-US" b="1" i="1" dirty="0" err="1"/>
              <a:t>Metoda</a:t>
            </a:r>
            <a:r>
              <a:rPr lang="en-US" i="1" dirty="0"/>
              <a:t> = </a:t>
            </a:r>
            <a:r>
              <a:rPr lang="en-US" i="1" dirty="0" err="1"/>
              <a:t>functie</a:t>
            </a:r>
            <a:r>
              <a:rPr lang="en-US" i="1" dirty="0"/>
              <a:t> </a:t>
            </a:r>
            <a:r>
              <a:rPr lang="en-US" i="1" dirty="0" err="1"/>
              <a:t>definita</a:t>
            </a:r>
            <a:r>
              <a:rPr lang="en-US" i="1" dirty="0"/>
              <a:t> in </a:t>
            </a:r>
            <a:r>
              <a:rPr lang="en-US" i="1" dirty="0" err="1"/>
              <a:t>interiorul</a:t>
            </a:r>
            <a:r>
              <a:rPr lang="en-US" i="1" dirty="0"/>
              <a:t> </a:t>
            </a:r>
            <a:r>
              <a:rPr lang="en-US" i="1" dirty="0" err="1"/>
              <a:t>unei</a:t>
            </a:r>
            <a:r>
              <a:rPr lang="en-US" i="1" dirty="0"/>
              <a:t> </a:t>
            </a:r>
            <a:r>
              <a:rPr lang="en-US" i="1" dirty="0" err="1"/>
              <a:t>clase</a:t>
            </a:r>
            <a:r>
              <a:rPr lang="en-US" i="1" dirty="0"/>
              <a:t>.</a:t>
            </a:r>
          </a:p>
          <a:p>
            <a:r>
              <a:rPr lang="en-US" i="1" dirty="0"/>
              <a:t>In Java, </a:t>
            </a:r>
            <a:r>
              <a:rPr lang="en-US" i="1" dirty="0" err="1"/>
              <a:t>fiind</a:t>
            </a:r>
            <a:r>
              <a:rPr lang="en-US" i="1" dirty="0"/>
              <a:t> un </a:t>
            </a:r>
            <a:r>
              <a:rPr lang="en-US" i="1" dirty="0" err="1"/>
              <a:t>limbaj</a:t>
            </a:r>
            <a:r>
              <a:rPr lang="en-US" i="1" dirty="0"/>
              <a:t> </a:t>
            </a:r>
            <a:r>
              <a:rPr lang="en-US" i="1" dirty="0" err="1"/>
              <a:t>orientat</a:t>
            </a:r>
            <a:r>
              <a:rPr lang="en-US" i="1" dirty="0"/>
              <a:t> pe </a:t>
            </a:r>
            <a:r>
              <a:rPr lang="en-US" i="1" dirty="0" err="1"/>
              <a:t>obiecte</a:t>
            </a:r>
            <a:r>
              <a:rPr lang="en-US" i="1" dirty="0"/>
              <a:t>, </a:t>
            </a:r>
            <a:r>
              <a:rPr lang="en-US" i="1" dirty="0" err="1"/>
              <a:t>toate</a:t>
            </a:r>
            <a:r>
              <a:rPr lang="en-US" i="1" dirty="0"/>
              <a:t> </a:t>
            </a:r>
            <a:r>
              <a:rPr lang="en-US" i="1" dirty="0" err="1"/>
              <a:t>functiile</a:t>
            </a:r>
            <a:r>
              <a:rPr lang="en-US" i="1" dirty="0"/>
              <a:t> sunt </a:t>
            </a:r>
            <a:r>
              <a:rPr lang="en-US" i="1" dirty="0" err="1"/>
              <a:t>metode</a:t>
            </a:r>
            <a:r>
              <a:rPr lang="en-US" i="1" dirty="0"/>
              <a:t>.</a:t>
            </a:r>
          </a:p>
          <a:p>
            <a:r>
              <a:rPr lang="en-US" i="1" dirty="0" err="1"/>
              <a:t>Structura</a:t>
            </a:r>
            <a:r>
              <a:rPr lang="en-US" i="1" dirty="0"/>
              <a:t> </a:t>
            </a:r>
            <a:r>
              <a:rPr lang="en-US" i="1" dirty="0" err="1"/>
              <a:t>unei</a:t>
            </a:r>
            <a:r>
              <a:rPr lang="en-US" i="1" dirty="0"/>
              <a:t> </a:t>
            </a:r>
            <a:r>
              <a:rPr lang="en-US" i="1" dirty="0" err="1"/>
              <a:t>metode</a:t>
            </a:r>
            <a:r>
              <a:rPr lang="en-US" i="1" dirty="0"/>
              <a:t>:</a:t>
            </a:r>
          </a:p>
          <a:p>
            <a:pPr lvl="1"/>
            <a:r>
              <a:rPr lang="en-US" b="1" i="1" dirty="0" err="1"/>
              <a:t>Declaratie</a:t>
            </a:r>
            <a:r>
              <a:rPr lang="en-US" b="1" i="1" dirty="0"/>
              <a:t> (</a:t>
            </a:r>
            <a:r>
              <a:rPr lang="en-US" b="1" i="1" dirty="0" err="1"/>
              <a:t>prototip</a:t>
            </a:r>
            <a:r>
              <a:rPr lang="en-US" b="1" i="1" dirty="0"/>
              <a:t>) </a:t>
            </a:r>
            <a:r>
              <a:rPr lang="en-US" i="1" dirty="0"/>
              <a:t>-&gt; </a:t>
            </a:r>
            <a:r>
              <a:rPr lang="en-US" i="1" dirty="0" err="1"/>
              <a:t>descrie</a:t>
            </a:r>
            <a:r>
              <a:rPr lang="en-US" i="1" dirty="0"/>
              <a:t> </a:t>
            </a:r>
            <a:r>
              <a:rPr lang="en-US" i="1" dirty="0" err="1"/>
              <a:t>numele</a:t>
            </a:r>
            <a:r>
              <a:rPr lang="en-US" i="1" dirty="0"/>
              <a:t> </a:t>
            </a:r>
            <a:r>
              <a:rPr lang="en-US" i="1" dirty="0" err="1"/>
              <a:t>metodei</a:t>
            </a:r>
            <a:r>
              <a:rPr lang="en-US" i="1" dirty="0"/>
              <a:t>, </a:t>
            </a:r>
            <a:r>
              <a:rPr lang="en-US" i="1" dirty="0" err="1"/>
              <a:t>inputul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outputul</a:t>
            </a:r>
            <a:r>
              <a:rPr lang="en-US" i="1" dirty="0"/>
              <a:t> (cum </a:t>
            </a:r>
            <a:r>
              <a:rPr lang="en-US" i="1" dirty="0" err="1"/>
              <a:t>arata</a:t>
            </a:r>
            <a:r>
              <a:rPr lang="en-US" i="1" dirty="0"/>
              <a:t> </a:t>
            </a:r>
            <a:r>
              <a:rPr lang="en-US" i="1" dirty="0" err="1"/>
              <a:t>metoda</a:t>
            </a:r>
            <a:r>
              <a:rPr lang="en-US" i="1" dirty="0"/>
              <a:t>)</a:t>
            </a:r>
          </a:p>
          <a:p>
            <a:pPr lvl="1"/>
            <a:r>
              <a:rPr lang="en-US" b="1" i="1" dirty="0" err="1"/>
              <a:t>Definitie</a:t>
            </a:r>
            <a:r>
              <a:rPr lang="en-US" i="1" dirty="0"/>
              <a:t> </a:t>
            </a:r>
            <a:r>
              <a:rPr lang="en-US" b="1" i="1" dirty="0"/>
              <a:t>(</a:t>
            </a:r>
            <a:r>
              <a:rPr lang="en-US" b="1" i="1" dirty="0" err="1"/>
              <a:t>corpul</a:t>
            </a:r>
            <a:r>
              <a:rPr lang="en-US" b="1" i="1" dirty="0"/>
              <a:t> </a:t>
            </a:r>
            <a:r>
              <a:rPr lang="en-US" b="1" i="1" dirty="0" err="1"/>
              <a:t>metodei</a:t>
            </a:r>
            <a:r>
              <a:rPr lang="en-US" b="1" i="1" dirty="0"/>
              <a:t>) </a:t>
            </a:r>
            <a:r>
              <a:rPr lang="en-US" i="1" dirty="0"/>
              <a:t>-&gt; </a:t>
            </a:r>
            <a:r>
              <a:rPr lang="en-US" i="1" dirty="0" err="1"/>
              <a:t>implementarea</a:t>
            </a:r>
            <a:r>
              <a:rPr lang="en-US" i="1" dirty="0"/>
              <a:t> </a:t>
            </a:r>
            <a:r>
              <a:rPr lang="en-US" i="1" dirty="0" err="1"/>
              <a:t>metodei</a:t>
            </a:r>
            <a:r>
              <a:rPr lang="en-US" i="1" dirty="0"/>
              <a:t> (</a:t>
            </a:r>
            <a:r>
              <a:rPr lang="en-US" i="1" dirty="0" err="1"/>
              <a:t>ce</a:t>
            </a:r>
            <a:r>
              <a:rPr lang="en-US" i="1" dirty="0"/>
              <a:t> face </a:t>
            </a:r>
            <a:r>
              <a:rPr lang="en-US" i="1" dirty="0" err="1"/>
              <a:t>metoda</a:t>
            </a:r>
            <a:r>
              <a:rPr lang="en-US" i="1" dirty="0"/>
              <a:t>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1404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2215-577B-4D85-A37B-DBF4F04C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B0D0-4659-4106-93E5-CFACFCA5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Structura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, in mare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[</a:t>
            </a:r>
            <a:r>
              <a:rPr lang="en-US" dirty="0" err="1"/>
              <a:t>declaratie</a:t>
            </a:r>
            <a:r>
              <a:rPr lang="en-US" dirty="0"/>
              <a:t>] </a:t>
            </a:r>
            <a:r>
              <a:rPr lang="en-US" i="1" dirty="0"/>
              <a:t>{</a:t>
            </a:r>
          </a:p>
          <a:p>
            <a:pPr marL="0" indent="0">
              <a:buNone/>
            </a:pPr>
            <a:r>
              <a:rPr lang="en-US" i="1" dirty="0"/>
              <a:t>	// </a:t>
            </a:r>
            <a:r>
              <a:rPr lang="en-US" i="1" dirty="0" err="1"/>
              <a:t>corpul</a:t>
            </a:r>
            <a:r>
              <a:rPr lang="en-US" i="1" dirty="0"/>
              <a:t> </a:t>
            </a:r>
            <a:r>
              <a:rPr lang="en-US" i="1" dirty="0" err="1"/>
              <a:t>metodei</a:t>
            </a:r>
            <a:r>
              <a:rPr lang="en-US" i="1" dirty="0"/>
              <a:t>, </a:t>
            </a:r>
            <a:r>
              <a:rPr lang="en-US" i="1" dirty="0" err="1"/>
              <a:t>implementarea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   }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Ex1: </a:t>
            </a:r>
            <a:r>
              <a:rPr lang="en-US" i="1" dirty="0"/>
              <a:t>public static void main(String[] </a:t>
            </a:r>
            <a:r>
              <a:rPr lang="en-US" i="1" dirty="0" err="1"/>
              <a:t>args</a:t>
            </a:r>
            <a:r>
              <a:rPr lang="en-US" i="1" dirty="0"/>
              <a:t>){</a:t>
            </a:r>
          </a:p>
          <a:p>
            <a:pPr marL="0" indent="0">
              <a:buNone/>
            </a:pPr>
            <a:r>
              <a:rPr lang="en-US" i="1" dirty="0"/>
              <a:t>   		</a:t>
            </a:r>
            <a:r>
              <a:rPr lang="en-US" i="1" dirty="0" err="1"/>
              <a:t>System.out.println</a:t>
            </a:r>
            <a:r>
              <a:rPr lang="en-US" i="1" dirty="0"/>
              <a:t>(“Hello, World!”);</a:t>
            </a:r>
          </a:p>
          <a:p>
            <a:pPr marL="0" indent="0">
              <a:buNone/>
            </a:pPr>
            <a:r>
              <a:rPr lang="en-US" i="1" dirty="0"/>
              <a:t>   	}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Ex2: </a:t>
            </a:r>
            <a:r>
              <a:rPr lang="en-US" i="1" dirty="0"/>
              <a:t>public int add(int a, int b){</a:t>
            </a:r>
          </a:p>
          <a:p>
            <a:pPr marL="0" indent="0">
              <a:buNone/>
            </a:pPr>
            <a:r>
              <a:rPr lang="en-US" i="1" dirty="0"/>
              <a:t>   		return </a:t>
            </a:r>
            <a:r>
              <a:rPr lang="en-US" i="1" dirty="0" err="1"/>
              <a:t>a+b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   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769-5537-43F0-879A-4AE9BA3E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r>
              <a:rPr lang="en-US" b="1" dirty="0"/>
              <a:t>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7E31-2F26-4589-954C-13281DE0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declaratiei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3C6F9-79BF-4AEA-A0C4-9998DDEE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346271"/>
            <a:ext cx="10629900" cy="45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3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371E-0962-4A23-933B-FE66ED3A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4786-D6D0-4CD0-BDEE-2DD545F0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en-US" b="1" dirty="0" err="1"/>
              <a:t>Parametri</a:t>
            </a:r>
            <a:r>
              <a:rPr lang="en-US" dirty="0"/>
              <a:t> =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r>
              <a:rPr lang="en-US" dirty="0"/>
              <a:t> din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. </a:t>
            </a:r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en-US" b="1" dirty="0" err="1"/>
              <a:t>Argumente</a:t>
            </a:r>
            <a:r>
              <a:rPr lang="en-US" dirty="0"/>
              <a:t> = </a:t>
            </a:r>
            <a:r>
              <a:rPr lang="en-US" dirty="0" err="1"/>
              <a:t>valorile</a:t>
            </a:r>
            <a:r>
              <a:rPr lang="en-US" dirty="0"/>
              <a:t> in sine care sunt </a:t>
            </a:r>
            <a:r>
              <a:rPr lang="en-US" dirty="0" err="1"/>
              <a:t>pasate</a:t>
            </a:r>
            <a:r>
              <a:rPr lang="en-US" dirty="0"/>
              <a:t> </a:t>
            </a:r>
            <a:r>
              <a:rPr lang="it-IT" dirty="0"/>
              <a:t>atunci cand metoda este invocata. </a:t>
            </a:r>
          </a:p>
          <a:p>
            <a:r>
              <a:rPr lang="it-IT" dirty="0"/>
              <a:t>Argumentele folosite la apelul unei metode trebuie sa se potriveasca cu parametrii declarati atat la tip, cat si la ordine!</a:t>
            </a:r>
          </a:p>
          <a:p>
            <a:r>
              <a:rPr lang="en-US" dirty="0"/>
              <a:t>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variabil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 (</a:t>
            </a:r>
            <a:r>
              <a:rPr lang="en-US" dirty="0" err="1"/>
              <a:t>varargs</a:t>
            </a:r>
            <a:r>
              <a:rPr lang="en-US" dirty="0"/>
              <a:t>)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in </a:t>
            </a:r>
            <a:r>
              <a:rPr lang="en-US" dirty="0" err="1"/>
              <a:t>declaratia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"..."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ultimului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.</a:t>
            </a:r>
          </a:p>
          <a:p>
            <a:r>
              <a:rPr lang="en-US" dirty="0"/>
              <a:t>Ex: </a:t>
            </a:r>
            <a:r>
              <a:rPr lang="en-US" i="1" dirty="0"/>
              <a:t>public void </a:t>
            </a:r>
            <a:r>
              <a:rPr lang="en-US" i="1" dirty="0" err="1"/>
              <a:t>doSomething</a:t>
            </a:r>
            <a:r>
              <a:rPr lang="en-US" i="1" dirty="0"/>
              <a:t>(String... params) {}</a:t>
            </a:r>
          </a:p>
        </p:txBody>
      </p:sp>
    </p:spTree>
    <p:extLst>
      <p:ext uri="{BB962C8B-B14F-4D97-AF65-F5344CB8AC3E}">
        <p14:creationId xmlns:p14="http://schemas.microsoft.com/office/powerpoint/2010/main" val="113262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B1FD-4D15-4271-8D4B-70D45FD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r>
              <a:rPr lang="en-US" b="1" dirty="0"/>
              <a:t>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4E9D-F3F6-4143-89FC-58F67B44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Parametrii primiti </a:t>
            </a:r>
            <a:r>
              <a:rPr lang="it-IT" dirty="0" err="1"/>
              <a:t>vor</a:t>
            </a:r>
            <a:r>
              <a:rPr lang="it-IT" dirty="0"/>
              <a:t> fi </a:t>
            </a:r>
            <a:r>
              <a:rPr lang="it-IT" dirty="0" err="1"/>
              <a:t>pusi</a:t>
            </a:r>
            <a:r>
              <a:rPr lang="it-IT" dirty="0"/>
              <a:t> intr-un array (de String, in cazul acesta) si vor putea fi accesati ca </a:t>
            </a:r>
            <a:r>
              <a:rPr lang="en-US" dirty="0" err="1"/>
              <a:t>orice</a:t>
            </a:r>
            <a:r>
              <a:rPr lang="en-US" dirty="0"/>
              <a:t> array,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indicele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(params[0], params[1], etc.).</a:t>
            </a:r>
          </a:p>
          <a:p>
            <a:r>
              <a:rPr lang="it-IT" dirty="0"/>
              <a:t>Pot exista metode atat cu parametri normali cat si variabili (eng. varargs), dar parametrii variabili trebuie sa se afle pe ultima pozitie in declaratia metodei.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BDD-FA89-4EC0-A1BF-23864BE4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2.1) </a:t>
            </a:r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955C-C2E1-44DD-886F-5180CE41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Declaratia</a:t>
            </a:r>
            <a:r>
              <a:rPr lang="es-ES" dirty="0"/>
              <a:t> </a:t>
            </a:r>
            <a:r>
              <a:rPr lang="es-ES" dirty="0" err="1"/>
              <a:t>unei</a:t>
            </a:r>
            <a:r>
              <a:rPr lang="es-ES" dirty="0"/>
              <a:t> clase are forma: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i="1" dirty="0"/>
              <a:t>	class </a:t>
            </a:r>
            <a:r>
              <a:rPr lang="en-US" i="1" dirty="0" err="1"/>
              <a:t>NumeClasa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		// </a:t>
            </a:r>
            <a:r>
              <a:rPr lang="en-US" i="1" dirty="0" err="1"/>
              <a:t>campuri</a:t>
            </a:r>
            <a:r>
              <a:rPr lang="en-US" i="1" dirty="0"/>
              <a:t> (</a:t>
            </a:r>
            <a:r>
              <a:rPr lang="en-US" i="1" dirty="0" err="1"/>
              <a:t>descriu</a:t>
            </a:r>
            <a:r>
              <a:rPr lang="en-US" i="1" dirty="0"/>
              <a:t> </a:t>
            </a:r>
            <a:r>
              <a:rPr lang="en-US" i="1" dirty="0" err="1"/>
              <a:t>starea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		// </a:t>
            </a:r>
            <a:r>
              <a:rPr lang="en-US" i="1" dirty="0" err="1"/>
              <a:t>constructori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	// </a:t>
            </a:r>
            <a:r>
              <a:rPr lang="en-US" i="1" dirty="0" err="1"/>
              <a:t>metode</a:t>
            </a:r>
            <a:r>
              <a:rPr lang="en-US" i="1" dirty="0"/>
              <a:t> (</a:t>
            </a:r>
            <a:r>
              <a:rPr lang="en-US" i="1" dirty="0" err="1"/>
              <a:t>descriu</a:t>
            </a:r>
            <a:r>
              <a:rPr lang="en-US" i="1" dirty="0"/>
              <a:t> </a:t>
            </a:r>
            <a:r>
              <a:rPr lang="en-US" i="1" dirty="0" err="1"/>
              <a:t>comportamentul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r>
              <a:rPr lang="en-US" i="1" dirty="0" err="1"/>
              <a:t>Campurile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metodele</a:t>
            </a:r>
            <a:r>
              <a:rPr lang="en-US" i="1" dirty="0"/>
              <a:t> se </a:t>
            </a:r>
            <a:r>
              <a:rPr lang="en-US" i="1" dirty="0" err="1"/>
              <a:t>numesc</a:t>
            </a:r>
            <a:r>
              <a:rPr lang="en-US" i="1" dirty="0"/>
              <a:t> </a:t>
            </a:r>
            <a:r>
              <a:rPr lang="en-US" b="1" i="1" dirty="0" err="1"/>
              <a:t>membri</a:t>
            </a:r>
            <a:r>
              <a:rPr lang="en-US" i="1" dirty="0"/>
              <a:t> ai </a:t>
            </a:r>
            <a:r>
              <a:rPr lang="en-US" i="1" dirty="0" err="1"/>
              <a:t>clasei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4970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3C71-A51F-49B3-826E-611DA355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2.1) </a:t>
            </a:r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85B0-B1BA-48CE-833E-8597A564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general, declaratia unei clase contine: </a:t>
            </a:r>
          </a:p>
          <a:p>
            <a:endParaRPr lang="it-IT" dirty="0"/>
          </a:p>
          <a:p>
            <a:pPr lvl="1"/>
            <a:r>
              <a:rPr lang="en-US" dirty="0"/>
              <a:t>1. </a:t>
            </a:r>
            <a:r>
              <a:rPr lang="en-US" dirty="0" err="1"/>
              <a:t>Specificatori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(ex: public)</a:t>
            </a:r>
          </a:p>
          <a:p>
            <a:pPr lvl="1"/>
            <a:r>
              <a:rPr lang="it-IT" dirty="0"/>
              <a:t>2. Numele clasei, care prin conventie incepe cu litera mare si de asemenea fiecare cuvant din nume trebuie scris cu litera mare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Numele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superclasei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caz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exista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precedat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cuvantul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cheie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extends (tine de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modulul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2 de Java)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O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lista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interfete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separate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virgula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interfete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pe care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clasa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implementeaza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in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caz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exista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(tine de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modulul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2 de Java)</a:t>
            </a:r>
          </a:p>
          <a:p>
            <a:pPr lvl="1"/>
            <a:r>
              <a:rPr lang="pt-BR" dirty="0"/>
              <a:t>5. Corpul clasei inconjurat de acolade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1433</Words>
  <Application>Microsoft Office PowerPoint</Application>
  <PresentationFormat>Ecran lat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Curs Java – modul 1</vt:lpstr>
      <vt:lpstr>Cuprins:</vt:lpstr>
      <vt:lpstr>1) Metode</vt:lpstr>
      <vt:lpstr>1) Metode (cont’d)</vt:lpstr>
      <vt:lpstr>1) Metode (cont’d)</vt:lpstr>
      <vt:lpstr>1) Metode (cont’d)</vt:lpstr>
      <vt:lpstr>1) Metode (cont’d)</vt:lpstr>
      <vt:lpstr>2.1) Declararea unei clase</vt:lpstr>
      <vt:lpstr>2.1) Declararea unei clase (cont’d)</vt:lpstr>
      <vt:lpstr>2.2) Declararea variabilelor membru</vt:lpstr>
      <vt:lpstr>Principii</vt:lpstr>
      <vt:lpstr>2.3) Declararea metodelor membru</vt:lpstr>
      <vt:lpstr>2.4) Supraincarcarea metodelor</vt:lpstr>
      <vt:lpstr>2.4) Supraincarcarea metodelor (cont’d)</vt:lpstr>
      <vt:lpstr>2.5) Cuvantul cheie this</vt:lpstr>
      <vt:lpstr>2.6) Constructori</vt:lpstr>
      <vt:lpstr>Principii</vt:lpstr>
      <vt:lpstr>3.1) Pasarea tipurilor primitive</vt:lpstr>
      <vt:lpstr>3.2) Pasarea parametrilor de tip referinta</vt:lpstr>
      <vt:lpstr>4.1) Crearea obiectelor</vt:lpstr>
      <vt:lpstr>4.1) Crearea obiectelor (cont’d)</vt:lpstr>
      <vt:lpstr>4.2) Folosirea obiectelor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324</cp:revision>
  <dcterms:created xsi:type="dcterms:W3CDTF">2019-09-12T12:20:52Z</dcterms:created>
  <dcterms:modified xsi:type="dcterms:W3CDTF">2020-01-10T20:53:44Z</dcterms:modified>
</cp:coreProperties>
</file>