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D116-0F55-45B0-82F2-9D8BEFDB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77F2B-DBC0-4BA0-A56A-5EDFD7A6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8DE6-50D1-46A5-B85E-D68EFBC7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86B1-8AF4-460E-A4FE-185769B8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786-1AD1-4750-A795-69128384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CE4C-1850-4AD4-8217-D8272198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C7A69-C561-4061-8471-0A74DD0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4939-0C67-4604-A8A7-6878F3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9E5-77AE-4AED-B01F-D92964E3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1150-0E58-4B9D-BFEC-A20CA1F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1510-00B3-4B16-946B-0F30DB63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7E80-52B3-4C4A-AB00-357C5020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D7D8-9918-4DF7-BA79-1567068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B724-DEBE-4A76-8736-2833121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01C1-25FE-420E-9248-8B73B23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09D-2D1C-4B17-8E81-9BB63DC9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FF96-EA8B-4E25-B0C3-56C26649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AFF-FA42-4A75-9CA3-E191202F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8C5B-8EA5-4B50-B4DA-7A6374B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D558-EEDB-4EC3-991F-BB536ADE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D261-6458-4DD2-A5E1-C3DD9BDC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8866-2880-4C00-B4F2-402F3C3F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60A1-A2BD-47E1-9278-CDE36A2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E01A-13A1-4876-BCC0-D7DF030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0D7C-26E4-4D7C-8B73-BD5C57A8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FFD7-2967-463A-98ED-4B171A1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2701-DF8E-4B78-B8DC-2EC161D9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59A-DF63-4045-813A-CAA375EB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9F0B-EDCD-49B4-A938-A56D592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E9A5-F792-4BD8-820F-6257376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9D2E-CAEF-4228-9DB7-63D866A3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5B2-9F28-40B9-AA8E-B4F51201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EDEB-DC64-4C13-B4DF-7EC4550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3664-9DD6-4F15-BCEE-DCF7CF64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9C34-4E34-40C0-816E-C049A11F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28A3-A908-4355-B5D0-603AACCC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B7BF1-13C6-4218-8048-9A467C1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0007-A23F-4FB2-A3CE-CF7B95B9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B175-D612-46A0-946C-C8C02E2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10F-149E-4238-9C9B-EA6F3B3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BFF1-196C-4901-9A3F-9BE5001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6CB2-A582-4988-89A1-6C2323E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4676-6A8F-46C3-A1B0-6CE90D4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C7E2C-852A-43F9-ABF2-C5869D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35B79-09DF-46FD-A8EB-8B803C8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133-3DE1-4B81-82CB-74DEF97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DDB0-8631-4524-BE55-D721A5D6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6C2-0E00-4C28-AFAA-C09EB01D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EEE-BF15-43AB-83DA-0F9DEACE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ECE9-5148-4F27-AE83-B3E94DD1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5107-F020-46EC-B86E-E002CCC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DBC9-FD06-4C13-A96F-20955111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AC2-2142-44BD-B764-0FF37A7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9CB7D-EBC0-4196-B9D3-A3AAFCFD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D009-4E42-4589-ABBC-C31B4604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3006-CCCF-4C0D-8634-F641CFC7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7F94-E5B1-4684-BE2F-3B972CC9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1FA3C-8058-43DE-AB01-0043B30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D3485-1D46-4611-A496-DB78BBF3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64CA-3967-4FAC-8E48-DFB22AA3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92A-079F-4C24-82EF-616BDE7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A76-1D23-49DD-A3D3-3C2AC7CC3EE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8A11-1976-48C7-829A-EF4D2BD1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B5D-89D2-4EE4-871F-1145E21C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4991-2539-4F2F-B8D2-85843C54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067-2D4D-4D23-B15C-56DCAF04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E259-D075-4C6C-A14A-CE8B4832D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Cursul</a:t>
            </a:r>
            <a:r>
              <a:rPr lang="en-US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8824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5973AB-E599-41F8-96D8-274BC2E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68A7094-256D-4DFD-A272-2647CFFB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it-IT" b="1" dirty="0" err="1"/>
              <a:t>Literalii</a:t>
            </a:r>
            <a:r>
              <a:rPr lang="it-IT" dirty="0"/>
              <a:t>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reprezentarea</a:t>
            </a:r>
            <a:r>
              <a:rPr lang="it-IT" dirty="0"/>
              <a:t> in </a:t>
            </a:r>
            <a:r>
              <a:rPr lang="it-IT" dirty="0" err="1"/>
              <a:t>codul</a:t>
            </a:r>
            <a:r>
              <a:rPr lang="it-IT" dirty="0"/>
              <a:t> </a:t>
            </a:r>
            <a:r>
              <a:rPr lang="it-IT" dirty="0" err="1"/>
              <a:t>sursa</a:t>
            </a:r>
            <a:r>
              <a:rPr lang="it-IT" dirty="0"/>
              <a:t> a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b="1" dirty="0"/>
              <a:t>valori </a:t>
            </a:r>
            <a:r>
              <a:rPr lang="it-IT" b="1" dirty="0" err="1"/>
              <a:t>fixe</a:t>
            </a:r>
            <a:r>
              <a:rPr lang="it-IT" dirty="0"/>
              <a:t>.</a:t>
            </a:r>
          </a:p>
          <a:p>
            <a:r>
              <a:rPr lang="it-IT" b="1" dirty="0" err="1"/>
              <a:t>Literalii</a:t>
            </a:r>
            <a:r>
              <a:rPr lang="it-IT" b="1" dirty="0"/>
              <a:t> </a:t>
            </a:r>
            <a:r>
              <a:rPr lang="it-IT" b="1" dirty="0" err="1"/>
              <a:t>intregi</a:t>
            </a:r>
            <a:r>
              <a:rPr lang="it-IT" b="1" dirty="0"/>
              <a:t> </a:t>
            </a:r>
            <a:r>
              <a:rPr lang="it-IT" dirty="0" err="1"/>
              <a:t>sunt</a:t>
            </a:r>
            <a:r>
              <a:rPr lang="it-IT" dirty="0"/>
              <a:t> toti de </a:t>
            </a:r>
            <a:r>
              <a:rPr lang="it-IT" dirty="0" err="1"/>
              <a:t>tip</a:t>
            </a:r>
            <a:r>
              <a:rPr lang="it-IT" dirty="0"/>
              <a:t> </a:t>
            </a:r>
            <a:r>
              <a:rPr lang="it-IT" b="1" dirty="0" err="1"/>
              <a:t>int</a:t>
            </a:r>
            <a:r>
              <a:rPr lang="it-IT" dirty="0"/>
              <a:t>, in </a:t>
            </a:r>
            <a:r>
              <a:rPr lang="it-IT" dirty="0" err="1"/>
              <a:t>afara</a:t>
            </a:r>
            <a:r>
              <a:rPr lang="it-IT" dirty="0"/>
              <a:t> de </a:t>
            </a:r>
            <a:r>
              <a:rPr lang="it-IT" dirty="0" err="1"/>
              <a:t>cazul</a:t>
            </a:r>
            <a:r>
              <a:rPr lang="it-IT" dirty="0"/>
              <a:t> </a:t>
            </a:r>
            <a:r>
              <a:rPr lang="it-IT" dirty="0" err="1"/>
              <a:t>cand</a:t>
            </a:r>
            <a:r>
              <a:rPr lang="it-IT" dirty="0"/>
              <a:t> se termina cu un L, </a:t>
            </a:r>
            <a:r>
              <a:rPr lang="it-IT" dirty="0" err="1"/>
              <a:t>caz</a:t>
            </a:r>
            <a:r>
              <a:rPr lang="it-IT" dirty="0"/>
              <a:t> in care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b="1" dirty="0"/>
              <a:t>long</a:t>
            </a:r>
            <a:r>
              <a:rPr lang="it-IT" dirty="0"/>
              <a:t>.</a:t>
            </a:r>
          </a:p>
          <a:p>
            <a:r>
              <a:rPr lang="it-IT" dirty="0" err="1"/>
              <a:t>Literalii</a:t>
            </a:r>
            <a:r>
              <a:rPr lang="it-IT" dirty="0"/>
              <a:t> </a:t>
            </a:r>
            <a:r>
              <a:rPr lang="it-IT" dirty="0" err="1"/>
              <a:t>intregi</a:t>
            </a:r>
            <a:r>
              <a:rPr lang="it-IT" dirty="0"/>
              <a:t> se </a:t>
            </a:r>
            <a:r>
              <a:rPr lang="it-IT" dirty="0" err="1"/>
              <a:t>pot</a:t>
            </a:r>
            <a:r>
              <a:rPr lang="it-IT" dirty="0"/>
              <a:t> </a:t>
            </a:r>
            <a:r>
              <a:rPr lang="it-IT" dirty="0" err="1"/>
              <a:t>exprima</a:t>
            </a:r>
            <a:r>
              <a:rPr lang="it-IT" dirty="0"/>
              <a:t> in format:</a:t>
            </a:r>
          </a:p>
          <a:p>
            <a:pPr lvl="1"/>
            <a:r>
              <a:rPr lang="es-ES" dirty="0"/>
              <a:t> decimal: baza 10 - cifre de la 0 la 9 </a:t>
            </a:r>
          </a:p>
          <a:p>
            <a:pPr lvl="1"/>
            <a:r>
              <a:rPr lang="ro-RO" dirty="0"/>
              <a:t> </a:t>
            </a:r>
            <a:r>
              <a:rPr lang="ro-RO" dirty="0" err="1"/>
              <a:t>hexa</a:t>
            </a:r>
            <a:r>
              <a:rPr lang="ro-RO" dirty="0"/>
              <a:t>: baza 16 </a:t>
            </a:r>
            <a:r>
              <a:rPr lang="en-US" dirty="0"/>
              <a:t>-</a:t>
            </a:r>
            <a:r>
              <a:rPr lang="ro-RO" dirty="0"/>
              <a:t> cifre de la 0 la 9 si litere de la A la F</a:t>
            </a:r>
          </a:p>
          <a:p>
            <a:pPr lvl="1"/>
            <a:r>
              <a:rPr lang="es-ES" dirty="0"/>
              <a:t> binar: baza 2 -cifre de la 0 la 1 (incepand din java 1.7)</a:t>
            </a:r>
          </a:p>
        </p:txBody>
      </p:sp>
    </p:spTree>
    <p:extLst>
      <p:ext uri="{BB962C8B-B14F-4D97-AF65-F5344CB8AC3E}">
        <p14:creationId xmlns:p14="http://schemas.microsoft.com/office/powerpoint/2010/main" val="235884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C3D93D-B3D1-4B68-A724-3963CBDB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B9D717-D38B-4EA4-BED0-B8D8C974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Literalii reali </a:t>
            </a:r>
            <a:r>
              <a:rPr lang="ro-RO" dirty="0"/>
              <a:t>sunt de tip </a:t>
            </a:r>
            <a:r>
              <a:rPr lang="en-US" b="1" dirty="0" err="1"/>
              <a:t>fl</a:t>
            </a:r>
            <a:r>
              <a:rPr lang="ro-RO" b="1" dirty="0" err="1"/>
              <a:t>oat</a:t>
            </a:r>
            <a:r>
              <a:rPr lang="ro-RO" b="1" dirty="0"/>
              <a:t> sau </a:t>
            </a:r>
            <a:r>
              <a:rPr lang="ro-RO" b="1" dirty="0" err="1"/>
              <a:t>double</a:t>
            </a:r>
            <a:r>
              <a:rPr lang="en-US" b="1" dirty="0"/>
              <a:t>:</a:t>
            </a:r>
          </a:p>
          <a:p>
            <a:pPr lvl="1"/>
            <a:r>
              <a:rPr lang="ro-RO" dirty="0" err="1"/>
              <a:t>Float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se termina cu F sau 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</a:t>
            </a:r>
            <a:r>
              <a:rPr lang="ro-RO" dirty="0" err="1"/>
              <a:t>ouble</a:t>
            </a:r>
            <a:r>
              <a:rPr lang="ro-RO" dirty="0"/>
              <a:t> </a:t>
            </a:r>
            <a:r>
              <a:rPr lang="en-US" dirty="0"/>
              <a:t>- </a:t>
            </a:r>
            <a:r>
              <a:rPr lang="ro-RO" dirty="0"/>
              <a:t>se</a:t>
            </a:r>
            <a:r>
              <a:rPr lang="en-US" dirty="0"/>
              <a:t> </a:t>
            </a:r>
            <a:r>
              <a:rPr lang="pt-BR" dirty="0"/>
              <a:t>termina cu D sau d sau implicit daca nu se termina cu o litera.</a:t>
            </a:r>
          </a:p>
          <a:p>
            <a:r>
              <a:rPr lang="pt-BR" dirty="0"/>
              <a:t>Literalii char se inconjoara cu ‘  ‘, iar String cu “ “.</a:t>
            </a:r>
          </a:p>
          <a:p>
            <a:r>
              <a:rPr lang="ro-RO" dirty="0"/>
              <a:t>Java permite introducerea </a:t>
            </a:r>
            <a:r>
              <a:rPr lang="ro-RO" dirty="0" err="1"/>
              <a:t>intr</a:t>
            </a:r>
            <a:r>
              <a:rPr lang="ro-RO" dirty="0"/>
              <a:t>-un sir de caractere si a unor caractere mai speciale:</a:t>
            </a:r>
            <a:endParaRPr lang="en-US" dirty="0"/>
          </a:p>
          <a:p>
            <a:pPr lvl="1"/>
            <a:r>
              <a:rPr lang="en-US" dirty="0"/>
              <a:t>\b – backspace                     </a:t>
            </a:r>
          </a:p>
          <a:p>
            <a:pPr lvl="1"/>
            <a:r>
              <a:rPr lang="en-US" dirty="0"/>
              <a:t>\t – tab</a:t>
            </a:r>
          </a:p>
          <a:p>
            <a:pPr lvl="1"/>
            <a:r>
              <a:rPr lang="en-US" dirty="0"/>
              <a:t>\n – new line(enter)</a:t>
            </a:r>
          </a:p>
          <a:p>
            <a:pPr lvl="1"/>
            <a:r>
              <a:rPr lang="en-US" dirty="0" err="1"/>
              <a:t>altii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3BD618-E7F9-4112-9D31-082C551E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dirty="0" err="1"/>
              <a:t>Literali</a:t>
            </a:r>
            <a:r>
              <a:rPr lang="en-US" b="1" dirty="0"/>
              <a:t> 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7F9D713-EA19-440E-AB3E-4E5328E9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Alti</a:t>
            </a:r>
            <a:r>
              <a:rPr lang="ro-RO" dirty="0"/>
              <a:t> literali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speciali:</a:t>
            </a:r>
          </a:p>
          <a:p>
            <a:r>
              <a:rPr lang="ro-RO" dirty="0"/>
              <a:t> </a:t>
            </a:r>
            <a:r>
              <a:rPr lang="ro-RO" b="1" dirty="0" err="1"/>
              <a:t>null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/>
              <a:t>poate </a:t>
            </a:r>
            <a:r>
              <a:rPr lang="en-US" dirty="0"/>
              <a:t>fi</a:t>
            </a:r>
            <a:r>
              <a:rPr lang="ro-RO" dirty="0"/>
              <a:t> folosit ca valoare pentru o </a:t>
            </a:r>
            <a:r>
              <a:rPr lang="ro-RO" dirty="0" err="1"/>
              <a:t>referinta</a:t>
            </a:r>
            <a:r>
              <a:rPr lang="ro-RO" dirty="0"/>
              <a:t> (ex: </a:t>
            </a:r>
            <a:r>
              <a:rPr lang="ro-RO" dirty="0" err="1"/>
              <a:t>String</a:t>
            </a:r>
            <a:r>
              <a:rPr lang="ro-RO" dirty="0"/>
              <a:t>) </a:t>
            </a:r>
            <a:endParaRPr lang="en-US" dirty="0"/>
          </a:p>
          <a:p>
            <a:pPr lvl="1"/>
            <a:r>
              <a:rPr lang="ro-RO" dirty="0"/>
              <a:t>poate </a:t>
            </a:r>
            <a:r>
              <a:rPr lang="en-US" dirty="0"/>
              <a:t>fi</a:t>
            </a:r>
            <a:r>
              <a:rPr lang="ro-RO" dirty="0"/>
              <a:t> asignat </a:t>
            </a:r>
            <a:r>
              <a:rPr lang="ro-RO" dirty="0" err="1"/>
              <a:t>oricarei</a:t>
            </a:r>
            <a:r>
              <a:rPr lang="ro-RO" dirty="0"/>
              <a:t> variabile, cu</a:t>
            </a:r>
            <a:r>
              <a:rPr lang="en-US" dirty="0"/>
              <a:t> </a:t>
            </a:r>
            <a:r>
              <a:rPr lang="ro-RO" dirty="0" err="1"/>
              <a:t>exceptia</a:t>
            </a:r>
            <a:r>
              <a:rPr lang="ro-RO" dirty="0"/>
              <a:t> celor de tip primitiv </a:t>
            </a:r>
            <a:endParaRPr lang="en-US" dirty="0"/>
          </a:p>
          <a:p>
            <a:pPr lvl="1"/>
            <a:r>
              <a:rPr lang="ro-RO" dirty="0"/>
              <a:t>este folosit in general ca un marker pentru prezenta sau absenta unui</a:t>
            </a:r>
            <a:r>
              <a:rPr lang="en-US" dirty="0"/>
              <a:t> </a:t>
            </a:r>
            <a:r>
              <a:rPr lang="ro-RO" dirty="0"/>
              <a:t>obiect</a:t>
            </a:r>
          </a:p>
          <a:p>
            <a:r>
              <a:rPr lang="ro-RO" dirty="0"/>
              <a:t> </a:t>
            </a:r>
            <a:r>
              <a:rPr lang="ro-RO" b="1" dirty="0" err="1"/>
              <a:t>class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 err="1"/>
              <a:t>adaugand</a:t>
            </a:r>
            <a:r>
              <a:rPr lang="ro-RO" dirty="0"/>
              <a:t> .</a:t>
            </a:r>
            <a:r>
              <a:rPr lang="ro-RO" dirty="0" err="1"/>
              <a:t>class</a:t>
            </a:r>
            <a:r>
              <a:rPr lang="ro-RO" dirty="0"/>
              <a:t> la un nume de clasa (ex: </a:t>
            </a:r>
            <a:r>
              <a:rPr lang="ro-RO" dirty="0" err="1"/>
              <a:t>String.class</a:t>
            </a:r>
            <a:r>
              <a:rPr lang="ro-RO" dirty="0"/>
              <a:t>) se </a:t>
            </a:r>
            <a:r>
              <a:rPr lang="ro-RO" dirty="0" err="1"/>
              <a:t>obtine</a:t>
            </a:r>
            <a:r>
              <a:rPr lang="ro-RO" dirty="0"/>
              <a:t> un obiect de tip </a:t>
            </a:r>
            <a:r>
              <a:rPr lang="ro-RO" dirty="0" err="1"/>
              <a:t>Class</a:t>
            </a:r>
            <a:r>
              <a:rPr lang="ro-RO" dirty="0"/>
              <a:t> care</a:t>
            </a:r>
            <a:r>
              <a:rPr lang="en-US" dirty="0"/>
              <a:t> </a:t>
            </a:r>
            <a:r>
              <a:rPr lang="es-ES" dirty="0"/>
              <a:t>se refera la clasa respectiva.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620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E3EE01-636F-4E03-B52A-32CB236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141F02-C48C-430F-BA81-A31AAA48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</a:t>
            </a:r>
            <a:r>
              <a:rPr lang="ro-RO" dirty="0"/>
              <a:t>Un </a:t>
            </a:r>
            <a:r>
              <a:rPr lang="ro-RO" b="1" dirty="0" err="1"/>
              <a:t>array</a:t>
            </a:r>
            <a:r>
              <a:rPr lang="ro-RO" dirty="0"/>
              <a:t> (</a:t>
            </a:r>
            <a:r>
              <a:rPr lang="ro-RO" b="1" dirty="0"/>
              <a:t>sir</a:t>
            </a:r>
            <a:r>
              <a:rPr lang="ro-RO" dirty="0"/>
              <a:t>) este un obiect de tip container care poate </a:t>
            </a:r>
            <a:r>
              <a:rPr lang="ro-RO" dirty="0" err="1"/>
              <a:t>pastra</a:t>
            </a:r>
            <a:r>
              <a:rPr lang="ro-RO" dirty="0"/>
              <a:t> un </a:t>
            </a:r>
            <a:r>
              <a:rPr lang="ro-RO" dirty="0" err="1"/>
              <a:t>numar</a:t>
            </a:r>
            <a:r>
              <a:rPr lang="ro-RO" dirty="0"/>
              <a:t> x de valori de un anume tip.</a:t>
            </a:r>
          </a:p>
          <a:p>
            <a:r>
              <a:rPr lang="ro-RO" dirty="0" err="1"/>
              <a:t>Array-ul</a:t>
            </a:r>
            <a:r>
              <a:rPr lang="ro-RO" dirty="0"/>
              <a:t> este format din elemente.</a:t>
            </a:r>
            <a:endParaRPr lang="en-US" dirty="0"/>
          </a:p>
          <a:p>
            <a:r>
              <a:rPr lang="it-IT" dirty="0" err="1"/>
              <a:t>Capacitatea</a:t>
            </a:r>
            <a:r>
              <a:rPr lang="it-IT" dirty="0"/>
              <a:t> (nr. </a:t>
            </a:r>
            <a:r>
              <a:rPr lang="it-IT" dirty="0" err="1"/>
              <a:t>maxim</a:t>
            </a:r>
            <a:r>
              <a:rPr lang="it-IT" dirty="0"/>
              <a:t> de </a:t>
            </a:r>
            <a:r>
              <a:rPr lang="it-IT" dirty="0" err="1"/>
              <a:t>elemente</a:t>
            </a:r>
            <a:r>
              <a:rPr lang="it-IT" dirty="0"/>
              <a:t>) array-</a:t>
            </a:r>
            <a:r>
              <a:rPr lang="it-IT" dirty="0" err="1"/>
              <a:t>ului</a:t>
            </a:r>
            <a:r>
              <a:rPr lang="it-IT" dirty="0"/>
              <a:t> este stabilita la creare si nu </a:t>
            </a:r>
            <a:r>
              <a:rPr lang="it-IT" dirty="0" err="1"/>
              <a:t>poate</a:t>
            </a:r>
            <a:r>
              <a:rPr lang="it-IT" dirty="0"/>
              <a:t> modificata </a:t>
            </a:r>
            <a:r>
              <a:rPr lang="it-IT" dirty="0" err="1"/>
              <a:t>ulterior</a:t>
            </a:r>
            <a:r>
              <a:rPr lang="it-IT" dirty="0"/>
              <a:t>.</a:t>
            </a:r>
          </a:p>
          <a:p>
            <a:r>
              <a:rPr lang="it-IT" dirty="0" err="1"/>
              <a:t>Lungimea</a:t>
            </a:r>
            <a:r>
              <a:rPr lang="it-IT" dirty="0"/>
              <a:t> = </a:t>
            </a:r>
            <a:r>
              <a:rPr lang="it-IT" dirty="0" err="1"/>
              <a:t>numarul</a:t>
            </a:r>
            <a:r>
              <a:rPr lang="it-IT" dirty="0"/>
              <a:t> </a:t>
            </a:r>
            <a:r>
              <a:rPr lang="it-IT" dirty="0" err="1"/>
              <a:t>curent</a:t>
            </a:r>
            <a:r>
              <a:rPr lang="it-IT" dirty="0"/>
              <a:t> de </a:t>
            </a:r>
            <a:r>
              <a:rPr lang="it-IT" dirty="0" err="1"/>
              <a:t>elemente</a:t>
            </a:r>
            <a:endParaRPr lang="ro-RO" dirty="0"/>
          </a:p>
          <a:p>
            <a:r>
              <a:rPr lang="it-IT" dirty="0" err="1"/>
              <a:t>Elementele</a:t>
            </a:r>
            <a:r>
              <a:rPr lang="it-IT" dirty="0"/>
              <a:t> </a:t>
            </a:r>
            <a:r>
              <a:rPr lang="it-IT" dirty="0" err="1"/>
              <a:t>pot</a:t>
            </a:r>
            <a:r>
              <a:rPr lang="it-IT" dirty="0"/>
              <a:t> fi </a:t>
            </a:r>
            <a:r>
              <a:rPr lang="it-IT" dirty="0" err="1"/>
              <a:t>accesate</a:t>
            </a:r>
            <a:r>
              <a:rPr lang="it-IT" dirty="0"/>
              <a:t> </a:t>
            </a:r>
            <a:r>
              <a:rPr lang="it-IT" dirty="0" err="1"/>
              <a:t>prin</a:t>
            </a:r>
            <a:r>
              <a:rPr lang="it-IT" dirty="0"/>
              <a:t> </a:t>
            </a:r>
            <a:r>
              <a:rPr lang="it-IT" dirty="0" err="1"/>
              <a:t>intermediul</a:t>
            </a:r>
            <a:r>
              <a:rPr lang="it-IT" dirty="0"/>
              <a:t> </a:t>
            </a:r>
            <a:r>
              <a:rPr lang="it-IT" dirty="0" err="1"/>
              <a:t>unui</a:t>
            </a:r>
            <a:r>
              <a:rPr lang="it-IT" dirty="0"/>
              <a:t> </a:t>
            </a:r>
            <a:r>
              <a:rPr lang="it-IT" b="1" dirty="0"/>
              <a:t>index</a:t>
            </a:r>
            <a:r>
              <a:rPr lang="it-IT" dirty="0"/>
              <a:t>. </a:t>
            </a:r>
            <a:r>
              <a:rPr lang="it-IT" dirty="0" err="1"/>
              <a:t>Numerotarea</a:t>
            </a:r>
            <a:r>
              <a:rPr lang="it-IT" dirty="0"/>
              <a:t> </a:t>
            </a:r>
            <a:r>
              <a:rPr lang="it-IT" dirty="0" err="1"/>
              <a:t>indecsilor</a:t>
            </a:r>
            <a:r>
              <a:rPr lang="it-IT" dirty="0"/>
              <a:t> </a:t>
            </a:r>
            <a:r>
              <a:rPr lang="it-IT" dirty="0" err="1"/>
              <a:t>incepe</a:t>
            </a:r>
            <a:r>
              <a:rPr lang="it-IT" dirty="0"/>
              <a:t> de la 0, </a:t>
            </a:r>
            <a:r>
              <a:rPr lang="it-IT" dirty="0" err="1"/>
              <a:t>deci</a:t>
            </a:r>
            <a:r>
              <a:rPr lang="it-IT" dirty="0"/>
              <a:t> </a:t>
            </a:r>
            <a:r>
              <a:rPr lang="it-IT" dirty="0" err="1"/>
              <a:t>elementul</a:t>
            </a:r>
            <a:r>
              <a:rPr lang="it-IT" dirty="0"/>
              <a:t> al n-lea are </a:t>
            </a:r>
            <a:r>
              <a:rPr lang="it-IT" dirty="0" err="1"/>
              <a:t>indexul</a:t>
            </a:r>
            <a:r>
              <a:rPr lang="it-IT" dirty="0"/>
              <a:t> n-1</a:t>
            </a:r>
          </a:p>
          <a:p>
            <a:r>
              <a:rPr lang="es-ES" b="1" dirty="0"/>
              <a:t>Declararea</a:t>
            </a:r>
            <a:r>
              <a:rPr lang="es-ES" dirty="0"/>
              <a:t> unui array are forma: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ro-RO" i="1" dirty="0" err="1"/>
              <a:t>int</a:t>
            </a:r>
            <a:r>
              <a:rPr lang="ro-RO" i="1" dirty="0"/>
              <a:t>[] </a:t>
            </a:r>
            <a:r>
              <a:rPr lang="ro-RO" i="1" dirty="0" err="1"/>
              <a:t>arr</a:t>
            </a:r>
            <a:r>
              <a:rPr lang="ro-RO" i="1" dirty="0"/>
              <a:t>;</a:t>
            </a:r>
          </a:p>
          <a:p>
            <a:r>
              <a:rPr lang="ro-RO" dirty="0"/>
              <a:t>Tipul este urmat de []</a:t>
            </a:r>
            <a:r>
              <a:rPr lang="en-US" dirty="0"/>
              <a:t>,</a:t>
            </a:r>
            <a:r>
              <a:rPr lang="ro-RO" dirty="0"/>
              <a:t> ceea ce </a:t>
            </a:r>
            <a:r>
              <a:rPr lang="ro-RO" dirty="0" err="1"/>
              <a:t>speci</a:t>
            </a:r>
            <a:r>
              <a:rPr lang="en-US" dirty="0"/>
              <a:t>fi</a:t>
            </a:r>
            <a:r>
              <a:rPr lang="ro-RO" dirty="0"/>
              <a:t>ca faptul ca e vorba de un </a:t>
            </a:r>
            <a:r>
              <a:rPr lang="ro-RO" dirty="0" err="1"/>
              <a:t>array</a:t>
            </a:r>
            <a:r>
              <a:rPr lang="ro-RO" dirty="0"/>
              <a:t>.</a:t>
            </a:r>
          </a:p>
          <a:p>
            <a:r>
              <a:rPr lang="ro-RO" dirty="0"/>
              <a:t>Numele </a:t>
            </a:r>
            <a:r>
              <a:rPr lang="ro-RO" dirty="0" err="1"/>
              <a:t>array</a:t>
            </a:r>
            <a:r>
              <a:rPr lang="ro-RO" dirty="0"/>
              <a:t>-ului respecta </a:t>
            </a:r>
            <a:r>
              <a:rPr lang="ro-RO" dirty="0" err="1"/>
              <a:t>aceleasi</a:t>
            </a:r>
            <a:r>
              <a:rPr lang="ro-RO" dirty="0"/>
              <a:t> con</a:t>
            </a:r>
            <a:r>
              <a:rPr lang="en-US" dirty="0"/>
              <a:t>d</a:t>
            </a:r>
            <a:r>
              <a:rPr lang="ro-RO" dirty="0" err="1"/>
              <a:t>itii</a:t>
            </a:r>
            <a:r>
              <a:rPr lang="ro-RO" dirty="0"/>
              <a:t> ca numele de variabile.</a:t>
            </a:r>
          </a:p>
        </p:txBody>
      </p:sp>
    </p:spTree>
    <p:extLst>
      <p:ext uri="{BB962C8B-B14F-4D97-AF65-F5344CB8AC3E}">
        <p14:creationId xmlns:p14="http://schemas.microsoft.com/office/powerpoint/2010/main" val="149897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987572-CF5D-4CE2-A6D8-BA973A44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Arrays(cont’d)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BCB71D-B3A6-4FA5-81F8-C2340B24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Crearea unui </a:t>
            </a:r>
            <a:r>
              <a:rPr lang="ro-RO" dirty="0" err="1"/>
              <a:t>array</a:t>
            </a:r>
            <a:r>
              <a:rPr lang="ro-RO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  </a:t>
            </a:r>
            <a:r>
              <a:rPr lang="ro-RO" i="1" dirty="0" err="1"/>
              <a:t>arr</a:t>
            </a:r>
            <a:r>
              <a:rPr lang="ro-RO" i="1" dirty="0"/>
              <a:t> = </a:t>
            </a:r>
            <a:r>
              <a:rPr lang="ro-RO" i="1" dirty="0" err="1"/>
              <a:t>new</a:t>
            </a:r>
            <a:r>
              <a:rPr lang="ro-RO" i="1" dirty="0"/>
              <a:t> </a:t>
            </a:r>
            <a:r>
              <a:rPr lang="ro-RO" i="1" dirty="0" err="1"/>
              <a:t>int</a:t>
            </a:r>
            <a:r>
              <a:rPr lang="ro-RO" i="1" dirty="0"/>
              <a:t>[10];</a:t>
            </a:r>
          </a:p>
          <a:p>
            <a:r>
              <a:rPr lang="ro-RO" dirty="0"/>
              <a:t>In acest moment se aloca memorie pentru un </a:t>
            </a:r>
            <a:r>
              <a:rPr lang="ro-RO" dirty="0" err="1"/>
              <a:t>array</a:t>
            </a:r>
            <a:r>
              <a:rPr lang="ro-RO" dirty="0"/>
              <a:t> cu 10 valori de tip </a:t>
            </a:r>
            <a:r>
              <a:rPr lang="ro-RO" dirty="0" err="1"/>
              <a:t>int</a:t>
            </a:r>
            <a:r>
              <a:rPr lang="en-US" dirty="0"/>
              <a:t>,</a:t>
            </a:r>
            <a:r>
              <a:rPr lang="ro-RO" dirty="0"/>
              <a:t> iar variabila </a:t>
            </a:r>
            <a:r>
              <a:rPr lang="ro-RO" dirty="0" err="1"/>
              <a:t>arr</a:t>
            </a:r>
            <a:r>
              <a:rPr lang="en-US" dirty="0"/>
              <a:t> </a:t>
            </a:r>
            <a:r>
              <a:rPr lang="ro-RO" dirty="0"/>
              <a:t>va referi</a:t>
            </a:r>
            <a:r>
              <a:rPr lang="en-US" dirty="0"/>
              <a:t> </a:t>
            </a:r>
            <a:r>
              <a:rPr lang="ro-RO" dirty="0"/>
              <a:t>respectivul </a:t>
            </a:r>
            <a:r>
              <a:rPr lang="ro-RO" dirty="0" err="1"/>
              <a:t>array</a:t>
            </a:r>
            <a:r>
              <a:rPr lang="ro-RO" dirty="0"/>
              <a:t>.</a:t>
            </a:r>
          </a:p>
          <a:p>
            <a:r>
              <a:rPr lang="ro-RO" dirty="0"/>
              <a:t>Lipsa </a:t>
            </a:r>
            <a:r>
              <a:rPr lang="ro-RO" dirty="0" err="1"/>
              <a:t>initializarii</a:t>
            </a:r>
            <a:r>
              <a:rPr lang="ro-RO" dirty="0"/>
              <a:t> unei astfel de variabile locale duce la o eroare de compilare de forma "</a:t>
            </a:r>
            <a:r>
              <a:rPr lang="ro-RO" dirty="0" err="1"/>
              <a:t>Variable</a:t>
            </a:r>
            <a:r>
              <a:rPr lang="ro-RO" dirty="0"/>
              <a:t> </a:t>
            </a:r>
            <a:r>
              <a:rPr lang="ro-RO" dirty="0" err="1"/>
              <a:t>may</a:t>
            </a:r>
            <a:r>
              <a:rPr lang="en-US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initialized</a:t>
            </a:r>
            <a:r>
              <a:rPr lang="ro-RO" dirty="0"/>
              <a:t>".</a:t>
            </a:r>
          </a:p>
          <a:p>
            <a:r>
              <a:rPr lang="it-IT" dirty="0" err="1"/>
              <a:t>Asignarea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valori </a:t>
            </a:r>
            <a:r>
              <a:rPr lang="it-IT" dirty="0" err="1"/>
              <a:t>unui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array are forma: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ro-RO" i="1" dirty="0" err="1"/>
              <a:t>array</a:t>
            </a:r>
            <a:r>
              <a:rPr lang="ro-RO" i="1" dirty="0"/>
              <a:t>[2] = 200;</a:t>
            </a:r>
          </a:p>
        </p:txBody>
      </p:sp>
    </p:spTree>
    <p:extLst>
      <p:ext uri="{BB962C8B-B14F-4D97-AF65-F5344CB8AC3E}">
        <p14:creationId xmlns:p14="http://schemas.microsoft.com/office/powerpoint/2010/main" val="267264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5B9E74-497B-4406-827D-34F64789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5) Arrays(cont’d)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B6AA58D-34E6-4BA6-A183-9457C2A7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Pentru a accesa un element se </a:t>
            </a:r>
            <a:r>
              <a:rPr lang="ro-RO" dirty="0" err="1"/>
              <a:t>foloseste</a:t>
            </a:r>
            <a:r>
              <a:rPr lang="ro-RO" dirty="0"/>
              <a:t> </a:t>
            </a:r>
            <a:r>
              <a:rPr lang="ro-RO" dirty="0" err="1"/>
              <a:t>aceeasi</a:t>
            </a:r>
            <a:r>
              <a:rPr lang="ro-RO" dirty="0"/>
              <a:t> sintaxa:</a:t>
            </a:r>
          </a:p>
          <a:p>
            <a:pPr marL="457200" lvl="1" indent="0">
              <a:buNone/>
            </a:pPr>
            <a:r>
              <a:rPr lang="ro-RO" i="1" dirty="0" err="1"/>
              <a:t>System.out.println</a:t>
            </a:r>
            <a:r>
              <a:rPr lang="ro-RO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[1]);</a:t>
            </a:r>
            <a:endParaRPr lang="ro-RO" i="1" dirty="0"/>
          </a:p>
          <a:p>
            <a:r>
              <a:rPr lang="it-IT" dirty="0"/>
              <a:t>Un </a:t>
            </a:r>
            <a:r>
              <a:rPr lang="it-IT" dirty="0" err="1"/>
              <a:t>mod</a:t>
            </a:r>
            <a:r>
              <a:rPr lang="it-IT" dirty="0"/>
              <a:t> mai </a:t>
            </a:r>
            <a:r>
              <a:rPr lang="it-IT" dirty="0" err="1"/>
              <a:t>simplu</a:t>
            </a:r>
            <a:r>
              <a:rPr lang="it-IT" dirty="0"/>
              <a:t> de </a:t>
            </a:r>
            <a:r>
              <a:rPr lang="it-IT" dirty="0" err="1"/>
              <a:t>initializare</a:t>
            </a:r>
            <a:r>
              <a:rPr lang="it-IT" dirty="0"/>
              <a:t> a </a:t>
            </a:r>
            <a:r>
              <a:rPr lang="it-IT" dirty="0" err="1"/>
              <a:t>unui</a:t>
            </a:r>
            <a:r>
              <a:rPr lang="it-IT" dirty="0"/>
              <a:t> array in </a:t>
            </a:r>
            <a:r>
              <a:rPr lang="it-IT" dirty="0" err="1"/>
              <a:t>momentul</a:t>
            </a:r>
            <a:r>
              <a:rPr lang="it-IT" dirty="0"/>
              <a:t> in care i se </a:t>
            </a:r>
            <a:r>
              <a:rPr lang="it-IT" dirty="0" err="1"/>
              <a:t>cunosc</a:t>
            </a:r>
            <a:r>
              <a:rPr lang="it-IT" dirty="0"/>
              <a:t> </a:t>
            </a:r>
            <a:r>
              <a:rPr lang="it-IT" dirty="0" err="1"/>
              <a:t>din</a:t>
            </a:r>
            <a:r>
              <a:rPr lang="it-IT" dirty="0"/>
              <a:t> start </a:t>
            </a:r>
            <a:r>
              <a:rPr lang="it-IT" dirty="0" err="1"/>
              <a:t>valorile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    </a:t>
            </a:r>
            <a:r>
              <a:rPr lang="ro-RO" i="1" dirty="0" err="1"/>
              <a:t>int</a:t>
            </a:r>
            <a:r>
              <a:rPr lang="ro-RO" i="1" dirty="0"/>
              <a:t>[] </a:t>
            </a:r>
            <a:r>
              <a:rPr lang="ro-RO" i="1" dirty="0" err="1"/>
              <a:t>array</a:t>
            </a:r>
            <a:r>
              <a:rPr lang="ro-RO" i="1" dirty="0"/>
              <a:t> = {1, 2, 3, 4, 5};</a:t>
            </a:r>
          </a:p>
          <a:p>
            <a:pPr marL="457200" lvl="1" indent="0">
              <a:buNone/>
            </a:pPr>
            <a:r>
              <a:rPr lang="fr-FR" i="1" dirty="0"/>
              <a:t>    char[] chars = {'a', 's', 'm'};</a:t>
            </a:r>
          </a:p>
          <a:p>
            <a:r>
              <a:rPr lang="ro-RO" dirty="0"/>
              <a:t>In acest caz lungimea </a:t>
            </a:r>
            <a:r>
              <a:rPr lang="ro-RO" dirty="0" err="1"/>
              <a:t>array</a:t>
            </a:r>
            <a:r>
              <a:rPr lang="ro-RO" dirty="0"/>
              <a:t>-ului este determinata de </a:t>
            </a:r>
            <a:r>
              <a:rPr lang="ro-RO" dirty="0" err="1"/>
              <a:t>numarul</a:t>
            </a:r>
            <a:r>
              <a:rPr lang="ro-RO" dirty="0"/>
              <a:t> de elemente dintre acolade.</a:t>
            </a:r>
          </a:p>
          <a:p>
            <a:r>
              <a:rPr lang="it-IT" dirty="0" err="1"/>
              <a:t>Pentru</a:t>
            </a:r>
            <a:r>
              <a:rPr lang="it-IT" dirty="0"/>
              <a:t> a determina </a:t>
            </a:r>
            <a:r>
              <a:rPr lang="it-IT" dirty="0" err="1"/>
              <a:t>lungimea</a:t>
            </a:r>
            <a:r>
              <a:rPr lang="it-IT" dirty="0"/>
              <a:t> </a:t>
            </a:r>
            <a:r>
              <a:rPr lang="it-IT" dirty="0" err="1"/>
              <a:t>unui</a:t>
            </a:r>
            <a:r>
              <a:rPr lang="it-IT" dirty="0"/>
              <a:t> array se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folosi</a:t>
            </a:r>
            <a:r>
              <a:rPr lang="it-IT" dirty="0"/>
              <a:t> </a:t>
            </a:r>
            <a:r>
              <a:rPr lang="it-IT" dirty="0" err="1"/>
              <a:t>proprietatea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, pe care o are </a:t>
            </a:r>
            <a:r>
              <a:rPr lang="it-IT" dirty="0" err="1"/>
              <a:t>fiecare</a:t>
            </a:r>
            <a:r>
              <a:rPr lang="it-IT" dirty="0"/>
              <a:t> array.</a:t>
            </a:r>
          </a:p>
          <a:p>
            <a:pPr marL="457200" lvl="1" indent="0">
              <a:buNone/>
            </a:pPr>
            <a:r>
              <a:rPr lang="en-US" i="1" dirty="0"/>
              <a:t>   </a:t>
            </a:r>
            <a:r>
              <a:rPr lang="ro-RO" i="1" dirty="0" err="1"/>
              <a:t>System.out.println</a:t>
            </a:r>
            <a:r>
              <a:rPr lang="ro-RO" i="1" dirty="0"/>
              <a:t>(</a:t>
            </a:r>
            <a:r>
              <a:rPr lang="ro-RO" i="1" dirty="0" err="1"/>
              <a:t>array.length</a:t>
            </a:r>
            <a:r>
              <a:rPr lang="ro-RO" i="1" dirty="0"/>
              <a:t>);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6853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0D78A0-11EE-4C9D-9C89-ED18A0F4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ro-RO" b="1" dirty="0" err="1"/>
              <a:t>Array</a:t>
            </a:r>
            <a:r>
              <a:rPr lang="ro-RO" b="1" dirty="0"/>
              <a:t>-uri multidimensionale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8A6E737-E1BF-4DD8-BE96-B542F5A9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Java nu </a:t>
            </a:r>
            <a:r>
              <a:rPr lang="ro-RO" dirty="0" err="1"/>
              <a:t>trateaza</a:t>
            </a:r>
            <a:r>
              <a:rPr lang="ro-RO" dirty="0"/>
              <a:t> in mod special tablourile multidimensionale.</a:t>
            </a:r>
            <a:endParaRPr lang="en-US" dirty="0"/>
          </a:p>
          <a:p>
            <a:r>
              <a:rPr lang="ro-RO" dirty="0"/>
              <a:t>Practic</a:t>
            </a:r>
            <a:r>
              <a:rPr lang="en-US" dirty="0"/>
              <a:t>,</a:t>
            </a:r>
            <a:r>
              <a:rPr lang="ro-RO" dirty="0"/>
              <a:t> o matrice este un </a:t>
            </a:r>
            <a:r>
              <a:rPr lang="ro-RO" dirty="0" err="1"/>
              <a:t>array</a:t>
            </a:r>
            <a:r>
              <a:rPr lang="ro-RO" dirty="0"/>
              <a:t> de</a:t>
            </a:r>
            <a:r>
              <a:rPr lang="en-US" dirty="0"/>
              <a:t> </a:t>
            </a:r>
            <a:r>
              <a:rPr lang="ro-RO" dirty="0" err="1"/>
              <a:t>array</a:t>
            </a:r>
            <a:r>
              <a:rPr lang="ro-RO" dirty="0"/>
              <a:t>-uri.</a:t>
            </a:r>
          </a:p>
        </p:txBody>
      </p:sp>
    </p:spTree>
    <p:extLst>
      <p:ext uri="{BB962C8B-B14F-4D97-AF65-F5344CB8AC3E}">
        <p14:creationId xmlns:p14="http://schemas.microsoft.com/office/powerpoint/2010/main" val="229040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59FAEA-2F29-409E-9907-2C3A56F1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 </a:t>
            </a:r>
            <a:r>
              <a:rPr lang="en-US" b="1" dirty="0" err="1"/>
              <a:t>Operatori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8CCCC2-51D0-45A8-8897-404D56D5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Definitie</a:t>
            </a:r>
            <a:r>
              <a:rPr lang="it-IT" dirty="0"/>
              <a:t>: </a:t>
            </a:r>
            <a:r>
              <a:rPr lang="it-IT" dirty="0" err="1"/>
              <a:t>Sunt</a:t>
            </a:r>
            <a:r>
              <a:rPr lang="it-IT" dirty="0"/>
              <a:t> </a:t>
            </a:r>
            <a:r>
              <a:rPr lang="it-IT" dirty="0" err="1"/>
              <a:t>simboluri</a:t>
            </a:r>
            <a:r>
              <a:rPr lang="it-IT" dirty="0"/>
              <a:t> speciale care </a:t>
            </a:r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efectuarea</a:t>
            </a:r>
            <a:r>
              <a:rPr lang="it-IT" dirty="0"/>
              <a:t> de </a:t>
            </a:r>
            <a:r>
              <a:rPr lang="it-IT" dirty="0" err="1"/>
              <a:t>operatii</a:t>
            </a:r>
            <a:r>
              <a:rPr lang="it-IT" dirty="0"/>
              <a:t> </a:t>
            </a:r>
            <a:r>
              <a:rPr lang="it-IT" dirty="0" err="1"/>
              <a:t>asupra</a:t>
            </a:r>
            <a:r>
              <a:rPr lang="it-IT" dirty="0"/>
              <a:t> a </a:t>
            </a:r>
            <a:r>
              <a:rPr lang="it-IT" dirty="0" err="1"/>
              <a:t>unu</a:t>
            </a:r>
            <a:r>
              <a:rPr lang="it-IT" dirty="0"/>
              <a:t>, </a:t>
            </a:r>
            <a:r>
              <a:rPr lang="it-IT" dirty="0" err="1"/>
              <a:t>doi</a:t>
            </a:r>
            <a:r>
              <a:rPr lang="it-IT" dirty="0"/>
              <a:t> </a:t>
            </a:r>
            <a:r>
              <a:rPr lang="it-IT" dirty="0" err="1"/>
              <a:t>sau</a:t>
            </a:r>
            <a:r>
              <a:rPr lang="it-IT" dirty="0"/>
              <a:t> </a:t>
            </a:r>
            <a:r>
              <a:rPr lang="it-IT" dirty="0" err="1"/>
              <a:t>trei</a:t>
            </a:r>
            <a:r>
              <a:rPr lang="it-IT" dirty="0"/>
              <a:t> </a:t>
            </a:r>
            <a:r>
              <a:rPr lang="it-IT" dirty="0" err="1"/>
              <a:t>operanzi</a:t>
            </a:r>
            <a:r>
              <a:rPr lang="it-IT" dirty="0"/>
              <a:t> si </a:t>
            </a:r>
            <a:r>
              <a:rPr lang="it-IT" dirty="0" err="1"/>
              <a:t>returneaza</a:t>
            </a:r>
            <a:r>
              <a:rPr lang="it-IT" dirty="0"/>
              <a:t> un </a:t>
            </a:r>
            <a:r>
              <a:rPr lang="it-IT" dirty="0" err="1"/>
              <a:t>rezultat</a:t>
            </a:r>
            <a:r>
              <a:rPr lang="it-IT"/>
              <a:t>. </a:t>
            </a:r>
            <a:endParaRPr lang="it-IT" dirty="0"/>
          </a:p>
          <a:p>
            <a:r>
              <a:rPr lang="it-IT" b="1" dirty="0" err="1"/>
              <a:t>Precedenta</a:t>
            </a:r>
            <a:r>
              <a:rPr lang="it-IT" b="1" dirty="0"/>
              <a:t> </a:t>
            </a:r>
            <a:r>
              <a:rPr lang="it-IT" b="1" dirty="0" err="1"/>
              <a:t>operatorilor</a:t>
            </a:r>
            <a:r>
              <a:rPr lang="it-IT" dirty="0"/>
              <a:t> = </a:t>
            </a:r>
            <a:r>
              <a:rPr lang="it-IT" dirty="0" err="1"/>
              <a:t>ordinea</a:t>
            </a:r>
            <a:r>
              <a:rPr lang="it-IT" dirty="0"/>
              <a:t> in care se </a:t>
            </a:r>
            <a:r>
              <a:rPr lang="it-IT" dirty="0" err="1"/>
              <a:t>evalueaza</a:t>
            </a:r>
            <a:r>
              <a:rPr lang="it-IT" dirty="0"/>
              <a:t> operatorii</a:t>
            </a:r>
          </a:p>
          <a:p>
            <a:r>
              <a:rPr lang="ro-RO" dirty="0"/>
              <a:t>Operatorii cu </a:t>
            </a:r>
            <a:r>
              <a:rPr lang="ro-RO" b="1" dirty="0" err="1"/>
              <a:t>aceeasi</a:t>
            </a:r>
            <a:r>
              <a:rPr lang="ro-RO" b="1" dirty="0"/>
              <a:t> precedenta </a:t>
            </a:r>
            <a:r>
              <a:rPr lang="ro-RO" dirty="0"/>
              <a:t>se </a:t>
            </a:r>
            <a:r>
              <a:rPr lang="ro-RO" dirty="0" err="1"/>
              <a:t>evalueaza</a:t>
            </a:r>
            <a:r>
              <a:rPr lang="ro-RO" dirty="0"/>
              <a:t> de la </a:t>
            </a:r>
            <a:r>
              <a:rPr lang="ro-RO" b="1" dirty="0" err="1"/>
              <a:t>stanga</a:t>
            </a:r>
            <a:r>
              <a:rPr lang="ro-RO" b="1" dirty="0"/>
              <a:t> la dreapta </a:t>
            </a:r>
            <a:r>
              <a:rPr lang="ro-RO" dirty="0"/>
              <a:t>cu </a:t>
            </a:r>
            <a:r>
              <a:rPr lang="ro-RO" dirty="0" err="1"/>
              <a:t>exceptia</a:t>
            </a:r>
            <a:r>
              <a:rPr lang="ro-RO" dirty="0"/>
              <a:t> operatorilor de</a:t>
            </a:r>
            <a:r>
              <a:rPr lang="en-US" dirty="0"/>
              <a:t> </a:t>
            </a:r>
            <a:r>
              <a:rPr lang="ro-RO" b="1" dirty="0"/>
              <a:t>asignare</a:t>
            </a:r>
            <a:r>
              <a:rPr lang="en-US" dirty="0"/>
              <a:t>,</a:t>
            </a:r>
            <a:r>
              <a:rPr lang="ro-RO" dirty="0"/>
              <a:t> care se </a:t>
            </a:r>
            <a:r>
              <a:rPr lang="ro-RO" dirty="0" err="1"/>
              <a:t>evalueaza</a:t>
            </a:r>
            <a:r>
              <a:rPr lang="ro-RO" dirty="0"/>
              <a:t> de la </a:t>
            </a:r>
            <a:r>
              <a:rPr lang="ro-RO" b="1" dirty="0"/>
              <a:t>dreapta la </a:t>
            </a:r>
            <a:r>
              <a:rPr lang="ro-RO" b="1" dirty="0" err="1"/>
              <a:t>stanga</a:t>
            </a:r>
            <a:r>
              <a:rPr lang="ro-RO" dirty="0"/>
              <a:t>.</a:t>
            </a:r>
          </a:p>
          <a:p>
            <a:r>
              <a:rPr lang="ro-RO" dirty="0"/>
              <a:t>Tabelul </a:t>
            </a:r>
            <a:r>
              <a:rPr lang="en-US" dirty="0" err="1"/>
              <a:t>urmator</a:t>
            </a:r>
            <a:r>
              <a:rPr lang="ro-RO" dirty="0"/>
              <a:t> prezinta operatorii </a:t>
            </a:r>
            <a:r>
              <a:rPr lang="ro-RO" dirty="0" err="1"/>
              <a:t>ordonati</a:t>
            </a:r>
            <a:r>
              <a:rPr lang="ro-RO" dirty="0"/>
              <a:t> </a:t>
            </a:r>
            <a:r>
              <a:rPr lang="ro-RO" dirty="0" err="1"/>
              <a:t>dupa</a:t>
            </a:r>
            <a:r>
              <a:rPr lang="ro-RO" dirty="0"/>
              <a:t> precedenta, iar cei de pe </a:t>
            </a:r>
            <a:r>
              <a:rPr lang="ro-RO" dirty="0" err="1"/>
              <a:t>aceeasi</a:t>
            </a:r>
            <a:r>
              <a:rPr lang="ro-RO" dirty="0"/>
              <a:t> linie au </a:t>
            </a:r>
            <a:r>
              <a:rPr lang="ro-RO" dirty="0" err="1"/>
              <a:t>aceeasi</a:t>
            </a:r>
            <a:r>
              <a:rPr lang="en-US" dirty="0"/>
              <a:t> </a:t>
            </a:r>
            <a:r>
              <a:rPr lang="ro-RO" dirty="0"/>
              <a:t>precedenta.</a:t>
            </a:r>
          </a:p>
        </p:txBody>
      </p:sp>
    </p:spTree>
    <p:extLst>
      <p:ext uri="{BB962C8B-B14F-4D97-AF65-F5344CB8AC3E}">
        <p14:creationId xmlns:p14="http://schemas.microsoft.com/office/powerpoint/2010/main" val="157632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BED03A-08D3-4428-BF1C-EFB533A4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6) </a:t>
            </a:r>
            <a:r>
              <a:rPr lang="en-US" b="1" dirty="0" err="1"/>
              <a:t>Operatori</a:t>
            </a:r>
            <a:r>
              <a:rPr lang="en-US" b="1" dirty="0"/>
              <a:t> (cont’d)</a:t>
            </a:r>
            <a:endParaRPr lang="ro-RO" b="1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4CB075DC-388F-444D-90B5-AD5A80820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700" y="1402671"/>
            <a:ext cx="7881918" cy="51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1213-7705-4D16-9108-C883383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974D-3326-4751-A110-FD398434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cs typeface="Calibri"/>
              </a:rPr>
              <a:t>Comentarii</a:t>
            </a:r>
          </a:p>
          <a:p>
            <a:r>
              <a:rPr lang="ro-RO" dirty="0">
                <a:cs typeface="Calibri"/>
              </a:rPr>
              <a:t>Tipuri primitive</a:t>
            </a:r>
          </a:p>
          <a:p>
            <a:r>
              <a:rPr lang="ro-RO" dirty="0">
                <a:cs typeface="Calibri"/>
              </a:rPr>
              <a:t>Literali</a:t>
            </a:r>
          </a:p>
          <a:p>
            <a:r>
              <a:rPr lang="ro-RO" dirty="0">
                <a:cs typeface="Calibri"/>
              </a:rPr>
              <a:t>Variabile</a:t>
            </a:r>
          </a:p>
          <a:p>
            <a:r>
              <a:rPr lang="ro-RO" dirty="0">
                <a:cs typeface="Calibri"/>
              </a:rPr>
              <a:t>Operatori</a:t>
            </a:r>
          </a:p>
          <a:p>
            <a:r>
              <a:rPr lang="ro-RO" dirty="0" err="1">
                <a:cs typeface="Calibri"/>
              </a:rPr>
              <a:t>Siruri</a:t>
            </a:r>
            <a:r>
              <a:rPr lang="ro-RO" dirty="0">
                <a:cs typeface="Calibri"/>
              </a:rPr>
              <a:t> de primitive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Demo Git</a:t>
            </a:r>
          </a:p>
          <a:p>
            <a:r>
              <a:rPr lang="en-US" dirty="0">
                <a:cs typeface="Calibri"/>
              </a:rPr>
              <a:t>Demo javayourself.com</a:t>
            </a:r>
          </a:p>
        </p:txBody>
      </p:sp>
    </p:spTree>
    <p:extLst>
      <p:ext uri="{BB962C8B-B14F-4D97-AF65-F5344CB8AC3E}">
        <p14:creationId xmlns:p14="http://schemas.microsoft.com/office/powerpoint/2010/main" val="25571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D29-5CF3-42DF-9FB6-6A21AC8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 </a:t>
            </a:r>
            <a:r>
              <a:rPr lang="en-US" b="1" dirty="0" err="1"/>
              <a:t>Comentarii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73AD-3B06-4651-8A3B-05CB53F0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Single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Multi-line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Javadoc</a:t>
            </a:r>
          </a:p>
        </p:txBody>
      </p:sp>
    </p:spTree>
    <p:extLst>
      <p:ext uri="{BB962C8B-B14F-4D97-AF65-F5344CB8AC3E}">
        <p14:creationId xmlns:p14="http://schemas.microsoft.com/office/powerpoint/2010/main" val="24714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7DB-2C6A-4449-845D-6E745364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</a:t>
            </a:r>
            <a:r>
              <a:rPr lang="en-US" b="1" dirty="0" err="1"/>
              <a:t>Variabile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C724-827B-4AF3-9C88-1135325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context: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</a:t>
            </a:r>
            <a:r>
              <a:rPr lang="en-US" i="1" dirty="0" err="1"/>
              <a:t>membru</a:t>
            </a:r>
            <a:r>
              <a:rPr lang="en-US" i="1" dirty="0"/>
              <a:t>/Field-</a:t>
            </a:r>
            <a:r>
              <a:rPr lang="en-US" i="1" dirty="0" err="1"/>
              <a:t>uri</a:t>
            </a:r>
            <a:r>
              <a:rPr lang="en-US" i="1" dirty="0"/>
              <a:t> ne-</a:t>
            </a:r>
            <a:r>
              <a:rPr lang="en-US" i="1" dirty="0" err="1"/>
              <a:t>statice</a:t>
            </a:r>
            <a:r>
              <a:rPr lang="en-US" i="1" dirty="0"/>
              <a:t> (</a:t>
            </a:r>
            <a:r>
              <a:rPr lang="en-US" i="1" dirty="0" err="1"/>
              <a:t>eng.</a:t>
            </a:r>
            <a:r>
              <a:rPr lang="en-US" i="1" dirty="0"/>
              <a:t> Instance variables)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</a:t>
            </a:r>
            <a:r>
              <a:rPr lang="en-US" i="1" dirty="0" err="1"/>
              <a:t>statice</a:t>
            </a:r>
            <a:r>
              <a:rPr lang="en-US" i="1" dirty="0"/>
              <a:t>/</a:t>
            </a:r>
            <a:r>
              <a:rPr lang="en-US" i="1" dirty="0" err="1"/>
              <a:t>Variabile</a:t>
            </a:r>
            <a:r>
              <a:rPr lang="en-US" i="1" dirty="0"/>
              <a:t> de </a:t>
            </a:r>
            <a:r>
              <a:rPr lang="en-US" i="1" dirty="0" err="1"/>
              <a:t>clasa</a:t>
            </a:r>
            <a:r>
              <a:rPr lang="en-US" i="1" dirty="0"/>
              <a:t> (</a:t>
            </a:r>
            <a:r>
              <a:rPr lang="en-US" i="1" dirty="0" err="1"/>
              <a:t>eng.</a:t>
            </a:r>
            <a:r>
              <a:rPr lang="en-US" i="1" dirty="0"/>
              <a:t> Static/Class variables)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Variabile</a:t>
            </a:r>
            <a:r>
              <a:rPr lang="en-US" i="1" dirty="0"/>
              <a:t> locale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err="1"/>
              <a:t>Parametri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4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4D4823-E19A-49B6-9E2E-7A13333E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Reguli: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3DC3246-3AE5-4F81-92A4-9FF93C0B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Numele variabilelor este case-</a:t>
            </a:r>
            <a:r>
              <a:rPr lang="ro-RO" dirty="0" err="1"/>
              <a:t>sensitive</a:t>
            </a:r>
            <a:endParaRPr lang="ro-RO" dirty="0"/>
          </a:p>
          <a:p>
            <a:r>
              <a:rPr lang="ro-RO" dirty="0"/>
              <a:t>Numele variabilelor poate sa </a:t>
            </a:r>
            <a:r>
              <a:rPr lang="ro-RO" dirty="0" err="1"/>
              <a:t>contina</a:t>
            </a:r>
            <a:r>
              <a:rPr lang="ro-RO" dirty="0"/>
              <a:t> orice litera, cifra si caracterul</a:t>
            </a:r>
            <a:r>
              <a:rPr lang="en-US" dirty="0"/>
              <a:t> _</a:t>
            </a:r>
            <a:r>
              <a:rPr lang="ro-RO" dirty="0"/>
              <a:t> sau $, dar nu poate sa </a:t>
            </a:r>
            <a:r>
              <a:rPr lang="ro-RO" dirty="0" err="1"/>
              <a:t>inceapa</a:t>
            </a:r>
            <a:r>
              <a:rPr lang="ro-RO" dirty="0"/>
              <a:t> cu</a:t>
            </a:r>
            <a:r>
              <a:rPr lang="en-US" dirty="0"/>
              <a:t> </a:t>
            </a:r>
            <a:r>
              <a:rPr lang="ro-RO" dirty="0"/>
              <a:t>o cifra.</a:t>
            </a:r>
          </a:p>
          <a:p>
            <a:r>
              <a:rPr lang="it-IT" dirty="0" err="1"/>
              <a:t>Numele</a:t>
            </a:r>
            <a:r>
              <a:rPr lang="it-IT" dirty="0"/>
              <a:t> </a:t>
            </a:r>
            <a:r>
              <a:rPr lang="it-IT" dirty="0" err="1"/>
              <a:t>unei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nu </a:t>
            </a:r>
            <a:r>
              <a:rPr lang="it-IT" dirty="0" err="1"/>
              <a:t>poate</a:t>
            </a:r>
            <a:r>
              <a:rPr lang="it-IT" dirty="0"/>
              <a:t> sa </a:t>
            </a:r>
            <a:r>
              <a:rPr lang="it-IT" dirty="0" err="1"/>
              <a:t>contina</a:t>
            </a:r>
            <a:r>
              <a:rPr lang="it-IT" dirty="0"/>
              <a:t> </a:t>
            </a:r>
            <a:r>
              <a:rPr lang="it-IT" dirty="0" err="1"/>
              <a:t>spatii</a:t>
            </a:r>
            <a:endParaRPr lang="it-IT" dirty="0"/>
          </a:p>
          <a:p>
            <a:r>
              <a:rPr lang="fr-FR" dirty="0"/>
              <a:t>Nu pot fi </a:t>
            </a:r>
            <a:r>
              <a:rPr lang="fr-FR" dirty="0" err="1"/>
              <a:t>folosite</a:t>
            </a:r>
            <a:r>
              <a:rPr lang="fr-FR" dirty="0"/>
              <a:t> </a:t>
            </a:r>
            <a:r>
              <a:rPr lang="fr-FR" dirty="0" err="1"/>
              <a:t>cuvinte</a:t>
            </a:r>
            <a:r>
              <a:rPr lang="fr-FR" dirty="0"/>
              <a:t> </a:t>
            </a:r>
            <a:r>
              <a:rPr lang="fr-FR" dirty="0" err="1"/>
              <a:t>cheie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post de </a:t>
            </a:r>
            <a:r>
              <a:rPr lang="fr-FR" dirty="0" err="1"/>
              <a:t>variabile</a:t>
            </a:r>
            <a:r>
              <a:rPr lang="fr-FR" dirty="0"/>
              <a:t>. (ex: class, public, </a:t>
            </a:r>
            <a:r>
              <a:rPr lang="fr-FR" dirty="0" err="1"/>
              <a:t>static</a:t>
            </a:r>
            <a:r>
              <a:rPr lang="fr-FR" dirty="0"/>
              <a:t>, </a:t>
            </a:r>
            <a:r>
              <a:rPr lang="fr-FR" dirty="0" err="1"/>
              <a:t>void</a:t>
            </a:r>
            <a:r>
              <a:rPr lang="fr-FR" dirty="0"/>
              <a:t> etc.)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3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C86BF3-45FD-4B77-A21F-A0DE050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Conventii</a:t>
            </a:r>
            <a:r>
              <a:rPr lang="en-US" b="1" dirty="0"/>
              <a:t>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D9CD39-C67E-4375-80BC-D1FC24DC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sunt </a:t>
            </a:r>
            <a:r>
              <a:rPr lang="en-US" dirty="0" err="1"/>
              <a:t>scrise</a:t>
            </a:r>
            <a:r>
              <a:rPr lang="en-US" dirty="0"/>
              <a:t> in format camelCase (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mica,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incep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mare)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forma MY_FIRST_CONSTANT (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se </a:t>
            </a:r>
            <a:r>
              <a:rPr lang="en-US" dirty="0" err="1"/>
              <a:t>scriu</a:t>
            </a:r>
            <a:r>
              <a:rPr lang="en-US" dirty="0"/>
              <a:t> cu caps lock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underscore)</a:t>
            </a:r>
          </a:p>
          <a:p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exprime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49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9D05FA-7C91-4FC4-AC98-992D3B3C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Principii: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E20BD7-7476-460C-8479-C9186C56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Variabilele membru nu </a:t>
            </a:r>
            <a:r>
              <a:rPr lang="ro-RO" dirty="0" err="1"/>
              <a:t>trebuiesc</a:t>
            </a:r>
            <a:r>
              <a:rPr lang="ro-RO" dirty="0"/>
              <a:t> </a:t>
            </a:r>
            <a:r>
              <a:rPr lang="ro-RO" dirty="0" err="1"/>
              <a:t>initializate</a:t>
            </a:r>
            <a:r>
              <a:rPr lang="ro-RO" dirty="0"/>
              <a:t> explicit</a:t>
            </a:r>
            <a:r>
              <a:rPr lang="en-US" dirty="0"/>
              <a:t>;</a:t>
            </a:r>
            <a:r>
              <a:rPr lang="ro-RO" dirty="0"/>
              <a:t> daca nu se </a:t>
            </a:r>
            <a:r>
              <a:rPr lang="ro-RO" dirty="0" err="1"/>
              <a:t>initializeaza</a:t>
            </a:r>
            <a:r>
              <a:rPr lang="ro-RO" dirty="0"/>
              <a:t> primesc </a:t>
            </a:r>
            <a:r>
              <a:rPr lang="ro-RO" dirty="0" err="1"/>
              <a:t>niste</a:t>
            </a:r>
            <a:r>
              <a:rPr lang="ro-RO" dirty="0"/>
              <a:t> valori implicite</a:t>
            </a:r>
            <a:r>
              <a:rPr lang="en-US" dirty="0"/>
              <a:t>.</a:t>
            </a:r>
            <a:endParaRPr lang="ro-RO" dirty="0"/>
          </a:p>
          <a:p>
            <a:r>
              <a:rPr lang="it-IT" dirty="0" err="1"/>
              <a:t>Variabilele</a:t>
            </a:r>
            <a:r>
              <a:rPr lang="it-IT" dirty="0"/>
              <a:t> locale </a:t>
            </a:r>
            <a:r>
              <a:rPr lang="it-IT" dirty="0" err="1"/>
              <a:t>trebuiesc</a:t>
            </a:r>
            <a:r>
              <a:rPr lang="it-IT" dirty="0"/>
              <a:t> </a:t>
            </a:r>
            <a:r>
              <a:rPr lang="it-IT" dirty="0" err="1"/>
              <a:t>initializate</a:t>
            </a:r>
            <a:r>
              <a:rPr lang="it-IT" dirty="0"/>
              <a:t> </a:t>
            </a:r>
            <a:r>
              <a:rPr lang="it-IT" dirty="0" err="1"/>
              <a:t>inainte</a:t>
            </a:r>
            <a:r>
              <a:rPr lang="it-IT" dirty="0"/>
              <a:t> de prima </a:t>
            </a:r>
            <a:r>
              <a:rPr lang="it-IT" dirty="0" err="1"/>
              <a:t>utilizare</a:t>
            </a:r>
            <a:r>
              <a:rPr lang="it-IT" dirty="0"/>
              <a:t>, </a:t>
            </a:r>
            <a:r>
              <a:rPr lang="it-IT" dirty="0" err="1"/>
              <a:t>altfel</a:t>
            </a:r>
            <a:r>
              <a:rPr lang="it-IT" dirty="0"/>
              <a:t> </a:t>
            </a:r>
            <a:r>
              <a:rPr lang="it-IT" dirty="0" err="1"/>
              <a:t>programul</a:t>
            </a:r>
            <a:r>
              <a:rPr lang="it-IT" dirty="0"/>
              <a:t> nu va </a:t>
            </a:r>
            <a:r>
              <a:rPr lang="it-IT" dirty="0" err="1"/>
              <a:t>compilabil</a:t>
            </a:r>
            <a:r>
              <a:rPr lang="it-IT" dirty="0"/>
              <a:t>.</a:t>
            </a:r>
          </a:p>
          <a:p>
            <a:r>
              <a:rPr lang="ro-RO" dirty="0"/>
              <a:t>O variabila </a:t>
            </a:r>
            <a:r>
              <a:rPr lang="en-US" b="1" dirty="0"/>
              <a:t>fi</a:t>
            </a:r>
            <a:r>
              <a:rPr lang="ro-RO" b="1" dirty="0" err="1"/>
              <a:t>nal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en-US" dirty="0" err="1"/>
              <a:t>constanta</a:t>
            </a:r>
            <a:r>
              <a:rPr lang="en-US" dirty="0"/>
              <a:t>) </a:t>
            </a:r>
            <a:r>
              <a:rPr lang="ro-RO" dirty="0"/>
              <a:t>trebuie si ea </a:t>
            </a:r>
            <a:r>
              <a:rPr lang="ro-RO" dirty="0" err="1"/>
              <a:t>initializata</a:t>
            </a:r>
            <a:r>
              <a:rPr lang="ro-RO" dirty="0"/>
              <a:t> la declarare</a:t>
            </a:r>
            <a:r>
              <a:rPr lang="en-US" dirty="0"/>
              <a:t>,</a:t>
            </a:r>
            <a:r>
              <a:rPr lang="ro-RO" dirty="0"/>
              <a:t> pentru ca este singurul loc unde se poate face</a:t>
            </a:r>
            <a:r>
              <a:rPr lang="en-US" dirty="0"/>
              <a:t> </a:t>
            </a:r>
            <a:r>
              <a:rPr lang="ro-RO" dirty="0"/>
              <a:t>acest lucru.</a:t>
            </a:r>
          </a:p>
        </p:txBody>
      </p:sp>
    </p:spTree>
    <p:extLst>
      <p:ext uri="{BB962C8B-B14F-4D97-AF65-F5344CB8AC3E}">
        <p14:creationId xmlns:p14="http://schemas.microsoft.com/office/powerpoint/2010/main" val="13782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3E7A67-16DA-4B2D-B2A2-05F2238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Tipuri</a:t>
            </a:r>
            <a:r>
              <a:rPr lang="en-US" b="1" dirty="0"/>
              <a:t> primitive (</a:t>
            </a:r>
            <a:r>
              <a:rPr lang="en-US" b="1" dirty="0" err="1"/>
              <a:t>eng.</a:t>
            </a:r>
            <a:r>
              <a:rPr lang="en-US" b="1" dirty="0"/>
              <a:t> Primitive datatypes)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CD6EE7-C1C1-4195-853C-92DF356E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Java </a:t>
            </a:r>
            <a:r>
              <a:rPr lang="it-IT" dirty="0" err="1"/>
              <a:t>toate</a:t>
            </a:r>
            <a:r>
              <a:rPr lang="it-IT" dirty="0"/>
              <a:t> </a:t>
            </a:r>
            <a:r>
              <a:rPr lang="it-IT" dirty="0" err="1"/>
              <a:t>variabilele</a:t>
            </a:r>
            <a:r>
              <a:rPr lang="it-IT" dirty="0"/>
              <a:t> </a:t>
            </a:r>
            <a:r>
              <a:rPr lang="it-IT" dirty="0" err="1"/>
              <a:t>trebuiesc</a:t>
            </a:r>
            <a:r>
              <a:rPr lang="it-IT" dirty="0"/>
              <a:t> </a:t>
            </a:r>
            <a:r>
              <a:rPr lang="it-IT" dirty="0" err="1"/>
              <a:t>declarate</a:t>
            </a:r>
            <a:r>
              <a:rPr lang="it-IT" dirty="0"/>
              <a:t> </a:t>
            </a:r>
            <a:r>
              <a:rPr lang="it-IT" dirty="0" err="1"/>
              <a:t>inainte</a:t>
            </a:r>
            <a:r>
              <a:rPr lang="it-IT" dirty="0"/>
              <a:t> de a  </a:t>
            </a:r>
            <a:r>
              <a:rPr lang="it-IT" dirty="0" err="1"/>
              <a:t>folosite</a:t>
            </a:r>
            <a:r>
              <a:rPr lang="it-IT" dirty="0"/>
              <a:t> prima </a:t>
            </a:r>
            <a:r>
              <a:rPr lang="it-IT" dirty="0" err="1"/>
              <a:t>oara</a:t>
            </a:r>
            <a:r>
              <a:rPr lang="it-IT" dirty="0"/>
              <a:t>.</a:t>
            </a:r>
          </a:p>
          <a:p>
            <a:r>
              <a:rPr lang="ro-RO" dirty="0" err="1"/>
              <a:t>Declaratia</a:t>
            </a:r>
            <a:r>
              <a:rPr lang="ro-RO" dirty="0"/>
              <a:t> consta in de</a:t>
            </a:r>
            <a:r>
              <a:rPr lang="en-US" dirty="0"/>
              <a:t>fi</a:t>
            </a:r>
            <a:r>
              <a:rPr lang="ro-RO" dirty="0" err="1"/>
              <a:t>nirea</a:t>
            </a:r>
            <a:r>
              <a:rPr lang="ro-RO" dirty="0"/>
              <a:t> tipului si a numelui variabilei si </a:t>
            </a:r>
            <a:r>
              <a:rPr lang="ro-RO" dirty="0" err="1"/>
              <a:t>optional</a:t>
            </a:r>
            <a:r>
              <a:rPr lang="ro-RO" dirty="0"/>
              <a:t> </a:t>
            </a:r>
            <a:r>
              <a:rPr lang="ro-RO" dirty="0" err="1"/>
              <a:t>initializarea</a:t>
            </a:r>
            <a:r>
              <a:rPr lang="ro-RO" dirty="0"/>
              <a:t> acesteia cu o valoare.</a:t>
            </a:r>
            <a:endParaRPr lang="en-US" dirty="0"/>
          </a:p>
          <a:p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721FA376-DBE5-41F1-998F-843A2259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39" y="3837420"/>
            <a:ext cx="4458086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E7F853-6829-4FAC-8BD9-A24A3ED5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dirty="0" err="1"/>
              <a:t>Tipuri</a:t>
            </a:r>
            <a:r>
              <a:rPr lang="en-US" b="1" dirty="0"/>
              <a:t> primitive (cont’d)</a:t>
            </a:r>
            <a:endParaRPr lang="ro-RO" b="1" dirty="0"/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40D020D5-5C4E-423C-AF3D-88D21C10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92177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68C53D63-AB29-4A16-80FE-60EC3597AD47}"/>
              </a:ext>
            </a:extLst>
          </p:cNvPr>
          <p:cNvSpPr/>
          <p:nvPr/>
        </p:nvSpPr>
        <p:spPr>
          <a:xfrm>
            <a:off x="754602" y="4687409"/>
            <a:ext cx="9845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latin typeface="CMR12"/>
              </a:rPr>
              <a:t>Pe </a:t>
            </a:r>
            <a:r>
              <a:rPr lang="ro-RO" dirty="0" err="1">
                <a:latin typeface="CMR12"/>
              </a:rPr>
              <a:t>langa</a:t>
            </a:r>
            <a:r>
              <a:rPr lang="ro-RO" dirty="0">
                <a:latin typeface="CMR12"/>
              </a:rPr>
              <a:t> aceste tipuri primitive</a:t>
            </a:r>
            <a:r>
              <a:rPr lang="en-US" dirty="0">
                <a:latin typeface="CMR12"/>
              </a:rPr>
              <a:t>,</a:t>
            </a:r>
            <a:r>
              <a:rPr lang="ro-RO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mai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exista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si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tipul</a:t>
            </a:r>
            <a:r>
              <a:rPr lang="en-US" dirty="0">
                <a:latin typeface="CMR12"/>
              </a:rPr>
              <a:t> String, care </a:t>
            </a:r>
            <a:r>
              <a:rPr lang="en-US" dirty="0" err="1">
                <a:latin typeface="CMR12"/>
              </a:rPr>
              <a:t>simplifica</a:t>
            </a:r>
            <a:r>
              <a:rPr lang="en-US" dirty="0">
                <a:latin typeface="CMR12"/>
              </a:rPr>
              <a:t> </a:t>
            </a:r>
            <a:r>
              <a:rPr lang="en-US" dirty="0" err="1">
                <a:latin typeface="CMR12"/>
              </a:rPr>
              <a:t>lucrul</a:t>
            </a:r>
            <a:r>
              <a:rPr lang="en-US" dirty="0">
                <a:latin typeface="CMR12"/>
              </a:rPr>
              <a:t> cu </a:t>
            </a:r>
            <a:r>
              <a:rPr lang="en-US" dirty="0" err="1">
                <a:latin typeface="CMR12"/>
              </a:rPr>
              <a:t>siruri</a:t>
            </a:r>
            <a:r>
              <a:rPr lang="en-US" dirty="0">
                <a:latin typeface="CMR12"/>
              </a:rPr>
              <a:t> de </a:t>
            </a:r>
            <a:r>
              <a:rPr lang="en-US" dirty="0" err="1">
                <a:latin typeface="CMR12"/>
              </a:rPr>
              <a:t>caractere</a:t>
            </a:r>
            <a:r>
              <a:rPr lang="en-US" dirty="0">
                <a:latin typeface="CMR12"/>
              </a:rPr>
              <a:t>. </a:t>
            </a:r>
            <a:r>
              <a:rPr lang="ro-RO" dirty="0">
                <a:latin typeface="CMR12"/>
              </a:rPr>
              <a:t>Un sir de caractere intre ghilimele va </a:t>
            </a:r>
            <a:r>
              <a:rPr lang="en-US" dirty="0">
                <a:latin typeface="CMR12"/>
              </a:rPr>
              <a:t>fi </a:t>
            </a:r>
            <a:r>
              <a:rPr lang="ro-RO" dirty="0">
                <a:latin typeface="CMR12"/>
              </a:rPr>
              <a:t>considerat de </a:t>
            </a:r>
            <a:r>
              <a:rPr lang="ro-RO" dirty="0" err="1">
                <a:latin typeface="CMR12"/>
              </a:rPr>
              <a:t>java</a:t>
            </a:r>
            <a:r>
              <a:rPr lang="ro-RO" dirty="0">
                <a:latin typeface="CMR12"/>
              </a:rPr>
              <a:t> automat un </a:t>
            </a:r>
            <a:r>
              <a:rPr lang="ro-RO" dirty="0" err="1">
                <a:latin typeface="CMR12"/>
              </a:rPr>
              <a:t>String</a:t>
            </a:r>
            <a:r>
              <a:rPr lang="ro-RO" dirty="0">
                <a:latin typeface="CMR12"/>
              </a:rPr>
              <a:t>, iar o</a:t>
            </a:r>
            <a:r>
              <a:rPr lang="en-US" dirty="0">
                <a:latin typeface="CMR12"/>
              </a:rPr>
              <a:t> a</a:t>
            </a:r>
            <a:r>
              <a:rPr lang="ro-RO" dirty="0" err="1">
                <a:latin typeface="CMR12"/>
              </a:rPr>
              <a:t>stfel</a:t>
            </a:r>
            <a:r>
              <a:rPr lang="ro-RO" dirty="0">
                <a:latin typeface="CMR12"/>
              </a:rPr>
              <a:t> de </a:t>
            </a:r>
            <a:r>
              <a:rPr lang="ro-RO" dirty="0" err="1">
                <a:latin typeface="CMR12"/>
              </a:rPr>
              <a:t>constructie</a:t>
            </a:r>
            <a:r>
              <a:rPr lang="ro-RO" dirty="0">
                <a:latin typeface="CMR12"/>
              </a:rPr>
              <a:t> este posibila:</a:t>
            </a:r>
            <a:endParaRPr lang="en-US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TT12"/>
              </a:rPr>
              <a:t>String s = "this is a string";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TT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>
                <a:latin typeface="CMTT12"/>
              </a:rPr>
              <a:t>String</a:t>
            </a:r>
            <a:r>
              <a:rPr lang="ro-RO" dirty="0">
                <a:latin typeface="CMTT12"/>
              </a:rPr>
              <a:t> </a:t>
            </a:r>
            <a:r>
              <a:rPr lang="ro-RO" dirty="0">
                <a:latin typeface="CMR12"/>
              </a:rPr>
              <a:t>nu e un tip primitive</a:t>
            </a:r>
            <a:r>
              <a:rPr lang="en-US" dirty="0">
                <a:latin typeface="CMR12"/>
              </a:rPr>
              <a:t> (</a:t>
            </a:r>
            <a:r>
              <a:rPr lang="en-US" dirty="0" err="1">
                <a:latin typeface="CMR12"/>
              </a:rPr>
              <a:t>este</a:t>
            </a:r>
            <a:r>
              <a:rPr lang="en-US" dirty="0">
                <a:latin typeface="CMR12"/>
              </a:rPr>
              <a:t> un tip de date </a:t>
            </a:r>
            <a:r>
              <a:rPr lang="en-US" dirty="0" err="1">
                <a:latin typeface="CMR12"/>
              </a:rPr>
              <a:t>Obiect</a:t>
            </a:r>
            <a:r>
              <a:rPr lang="en-US" dirty="0">
                <a:latin typeface="CMR12"/>
              </a:rPr>
              <a:t>)</a:t>
            </a:r>
            <a:r>
              <a:rPr lang="ro-RO" dirty="0">
                <a:latin typeface="CMR12"/>
              </a:rPr>
              <a:t>, doar este tratat mai special de limbaj</a:t>
            </a:r>
            <a:r>
              <a:rPr lang="en-US" dirty="0">
                <a:latin typeface="CMR12"/>
              </a:rPr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61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1076</Words>
  <Application>Microsoft Office PowerPoint</Application>
  <PresentationFormat>Ecran lat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CMR12</vt:lpstr>
      <vt:lpstr>CMTT12</vt:lpstr>
      <vt:lpstr>Office Theme</vt:lpstr>
      <vt:lpstr>Curs Java – modul 1</vt:lpstr>
      <vt:lpstr>Cuprins:</vt:lpstr>
      <vt:lpstr>1) Comentarii</vt:lpstr>
      <vt:lpstr>2) Variabile</vt:lpstr>
      <vt:lpstr>Reguli:</vt:lpstr>
      <vt:lpstr>Conventii:</vt:lpstr>
      <vt:lpstr>Principii:</vt:lpstr>
      <vt:lpstr>3) Tipuri primitive (eng. Primitive datatypes)</vt:lpstr>
      <vt:lpstr>3) Tipuri primitive (cont’d)</vt:lpstr>
      <vt:lpstr>4) Literali</vt:lpstr>
      <vt:lpstr>4) Literali (cont’d)</vt:lpstr>
      <vt:lpstr>4) Literali (cont’d)</vt:lpstr>
      <vt:lpstr>5) Arrays</vt:lpstr>
      <vt:lpstr>5) Arrays(cont’d)</vt:lpstr>
      <vt:lpstr>5) Arrays(cont’d)</vt:lpstr>
      <vt:lpstr> Array-uri multidimensionale </vt:lpstr>
      <vt:lpstr>6) Operatori</vt:lpstr>
      <vt:lpstr>6) Operatori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</cp:lastModifiedBy>
  <cp:revision>173</cp:revision>
  <dcterms:created xsi:type="dcterms:W3CDTF">2019-09-12T12:20:52Z</dcterms:created>
  <dcterms:modified xsi:type="dcterms:W3CDTF">2019-12-10T18:43:34Z</dcterms:modified>
</cp:coreProperties>
</file>