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77" r:id="rId15"/>
    <p:sldId id="267" r:id="rId16"/>
    <p:sldId id="268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D116-0F55-45B0-82F2-9D8BEFDBE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77F2B-DBC0-4BA0-A56A-5EDFD7A66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08DE6-50D1-46A5-B85E-D68EFBC7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86B1-8AF4-460E-A4FE-185769B8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3E786-1AD1-4750-A795-69128384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0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CE4C-1850-4AD4-8217-D8272198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C7A69-C561-4061-8471-0A74DD045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04939-0C67-4604-A8A7-6878F302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EE9E5-77AE-4AED-B01F-D92964E3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71150-0E58-4B9D-BFEC-A20CA1F2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6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61510-00B3-4B16-946B-0F30DB632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D7E80-52B3-4C4A-AB00-357C50208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D7D8-9918-4DF7-BA79-1567068A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CB724-DEBE-4A76-8736-28331212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E01C1-25FE-420E-9248-8B73B23F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309D-2D1C-4B17-8E81-9BB63DC9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6FF96-EA8B-4E25-B0C3-56C266490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8AFF-FA42-4A75-9CA3-E191202F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08C5B-8EA5-4B50-B4DA-7A6374B5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AD558-EEDB-4EC3-991F-BB536ADE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D261-6458-4DD2-A5E1-C3DD9BDC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E8866-2880-4C00-B4F2-402F3C3F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F60A1-A2BD-47E1-9278-CDE36A23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FE01A-13A1-4876-BCC0-D7DF0301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50D7C-26E4-4D7C-8B73-BD5C57A8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4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FFD7-2967-463A-98ED-4B171A15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62701-DF8E-4B78-B8DC-2EC161D9F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6F59A-DF63-4045-813A-CAA375EB8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49F0B-EDCD-49B4-A938-A56D592C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AE9A5-F792-4BD8-820F-6257376E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C9D2E-CAEF-4228-9DB7-63D866A3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7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C5B2-9F28-40B9-AA8E-B4F51201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DEDEB-DC64-4C13-B4DF-7EC4550F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13664-9DD6-4F15-BCEE-DCF7CF64E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29C34-4E34-40C0-816E-C049A11FB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528A3-A908-4355-B5D0-603AACCC7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B7BF1-13C6-4218-8048-9A467C1D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70007-A23F-4FB2-A3CE-CF7B95B9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FB175-D612-46A0-946C-C8C02E22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710F-149E-4238-9C9B-EA6F3B35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6BFF1-196C-4901-9A3F-9BE50015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46CB2-A582-4988-89A1-6C2323EF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E4676-6A8F-46C3-A1B0-6CE90D44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2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C7E2C-852A-43F9-ABF2-C5869D9B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35B79-09DF-46FD-A8EB-8B803C81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C133-3DE1-4B81-82CB-74DEF97B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4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DDB0-8631-4524-BE55-D721A5D6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B6C2-0E00-4C28-AFAA-C09EB01DE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58EEE-BF15-43AB-83DA-0F9DEACE4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AECE9-5148-4F27-AE83-B3E94DD1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C5107-F020-46EC-B86E-E002CCC7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EDBC9-FD06-4C13-A96F-20955111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5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EAC2-2142-44BD-B764-0FF37A72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9CB7D-EBC0-4196-B9D3-A3AAFCFD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6D009-4E42-4589-ABBC-C31B4604B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93006-CCCF-4C0D-8634-F641CFC7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E7F94-E5B1-4684-BE2F-3B972CC9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1FA3C-8058-43DE-AB01-0043B304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7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D3485-1D46-4611-A496-DB78BBF3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064CA-3967-4FAC-8E48-DFB22AA36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C992A-079F-4C24-82EF-616BDE775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52A76-1D23-49DD-A3D3-3C2AC7CC3EE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68A11-1976-48C7-829A-EF4D2BD10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68B5D-89D2-4EE4-871F-1145E21CE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3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0067-2D4D-4D23-B15C-56DCAF041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Curs Java – </a:t>
            </a:r>
            <a:r>
              <a:rPr lang="en-US" dirty="0" err="1"/>
              <a:t>modul</a:t>
            </a:r>
            <a:r>
              <a:rPr lang="en-US" dirty="0"/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DE259-D075-4C6C-A14A-CE8B4832D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Cursul</a:t>
            </a:r>
            <a:r>
              <a:rPr lang="en-US" sz="4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88824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2070-6863-4971-98DF-CC282AB9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2.2) </a:t>
            </a:r>
            <a:r>
              <a:rPr lang="en-US" b="1" dirty="0" err="1"/>
              <a:t>Declararea</a:t>
            </a:r>
            <a:r>
              <a:rPr lang="en-US" b="1" dirty="0"/>
              <a:t> </a:t>
            </a:r>
            <a:r>
              <a:rPr lang="en-US" b="1" dirty="0" err="1"/>
              <a:t>variabilelor</a:t>
            </a:r>
            <a:r>
              <a:rPr lang="en-US" b="1" dirty="0"/>
              <a:t> </a:t>
            </a:r>
            <a:r>
              <a:rPr lang="en-US" b="1" dirty="0" err="1"/>
              <a:t>membru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B7855-8E9F-41B6-BB15-3DF5412A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variabile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 (</a:t>
            </a:r>
            <a:r>
              <a:rPr lang="en-US" dirty="0" err="1"/>
              <a:t>campuri</a:t>
            </a:r>
            <a:r>
              <a:rPr lang="en-US" dirty="0"/>
              <a:t>)</a:t>
            </a:r>
          </a:p>
          <a:p>
            <a:pPr lvl="1"/>
            <a:r>
              <a:rPr lang="it-IT" dirty="0"/>
              <a:t> variabile declarate in metode (variabile locale)</a:t>
            </a:r>
          </a:p>
          <a:p>
            <a:pPr lvl="1"/>
            <a:r>
              <a:rPr lang="it-IT" dirty="0"/>
              <a:t> variabile declarate in semnaturile metodelor (parametri)</a:t>
            </a:r>
          </a:p>
          <a:p>
            <a:pPr lvl="1"/>
            <a:endParaRPr lang="it-IT" dirty="0"/>
          </a:p>
          <a:p>
            <a:r>
              <a:rPr lang="en-US" dirty="0" err="1"/>
              <a:t>Declaratia</a:t>
            </a:r>
            <a:r>
              <a:rPr lang="en-US" dirty="0"/>
              <a:t> </a:t>
            </a:r>
            <a:r>
              <a:rPr lang="en-US" dirty="0" err="1"/>
              <a:t>campurilor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compusa</a:t>
            </a:r>
            <a:r>
              <a:rPr lang="en-US" dirty="0"/>
              <a:t> din:</a:t>
            </a:r>
          </a:p>
          <a:p>
            <a:pPr lvl="1"/>
            <a:r>
              <a:rPr lang="en-US" dirty="0"/>
              <a:t> zero </a:t>
            </a:r>
            <a:r>
              <a:rPr lang="en-US" dirty="0" err="1"/>
              <a:t>sau</a:t>
            </a:r>
            <a:r>
              <a:rPr lang="en-US" dirty="0"/>
              <a:t> un </a:t>
            </a:r>
            <a:r>
              <a:rPr lang="en-US" dirty="0" err="1"/>
              <a:t>modicator</a:t>
            </a:r>
            <a:r>
              <a:rPr lang="en-US" dirty="0"/>
              <a:t> de </a:t>
            </a:r>
            <a:r>
              <a:rPr lang="en-US" dirty="0" err="1"/>
              <a:t>acces</a:t>
            </a:r>
            <a:r>
              <a:rPr lang="en-US" dirty="0"/>
              <a:t> (ex: </a:t>
            </a:r>
            <a:r>
              <a:rPr lang="en-US" b="1" dirty="0"/>
              <a:t>public</a:t>
            </a:r>
            <a:r>
              <a:rPr lang="en-US" dirty="0"/>
              <a:t> = </a:t>
            </a:r>
            <a:r>
              <a:rPr lang="en-US" dirty="0" err="1"/>
              <a:t>campul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accesibil</a:t>
            </a:r>
            <a:r>
              <a:rPr lang="en-US" dirty="0"/>
              <a:t> din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clasele</a:t>
            </a:r>
            <a:r>
              <a:rPr lang="en-US" dirty="0"/>
              <a:t>, </a:t>
            </a:r>
            <a:r>
              <a:rPr lang="en-US" b="1" dirty="0"/>
              <a:t>private</a:t>
            </a:r>
            <a:r>
              <a:rPr lang="en-US" dirty="0"/>
              <a:t> = </a:t>
            </a:r>
            <a:r>
              <a:rPr lang="es-ES" dirty="0" err="1"/>
              <a:t>campul</a:t>
            </a:r>
            <a:r>
              <a:rPr lang="es-ES" dirty="0"/>
              <a:t> este </a:t>
            </a:r>
            <a:r>
              <a:rPr lang="es-ES" dirty="0" err="1"/>
              <a:t>accesibil</a:t>
            </a:r>
            <a:r>
              <a:rPr lang="es-ES" dirty="0"/>
              <a:t> </a:t>
            </a:r>
            <a:r>
              <a:rPr lang="es-ES" dirty="0" err="1"/>
              <a:t>doar</a:t>
            </a:r>
            <a:r>
              <a:rPr lang="es-ES" dirty="0"/>
              <a:t> din </a:t>
            </a:r>
            <a:r>
              <a:rPr lang="es-ES" dirty="0" err="1"/>
              <a:t>clasa</a:t>
            </a:r>
            <a:r>
              <a:rPr lang="es-ES" dirty="0"/>
              <a:t> in </a:t>
            </a:r>
            <a:r>
              <a:rPr lang="es-ES" dirty="0" err="1"/>
              <a:t>care</a:t>
            </a:r>
            <a:r>
              <a:rPr lang="es-ES" dirty="0"/>
              <a:t> </a:t>
            </a:r>
            <a:r>
              <a:rPr lang="es-ES" dirty="0" err="1"/>
              <a:t>acesta</a:t>
            </a:r>
            <a:r>
              <a:rPr lang="es-ES" dirty="0"/>
              <a:t> este </a:t>
            </a:r>
            <a:r>
              <a:rPr lang="es-ES" dirty="0" err="1"/>
              <a:t>declarat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campului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campului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5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0E10-271A-445C-9630-DF7778B1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Principii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7F468-6478-4F06-AAD8-EE8A719B0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</a:t>
            </a:r>
            <a:r>
              <a:rPr lang="en-US" dirty="0" err="1"/>
              <a:t>spiritul</a:t>
            </a:r>
            <a:r>
              <a:rPr lang="en-US" dirty="0"/>
              <a:t> </a:t>
            </a:r>
            <a:r>
              <a:rPr lang="en-US" dirty="0" err="1"/>
              <a:t>ascunderii</a:t>
            </a:r>
            <a:r>
              <a:rPr lang="en-US" dirty="0"/>
              <a:t> </a:t>
            </a:r>
            <a:r>
              <a:rPr lang="en-US" dirty="0" err="1"/>
              <a:t>detaliilor</a:t>
            </a:r>
            <a:r>
              <a:rPr lang="en-US" dirty="0"/>
              <a:t> de </a:t>
            </a:r>
            <a:r>
              <a:rPr lang="en-US" dirty="0" err="1"/>
              <a:t>implementare</a:t>
            </a:r>
            <a:r>
              <a:rPr lang="en-US" dirty="0"/>
              <a:t> fata de exterior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practica</a:t>
            </a:r>
            <a:r>
              <a:rPr lang="en-US" dirty="0"/>
              <a:t> </a:t>
            </a:r>
            <a:r>
              <a:rPr lang="en-US" dirty="0" err="1"/>
              <a:t>obligatorie</a:t>
            </a:r>
            <a:r>
              <a:rPr lang="en-US" dirty="0"/>
              <a:t> ca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it-IT" dirty="0"/>
              <a:t>variabilele membru ale unei clase sa e declarate private, si eventual pentru accesul din exterior la ele sa </a:t>
            </a:r>
            <a:r>
              <a:rPr lang="en-US" dirty="0"/>
              <a:t>se </a:t>
            </a:r>
            <a:r>
              <a:rPr lang="en-US" dirty="0" err="1"/>
              <a:t>foloseasca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 tip setter/getter. </a:t>
            </a:r>
          </a:p>
          <a:p>
            <a:r>
              <a:rPr lang="en-US" dirty="0"/>
              <a:t>Dar </a:t>
            </a:r>
            <a:r>
              <a:rPr lang="en-US" dirty="0" err="1"/>
              <a:t>nici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ca </a:t>
            </a:r>
            <a:r>
              <a:rPr lang="en-US" dirty="0" err="1"/>
              <a:t>facem</a:t>
            </a:r>
            <a:r>
              <a:rPr lang="en-US" dirty="0"/>
              <a:t> getter/setter la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campurile</a:t>
            </a:r>
            <a:r>
              <a:rPr lang="en-US" dirty="0"/>
              <a:t> nu </a:t>
            </a:r>
            <a:r>
              <a:rPr lang="en-US" dirty="0" err="1"/>
              <a:t>inseamna</a:t>
            </a:r>
            <a:r>
              <a:rPr lang="en-US" dirty="0"/>
              <a:t> OOP.</a:t>
            </a:r>
          </a:p>
          <a:p>
            <a:r>
              <a:rPr lang="it-IT" dirty="0"/>
              <a:t>Ideal ar ca initial toate campurile sa e private, si sa se creeze setter/getter doar la campurile la care </a:t>
            </a:r>
            <a:r>
              <a:rPr lang="en-US" dirty="0"/>
              <a:t>nu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alternativa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trebuiesc</a:t>
            </a:r>
            <a:r>
              <a:rPr lang="en-US" dirty="0"/>
              <a:t> </a:t>
            </a:r>
            <a:r>
              <a:rPr lang="en-US" dirty="0" err="1"/>
              <a:t>apelate</a:t>
            </a:r>
            <a:r>
              <a:rPr lang="en-US" dirty="0"/>
              <a:t> din exterior,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e cat </a:t>
            </a:r>
            <a:r>
              <a:rPr lang="en-US" dirty="0" err="1"/>
              <a:t>mai</a:t>
            </a:r>
            <a:r>
              <a:rPr lang="en-US" dirty="0"/>
              <a:t> mic </a:t>
            </a:r>
            <a:r>
              <a:rPr lang="en-US" dirty="0" err="1"/>
              <a:t>posibil</a:t>
            </a:r>
            <a:r>
              <a:rPr lang="en-US" dirty="0"/>
              <a:t>.</a:t>
            </a:r>
          </a:p>
          <a:p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variabilelor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 </a:t>
            </a:r>
            <a:r>
              <a:rPr lang="en-US" dirty="0" err="1"/>
              <a:t>incepe</a:t>
            </a:r>
            <a:r>
              <a:rPr lang="en-US" dirty="0"/>
              <a:t> </a:t>
            </a:r>
            <a:r>
              <a:rPr lang="en-US" dirty="0" err="1"/>
              <a:t>intotdeauna</a:t>
            </a:r>
            <a:r>
              <a:rPr lang="en-US" dirty="0"/>
              <a:t> cu </a:t>
            </a:r>
            <a:r>
              <a:rPr lang="en-US" dirty="0" err="1"/>
              <a:t>litera</a:t>
            </a:r>
            <a:r>
              <a:rPr lang="en-US" dirty="0"/>
              <a:t> mica,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restul</a:t>
            </a:r>
            <a:r>
              <a:rPr lang="en-US" dirty="0"/>
              <a:t> </a:t>
            </a:r>
            <a:r>
              <a:rPr lang="en-US" dirty="0" err="1"/>
              <a:t>cuvintelor</a:t>
            </a:r>
            <a:r>
              <a:rPr lang="en-US" dirty="0"/>
              <a:t> din </a:t>
            </a:r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inceapa</a:t>
            </a:r>
            <a:r>
              <a:rPr lang="en-US" dirty="0"/>
              <a:t> cu </a:t>
            </a:r>
            <a:r>
              <a:rPr lang="en-US" dirty="0" err="1"/>
              <a:t>litera</a:t>
            </a:r>
            <a:r>
              <a:rPr lang="en-US" dirty="0"/>
              <a:t> mare. Ex: name, age, </a:t>
            </a:r>
            <a:r>
              <a:rPr lang="en-US" dirty="0" err="1"/>
              <a:t>dateOfBirth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1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A24B-4E5F-4012-942C-7BD17ED2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2.3) </a:t>
            </a:r>
            <a:r>
              <a:rPr lang="en-US" b="1" dirty="0" err="1"/>
              <a:t>Declararea</a:t>
            </a:r>
            <a:r>
              <a:rPr lang="en-US" b="1" dirty="0"/>
              <a:t> </a:t>
            </a:r>
            <a:r>
              <a:rPr lang="en-US" b="1" dirty="0" err="1"/>
              <a:t>metodelor</a:t>
            </a:r>
            <a:r>
              <a:rPr lang="en-US" b="1" dirty="0"/>
              <a:t> </a:t>
            </a:r>
            <a:r>
              <a:rPr lang="en-US" b="1" dirty="0" err="1"/>
              <a:t>membru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E0F0-AEE0-416F-B9FD-A6963B370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Definitie</a:t>
            </a:r>
            <a:r>
              <a:rPr lang="en-US" b="1" dirty="0"/>
              <a:t>: </a:t>
            </a:r>
            <a:r>
              <a:rPr lang="en-US" b="1" dirty="0" err="1"/>
              <a:t>Semnatura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=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acesteia</a:t>
            </a:r>
            <a:r>
              <a:rPr lang="en-US" dirty="0"/>
              <a:t> + </a:t>
            </a:r>
            <a:r>
              <a:rPr lang="en-US" dirty="0" err="1"/>
              <a:t>tipurile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endParaRPr lang="en-US" dirty="0"/>
          </a:p>
          <a:p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metodelor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respecte</a:t>
            </a:r>
            <a:r>
              <a:rPr lang="en-US" dirty="0"/>
              <a:t> </a:t>
            </a:r>
            <a:r>
              <a:rPr lang="en-US" dirty="0" err="1"/>
              <a:t>aceleasi</a:t>
            </a:r>
            <a:r>
              <a:rPr lang="en-US" dirty="0"/>
              <a:t> </a:t>
            </a:r>
            <a:r>
              <a:rPr lang="en-US" dirty="0" err="1"/>
              <a:t>conventii</a:t>
            </a:r>
            <a:r>
              <a:rPr lang="en-US" dirty="0"/>
              <a:t> ca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, </a:t>
            </a:r>
            <a:r>
              <a:rPr lang="en-US" dirty="0" err="1"/>
              <a:t>doar</a:t>
            </a:r>
            <a:r>
              <a:rPr lang="en-US" dirty="0"/>
              <a:t> ca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singurul</a:t>
            </a:r>
            <a:r>
              <a:rPr lang="en-US" dirty="0"/>
              <a:t> </a:t>
            </a:r>
            <a:r>
              <a:rPr lang="en-US" dirty="0" err="1"/>
              <a:t>cuvant</a:t>
            </a:r>
            <a:r>
              <a:rPr lang="en-US" dirty="0"/>
              <a:t> din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e un verb care </a:t>
            </a:r>
            <a:r>
              <a:rPr lang="en-US" dirty="0" err="1"/>
              <a:t>descrie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face </a:t>
            </a:r>
            <a:r>
              <a:rPr lang="en-US" dirty="0" err="1"/>
              <a:t>metoda</a:t>
            </a:r>
            <a:r>
              <a:rPr lang="en-US" dirty="0"/>
              <a:t>. </a:t>
            </a:r>
          </a:p>
          <a:p>
            <a:r>
              <a:rPr lang="en-US" dirty="0"/>
              <a:t>In mod normal, </a:t>
            </a:r>
            <a:r>
              <a:rPr lang="it-IT" dirty="0"/>
              <a:t>numele metodelor ar trebui sa e unic in cadrul unei clase. Totusi, metodele se pot </a:t>
            </a:r>
            <a:r>
              <a:rPr lang="it-IT" b="1" dirty="0"/>
              <a:t>supraincarca</a:t>
            </a:r>
            <a:r>
              <a:rPr lang="it-IT" dirty="0"/>
              <a:t> (</a:t>
            </a:r>
            <a:r>
              <a:rPr lang="it-IT" b="1" dirty="0"/>
              <a:t>overload</a:t>
            </a:r>
            <a:r>
              <a:rPr lang="it-IT" dirty="0"/>
              <a:t>), putand avea acelasi nume daca difera numarul si/sau </a:t>
            </a:r>
            <a:r>
              <a:rPr lang="en-US" dirty="0" err="1"/>
              <a:t>tipurile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814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712F-04E3-486F-9D84-577FA6C6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2.4) </a:t>
            </a:r>
            <a:r>
              <a:rPr lang="en-US" b="1" dirty="0" err="1"/>
              <a:t>Supraincarcarea</a:t>
            </a:r>
            <a:r>
              <a:rPr lang="en-US" b="1" dirty="0"/>
              <a:t> </a:t>
            </a:r>
            <a:r>
              <a:rPr lang="en-US" b="1" dirty="0" err="1"/>
              <a:t>metodelor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995B9-1703-404D-B061-FDFFB4D46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public class Drawer {</a:t>
            </a:r>
          </a:p>
          <a:p>
            <a:pPr marL="0" indent="0">
              <a:buNone/>
            </a:pPr>
            <a:r>
              <a:rPr lang="en-US" i="1" dirty="0"/>
              <a:t>	public void draw(String s) {}</a:t>
            </a:r>
          </a:p>
          <a:p>
            <a:pPr marL="0" indent="0">
              <a:buNone/>
            </a:pPr>
            <a:r>
              <a:rPr lang="en-US" i="1" dirty="0"/>
              <a:t>	public void draw(int </a:t>
            </a:r>
            <a:r>
              <a:rPr lang="en-US" i="1" dirty="0" err="1"/>
              <a:t>i</a:t>
            </a:r>
            <a:r>
              <a:rPr lang="en-US" i="1" dirty="0"/>
              <a:t>) {}</a:t>
            </a:r>
          </a:p>
          <a:p>
            <a:pPr marL="0" indent="0">
              <a:buNone/>
            </a:pPr>
            <a:r>
              <a:rPr lang="en-US" i="1" dirty="0"/>
              <a:t>	public void draw(double f) {}</a:t>
            </a:r>
          </a:p>
          <a:p>
            <a:pPr marL="0" indent="0">
              <a:buNone/>
            </a:pPr>
            <a:r>
              <a:rPr lang="en-US" i="1" dirty="0"/>
              <a:t>	public void draw(int </a:t>
            </a:r>
            <a:r>
              <a:rPr lang="en-US" i="1" dirty="0" err="1"/>
              <a:t>i</a:t>
            </a:r>
            <a:r>
              <a:rPr lang="en-US" i="1" dirty="0"/>
              <a:t>, double f) {}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  <a:p>
            <a:r>
              <a:rPr lang="en-US" dirty="0" err="1"/>
              <a:t>Diferenta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se face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numarului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tipurilor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. Un </a:t>
            </a:r>
            <a:r>
              <a:rPr lang="en-US" dirty="0" err="1"/>
              <a:t>apel</a:t>
            </a:r>
            <a:r>
              <a:rPr lang="en-US" dirty="0"/>
              <a:t> de forma </a:t>
            </a:r>
            <a:r>
              <a:rPr lang="en-US" b="1" i="1" dirty="0"/>
              <a:t>draw("</a:t>
            </a:r>
            <a:r>
              <a:rPr lang="en-US" b="1" i="1" dirty="0" err="1"/>
              <a:t>abc</a:t>
            </a:r>
            <a:r>
              <a:rPr lang="en-US" b="1" i="1" dirty="0"/>
              <a:t>")</a:t>
            </a:r>
            <a:r>
              <a:rPr lang="en-US" i="1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apela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b="1" i="1" dirty="0"/>
              <a:t>draw(String s)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un </a:t>
            </a:r>
            <a:r>
              <a:rPr lang="en-US" dirty="0" err="1"/>
              <a:t>apel</a:t>
            </a:r>
            <a:r>
              <a:rPr lang="en-US" dirty="0"/>
              <a:t> de forma </a:t>
            </a:r>
            <a:r>
              <a:rPr lang="en-US" b="1" i="1" dirty="0"/>
              <a:t>draw(10)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apela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b="1" dirty="0"/>
              <a:t>draw(int x)</a:t>
            </a:r>
            <a:r>
              <a:rPr lang="en-US" dirty="0"/>
              <a:t>.</a:t>
            </a:r>
          </a:p>
          <a:p>
            <a:r>
              <a:rPr lang="en-US" dirty="0" err="1"/>
              <a:t>Compilatorul</a:t>
            </a:r>
            <a:r>
              <a:rPr lang="en-US" dirty="0"/>
              <a:t> </a:t>
            </a:r>
            <a:r>
              <a:rPr lang="en-US" b="1" dirty="0"/>
              <a:t>nu</a:t>
            </a:r>
            <a:r>
              <a:rPr lang="en-US" dirty="0"/>
              <a:t> face </a:t>
            </a:r>
            <a:r>
              <a:rPr lang="en-US" dirty="0" err="1"/>
              <a:t>diferenta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tipului</a:t>
            </a:r>
            <a:r>
              <a:rPr lang="en-US" dirty="0"/>
              <a:t> </a:t>
            </a:r>
            <a:r>
              <a:rPr lang="en-US" dirty="0" err="1"/>
              <a:t>returnat</a:t>
            </a:r>
            <a:r>
              <a:rPr lang="en-US" dirty="0"/>
              <a:t>.</a:t>
            </a:r>
          </a:p>
          <a:p>
            <a:r>
              <a:rPr lang="pt-BR" dirty="0"/>
              <a:t>Acesta </a:t>
            </a:r>
            <a:r>
              <a:rPr lang="pt-BR" b="1" dirty="0"/>
              <a:t>nu</a:t>
            </a:r>
            <a:r>
              <a:rPr lang="pt-BR" dirty="0"/>
              <a:t> face parte din semnatura metodei.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71707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5CAF-948B-40A7-9A61-9A89494F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2.5) </a:t>
            </a:r>
            <a:r>
              <a:rPr lang="en-US" b="1" dirty="0" err="1"/>
              <a:t>Cuvantul</a:t>
            </a:r>
            <a:r>
              <a:rPr lang="en-US" b="1" dirty="0"/>
              <a:t> </a:t>
            </a:r>
            <a:r>
              <a:rPr lang="en-US" b="1" dirty="0" err="1"/>
              <a:t>cheie</a:t>
            </a:r>
            <a:r>
              <a:rPr lang="en-US" b="1" dirty="0"/>
              <a:t>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C9C2F-E89E-4119-83C7-65D5940E2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al </a:t>
            </a:r>
            <a:r>
              <a:rPr lang="en-US" dirty="0" err="1"/>
              <a:t>unui</a:t>
            </a:r>
            <a:r>
              <a:rPr lang="en-US" dirty="0"/>
              <a:t> constructor, </a:t>
            </a:r>
            <a:r>
              <a:rPr lang="en-US" b="1" dirty="0"/>
              <a:t>this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referinta</a:t>
            </a:r>
            <a:r>
              <a:rPr lang="en-US" dirty="0"/>
              <a:t> la </a:t>
            </a:r>
            <a:r>
              <a:rPr lang="en-US" dirty="0" err="1"/>
              <a:t>obiectul</a:t>
            </a:r>
            <a:r>
              <a:rPr lang="en-US" dirty="0"/>
              <a:t> current, </a:t>
            </a:r>
            <a:r>
              <a:rPr lang="en-US" dirty="0" err="1"/>
              <a:t>obiectul</a:t>
            </a:r>
            <a:r>
              <a:rPr lang="en-US" dirty="0"/>
              <a:t> a </a:t>
            </a:r>
            <a:r>
              <a:rPr lang="en-US" dirty="0" err="1"/>
              <a:t>carui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constructor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apelat</a:t>
            </a:r>
            <a:r>
              <a:rPr lang="en-US" dirty="0"/>
              <a:t>.</a:t>
            </a:r>
          </a:p>
          <a:p>
            <a:r>
              <a:rPr lang="it-IT" dirty="0"/>
              <a:t>Este posibila referirea la orice variabila membru sau metoda prin intermediul lui this.</a:t>
            </a:r>
          </a:p>
          <a:p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comun</a:t>
            </a:r>
            <a:r>
              <a:rPr lang="en-US" dirty="0"/>
              <a:t> </a:t>
            </a:r>
            <a:r>
              <a:rPr lang="en-US" dirty="0" err="1"/>
              <a:t>motiv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this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un camp </a:t>
            </a:r>
            <a:r>
              <a:rPr lang="en-US" dirty="0" err="1"/>
              <a:t>este</a:t>
            </a:r>
            <a:r>
              <a:rPr lang="en-US" dirty="0"/>
              <a:t> "</a:t>
            </a:r>
            <a:r>
              <a:rPr lang="en-US" dirty="0" err="1"/>
              <a:t>umbrit</a:t>
            </a:r>
            <a:r>
              <a:rPr lang="en-US" dirty="0"/>
              <a:t>" de un </a:t>
            </a:r>
            <a:r>
              <a:rPr lang="en-US" dirty="0" err="1"/>
              <a:t>parametru</a:t>
            </a:r>
            <a:r>
              <a:rPr lang="en-US" dirty="0"/>
              <a:t> (</a:t>
            </a:r>
            <a:r>
              <a:rPr lang="en-US" dirty="0" err="1"/>
              <a:t>parametrul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campul</a:t>
            </a:r>
            <a:r>
              <a:rPr lang="en-US" dirty="0"/>
              <a:t> au exact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nume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9690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4933-F5ED-446C-A096-54DAC08D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2.6) </a:t>
            </a:r>
            <a:r>
              <a:rPr lang="en-US" b="1" dirty="0" err="1"/>
              <a:t>Constructori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68414-59A2-4C50-A680-E8B5E1772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Definitie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b="1" dirty="0"/>
              <a:t>Constructor </a:t>
            </a:r>
            <a:r>
              <a:rPr lang="en-US" dirty="0"/>
              <a:t>=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speciala</a:t>
            </a:r>
            <a:r>
              <a:rPr lang="en-US" dirty="0"/>
              <a:t> care ne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instantiem</a:t>
            </a:r>
            <a:r>
              <a:rPr lang="en-US" dirty="0"/>
              <a:t> (</a:t>
            </a:r>
            <a:r>
              <a:rPr lang="en-US" dirty="0" err="1"/>
              <a:t>producem</a:t>
            </a:r>
            <a:r>
              <a:rPr lang="en-US" dirty="0"/>
              <a:t>) o </a:t>
            </a:r>
            <a:r>
              <a:rPr lang="en-US" dirty="0" err="1"/>
              <a:t>instanta</a:t>
            </a:r>
            <a:r>
              <a:rPr lang="en-US" dirty="0"/>
              <a:t> (un </a:t>
            </a:r>
            <a:r>
              <a:rPr lang="en-US" dirty="0" err="1"/>
              <a:t>obiect</a:t>
            </a:r>
            <a:r>
              <a:rPr lang="en-US" dirty="0"/>
              <a:t>) al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.</a:t>
            </a:r>
          </a:p>
          <a:p>
            <a:r>
              <a:rPr lang="en-US" dirty="0"/>
              <a:t>Este special </a:t>
            </a:r>
            <a:r>
              <a:rPr lang="en-US" dirty="0" err="1"/>
              <a:t>pentru</a:t>
            </a:r>
            <a:r>
              <a:rPr lang="en-US" dirty="0"/>
              <a:t> ca:</a:t>
            </a:r>
          </a:p>
          <a:p>
            <a:pPr lvl="1"/>
            <a:r>
              <a:rPr lang="en-US" b="1" dirty="0"/>
              <a:t>Nu</a:t>
            </a:r>
            <a:r>
              <a:rPr lang="en-US" dirty="0"/>
              <a:t> are tip de date </a:t>
            </a:r>
            <a:r>
              <a:rPr lang="en-US" dirty="0" err="1"/>
              <a:t>returnat</a:t>
            </a:r>
            <a:r>
              <a:rPr lang="en-US" dirty="0"/>
              <a:t>, </a:t>
            </a:r>
            <a:r>
              <a:rPr lang="en-US" dirty="0" err="1"/>
              <a:t>nici</a:t>
            </a:r>
            <a:r>
              <a:rPr lang="en-US" dirty="0"/>
              <a:t> </a:t>
            </a:r>
            <a:r>
              <a:rPr lang="en-US" dirty="0" err="1"/>
              <a:t>macar</a:t>
            </a:r>
            <a:r>
              <a:rPr lang="en-US" dirty="0"/>
              <a:t> void!</a:t>
            </a:r>
          </a:p>
          <a:p>
            <a:pPr lvl="1"/>
            <a:r>
              <a:rPr lang="en-US" dirty="0" err="1"/>
              <a:t>Trebuie</a:t>
            </a:r>
            <a:r>
              <a:rPr lang="en-US" b="1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aiba</a:t>
            </a:r>
            <a:r>
              <a:rPr lang="en-US" dirty="0"/>
              <a:t> exact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nume</a:t>
            </a:r>
            <a:r>
              <a:rPr lang="en-US" dirty="0"/>
              <a:t> ca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care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contine</a:t>
            </a:r>
            <a:endParaRPr lang="en-US" dirty="0"/>
          </a:p>
          <a:p>
            <a:pPr lvl="1"/>
            <a:r>
              <a:rPr lang="en-US" dirty="0"/>
              <a:t>Nu se pot </a:t>
            </a:r>
            <a:r>
              <a:rPr lang="en-US" dirty="0" err="1"/>
              <a:t>apela</a:t>
            </a:r>
            <a:r>
              <a:rPr lang="en-US" dirty="0"/>
              <a:t> explicit, la </a:t>
            </a:r>
            <a:r>
              <a:rPr lang="en-US" dirty="0" err="1"/>
              <a:t>fel</a:t>
            </a:r>
            <a:r>
              <a:rPr lang="en-US" dirty="0"/>
              <a:t> ca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obisnuite</a:t>
            </a:r>
            <a:r>
              <a:rPr lang="en-US" dirty="0"/>
              <a:t>, ci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cuvantului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b="1" dirty="0"/>
              <a:t>new</a:t>
            </a:r>
          </a:p>
          <a:p>
            <a:r>
              <a:rPr lang="en-US" dirty="0"/>
              <a:t>Ex: </a:t>
            </a:r>
            <a:r>
              <a:rPr lang="en-US" i="1" dirty="0"/>
              <a:t>class Dog{</a:t>
            </a:r>
          </a:p>
          <a:p>
            <a:pPr marL="914400" lvl="2" indent="0">
              <a:buNone/>
            </a:pPr>
            <a:r>
              <a:rPr lang="en-US" i="1" dirty="0"/>
              <a:t>	String rasa;</a:t>
            </a:r>
          </a:p>
          <a:p>
            <a:pPr marL="914400" lvl="2" indent="0">
              <a:buNone/>
            </a:pPr>
            <a:r>
              <a:rPr lang="en-US" i="1" dirty="0"/>
              <a:t>	String </a:t>
            </a:r>
            <a:r>
              <a:rPr lang="en-US" i="1" dirty="0" err="1"/>
              <a:t>nume</a:t>
            </a:r>
            <a:r>
              <a:rPr lang="en-US" i="1" dirty="0"/>
              <a:t>;</a:t>
            </a:r>
          </a:p>
          <a:p>
            <a:pPr marL="914400" lvl="2" indent="0">
              <a:buNone/>
            </a:pPr>
            <a:endParaRPr lang="en-US" i="1" dirty="0"/>
          </a:p>
          <a:p>
            <a:pPr marL="914400" lvl="2" indent="0">
              <a:buNone/>
            </a:pPr>
            <a:r>
              <a:rPr lang="en-US" i="1" dirty="0"/>
              <a:t> 	public Dog(String rasa, String </a:t>
            </a:r>
            <a:r>
              <a:rPr lang="en-US" i="1" dirty="0" err="1"/>
              <a:t>nume</a:t>
            </a:r>
            <a:r>
              <a:rPr lang="en-US" i="1" dirty="0"/>
              <a:t>){</a:t>
            </a:r>
          </a:p>
          <a:p>
            <a:pPr marL="914400" lvl="2" indent="0">
              <a:buNone/>
            </a:pPr>
            <a:r>
              <a:rPr lang="en-US" i="1" dirty="0"/>
              <a:t>		</a:t>
            </a:r>
            <a:r>
              <a:rPr lang="en-US" i="1" dirty="0" err="1"/>
              <a:t>this.rasa</a:t>
            </a:r>
            <a:r>
              <a:rPr lang="en-US" i="1" dirty="0"/>
              <a:t> = rasa;</a:t>
            </a:r>
          </a:p>
          <a:p>
            <a:pPr marL="914400" lvl="2" indent="0">
              <a:buNone/>
            </a:pPr>
            <a:r>
              <a:rPr lang="en-US" i="1" dirty="0"/>
              <a:t>		</a:t>
            </a:r>
            <a:r>
              <a:rPr lang="en-US" i="1" dirty="0" err="1"/>
              <a:t>this.nume</a:t>
            </a:r>
            <a:r>
              <a:rPr lang="en-US" i="1" dirty="0"/>
              <a:t> = </a:t>
            </a:r>
            <a:r>
              <a:rPr lang="en-US" i="1" dirty="0" err="1"/>
              <a:t>nume</a:t>
            </a:r>
            <a:r>
              <a:rPr lang="en-US" i="1" dirty="0"/>
              <a:t>;</a:t>
            </a:r>
          </a:p>
          <a:p>
            <a:pPr marL="914400" lvl="2" indent="0">
              <a:buNone/>
            </a:pPr>
            <a:r>
              <a:rPr lang="en-US" i="1" dirty="0"/>
              <a:t>	}</a:t>
            </a:r>
          </a:p>
          <a:p>
            <a:pPr marL="0" indent="0">
              <a:buNone/>
            </a:pPr>
            <a:r>
              <a:rPr lang="en-US" i="1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14449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5CA9-6DCD-47B9-A112-0AE06D29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Principii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EAF0-3E6D-469C-A428-0A04B5487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Supraincarcarea se aplica la fel si la constructori, deci pot exista mai multi constructori intr-o clasa, </a:t>
            </a:r>
            <a:r>
              <a:rPr lang="en-US" dirty="0" err="1"/>
              <a:t>diferentiati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parametri</a:t>
            </a:r>
            <a:r>
              <a:rPr lang="en-US" dirty="0"/>
              <a:t>.</a:t>
            </a:r>
          </a:p>
          <a:p>
            <a:r>
              <a:rPr lang="en-US" dirty="0" err="1"/>
              <a:t>Daca</a:t>
            </a:r>
            <a:r>
              <a:rPr lang="en-US" dirty="0"/>
              <a:t> nu se </a:t>
            </a:r>
            <a:r>
              <a:rPr lang="en-US" dirty="0" err="1"/>
              <a:t>furnizeaza</a:t>
            </a:r>
            <a:r>
              <a:rPr lang="en-US" dirty="0"/>
              <a:t> </a:t>
            </a:r>
            <a:r>
              <a:rPr lang="en-US" dirty="0" err="1"/>
              <a:t>nici</a:t>
            </a:r>
            <a:r>
              <a:rPr lang="en-US" dirty="0"/>
              <a:t> un constructor </a:t>
            </a:r>
            <a:r>
              <a:rPr lang="en-US" dirty="0" err="1"/>
              <a:t>compilatorul</a:t>
            </a:r>
            <a:r>
              <a:rPr lang="en-US" dirty="0"/>
              <a:t> </a:t>
            </a:r>
            <a:r>
              <a:rPr lang="en-US" dirty="0" err="1"/>
              <a:t>creeaza</a:t>
            </a:r>
            <a:r>
              <a:rPr lang="en-US" dirty="0"/>
              <a:t> automat un constructor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 care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instantierea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.</a:t>
            </a:r>
          </a:p>
          <a:p>
            <a:r>
              <a:rPr lang="en-US" dirty="0" err="1"/>
              <a:t>Daca</a:t>
            </a:r>
            <a:r>
              <a:rPr lang="en-US" dirty="0"/>
              <a:t> se </a:t>
            </a:r>
            <a:r>
              <a:rPr lang="en-US" dirty="0" err="1"/>
              <a:t>furnizeaza</a:t>
            </a:r>
            <a:r>
              <a:rPr lang="en-US" dirty="0"/>
              <a:t> </a:t>
            </a:r>
            <a:r>
              <a:rPr lang="en-US" dirty="0" err="1"/>
              <a:t>insa</a:t>
            </a:r>
            <a:r>
              <a:rPr lang="en-US" dirty="0"/>
              <a:t> un constructor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compilatorul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constructor default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instantierea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constructorilor</a:t>
            </a:r>
            <a:r>
              <a:rPr lang="en-US" dirty="0"/>
              <a:t> </a:t>
            </a:r>
            <a:r>
              <a:rPr lang="en-US" dirty="0" err="1"/>
              <a:t>declarati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7896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D631-43C1-40D9-B05E-D821CDB6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3.1) </a:t>
            </a:r>
            <a:r>
              <a:rPr lang="en-US" b="1" dirty="0" err="1"/>
              <a:t>Pasarea</a:t>
            </a:r>
            <a:r>
              <a:rPr lang="en-US" b="1" dirty="0"/>
              <a:t> </a:t>
            </a:r>
            <a:r>
              <a:rPr lang="en-US" b="1" dirty="0" err="1"/>
              <a:t>tipurilor</a:t>
            </a:r>
            <a:r>
              <a:rPr lang="en-US" b="1" dirty="0"/>
              <a:t> primitive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ECD75-ABA5-479D-9EFE-9DF642B60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Argumentele</a:t>
            </a:r>
            <a:r>
              <a:rPr lang="en-US" dirty="0"/>
              <a:t> </a:t>
            </a:r>
            <a:r>
              <a:rPr lang="en-US" b="1" dirty="0"/>
              <a:t>primitive</a:t>
            </a:r>
            <a:r>
              <a:rPr lang="en-US" dirty="0"/>
              <a:t> sunt </a:t>
            </a:r>
            <a:r>
              <a:rPr lang="en-US" b="1" dirty="0" err="1"/>
              <a:t>pasate</a:t>
            </a:r>
            <a:r>
              <a:rPr lang="en-US" b="1" dirty="0"/>
              <a:t> ca </a:t>
            </a:r>
            <a:r>
              <a:rPr lang="en-US" b="1" dirty="0" err="1"/>
              <a:t>valoare</a:t>
            </a:r>
            <a:r>
              <a:rPr lang="en-US" dirty="0"/>
              <a:t>.</a:t>
            </a:r>
          </a:p>
          <a:p>
            <a:r>
              <a:rPr lang="it-IT" dirty="0"/>
              <a:t>Toate modificarile asupra valorilor parametrilor se vor vedea doar in cadrul metodei apelate.</a:t>
            </a:r>
          </a:p>
          <a:p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se </a:t>
            </a:r>
            <a:r>
              <a:rPr lang="en-US" dirty="0" err="1"/>
              <a:t>incheie</a:t>
            </a:r>
            <a:r>
              <a:rPr lang="en-US" dirty="0"/>
              <a:t>, </a:t>
            </a:r>
            <a:r>
              <a:rPr lang="en-US" dirty="0" err="1"/>
              <a:t>parametrii</a:t>
            </a:r>
            <a:r>
              <a:rPr lang="en-US" dirty="0"/>
              <a:t> au </a:t>
            </a:r>
            <a:r>
              <a:rPr lang="en-US" dirty="0" err="1"/>
              <a:t>aceeasi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cu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dinainte</a:t>
            </a:r>
            <a:r>
              <a:rPr lang="en-US" dirty="0"/>
              <a:t> de </a:t>
            </a:r>
            <a:r>
              <a:rPr lang="en-US" dirty="0" err="1"/>
              <a:t>apel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0027C-0C0A-4AA3-8F2D-E8536DD17544}"/>
              </a:ext>
            </a:extLst>
          </p:cNvPr>
          <p:cNvSpPr/>
          <p:nvPr/>
        </p:nvSpPr>
        <p:spPr>
          <a:xfrm>
            <a:off x="4544709" y="3244334"/>
            <a:ext cx="3102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2.1) </a:t>
            </a:r>
            <a:r>
              <a:rPr lang="en-US" b="1" dirty="0" err="1"/>
              <a:t>Pasarea</a:t>
            </a:r>
            <a:r>
              <a:rPr lang="en-US" b="1" dirty="0"/>
              <a:t> </a:t>
            </a:r>
            <a:r>
              <a:rPr lang="en-US" b="1" dirty="0" err="1"/>
              <a:t>tipurilor</a:t>
            </a:r>
            <a:r>
              <a:rPr lang="en-US" b="1" dirty="0"/>
              <a:t> primitive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87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5A78-AF5D-4FE7-984B-1F3166F6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3.2) </a:t>
            </a:r>
            <a:r>
              <a:rPr lang="en-US" b="1" dirty="0" err="1"/>
              <a:t>Pasarea</a:t>
            </a:r>
            <a:r>
              <a:rPr lang="en-US" b="1" dirty="0"/>
              <a:t> </a:t>
            </a:r>
            <a:r>
              <a:rPr lang="en-US" b="1" dirty="0" err="1"/>
              <a:t>parametrilor</a:t>
            </a:r>
            <a:r>
              <a:rPr lang="en-US" b="1" dirty="0"/>
              <a:t> de tip </a:t>
            </a:r>
            <a:r>
              <a:rPr lang="en-US" b="1" dirty="0" err="1"/>
              <a:t>referinta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75D4-C208-4CA0-824F-4B0A1FB9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tipurile referinta sunt pasate tot prin valoare. </a:t>
            </a:r>
          </a:p>
          <a:p>
            <a:r>
              <a:rPr lang="it-IT" dirty="0"/>
              <a:t>La intoarcerea din apelul metodei referinta va referi exact acelasi obiect. </a:t>
            </a:r>
          </a:p>
          <a:p>
            <a:r>
              <a:rPr lang="it-IT" dirty="0"/>
              <a:t>Totusi, se vor vedea modicarile asupra variabilelor membru ale obiectului pasat.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10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D843-E0B0-437D-A226-258A341F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4.1) </a:t>
            </a:r>
            <a:r>
              <a:rPr lang="en-US" b="1" dirty="0" err="1"/>
              <a:t>Crearea</a:t>
            </a:r>
            <a:r>
              <a:rPr lang="en-US" b="1" dirty="0"/>
              <a:t> </a:t>
            </a:r>
            <a:r>
              <a:rPr lang="en-US" b="1" dirty="0" err="1"/>
              <a:t>obiectelor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09918-16F9-4503-8175-556CA59C4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Crearea unui obiect se face prin intermediul cuvantului cheie </a:t>
            </a:r>
            <a:r>
              <a:rPr lang="it-IT" b="1" dirty="0"/>
              <a:t>new</a:t>
            </a:r>
            <a:r>
              <a:rPr lang="it-IT" dirty="0"/>
              <a:t>.</a:t>
            </a:r>
          </a:p>
          <a:p>
            <a:r>
              <a:rPr lang="en-US" dirty="0"/>
              <a:t>Ex: </a:t>
            </a:r>
            <a:r>
              <a:rPr lang="en-US" i="1" dirty="0"/>
              <a:t>String s = new String("</a:t>
            </a:r>
            <a:r>
              <a:rPr lang="en-US" i="1" dirty="0" err="1"/>
              <a:t>abc</a:t>
            </a:r>
            <a:r>
              <a:rPr lang="en-US" i="1" dirty="0"/>
              <a:t>");</a:t>
            </a:r>
          </a:p>
          <a:p>
            <a:r>
              <a:rPr lang="en-US" dirty="0" err="1"/>
              <a:t>Apelul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sus face </a:t>
            </a:r>
            <a:r>
              <a:rPr lang="en-US" dirty="0" err="1"/>
              <a:t>practic</a:t>
            </a:r>
            <a:r>
              <a:rPr lang="en-US" dirty="0"/>
              <a:t> 3 </a:t>
            </a:r>
            <a:r>
              <a:rPr lang="en-US" dirty="0" err="1"/>
              <a:t>lucruri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 </a:t>
            </a:r>
            <a:r>
              <a:rPr lang="pt-BR" b="1" dirty="0"/>
              <a:t>Declarare</a:t>
            </a:r>
            <a:r>
              <a:rPr lang="pt-BR" dirty="0"/>
              <a:t> - se declara o variabila numita s de tip String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 err="1"/>
              <a:t>Instantiere</a:t>
            </a:r>
            <a:r>
              <a:rPr lang="en-US" dirty="0"/>
              <a:t> - se </a:t>
            </a:r>
            <a:r>
              <a:rPr lang="en-US" dirty="0" err="1"/>
              <a:t>creeaza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de tip String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referinta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el se </a:t>
            </a:r>
            <a:r>
              <a:rPr lang="en-US" dirty="0" err="1"/>
              <a:t>plaseaza</a:t>
            </a:r>
            <a:r>
              <a:rPr lang="en-US" dirty="0"/>
              <a:t> in </a:t>
            </a:r>
            <a:r>
              <a:rPr lang="en-US" dirty="0" err="1"/>
              <a:t>variabila</a:t>
            </a:r>
            <a:r>
              <a:rPr lang="en-US" dirty="0"/>
              <a:t> 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 err="1"/>
              <a:t>Initializare</a:t>
            </a:r>
            <a:r>
              <a:rPr lang="en-US" dirty="0"/>
              <a:t> - se </a:t>
            </a:r>
            <a:r>
              <a:rPr lang="en-US" dirty="0" err="1"/>
              <a:t>initializeaza</a:t>
            </a:r>
            <a:r>
              <a:rPr lang="en-US" dirty="0"/>
              <a:t> </a:t>
            </a:r>
            <a:r>
              <a:rPr lang="en-US" dirty="0" err="1"/>
              <a:t>variabilele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apelului</a:t>
            </a:r>
            <a:r>
              <a:rPr lang="en-US" dirty="0"/>
              <a:t> </a:t>
            </a:r>
            <a:r>
              <a:rPr lang="en-US" dirty="0" err="1"/>
              <a:t>constructorului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String (in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curenta</a:t>
            </a:r>
            <a:r>
              <a:rPr lang="en-US" dirty="0"/>
              <a:t> a String-</a:t>
            </a:r>
            <a:r>
              <a:rPr lang="en-US" dirty="0" err="1"/>
              <a:t>ului</a:t>
            </a:r>
            <a:r>
              <a:rPr lang="en-US" dirty="0"/>
              <a:t>, care </a:t>
            </a:r>
            <a:r>
              <a:rPr lang="en-US" dirty="0" err="1"/>
              <a:t>este</a:t>
            </a:r>
            <a:r>
              <a:rPr lang="en-US" dirty="0"/>
              <a:t> "</a:t>
            </a:r>
            <a:r>
              <a:rPr lang="en-US" dirty="0" err="1"/>
              <a:t>abc</a:t>
            </a:r>
            <a:r>
              <a:rPr lang="en-US" dirty="0"/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130395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1213-7705-4D16-9108-C8833834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974D-3326-4751-A110-FD398434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alibri"/>
              </a:rPr>
              <a:t>Metode</a:t>
            </a:r>
            <a:r>
              <a:rPr lang="en-US" dirty="0">
                <a:cs typeface="Calibri"/>
              </a:rPr>
              <a:t> - </a:t>
            </a:r>
            <a:r>
              <a:rPr lang="en-US" dirty="0" err="1">
                <a:cs typeface="Calibri"/>
              </a:rPr>
              <a:t>introducere</a:t>
            </a:r>
            <a:endParaRPr lang="en-US" dirty="0">
              <a:cs typeface="Calibri"/>
            </a:endParaRPr>
          </a:p>
          <a:p>
            <a:r>
              <a:rPr lang="en-US" dirty="0" err="1"/>
              <a:t>Clase</a:t>
            </a:r>
            <a:r>
              <a:rPr lang="en-US" dirty="0"/>
              <a:t> – </a:t>
            </a:r>
            <a:r>
              <a:rPr lang="en-US" dirty="0" err="1"/>
              <a:t>notiuni</a:t>
            </a:r>
            <a:r>
              <a:rPr lang="en-US" dirty="0"/>
              <a:t> </a:t>
            </a:r>
            <a:r>
              <a:rPr lang="en-US" dirty="0" err="1"/>
              <a:t>fundamentale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Declararea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  <a:p>
            <a:pPr lvl="1"/>
            <a:r>
              <a:rPr lang="en-US" dirty="0" err="1"/>
              <a:t>Declararea</a:t>
            </a:r>
            <a:r>
              <a:rPr lang="en-US" dirty="0"/>
              <a:t> </a:t>
            </a:r>
            <a:r>
              <a:rPr lang="en-US" dirty="0" err="1"/>
              <a:t>variabilelor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metodelor</a:t>
            </a:r>
            <a:r>
              <a:rPr lang="en-US" dirty="0"/>
              <a:t> </a:t>
            </a:r>
            <a:r>
              <a:rPr lang="en-US" dirty="0" err="1"/>
              <a:t>membru</a:t>
            </a:r>
            <a:endParaRPr lang="en-US" dirty="0"/>
          </a:p>
          <a:p>
            <a:pPr lvl="1"/>
            <a:r>
              <a:rPr lang="en-US" dirty="0" err="1"/>
              <a:t>Supraincarcarea</a:t>
            </a:r>
            <a:r>
              <a:rPr lang="en-US" dirty="0"/>
              <a:t> </a:t>
            </a:r>
            <a:r>
              <a:rPr lang="en-US" dirty="0" err="1"/>
              <a:t>metodelor</a:t>
            </a:r>
            <a:endParaRPr lang="en-US" dirty="0"/>
          </a:p>
          <a:p>
            <a:pPr lvl="1"/>
            <a:r>
              <a:rPr lang="en-US" dirty="0" err="1"/>
              <a:t>Cuvantul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this</a:t>
            </a:r>
          </a:p>
          <a:p>
            <a:pPr lvl="1"/>
            <a:r>
              <a:rPr lang="en-US" dirty="0" err="1"/>
              <a:t>Constructori</a:t>
            </a:r>
            <a:endParaRPr lang="en-US" dirty="0"/>
          </a:p>
          <a:p>
            <a:r>
              <a:rPr lang="ro-RO" dirty="0">
                <a:cs typeface="Calibri"/>
              </a:rPr>
              <a:t>Pasarea parametrilor la metode</a:t>
            </a:r>
            <a:r>
              <a:rPr lang="en-US" dirty="0">
                <a:cs typeface="Calibri"/>
              </a:rPr>
              <a:t> (primitive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referinte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 err="1">
                <a:cs typeface="Calibri"/>
              </a:rPr>
              <a:t>Crearea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folosirea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obiectelor</a:t>
            </a:r>
            <a:endParaRPr lang="en-US" dirty="0">
              <a:cs typeface="Calibri"/>
            </a:endParaRPr>
          </a:p>
          <a:p>
            <a:endParaRPr lang="ro-RO" dirty="0">
              <a:cs typeface="Calibri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5712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5275-6D44-4DF1-ACE0-5EBF989F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4.1) </a:t>
            </a:r>
            <a:r>
              <a:rPr lang="en-US" b="1" dirty="0" err="1"/>
              <a:t>Crearea</a:t>
            </a:r>
            <a:r>
              <a:rPr lang="en-US" b="1" dirty="0"/>
              <a:t> </a:t>
            </a:r>
            <a:r>
              <a:rPr lang="en-US" b="1" dirty="0" err="1"/>
              <a:t>obiectelor</a:t>
            </a:r>
            <a:r>
              <a:rPr lang="en-US" b="1" dirty="0"/>
              <a:t>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127B-AADB-4318-B9E9-017FEB45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Declararea</a:t>
            </a:r>
            <a:r>
              <a:rPr lang="en-US" b="1" dirty="0"/>
              <a:t> </a:t>
            </a:r>
            <a:r>
              <a:rPr lang="en-US" b="1" dirty="0" err="1"/>
              <a:t>variabilelor</a:t>
            </a:r>
            <a:r>
              <a:rPr lang="en-US" b="1" dirty="0"/>
              <a:t> de tip </a:t>
            </a:r>
            <a:r>
              <a:rPr lang="en-US" b="1" dirty="0" err="1"/>
              <a:t>referinta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Are forma: [</a:t>
            </a:r>
            <a:r>
              <a:rPr lang="en-US" dirty="0" err="1"/>
              <a:t>tipReferinta</a:t>
            </a:r>
            <a:r>
              <a:rPr lang="en-US" dirty="0"/>
              <a:t>] [</a:t>
            </a:r>
            <a:r>
              <a:rPr lang="en-US" dirty="0" err="1"/>
              <a:t>numeVariabila</a:t>
            </a:r>
            <a:r>
              <a:rPr lang="en-US" dirty="0"/>
              <a:t>];</a:t>
            </a:r>
          </a:p>
          <a:p>
            <a:pPr lvl="1"/>
            <a:r>
              <a:rPr lang="it-IT" dirty="0"/>
              <a:t>Asta va informa compilatorul ca exista o variabila numita numeVariabila, care poate sa refere un </a:t>
            </a:r>
            <a:r>
              <a:rPr lang="en-US" dirty="0" err="1"/>
              <a:t>obiect</a:t>
            </a:r>
            <a:r>
              <a:rPr lang="en-US" dirty="0"/>
              <a:t> de tip </a:t>
            </a:r>
            <a:r>
              <a:rPr lang="en-US" dirty="0" err="1"/>
              <a:t>TipReferinta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, </a:t>
            </a:r>
            <a:r>
              <a:rPr lang="en-US" dirty="0" err="1"/>
              <a:t>variabila</a:t>
            </a:r>
            <a:r>
              <a:rPr lang="en-US" dirty="0"/>
              <a:t> </a:t>
            </a:r>
            <a:r>
              <a:rPr lang="en-US" b="1" dirty="0"/>
              <a:t>nu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pointa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it-IT" dirty="0"/>
              <a:t>nici un obiect pana in momentul cand i se va asigna din cod o valoare.</a:t>
            </a:r>
          </a:p>
          <a:p>
            <a:r>
              <a:rPr lang="en-US" b="1" dirty="0" err="1"/>
              <a:t>Instantierea</a:t>
            </a:r>
            <a:r>
              <a:rPr lang="en-US" b="1" dirty="0"/>
              <a:t> </a:t>
            </a:r>
            <a:r>
              <a:rPr lang="en-US" b="1" dirty="0" err="1"/>
              <a:t>unei</a:t>
            </a:r>
            <a:r>
              <a:rPr lang="en-US" b="1" dirty="0"/>
              <a:t> </a:t>
            </a:r>
            <a:r>
              <a:rPr lang="en-US" b="1" dirty="0" err="1"/>
              <a:t>clase</a:t>
            </a:r>
            <a:endParaRPr lang="en-US" b="1" dirty="0"/>
          </a:p>
          <a:p>
            <a:pPr lvl="1"/>
            <a:r>
              <a:rPr lang="it-IT" dirty="0"/>
              <a:t>Operatorul </a:t>
            </a:r>
            <a:r>
              <a:rPr lang="it-IT" b="1" dirty="0"/>
              <a:t>new</a:t>
            </a:r>
            <a:r>
              <a:rPr lang="it-IT" dirty="0"/>
              <a:t> aloca memorie pentru obiectul nou creat si returneaza o referinta catre el.</a:t>
            </a:r>
          </a:p>
          <a:p>
            <a:pPr lvl="1"/>
            <a:r>
              <a:rPr lang="en-US" dirty="0" err="1"/>
              <a:t>Totodata</a:t>
            </a:r>
            <a:r>
              <a:rPr lang="en-US" dirty="0"/>
              <a:t>,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apela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constructorul</a:t>
            </a:r>
            <a:r>
              <a:rPr lang="en-US" dirty="0"/>
              <a:t> </a:t>
            </a:r>
            <a:r>
              <a:rPr lang="en-US" dirty="0" err="1"/>
              <a:t>necesar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initializarea</a:t>
            </a:r>
            <a:r>
              <a:rPr lang="en-US" dirty="0"/>
              <a:t> </a:t>
            </a:r>
            <a:r>
              <a:rPr lang="en-US" dirty="0" err="1"/>
              <a:t>obiectului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Singurul</a:t>
            </a:r>
            <a:r>
              <a:rPr lang="en-US" dirty="0"/>
              <a:t> operand al </a:t>
            </a:r>
            <a:r>
              <a:rPr lang="en-US" dirty="0" err="1"/>
              <a:t>lui</a:t>
            </a:r>
            <a:r>
              <a:rPr lang="en-US" dirty="0"/>
              <a:t> new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apel</a:t>
            </a:r>
            <a:r>
              <a:rPr lang="en-US" dirty="0"/>
              <a:t> de constructor.</a:t>
            </a:r>
          </a:p>
        </p:txBody>
      </p:sp>
    </p:spTree>
    <p:extLst>
      <p:ext uri="{BB962C8B-B14F-4D97-AF65-F5344CB8AC3E}">
        <p14:creationId xmlns:p14="http://schemas.microsoft.com/office/powerpoint/2010/main" val="1476237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E50D-D903-4EE3-9585-8A2AB1A8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4.2) </a:t>
            </a:r>
            <a:r>
              <a:rPr lang="en-US" b="1" dirty="0" err="1"/>
              <a:t>Folosirea</a:t>
            </a:r>
            <a:r>
              <a:rPr lang="en-US" b="1" dirty="0"/>
              <a:t> </a:t>
            </a:r>
            <a:r>
              <a:rPr lang="en-US" b="1" dirty="0" err="1"/>
              <a:t>obiectelor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9A2B9-AE67-4F45-AC3D-61A251292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b="1" dirty="0"/>
              <a:t>Referirea la variabilele membru </a:t>
            </a:r>
          </a:p>
          <a:p>
            <a:pPr lvl="1"/>
            <a:r>
              <a:rPr lang="it-IT" dirty="0"/>
              <a:t>Din interiorul clasei in care sunt definite, se </a:t>
            </a:r>
            <a:r>
              <a:rPr lang="en-US" dirty="0" err="1"/>
              <a:t>acceseaza</a:t>
            </a:r>
            <a:r>
              <a:rPr lang="en-US" dirty="0"/>
              <a:t> direct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Din exterior </a:t>
            </a:r>
            <a:r>
              <a:rPr lang="en-US" dirty="0" err="1"/>
              <a:t>insa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a ne </a:t>
            </a:r>
            <a:r>
              <a:rPr lang="en-US" dirty="0" err="1"/>
              <a:t>referi</a:t>
            </a:r>
            <a:r>
              <a:rPr lang="en-US" dirty="0"/>
              <a:t> la o </a:t>
            </a:r>
            <a:r>
              <a:rPr lang="en-US" dirty="0" err="1"/>
              <a:t>variabila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 publica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necesar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spunem</a:t>
            </a:r>
            <a:r>
              <a:rPr lang="en-US" dirty="0"/>
              <a:t> </a:t>
            </a:r>
            <a:r>
              <a:rPr lang="en-US" dirty="0" err="1"/>
              <a:t>inainte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a </a:t>
            </a:r>
            <a:r>
              <a:rPr lang="en-US" dirty="0" err="1"/>
              <a:t>carei</a:t>
            </a:r>
            <a:r>
              <a:rPr lang="en-US" dirty="0"/>
              <a:t> </a:t>
            </a:r>
            <a:r>
              <a:rPr lang="en-US" dirty="0" err="1"/>
              <a:t>variabila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 </a:t>
            </a:r>
            <a:r>
              <a:rPr lang="en-US" dirty="0" err="1"/>
              <a:t>vrem</a:t>
            </a:r>
            <a:r>
              <a:rPr lang="en-US" dirty="0"/>
              <a:t> s-o </a:t>
            </a:r>
            <a:r>
              <a:rPr lang="en-US" dirty="0" err="1"/>
              <a:t>accesam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necesara</a:t>
            </a:r>
            <a:r>
              <a:rPr lang="en-US" dirty="0"/>
              <a:t> o </a:t>
            </a:r>
            <a:r>
              <a:rPr lang="en-US" dirty="0" err="1"/>
              <a:t>constructie</a:t>
            </a:r>
            <a:r>
              <a:rPr lang="en-US" dirty="0"/>
              <a:t> de forma: </a:t>
            </a:r>
            <a:r>
              <a:rPr lang="en-US" i="1" dirty="0" err="1"/>
              <a:t>referintaObiect.numeVariabila</a:t>
            </a:r>
            <a:endParaRPr lang="en-US" i="1" dirty="0"/>
          </a:p>
          <a:p>
            <a:pPr lvl="1"/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variabila</a:t>
            </a:r>
            <a:r>
              <a:rPr lang="en-US" dirty="0"/>
              <a:t> </a:t>
            </a:r>
            <a:r>
              <a:rPr lang="en-US" dirty="0" err="1"/>
              <a:t>respectiva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private </a:t>
            </a:r>
            <a:r>
              <a:rPr lang="en-US" dirty="0" err="1"/>
              <a:t>ea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</a:t>
            </a:r>
            <a:r>
              <a:rPr lang="en-US" dirty="0" err="1"/>
              <a:t>accesata</a:t>
            </a:r>
            <a:r>
              <a:rPr lang="en-US" dirty="0"/>
              <a:t> din exterior.</a:t>
            </a:r>
          </a:p>
          <a:p>
            <a:r>
              <a:rPr lang="it-IT" b="1" dirty="0"/>
              <a:t>Apelul metodelor unui obiect </a:t>
            </a:r>
          </a:p>
          <a:p>
            <a:pPr lvl="1"/>
            <a:r>
              <a:rPr lang="it-IT" dirty="0"/>
              <a:t>La fel ca in cazul variabilelor membru, si metodele necesita o referinta </a:t>
            </a:r>
            <a:r>
              <a:rPr lang="en-US" dirty="0"/>
              <a:t>la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fi </a:t>
            </a:r>
            <a:r>
              <a:rPr lang="en-US" dirty="0" err="1"/>
              <a:t>apelate</a:t>
            </a:r>
            <a:r>
              <a:rPr lang="en-US" dirty="0"/>
              <a:t> din exterior.</a:t>
            </a:r>
          </a:p>
          <a:p>
            <a:pPr lvl="1"/>
            <a:r>
              <a:rPr lang="it-IT" dirty="0"/>
              <a:t>Apelul unei metode a unui obiect va avea forma : </a:t>
            </a:r>
            <a:r>
              <a:rPr lang="en-US" i="1" dirty="0" err="1"/>
              <a:t>referintaObiect.numeMetoda</a:t>
            </a:r>
            <a:r>
              <a:rPr lang="en-US" i="1" dirty="0"/>
              <a:t>(</a:t>
            </a:r>
            <a:r>
              <a:rPr lang="en-US" i="1" dirty="0" err="1"/>
              <a:t>listaParametri</a:t>
            </a:r>
            <a:r>
              <a:rPr lang="en-US" i="1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FD48-A013-4C46-85AA-7092B2DB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</a:t>
            </a:r>
            <a:r>
              <a:rPr lang="en-US" b="1" dirty="0" err="1"/>
              <a:t>Metode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AC8CC-43F3-48FA-BFF2-CA21DB24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667759"/>
          </a:xfrm>
        </p:spPr>
        <p:txBody>
          <a:bodyPr>
            <a:norm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Definitie</a:t>
            </a:r>
            <a:r>
              <a:rPr lang="en-US" i="1" dirty="0"/>
              <a:t>: </a:t>
            </a:r>
            <a:r>
              <a:rPr lang="en-US" b="1" i="1" dirty="0" err="1"/>
              <a:t>Functie</a:t>
            </a:r>
            <a:r>
              <a:rPr lang="en-US" i="1" dirty="0"/>
              <a:t> = bloc de </a:t>
            </a:r>
            <a:r>
              <a:rPr lang="en-US" i="1" dirty="0" err="1"/>
              <a:t>instructiuni</a:t>
            </a:r>
            <a:r>
              <a:rPr lang="en-US" i="1" dirty="0"/>
              <a:t> care </a:t>
            </a:r>
            <a:r>
              <a:rPr lang="en-US" i="1" dirty="0" err="1"/>
              <a:t>executa</a:t>
            </a:r>
            <a:r>
              <a:rPr lang="en-US" i="1" dirty="0"/>
              <a:t> o </a:t>
            </a:r>
            <a:r>
              <a:rPr lang="en-US" i="1" dirty="0" err="1"/>
              <a:t>anumita</a:t>
            </a:r>
            <a:r>
              <a:rPr lang="en-US" i="1" dirty="0"/>
              <a:t> </a:t>
            </a:r>
            <a:r>
              <a:rPr lang="en-US" i="1" dirty="0" err="1"/>
              <a:t>actiune</a:t>
            </a:r>
            <a:r>
              <a:rPr lang="en-US" i="1" dirty="0"/>
              <a:t> </a:t>
            </a:r>
            <a:r>
              <a:rPr lang="en-US" i="1" dirty="0" err="1"/>
              <a:t>si</a:t>
            </a:r>
            <a:r>
              <a:rPr lang="en-US" i="1" dirty="0"/>
              <a:t> care, optional, </a:t>
            </a:r>
            <a:r>
              <a:rPr lang="en-US" i="1" dirty="0" err="1"/>
              <a:t>poate</a:t>
            </a:r>
            <a:r>
              <a:rPr lang="en-US" i="1" dirty="0"/>
              <a:t> </a:t>
            </a:r>
            <a:r>
              <a:rPr lang="en-US" i="1" dirty="0" err="1"/>
              <a:t>primi</a:t>
            </a:r>
            <a:r>
              <a:rPr lang="en-US" i="1" dirty="0"/>
              <a:t> un input </a:t>
            </a:r>
            <a:r>
              <a:rPr lang="en-US" i="1" dirty="0" err="1"/>
              <a:t>si</a:t>
            </a:r>
            <a:r>
              <a:rPr lang="en-US" i="1" dirty="0"/>
              <a:t>/</a:t>
            </a:r>
            <a:r>
              <a:rPr lang="en-US" i="1" dirty="0" err="1"/>
              <a:t>sau</a:t>
            </a:r>
            <a:r>
              <a:rPr lang="en-US" i="1" dirty="0"/>
              <a:t> produce un output.</a:t>
            </a:r>
          </a:p>
          <a:p>
            <a:r>
              <a:rPr lang="en-US" b="1" i="1" dirty="0" err="1">
                <a:solidFill>
                  <a:srgbClr val="FF0000"/>
                </a:solidFill>
              </a:rPr>
              <a:t>Definitie</a:t>
            </a:r>
            <a:r>
              <a:rPr lang="en-US" i="1" dirty="0"/>
              <a:t>: </a:t>
            </a:r>
            <a:r>
              <a:rPr lang="en-US" b="1" i="1" dirty="0" err="1"/>
              <a:t>Metoda</a:t>
            </a:r>
            <a:r>
              <a:rPr lang="en-US" i="1" dirty="0"/>
              <a:t> = </a:t>
            </a:r>
            <a:r>
              <a:rPr lang="en-US" i="1" dirty="0" err="1"/>
              <a:t>functie</a:t>
            </a:r>
            <a:r>
              <a:rPr lang="en-US" i="1" dirty="0"/>
              <a:t> </a:t>
            </a:r>
            <a:r>
              <a:rPr lang="en-US" i="1" dirty="0" err="1"/>
              <a:t>definita</a:t>
            </a:r>
            <a:r>
              <a:rPr lang="en-US" i="1" dirty="0"/>
              <a:t> in </a:t>
            </a:r>
            <a:r>
              <a:rPr lang="en-US" i="1" dirty="0" err="1"/>
              <a:t>interiorul</a:t>
            </a:r>
            <a:r>
              <a:rPr lang="en-US" i="1" dirty="0"/>
              <a:t> </a:t>
            </a:r>
            <a:r>
              <a:rPr lang="en-US" i="1" dirty="0" err="1"/>
              <a:t>unei</a:t>
            </a:r>
            <a:r>
              <a:rPr lang="en-US" i="1" dirty="0"/>
              <a:t> </a:t>
            </a:r>
            <a:r>
              <a:rPr lang="en-US" i="1" dirty="0" err="1"/>
              <a:t>clase</a:t>
            </a:r>
            <a:r>
              <a:rPr lang="en-US" i="1" dirty="0"/>
              <a:t>.</a:t>
            </a:r>
          </a:p>
          <a:p>
            <a:r>
              <a:rPr lang="en-US" i="1" dirty="0"/>
              <a:t>In Java, </a:t>
            </a:r>
            <a:r>
              <a:rPr lang="en-US" i="1" dirty="0" err="1"/>
              <a:t>fiind</a:t>
            </a:r>
            <a:r>
              <a:rPr lang="en-US" i="1" dirty="0"/>
              <a:t> un </a:t>
            </a:r>
            <a:r>
              <a:rPr lang="en-US" i="1" dirty="0" err="1"/>
              <a:t>limbaj</a:t>
            </a:r>
            <a:r>
              <a:rPr lang="en-US" i="1" dirty="0"/>
              <a:t> </a:t>
            </a:r>
            <a:r>
              <a:rPr lang="en-US" i="1" dirty="0" err="1"/>
              <a:t>orientat</a:t>
            </a:r>
            <a:r>
              <a:rPr lang="en-US" i="1" dirty="0"/>
              <a:t> pe </a:t>
            </a:r>
            <a:r>
              <a:rPr lang="en-US" i="1" dirty="0" err="1"/>
              <a:t>obiecte</a:t>
            </a:r>
            <a:r>
              <a:rPr lang="en-US" i="1" dirty="0"/>
              <a:t>, </a:t>
            </a:r>
            <a:r>
              <a:rPr lang="en-US" i="1" dirty="0" err="1"/>
              <a:t>toate</a:t>
            </a:r>
            <a:r>
              <a:rPr lang="en-US" i="1" dirty="0"/>
              <a:t> </a:t>
            </a:r>
            <a:r>
              <a:rPr lang="en-US" i="1" dirty="0" err="1"/>
              <a:t>functiile</a:t>
            </a:r>
            <a:r>
              <a:rPr lang="en-US" i="1" dirty="0"/>
              <a:t> sunt </a:t>
            </a:r>
            <a:r>
              <a:rPr lang="en-US" i="1" dirty="0" err="1"/>
              <a:t>metode</a:t>
            </a:r>
            <a:r>
              <a:rPr lang="en-US" i="1" dirty="0"/>
              <a:t>.</a:t>
            </a:r>
          </a:p>
          <a:p>
            <a:r>
              <a:rPr lang="en-US" i="1" dirty="0" err="1"/>
              <a:t>Structura</a:t>
            </a:r>
            <a:r>
              <a:rPr lang="en-US" i="1" dirty="0"/>
              <a:t> </a:t>
            </a:r>
            <a:r>
              <a:rPr lang="en-US" i="1" dirty="0" err="1"/>
              <a:t>unei</a:t>
            </a:r>
            <a:r>
              <a:rPr lang="en-US" i="1" dirty="0"/>
              <a:t> </a:t>
            </a:r>
            <a:r>
              <a:rPr lang="en-US" i="1" dirty="0" err="1"/>
              <a:t>metode</a:t>
            </a:r>
            <a:r>
              <a:rPr lang="en-US" i="1" dirty="0"/>
              <a:t>:</a:t>
            </a:r>
          </a:p>
          <a:p>
            <a:pPr lvl="1"/>
            <a:r>
              <a:rPr lang="en-US" b="1" i="1" dirty="0" err="1"/>
              <a:t>Declaratie</a:t>
            </a:r>
            <a:r>
              <a:rPr lang="en-US" b="1" i="1" dirty="0"/>
              <a:t> (</a:t>
            </a:r>
            <a:r>
              <a:rPr lang="en-US" b="1" i="1" dirty="0" err="1"/>
              <a:t>prototip</a:t>
            </a:r>
            <a:r>
              <a:rPr lang="en-US" b="1" i="1" dirty="0"/>
              <a:t>) </a:t>
            </a:r>
            <a:r>
              <a:rPr lang="en-US" i="1" dirty="0"/>
              <a:t>-&gt; </a:t>
            </a:r>
            <a:r>
              <a:rPr lang="en-US" i="1" dirty="0" err="1"/>
              <a:t>descrie</a:t>
            </a:r>
            <a:r>
              <a:rPr lang="en-US" i="1" dirty="0"/>
              <a:t> </a:t>
            </a:r>
            <a:r>
              <a:rPr lang="en-US" i="1" dirty="0" err="1"/>
              <a:t>numele</a:t>
            </a:r>
            <a:r>
              <a:rPr lang="en-US" i="1" dirty="0"/>
              <a:t> </a:t>
            </a:r>
            <a:r>
              <a:rPr lang="en-US" i="1" dirty="0" err="1"/>
              <a:t>metodei</a:t>
            </a:r>
            <a:r>
              <a:rPr lang="en-US" i="1" dirty="0"/>
              <a:t>, </a:t>
            </a:r>
            <a:r>
              <a:rPr lang="en-US" i="1" dirty="0" err="1"/>
              <a:t>inputul</a:t>
            </a:r>
            <a:r>
              <a:rPr lang="en-US" i="1" dirty="0"/>
              <a:t>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outputul</a:t>
            </a:r>
            <a:r>
              <a:rPr lang="en-US" i="1" dirty="0"/>
              <a:t> (cum </a:t>
            </a:r>
            <a:r>
              <a:rPr lang="en-US" i="1" dirty="0" err="1"/>
              <a:t>arata</a:t>
            </a:r>
            <a:r>
              <a:rPr lang="en-US" i="1" dirty="0"/>
              <a:t> </a:t>
            </a:r>
            <a:r>
              <a:rPr lang="en-US" i="1" dirty="0" err="1"/>
              <a:t>metoda</a:t>
            </a:r>
            <a:r>
              <a:rPr lang="en-US" i="1" dirty="0"/>
              <a:t>)</a:t>
            </a:r>
          </a:p>
          <a:p>
            <a:pPr lvl="1"/>
            <a:r>
              <a:rPr lang="en-US" b="1" i="1" dirty="0" err="1"/>
              <a:t>Definitie</a:t>
            </a:r>
            <a:r>
              <a:rPr lang="en-US" i="1" dirty="0"/>
              <a:t> </a:t>
            </a:r>
            <a:r>
              <a:rPr lang="en-US" b="1" i="1" dirty="0"/>
              <a:t>(</a:t>
            </a:r>
            <a:r>
              <a:rPr lang="en-US" b="1" i="1" dirty="0" err="1"/>
              <a:t>corpul</a:t>
            </a:r>
            <a:r>
              <a:rPr lang="en-US" b="1" i="1" dirty="0"/>
              <a:t> </a:t>
            </a:r>
            <a:r>
              <a:rPr lang="en-US" b="1" i="1" dirty="0" err="1"/>
              <a:t>metodei</a:t>
            </a:r>
            <a:r>
              <a:rPr lang="en-US" b="1" i="1" dirty="0"/>
              <a:t>) </a:t>
            </a:r>
            <a:r>
              <a:rPr lang="en-US" i="1" dirty="0"/>
              <a:t>-&gt; </a:t>
            </a:r>
            <a:r>
              <a:rPr lang="en-US" i="1" dirty="0" err="1"/>
              <a:t>implementarea</a:t>
            </a:r>
            <a:r>
              <a:rPr lang="en-US" i="1" dirty="0"/>
              <a:t> </a:t>
            </a:r>
            <a:r>
              <a:rPr lang="en-US" i="1" dirty="0" err="1"/>
              <a:t>metodei</a:t>
            </a:r>
            <a:r>
              <a:rPr lang="en-US" i="1" dirty="0"/>
              <a:t> (</a:t>
            </a:r>
            <a:r>
              <a:rPr lang="en-US" i="1" dirty="0" err="1"/>
              <a:t>ce</a:t>
            </a:r>
            <a:r>
              <a:rPr lang="en-US" i="1" dirty="0"/>
              <a:t> face </a:t>
            </a:r>
            <a:r>
              <a:rPr lang="en-US" i="1" dirty="0" err="1"/>
              <a:t>metoda</a:t>
            </a:r>
            <a:r>
              <a:rPr lang="en-US" i="1" dirty="0"/>
              <a:t>)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1404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2215-577B-4D85-A37B-DBF4F04C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</a:t>
            </a:r>
            <a:r>
              <a:rPr lang="en-US" b="1" dirty="0" err="1"/>
              <a:t>Metode</a:t>
            </a:r>
            <a:r>
              <a:rPr lang="en-US" b="1" dirty="0"/>
              <a:t>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8B0D0-4659-4106-93E5-CFACFCA58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/>
              <a:t>Structura</a:t>
            </a:r>
            <a:r>
              <a:rPr lang="en-US" b="1" dirty="0"/>
              <a:t> </a:t>
            </a:r>
            <a:r>
              <a:rPr lang="en-US" b="1" dirty="0" err="1"/>
              <a:t>unei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, in mare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[</a:t>
            </a:r>
            <a:r>
              <a:rPr lang="en-US" dirty="0" err="1"/>
              <a:t>declaratie</a:t>
            </a:r>
            <a:r>
              <a:rPr lang="en-US" dirty="0"/>
              <a:t>] </a:t>
            </a:r>
            <a:r>
              <a:rPr lang="en-US" i="1" dirty="0"/>
              <a:t>{</a:t>
            </a:r>
          </a:p>
          <a:p>
            <a:pPr marL="0" indent="0">
              <a:buNone/>
            </a:pPr>
            <a:r>
              <a:rPr lang="en-US" i="1" dirty="0"/>
              <a:t>	// </a:t>
            </a:r>
            <a:r>
              <a:rPr lang="en-US" i="1" dirty="0" err="1"/>
              <a:t>corpul</a:t>
            </a:r>
            <a:r>
              <a:rPr lang="en-US" i="1" dirty="0"/>
              <a:t> </a:t>
            </a:r>
            <a:r>
              <a:rPr lang="en-US" i="1" dirty="0" err="1"/>
              <a:t>metodei</a:t>
            </a:r>
            <a:r>
              <a:rPr lang="en-US" i="1" dirty="0"/>
              <a:t>, </a:t>
            </a:r>
            <a:r>
              <a:rPr lang="en-US" i="1" dirty="0" err="1"/>
              <a:t>implementarea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    }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Ex1: </a:t>
            </a:r>
            <a:r>
              <a:rPr lang="en-US" i="1" dirty="0"/>
              <a:t>public static void main(String[] </a:t>
            </a:r>
            <a:r>
              <a:rPr lang="en-US" i="1" dirty="0" err="1"/>
              <a:t>args</a:t>
            </a:r>
            <a:r>
              <a:rPr lang="en-US" i="1" dirty="0"/>
              <a:t>){</a:t>
            </a:r>
          </a:p>
          <a:p>
            <a:pPr marL="0" indent="0">
              <a:buNone/>
            </a:pPr>
            <a:r>
              <a:rPr lang="en-US" i="1" dirty="0"/>
              <a:t>   		</a:t>
            </a:r>
            <a:r>
              <a:rPr lang="en-US" i="1" dirty="0" err="1"/>
              <a:t>System.out.println</a:t>
            </a:r>
            <a:r>
              <a:rPr lang="en-US" i="1" dirty="0"/>
              <a:t>(“Hello, World!”);</a:t>
            </a:r>
          </a:p>
          <a:p>
            <a:pPr marL="0" indent="0">
              <a:buNone/>
            </a:pPr>
            <a:r>
              <a:rPr lang="en-US" i="1" dirty="0"/>
              <a:t>   	}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Ex2: </a:t>
            </a:r>
            <a:r>
              <a:rPr lang="en-US" i="1" dirty="0"/>
              <a:t>public int add(int a, int b){</a:t>
            </a:r>
          </a:p>
          <a:p>
            <a:pPr marL="0" indent="0">
              <a:buNone/>
            </a:pPr>
            <a:r>
              <a:rPr lang="en-US" i="1" dirty="0"/>
              <a:t>   		return </a:t>
            </a:r>
            <a:r>
              <a:rPr lang="en-US" i="1" dirty="0" err="1"/>
              <a:t>a+b</a:t>
            </a:r>
            <a:r>
              <a:rPr lang="en-US" i="1" dirty="0"/>
              <a:t>;</a:t>
            </a:r>
          </a:p>
          <a:p>
            <a:pPr marL="0" indent="0">
              <a:buNone/>
            </a:pPr>
            <a:r>
              <a:rPr lang="en-US" i="1" dirty="0"/>
              <a:t>   	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7769-5537-43F0-879A-4AE9BA3E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</a:t>
            </a:r>
            <a:r>
              <a:rPr lang="en-US" b="1" dirty="0" err="1"/>
              <a:t>Metode</a:t>
            </a:r>
            <a:r>
              <a:rPr lang="en-US" b="1" dirty="0"/>
              <a:t>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7E31-2F26-4589-954C-13281DE0A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declaratiei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53C6F9-79BF-4AEA-A0C4-9998DDEE9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346271"/>
            <a:ext cx="10629900" cy="451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3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371E-0962-4A23-933B-FE66ED3A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</a:t>
            </a:r>
            <a:r>
              <a:rPr lang="en-US" b="1" dirty="0" err="1"/>
              <a:t>Metode</a:t>
            </a:r>
            <a:r>
              <a:rPr lang="en-US" b="1" dirty="0"/>
              <a:t>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04786-D6D0-4CD0-BDEE-2DD545F0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Definitie</a:t>
            </a:r>
            <a:r>
              <a:rPr lang="en-US" dirty="0"/>
              <a:t>: </a:t>
            </a:r>
            <a:r>
              <a:rPr lang="en-US" b="1" dirty="0" err="1"/>
              <a:t>Parametri</a:t>
            </a:r>
            <a:r>
              <a:rPr lang="en-US" dirty="0"/>
              <a:t> =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variabile</a:t>
            </a:r>
            <a:r>
              <a:rPr lang="en-US" dirty="0"/>
              <a:t> din </a:t>
            </a:r>
            <a:r>
              <a:rPr lang="en-US" dirty="0" err="1"/>
              <a:t>declararea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. </a:t>
            </a:r>
            <a:r>
              <a:rPr lang="en-US" b="1" dirty="0" err="1">
                <a:solidFill>
                  <a:srgbClr val="FF0000"/>
                </a:solidFill>
              </a:rPr>
              <a:t>Definitie</a:t>
            </a:r>
            <a:r>
              <a:rPr lang="en-US" dirty="0"/>
              <a:t>: </a:t>
            </a:r>
            <a:r>
              <a:rPr lang="en-US" b="1" dirty="0" err="1"/>
              <a:t>Argumente</a:t>
            </a:r>
            <a:r>
              <a:rPr lang="en-US" dirty="0"/>
              <a:t> = </a:t>
            </a:r>
            <a:r>
              <a:rPr lang="en-US" dirty="0" err="1"/>
              <a:t>valorile</a:t>
            </a:r>
            <a:r>
              <a:rPr lang="en-US" dirty="0"/>
              <a:t> in sine care sunt </a:t>
            </a:r>
            <a:r>
              <a:rPr lang="en-US" dirty="0" err="1"/>
              <a:t>pasate</a:t>
            </a:r>
            <a:r>
              <a:rPr lang="en-US" dirty="0"/>
              <a:t> </a:t>
            </a:r>
            <a:r>
              <a:rPr lang="it-IT" dirty="0"/>
              <a:t>atunci cand metoda este invocata. </a:t>
            </a:r>
          </a:p>
          <a:p>
            <a:r>
              <a:rPr lang="it-IT" dirty="0"/>
              <a:t>Argumentele folosite la apelul unei metode trebuie sa se potriveasca cu parametrii declarati atat la tip, cat si la ordine!</a:t>
            </a:r>
          </a:p>
          <a:p>
            <a:r>
              <a:rPr lang="en-US" dirty="0"/>
              <a:t>O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variabil</a:t>
            </a:r>
            <a:r>
              <a:rPr lang="en-US" dirty="0"/>
              <a:t> de </a:t>
            </a:r>
            <a:r>
              <a:rPr lang="en-US" dirty="0" err="1"/>
              <a:t>parametri</a:t>
            </a:r>
            <a:r>
              <a:rPr lang="en-US" dirty="0"/>
              <a:t> (</a:t>
            </a:r>
            <a:r>
              <a:rPr lang="en-US" dirty="0" err="1"/>
              <a:t>varargs</a:t>
            </a:r>
            <a:r>
              <a:rPr lang="en-US" dirty="0"/>
              <a:t>)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asta</a:t>
            </a:r>
            <a:r>
              <a:rPr lang="en-US" dirty="0"/>
              <a:t> in </a:t>
            </a:r>
            <a:r>
              <a:rPr lang="en-US" dirty="0" err="1"/>
              <a:t>declaratia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 se </a:t>
            </a:r>
            <a:r>
              <a:rPr lang="en-US" dirty="0" err="1"/>
              <a:t>foloseste</a:t>
            </a:r>
            <a:r>
              <a:rPr lang="en-US" dirty="0"/>
              <a:t> "..."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ultimului</a:t>
            </a:r>
            <a:r>
              <a:rPr lang="en-US" dirty="0"/>
              <a:t> </a:t>
            </a:r>
            <a:r>
              <a:rPr lang="en-US" dirty="0" err="1"/>
              <a:t>parametru</a:t>
            </a:r>
            <a:r>
              <a:rPr lang="en-US" dirty="0"/>
              <a:t>.</a:t>
            </a:r>
          </a:p>
          <a:p>
            <a:r>
              <a:rPr lang="en-US" dirty="0"/>
              <a:t>Ex: </a:t>
            </a:r>
            <a:r>
              <a:rPr lang="en-US" i="1" dirty="0"/>
              <a:t>public void </a:t>
            </a:r>
            <a:r>
              <a:rPr lang="en-US" i="1" dirty="0" err="1"/>
              <a:t>doSomething</a:t>
            </a:r>
            <a:r>
              <a:rPr lang="en-US" i="1" dirty="0"/>
              <a:t>(String... params) {}</a:t>
            </a:r>
          </a:p>
        </p:txBody>
      </p:sp>
    </p:spTree>
    <p:extLst>
      <p:ext uri="{BB962C8B-B14F-4D97-AF65-F5344CB8AC3E}">
        <p14:creationId xmlns:p14="http://schemas.microsoft.com/office/powerpoint/2010/main" val="113262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B1FD-4D15-4271-8D4B-70D45FD6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</a:t>
            </a:r>
            <a:r>
              <a:rPr lang="en-US" b="1" dirty="0" err="1"/>
              <a:t>Metode</a:t>
            </a:r>
            <a:r>
              <a:rPr lang="en-US" b="1" dirty="0"/>
              <a:t>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C4E9D-F3F6-4143-89FC-58F67B44D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Parametrii primiti </a:t>
            </a:r>
            <a:r>
              <a:rPr lang="it-IT" dirty="0" err="1"/>
              <a:t>vor</a:t>
            </a:r>
            <a:r>
              <a:rPr lang="it-IT" dirty="0"/>
              <a:t> fi </a:t>
            </a:r>
            <a:r>
              <a:rPr lang="it-IT" dirty="0" err="1"/>
              <a:t>pusi</a:t>
            </a:r>
            <a:r>
              <a:rPr lang="it-IT" dirty="0"/>
              <a:t> intr-un array (de String, in cazul acesta) si vor putea fi accesati ca </a:t>
            </a:r>
            <a:r>
              <a:rPr lang="en-US" dirty="0" err="1"/>
              <a:t>orice</a:t>
            </a:r>
            <a:r>
              <a:rPr lang="en-US" dirty="0"/>
              <a:t> array,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indicele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(params[0], params[1], etc.).</a:t>
            </a:r>
          </a:p>
          <a:p>
            <a:r>
              <a:rPr lang="it-IT" dirty="0"/>
              <a:t>Pot exista metode atat cu parametri normali cat si variabili (eng. varargs), dar parametrii variabili trebuie sa se afle pe ultima pozitie in declaratia metodei.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0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DBDD-FA89-4EC0-A1BF-23864BE4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2.1) </a:t>
            </a:r>
            <a:r>
              <a:rPr lang="en-US" b="1" dirty="0" err="1"/>
              <a:t>Declararea</a:t>
            </a:r>
            <a:r>
              <a:rPr lang="en-US" b="1" dirty="0"/>
              <a:t> </a:t>
            </a:r>
            <a:r>
              <a:rPr lang="en-US" b="1" dirty="0" err="1"/>
              <a:t>unei</a:t>
            </a:r>
            <a:r>
              <a:rPr lang="en-US" b="1" dirty="0"/>
              <a:t> </a:t>
            </a:r>
            <a:r>
              <a:rPr lang="en-US" b="1" dirty="0" err="1"/>
              <a:t>clase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955C-C2E1-44DD-886F-5180CE41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Declaratia</a:t>
            </a:r>
            <a:r>
              <a:rPr lang="es-ES" dirty="0"/>
              <a:t> </a:t>
            </a:r>
            <a:r>
              <a:rPr lang="es-ES" dirty="0" err="1"/>
              <a:t>unei</a:t>
            </a:r>
            <a:r>
              <a:rPr lang="es-ES" dirty="0"/>
              <a:t> clase are forma:</a:t>
            </a:r>
          </a:p>
          <a:p>
            <a:endParaRPr lang="es-ES" dirty="0"/>
          </a:p>
          <a:p>
            <a:pPr marL="0" indent="0">
              <a:buNone/>
            </a:pPr>
            <a:r>
              <a:rPr lang="en-US" i="1" dirty="0"/>
              <a:t>	class </a:t>
            </a:r>
            <a:r>
              <a:rPr lang="en-US" i="1" dirty="0" err="1"/>
              <a:t>NumeClasa</a:t>
            </a:r>
            <a:r>
              <a:rPr lang="en-US" i="1" dirty="0"/>
              <a:t> {</a:t>
            </a:r>
          </a:p>
          <a:p>
            <a:pPr marL="0" indent="0">
              <a:buNone/>
            </a:pPr>
            <a:r>
              <a:rPr lang="en-US" i="1" dirty="0"/>
              <a:t>		// </a:t>
            </a:r>
            <a:r>
              <a:rPr lang="en-US" i="1" dirty="0" err="1"/>
              <a:t>campuri</a:t>
            </a:r>
            <a:r>
              <a:rPr lang="en-US" i="1" dirty="0"/>
              <a:t> (</a:t>
            </a:r>
            <a:r>
              <a:rPr lang="en-US" i="1" dirty="0" err="1"/>
              <a:t>descriu</a:t>
            </a:r>
            <a:r>
              <a:rPr lang="en-US" i="1" dirty="0"/>
              <a:t> </a:t>
            </a:r>
            <a:r>
              <a:rPr lang="en-US" i="1" dirty="0" err="1"/>
              <a:t>starea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		// </a:t>
            </a:r>
            <a:r>
              <a:rPr lang="en-US" i="1" dirty="0" err="1"/>
              <a:t>constructori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		// </a:t>
            </a:r>
            <a:r>
              <a:rPr lang="en-US" i="1" dirty="0" err="1"/>
              <a:t>metode</a:t>
            </a:r>
            <a:r>
              <a:rPr lang="en-US" i="1" dirty="0"/>
              <a:t> (</a:t>
            </a:r>
            <a:r>
              <a:rPr lang="en-US" i="1" dirty="0" err="1"/>
              <a:t>descriu</a:t>
            </a:r>
            <a:r>
              <a:rPr lang="en-US" i="1" dirty="0"/>
              <a:t> </a:t>
            </a:r>
            <a:r>
              <a:rPr lang="en-US" i="1" dirty="0" err="1"/>
              <a:t>comportamentul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	}</a:t>
            </a:r>
          </a:p>
          <a:p>
            <a:r>
              <a:rPr lang="en-US" i="1" dirty="0" err="1"/>
              <a:t>Campurile</a:t>
            </a:r>
            <a:r>
              <a:rPr lang="en-US" i="1" dirty="0"/>
              <a:t>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metodele</a:t>
            </a:r>
            <a:r>
              <a:rPr lang="en-US" i="1" dirty="0"/>
              <a:t> se </a:t>
            </a:r>
            <a:r>
              <a:rPr lang="en-US" i="1" dirty="0" err="1"/>
              <a:t>numesc</a:t>
            </a:r>
            <a:r>
              <a:rPr lang="en-US" i="1" dirty="0"/>
              <a:t> </a:t>
            </a:r>
            <a:r>
              <a:rPr lang="en-US" b="1" i="1" dirty="0" err="1"/>
              <a:t>membri</a:t>
            </a:r>
            <a:r>
              <a:rPr lang="en-US" i="1" dirty="0"/>
              <a:t> ai </a:t>
            </a:r>
            <a:r>
              <a:rPr lang="en-US" i="1" dirty="0" err="1"/>
              <a:t>clasei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4970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3C71-A51F-49B3-826E-611DA355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2.1) </a:t>
            </a:r>
            <a:r>
              <a:rPr lang="en-US" b="1" dirty="0" err="1"/>
              <a:t>Declararea</a:t>
            </a:r>
            <a:r>
              <a:rPr lang="en-US" b="1" dirty="0"/>
              <a:t> </a:t>
            </a:r>
            <a:r>
              <a:rPr lang="en-US" b="1" dirty="0" err="1"/>
              <a:t>unei</a:t>
            </a:r>
            <a:r>
              <a:rPr lang="en-US" b="1" dirty="0"/>
              <a:t> </a:t>
            </a:r>
            <a:r>
              <a:rPr lang="en-US" b="1" dirty="0" err="1"/>
              <a:t>clase</a:t>
            </a:r>
            <a:r>
              <a:rPr lang="en-US" b="1" dirty="0"/>
              <a:t>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85B0-B1BA-48CE-833E-8597A564A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 general, declaratia unei clase contine: </a:t>
            </a:r>
          </a:p>
          <a:p>
            <a:endParaRPr lang="it-IT" dirty="0"/>
          </a:p>
          <a:p>
            <a:pPr lvl="1"/>
            <a:r>
              <a:rPr lang="en-US" dirty="0"/>
              <a:t>1. </a:t>
            </a:r>
            <a:r>
              <a:rPr lang="en-US" dirty="0" err="1"/>
              <a:t>Specificatori</a:t>
            </a:r>
            <a:r>
              <a:rPr lang="en-US" dirty="0"/>
              <a:t> de </a:t>
            </a:r>
            <a:r>
              <a:rPr lang="en-US" dirty="0" err="1"/>
              <a:t>acces</a:t>
            </a:r>
            <a:r>
              <a:rPr lang="en-US" dirty="0"/>
              <a:t> (ex: public/private)</a:t>
            </a:r>
          </a:p>
          <a:p>
            <a:pPr lvl="1"/>
            <a:r>
              <a:rPr lang="it-IT" dirty="0"/>
              <a:t>2. Numele clasei, care prin conventie incepe cu litera mare si de asemenea fiecare cuvant din nume trebuie scris cu litera mare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Numele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superclasei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caz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exista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precedat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cuvantul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cheie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extends (tine de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modulul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2 de Java)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4. O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lista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interfete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separate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prin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virgula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interfete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pe care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clasa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implementeaza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in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caz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exista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(tine de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modulul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2 de Java)</a:t>
            </a:r>
          </a:p>
          <a:p>
            <a:pPr lvl="1"/>
            <a:r>
              <a:rPr lang="pt-BR" dirty="0"/>
              <a:t>5. Corpul clasei inconjurat de acolade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1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1395</Words>
  <Application>Microsoft Office PowerPoint</Application>
  <PresentationFormat>Ecran lat</PresentationFormat>
  <Paragraphs>145</Paragraphs>
  <Slides>21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Curs Java – modul 1</vt:lpstr>
      <vt:lpstr>Cuprins:</vt:lpstr>
      <vt:lpstr>1) Metode</vt:lpstr>
      <vt:lpstr>1) Metode (cont’d)</vt:lpstr>
      <vt:lpstr>1) Metode (cont’d)</vt:lpstr>
      <vt:lpstr>1) Metode (cont’d)</vt:lpstr>
      <vt:lpstr>1) Metode (cont’d)</vt:lpstr>
      <vt:lpstr>2.1) Declararea unei clase</vt:lpstr>
      <vt:lpstr>2.1) Declararea unei clase (cont’d)</vt:lpstr>
      <vt:lpstr>2.2) Declararea variabilelor membru</vt:lpstr>
      <vt:lpstr>Principii</vt:lpstr>
      <vt:lpstr>2.3) Declararea metodelor membru</vt:lpstr>
      <vt:lpstr>2.4) Supraincarcarea metodelor</vt:lpstr>
      <vt:lpstr>2.5) Cuvantul cheie this</vt:lpstr>
      <vt:lpstr>2.6) Constructori</vt:lpstr>
      <vt:lpstr>Principii</vt:lpstr>
      <vt:lpstr>3.1) Pasarea tipurilor primitive</vt:lpstr>
      <vt:lpstr>3.2) Pasarea parametrilor de tip referinta</vt:lpstr>
      <vt:lpstr>4.1) Crearea obiectelor</vt:lpstr>
      <vt:lpstr>4.1) Crearea obiectelor (cont’d)</vt:lpstr>
      <vt:lpstr>4.2) Folosirea obiectelor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Java – modul 2</dc:title>
  <dc:creator>Patricia Popa</dc:creator>
  <cp:lastModifiedBy>Patricia</cp:lastModifiedBy>
  <cp:revision>298</cp:revision>
  <dcterms:created xsi:type="dcterms:W3CDTF">2019-09-12T12:20:52Z</dcterms:created>
  <dcterms:modified xsi:type="dcterms:W3CDTF">2020-01-07T19:24:10Z</dcterms:modified>
</cp:coreProperties>
</file>