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2" r:id="rId5"/>
    <p:sldId id="278" r:id="rId6"/>
    <p:sldId id="289" r:id="rId7"/>
    <p:sldId id="279" r:id="rId8"/>
    <p:sldId id="283" r:id="rId9"/>
    <p:sldId id="284" r:id="rId10"/>
    <p:sldId id="276" r:id="rId11"/>
    <p:sldId id="287" r:id="rId12"/>
    <p:sldId id="286" r:id="rId13"/>
    <p:sldId id="285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D116-0F55-45B0-82F2-9D8BEFDBE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77F2B-DBC0-4BA0-A56A-5EDFD7A66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08DE6-50D1-46A5-B85E-D68EFBC7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86B1-8AF4-460E-A4FE-185769B8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3E786-1AD1-4750-A795-69128384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0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CE4C-1850-4AD4-8217-D8272198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C7A69-C561-4061-8471-0A74DD045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04939-0C67-4604-A8A7-6878F302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EE9E5-77AE-4AED-B01F-D92964E3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71150-0E58-4B9D-BFEC-A20CA1F2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6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61510-00B3-4B16-946B-0F30DB632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D7E80-52B3-4C4A-AB00-357C50208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D7D8-9918-4DF7-BA79-1567068A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CB724-DEBE-4A76-8736-28331212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E01C1-25FE-420E-9248-8B73B23F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309D-2D1C-4B17-8E81-9BB63DC9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6FF96-EA8B-4E25-B0C3-56C266490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8AFF-FA42-4A75-9CA3-E191202F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08C5B-8EA5-4B50-B4DA-7A6374B5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AD558-EEDB-4EC3-991F-BB536ADE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D261-6458-4DD2-A5E1-C3DD9BDC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E8866-2880-4C00-B4F2-402F3C3F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F60A1-A2BD-47E1-9278-CDE36A23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FE01A-13A1-4876-BCC0-D7DF0301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50D7C-26E4-4D7C-8B73-BD5C57A8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4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FFD7-2967-463A-98ED-4B171A15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62701-DF8E-4B78-B8DC-2EC161D9F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6F59A-DF63-4045-813A-CAA375EB8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49F0B-EDCD-49B4-A938-A56D592C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AE9A5-F792-4BD8-820F-6257376E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C9D2E-CAEF-4228-9DB7-63D866A3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7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C5B2-9F28-40B9-AA8E-B4F51201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DEDEB-DC64-4C13-B4DF-7EC4550F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13664-9DD6-4F15-BCEE-DCF7CF64E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29C34-4E34-40C0-816E-C049A11FB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528A3-A908-4355-B5D0-603AACCC7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B7BF1-13C6-4218-8048-9A467C1D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70007-A23F-4FB2-A3CE-CF7B95B9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FB175-D612-46A0-946C-C8C02E22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710F-149E-4238-9C9B-EA6F3B35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6BFF1-196C-4901-9A3F-9BE50015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46CB2-A582-4988-89A1-6C2323EF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E4676-6A8F-46C3-A1B0-6CE90D44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2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C7E2C-852A-43F9-ABF2-C5869D9B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35B79-09DF-46FD-A8EB-8B803C81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C133-3DE1-4B81-82CB-74DEF97B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4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DDB0-8631-4524-BE55-D721A5D6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B6C2-0E00-4C28-AFAA-C09EB01DE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58EEE-BF15-43AB-83DA-0F9DEACE4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AECE9-5148-4F27-AE83-B3E94DD1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C5107-F020-46EC-B86E-E002CCC7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EDBC9-FD06-4C13-A96F-20955111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5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EAC2-2142-44BD-B764-0FF37A72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9CB7D-EBC0-4196-B9D3-A3AAFCFD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6D009-4E42-4589-ABBC-C31B4604B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93006-CCCF-4C0D-8634-F641CFC7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E7F94-E5B1-4684-BE2F-3B972CC9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1FA3C-8058-43DE-AB01-0043B304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7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D3485-1D46-4611-A496-DB78BBF3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064CA-3967-4FAC-8E48-DFB22AA36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C992A-079F-4C24-82EF-616BDE775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52A76-1D23-49DD-A3D3-3C2AC7CC3EE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68A11-1976-48C7-829A-EF4D2BD10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68B5D-89D2-4EE4-871F-1145E21CE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3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Str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0067-2D4D-4D23-B15C-56DCAF041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Curs Java – </a:t>
            </a:r>
            <a:r>
              <a:rPr lang="en-US" dirty="0" err="1"/>
              <a:t>modul</a:t>
            </a:r>
            <a:r>
              <a:rPr lang="en-US"/>
              <a:t>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DE259-D075-4C6C-A14A-CE8B4832D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Cursul</a:t>
            </a:r>
            <a:r>
              <a:rPr lang="en-US" sz="4000"/>
              <a:t> 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8824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93EA-F5F6-4705-8002-58E82D78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2) Garbage Collector-ul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A7C5-7CAF-4FA2-A45A-41D29B72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limbaje</a:t>
            </a:r>
            <a:r>
              <a:rPr lang="en-US" dirty="0"/>
              <a:t> (ex: C, C++),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memoria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alocata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eliberata</a:t>
            </a:r>
            <a:r>
              <a:rPr lang="en-US" dirty="0"/>
              <a:t> explicit </a:t>
            </a:r>
            <a:r>
              <a:rPr lang="en-US" dirty="0" err="1"/>
              <a:t>cand</a:t>
            </a:r>
            <a:r>
              <a:rPr lang="en-US" dirty="0"/>
              <a:t> nu </a:t>
            </a:r>
            <a:r>
              <a:rPr lang="en-US" dirty="0" err="1"/>
              <a:t>mai</a:t>
            </a:r>
            <a:r>
              <a:rPr lang="en-US" dirty="0"/>
              <a:t> e </a:t>
            </a:r>
            <a:r>
              <a:rPr lang="en-US" dirty="0" err="1"/>
              <a:t>nevoie</a:t>
            </a:r>
            <a:r>
              <a:rPr lang="en-US" dirty="0"/>
              <a:t> </a:t>
            </a:r>
            <a:r>
              <a:rPr lang="it-IT" dirty="0"/>
              <a:t>de un obiect, in Java acest lucru cade in sarcina masinii virtuale.</a:t>
            </a:r>
          </a:p>
          <a:p>
            <a:r>
              <a:rPr lang="en-US" dirty="0"/>
              <a:t>Nu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nici</a:t>
            </a:r>
            <a:r>
              <a:rPr lang="en-US" dirty="0"/>
              <a:t> o </a:t>
            </a:r>
            <a:r>
              <a:rPr lang="en-US" dirty="0" err="1"/>
              <a:t>modalitate</a:t>
            </a:r>
            <a:r>
              <a:rPr lang="en-US" dirty="0"/>
              <a:t> de a </a:t>
            </a:r>
            <a:r>
              <a:rPr lang="en-US" dirty="0" err="1"/>
              <a:t>sterge</a:t>
            </a:r>
            <a:r>
              <a:rPr lang="en-US" dirty="0"/>
              <a:t> explicit un </a:t>
            </a:r>
            <a:r>
              <a:rPr lang="en-US" dirty="0" err="1"/>
              <a:t>obiect</a:t>
            </a:r>
            <a:r>
              <a:rPr lang="en-US" dirty="0"/>
              <a:t>.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b="1" dirty="0" err="1"/>
              <a:t>sugera</a:t>
            </a:r>
            <a:r>
              <a:rPr lang="en-US" dirty="0"/>
              <a:t> garbage </a:t>
            </a:r>
            <a:r>
              <a:rPr lang="en-US" dirty="0" err="1"/>
              <a:t>collectorului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actionize, </a:t>
            </a:r>
            <a:r>
              <a:rPr lang="en-US" dirty="0" err="1"/>
              <a:t>apeland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ro-RO" dirty="0" err="1"/>
              <a:t>System.gc</a:t>
            </a:r>
            <a:r>
              <a:rPr lang="ro-RO" dirty="0"/>
              <a:t>()</a:t>
            </a:r>
            <a:r>
              <a:rPr lang="en-US" dirty="0"/>
              <a:t>, desi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mereu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ca </a:t>
            </a:r>
            <a:r>
              <a:rPr lang="en-US" dirty="0" err="1"/>
              <a:t>masina</a:t>
            </a:r>
            <a:r>
              <a:rPr lang="en-US" dirty="0"/>
              <a:t> </a:t>
            </a:r>
            <a:r>
              <a:rPr lang="en-US" dirty="0" err="1"/>
              <a:t>virtuala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o ignore.</a:t>
            </a:r>
          </a:p>
          <a:p>
            <a:r>
              <a:rPr lang="en-US" b="1" dirty="0">
                <a:solidFill>
                  <a:srgbClr val="FF0000"/>
                </a:solidFill>
              </a:rPr>
              <a:t>REMINDER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/>
              <a:t>Referinta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sunt </a:t>
            </a:r>
            <a:r>
              <a:rPr lang="en-US" dirty="0" err="1"/>
              <a:t>diferite</a:t>
            </a:r>
            <a:r>
              <a:rPr lang="en-US" dirty="0"/>
              <a:t>! </a:t>
            </a:r>
            <a:r>
              <a:rPr lang="en-US" dirty="0" err="1"/>
              <a:t>Referinta</a:t>
            </a:r>
            <a:r>
              <a:rPr lang="en-US" dirty="0"/>
              <a:t> e </a:t>
            </a:r>
            <a:r>
              <a:rPr lang="en-US" dirty="0" err="1"/>
              <a:t>variabila</a:t>
            </a:r>
            <a:r>
              <a:rPr lang="en-US" dirty="0"/>
              <a:t> in sine, care se </a:t>
            </a:r>
            <a:r>
              <a:rPr lang="en-US" dirty="0" err="1"/>
              <a:t>regaseste</a:t>
            </a:r>
            <a:r>
              <a:rPr lang="en-US" dirty="0"/>
              <a:t> pe stack, in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e </a:t>
            </a:r>
            <a:r>
              <a:rPr lang="en-US" dirty="0" err="1"/>
              <a:t>cel</a:t>
            </a:r>
            <a:r>
              <a:rPr lang="en-US" dirty="0"/>
              <a:t> care se </a:t>
            </a:r>
            <a:r>
              <a:rPr lang="en-US" dirty="0" err="1"/>
              <a:t>regaseste</a:t>
            </a:r>
            <a:r>
              <a:rPr lang="en-US" dirty="0"/>
              <a:t> pe heap </a:t>
            </a:r>
            <a:r>
              <a:rPr lang="en-US" dirty="0" err="1"/>
              <a:t>si</a:t>
            </a:r>
            <a:r>
              <a:rPr lang="en-US" dirty="0"/>
              <a:t> la care </a:t>
            </a:r>
            <a:r>
              <a:rPr lang="en-US" dirty="0" err="1"/>
              <a:t>pointeaza</a:t>
            </a:r>
            <a:r>
              <a:rPr lang="en-US" dirty="0"/>
              <a:t> </a:t>
            </a:r>
            <a:r>
              <a:rPr lang="en-US" dirty="0" err="1"/>
              <a:t>variabila</a:t>
            </a:r>
            <a:r>
              <a:rPr lang="en-US" dirty="0"/>
              <a:t>.</a:t>
            </a: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7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0C7C1C0-3B6D-4FC5-9D23-88BAABC6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2) Garbage Collector-ul (cont’d)</a:t>
            </a:r>
            <a:endParaRPr lang="ro-RO" dirty="0"/>
          </a:p>
        </p:txBody>
      </p:sp>
      <p:pic>
        <p:nvPicPr>
          <p:cNvPr id="6" name="Substituent conținut 5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5151615F-AD96-4B90-B3ED-ADEF0A6FB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33" y="1825625"/>
            <a:ext cx="9811133" cy="4351338"/>
          </a:xfrm>
        </p:spPr>
      </p:pic>
    </p:spTree>
    <p:extLst>
      <p:ext uri="{BB962C8B-B14F-4D97-AF65-F5344CB8AC3E}">
        <p14:creationId xmlns:p14="http://schemas.microsoft.com/office/powerpoint/2010/main" val="387347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1D38402-DABC-471F-BC89-11DE7AAD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2) Garbage Collector-ul (cont’d)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2C0FCAE-B60D-408F-BD7E-28B85CFF9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eligibil</a:t>
            </a:r>
            <a:r>
              <a:rPr lang="en-US" dirty="0"/>
              <a:t> de a fi </a:t>
            </a:r>
            <a:r>
              <a:rPr lang="en-US" dirty="0" err="1"/>
              <a:t>sters</a:t>
            </a:r>
            <a:r>
              <a:rPr lang="en-US" dirty="0"/>
              <a:t> automat de </a:t>
            </a:r>
            <a:r>
              <a:rPr lang="en-US" dirty="0" err="1"/>
              <a:t>masina</a:t>
            </a:r>
            <a:r>
              <a:rPr lang="en-US" dirty="0"/>
              <a:t> </a:t>
            </a:r>
            <a:r>
              <a:rPr lang="en-US" dirty="0" err="1"/>
              <a:t>virtuala</a:t>
            </a:r>
            <a:r>
              <a:rPr lang="en-US" dirty="0"/>
              <a:t> in </a:t>
            </a:r>
            <a:r>
              <a:rPr lang="en-US" dirty="0" err="1"/>
              <a:t>momentul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nu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nici</a:t>
            </a:r>
            <a:r>
              <a:rPr lang="en-US" dirty="0"/>
              <a:t> o </a:t>
            </a:r>
            <a:r>
              <a:rPr lang="it-IT" dirty="0" err="1"/>
              <a:t>referinta</a:t>
            </a:r>
            <a:r>
              <a:rPr lang="it-IT" dirty="0"/>
              <a:t> in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catre</a:t>
            </a:r>
            <a:r>
              <a:rPr lang="it-IT" dirty="0"/>
              <a:t> </a:t>
            </a:r>
            <a:r>
              <a:rPr lang="it-IT" dirty="0" err="1"/>
              <a:t>el</a:t>
            </a:r>
            <a:r>
              <a:rPr lang="it-IT" dirty="0"/>
              <a:t>. </a:t>
            </a:r>
            <a:r>
              <a:rPr lang="it-IT" dirty="0" err="1"/>
              <a:t>Acest</a:t>
            </a:r>
            <a:r>
              <a:rPr lang="it-IT" dirty="0"/>
              <a:t> </a:t>
            </a:r>
            <a:r>
              <a:rPr lang="it-IT" dirty="0" err="1"/>
              <a:t>lucru</a:t>
            </a:r>
            <a:r>
              <a:rPr lang="it-IT" dirty="0"/>
              <a:t> se </a:t>
            </a:r>
            <a:r>
              <a:rPr lang="it-IT" dirty="0" err="1"/>
              <a:t>poate</a:t>
            </a:r>
            <a:r>
              <a:rPr lang="it-IT" dirty="0"/>
              <a:t> </a:t>
            </a:r>
            <a:r>
              <a:rPr lang="it-IT" dirty="0" err="1"/>
              <a:t>intampla</a:t>
            </a:r>
            <a:r>
              <a:rPr lang="it-IT" dirty="0"/>
              <a:t> in </a:t>
            </a:r>
            <a:r>
              <a:rPr lang="it-IT" dirty="0" err="1"/>
              <a:t>doua</a:t>
            </a:r>
            <a:r>
              <a:rPr lang="it-IT" dirty="0"/>
              <a:t> </a:t>
            </a:r>
            <a:r>
              <a:rPr lang="it-IT" dirty="0" err="1"/>
              <a:t>moduri</a:t>
            </a:r>
            <a:r>
              <a:rPr lang="it-IT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Toate</a:t>
            </a:r>
            <a:r>
              <a:rPr lang="it-IT" dirty="0"/>
              <a:t> </a:t>
            </a:r>
            <a:r>
              <a:rPr lang="it-IT" dirty="0" err="1"/>
              <a:t>referintele</a:t>
            </a:r>
            <a:r>
              <a:rPr lang="it-IT" dirty="0"/>
              <a:t> </a:t>
            </a:r>
            <a:r>
              <a:rPr lang="it-IT" dirty="0" err="1"/>
              <a:t>catre</a:t>
            </a:r>
            <a:r>
              <a:rPr lang="it-IT" dirty="0"/>
              <a:t> </a:t>
            </a:r>
            <a:r>
              <a:rPr lang="it-IT" dirty="0" err="1"/>
              <a:t>acel</a:t>
            </a:r>
            <a:r>
              <a:rPr lang="it-IT" dirty="0"/>
              <a:t> </a:t>
            </a:r>
            <a:r>
              <a:rPr lang="it-IT" dirty="0" err="1"/>
              <a:t>obiect</a:t>
            </a:r>
            <a:r>
              <a:rPr lang="it-IT" dirty="0"/>
              <a:t> </a:t>
            </a:r>
            <a:r>
              <a:rPr lang="it-IT" dirty="0" err="1"/>
              <a:t>sunt</a:t>
            </a:r>
            <a:r>
              <a:rPr lang="it-IT" dirty="0"/>
              <a:t> out of scope (Ex: </a:t>
            </a:r>
            <a:r>
              <a:rPr lang="it-IT" dirty="0" err="1"/>
              <a:t>variabila</a:t>
            </a:r>
            <a:r>
              <a:rPr lang="it-IT" dirty="0"/>
              <a:t> locala, in </a:t>
            </a:r>
            <a:r>
              <a:rPr lang="it-IT" dirty="0" err="1"/>
              <a:t>interiorul</a:t>
            </a:r>
            <a:r>
              <a:rPr lang="it-IT" dirty="0"/>
              <a:t> </a:t>
            </a:r>
            <a:r>
              <a:rPr lang="it-IT" dirty="0" err="1"/>
              <a:t>unei</a:t>
            </a:r>
            <a:r>
              <a:rPr lang="it-IT" dirty="0"/>
              <a:t> </a:t>
            </a:r>
            <a:r>
              <a:rPr lang="it-IT" dirty="0" err="1"/>
              <a:t>metode</a:t>
            </a:r>
            <a:r>
              <a:rPr lang="it-IT" dirty="0"/>
              <a:t>. </a:t>
            </a:r>
            <a:r>
              <a:rPr lang="it-IT" dirty="0" err="1"/>
              <a:t>Dupa</a:t>
            </a:r>
            <a:r>
              <a:rPr lang="it-IT" dirty="0"/>
              <a:t> ce ne </a:t>
            </a:r>
            <a:r>
              <a:rPr lang="it-IT" dirty="0" err="1"/>
              <a:t>intoarcem</a:t>
            </a:r>
            <a:r>
              <a:rPr lang="it-IT" dirty="0"/>
              <a:t> in </a:t>
            </a:r>
            <a:r>
              <a:rPr lang="it-IT" dirty="0" err="1"/>
              <a:t>main</a:t>
            </a:r>
            <a:r>
              <a:rPr lang="it-IT" dirty="0"/>
              <a:t>(), </a:t>
            </a:r>
            <a:r>
              <a:rPr lang="it-IT" dirty="0" err="1"/>
              <a:t>obiectul</a:t>
            </a:r>
            <a:r>
              <a:rPr lang="it-IT" dirty="0"/>
              <a:t> la care </a:t>
            </a:r>
            <a:r>
              <a:rPr lang="it-IT" dirty="0" err="1"/>
              <a:t>pointa</a:t>
            </a:r>
            <a:r>
              <a:rPr lang="it-IT" dirty="0"/>
              <a:t> nu mai </a:t>
            </a:r>
            <a:r>
              <a:rPr lang="it-IT" dirty="0" err="1"/>
              <a:t>poate</a:t>
            </a:r>
            <a:r>
              <a:rPr lang="it-IT" dirty="0"/>
              <a:t> fi </a:t>
            </a:r>
            <a:r>
              <a:rPr lang="it-IT" dirty="0" err="1"/>
              <a:t>accesat</a:t>
            </a:r>
            <a:r>
              <a:rPr lang="it-IT" dirty="0"/>
              <a:t>, </a:t>
            </a:r>
            <a:r>
              <a:rPr lang="it-IT" dirty="0" err="1"/>
              <a:t>fiindca</a:t>
            </a:r>
            <a:r>
              <a:rPr lang="it-IT" dirty="0"/>
              <a:t> </a:t>
            </a:r>
            <a:r>
              <a:rPr lang="it-IT" dirty="0" err="1"/>
              <a:t>referintele</a:t>
            </a:r>
            <a:r>
              <a:rPr lang="it-IT" dirty="0"/>
              <a:t> in sine nu mai </a:t>
            </a:r>
            <a:r>
              <a:rPr lang="it-IT" dirty="0" err="1"/>
              <a:t>exista</a:t>
            </a:r>
            <a:r>
              <a:rPr lang="it-IT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variabilele</a:t>
            </a:r>
            <a:r>
              <a:rPr lang="en-US" dirty="0"/>
              <a:t> care </a:t>
            </a:r>
            <a:r>
              <a:rPr lang="en-US" dirty="0" err="1"/>
              <a:t>pointau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acel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puse</a:t>
            </a:r>
            <a:r>
              <a:rPr lang="en-US" dirty="0"/>
              <a:t> pe null (ex: String s = “</a:t>
            </a:r>
            <a:r>
              <a:rPr lang="en-US" dirty="0" err="1"/>
              <a:t>ceva</a:t>
            </a:r>
            <a:r>
              <a:rPr lang="en-US" dirty="0"/>
              <a:t>”; String s = null)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14595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11DF-01F0-40D4-AD0C-86CB4496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3.1) </a:t>
            </a:r>
            <a:r>
              <a:rPr lang="en-US" b="1" dirty="0" err="1"/>
              <a:t>Clasa</a:t>
            </a:r>
            <a:r>
              <a:rPr lang="en-US" b="1" dirty="0"/>
              <a:t>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F457-5B10-41D8-8C31-CC1759E45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manipulam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maniera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simpla</a:t>
            </a:r>
            <a:r>
              <a:rPr lang="en-US" dirty="0"/>
              <a:t> </a:t>
            </a:r>
            <a:r>
              <a:rPr lang="en-US" dirty="0" err="1"/>
              <a:t>siruri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r>
              <a:rPr lang="en-US" dirty="0"/>
              <a:t>.</a:t>
            </a:r>
          </a:p>
          <a:p>
            <a:r>
              <a:rPr lang="en-US" dirty="0"/>
              <a:t>Este </a:t>
            </a:r>
            <a:r>
              <a:rPr lang="en-US" b="1" dirty="0" err="1"/>
              <a:t>imutabila</a:t>
            </a:r>
            <a:r>
              <a:rPr lang="en-US" dirty="0"/>
              <a:t>. </a:t>
            </a:r>
            <a:r>
              <a:rPr lang="en-US" dirty="0" err="1"/>
              <a:t>Asta</a:t>
            </a:r>
            <a:r>
              <a:rPr lang="en-US" dirty="0"/>
              <a:t> </a:t>
            </a:r>
            <a:r>
              <a:rPr lang="en-US" dirty="0" err="1"/>
              <a:t>inseamna</a:t>
            </a:r>
            <a:r>
              <a:rPr lang="en-US" dirty="0"/>
              <a:t> ca </a:t>
            </a:r>
            <a:r>
              <a:rPr lang="en-US" dirty="0" err="1"/>
              <a:t>odata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(nu </a:t>
            </a:r>
            <a:r>
              <a:rPr lang="en-US" dirty="0" err="1"/>
              <a:t>referinta</a:t>
            </a:r>
            <a:r>
              <a:rPr lang="en-US" dirty="0"/>
              <a:t>!) de tip String, </a:t>
            </a:r>
            <a:r>
              <a:rPr lang="en-US" dirty="0" err="1"/>
              <a:t>contiutul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nu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alterat</a:t>
            </a:r>
            <a:r>
              <a:rPr lang="en-US" dirty="0"/>
              <a:t>.</a:t>
            </a:r>
          </a:p>
          <a:p>
            <a:r>
              <a:rPr lang="en-US" dirty="0" err="1"/>
              <a:t>Exemplu</a:t>
            </a:r>
            <a:r>
              <a:rPr lang="en-US" dirty="0"/>
              <a:t>: </a:t>
            </a:r>
            <a:r>
              <a:rPr lang="en-US" i="1" dirty="0"/>
              <a:t>String </a:t>
            </a:r>
            <a:r>
              <a:rPr lang="en-US" i="1" dirty="0" err="1"/>
              <a:t>myStr</a:t>
            </a:r>
            <a:r>
              <a:rPr lang="en-US" i="1" dirty="0"/>
              <a:t> = new String(“</a:t>
            </a:r>
            <a:r>
              <a:rPr lang="en-US" i="1" dirty="0" err="1"/>
              <a:t>abc</a:t>
            </a:r>
            <a:r>
              <a:rPr lang="en-US" i="1" dirty="0"/>
              <a:t>”);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ii </a:t>
            </a:r>
            <a:r>
              <a:rPr lang="en-US" dirty="0" err="1"/>
              <a:t>asignam</a:t>
            </a:r>
            <a:r>
              <a:rPr lang="en-US" dirty="0"/>
              <a:t> o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de tip String </a:t>
            </a:r>
            <a:r>
              <a:rPr lang="en-US" dirty="0" err="1"/>
              <a:t>variabilei</a:t>
            </a:r>
            <a:r>
              <a:rPr lang="en-US" dirty="0"/>
              <a:t> </a:t>
            </a:r>
            <a:r>
              <a:rPr lang="en-US" i="1" dirty="0" err="1"/>
              <a:t>myStr</a:t>
            </a:r>
            <a:r>
              <a:rPr lang="en-US" i="1" dirty="0"/>
              <a:t>, </a:t>
            </a:r>
            <a:r>
              <a:rPr lang="en-US" i="1" dirty="0" err="1"/>
              <a:t>dar</a:t>
            </a:r>
            <a:r>
              <a:rPr lang="en-US" i="1" dirty="0"/>
              <a:t> nu </a:t>
            </a:r>
            <a:r>
              <a:rPr lang="en-US" i="1" dirty="0" err="1"/>
              <a:t>putem</a:t>
            </a:r>
            <a:r>
              <a:rPr lang="en-US" i="1" dirty="0"/>
              <a:t> </a:t>
            </a:r>
            <a:r>
              <a:rPr lang="en-US" i="1" dirty="0" err="1"/>
              <a:t>schimba</a:t>
            </a:r>
            <a:r>
              <a:rPr lang="en-US" i="1" dirty="0"/>
              <a:t> </a:t>
            </a:r>
            <a:r>
              <a:rPr lang="en-US" i="1" dirty="0" err="1"/>
              <a:t>continutul</a:t>
            </a:r>
            <a:r>
              <a:rPr lang="en-US" i="1" dirty="0"/>
              <a:t> </a:t>
            </a:r>
            <a:r>
              <a:rPr lang="en-US" i="1" dirty="0" err="1"/>
              <a:t>obiectului</a:t>
            </a:r>
            <a:r>
              <a:rPr lang="en-US" i="1" dirty="0"/>
              <a:t> “</a:t>
            </a:r>
            <a:r>
              <a:rPr lang="en-US" i="1" dirty="0" err="1"/>
              <a:t>abc</a:t>
            </a:r>
            <a:r>
              <a:rPr lang="en-US" i="1" dirty="0"/>
              <a:t>”, </a:t>
            </a:r>
            <a:r>
              <a:rPr lang="en-US" i="1" dirty="0" err="1"/>
              <a:t>adaugand</a:t>
            </a:r>
            <a:r>
              <a:rPr lang="en-US" i="1" dirty="0"/>
              <a:t>, </a:t>
            </a:r>
            <a:r>
              <a:rPr lang="en-US" i="1" dirty="0" err="1"/>
              <a:t>mutand</a:t>
            </a:r>
            <a:r>
              <a:rPr lang="en-US" i="1" dirty="0"/>
              <a:t> </a:t>
            </a:r>
            <a:r>
              <a:rPr lang="en-US" i="1" dirty="0" err="1"/>
              <a:t>sau</a:t>
            </a:r>
            <a:r>
              <a:rPr lang="en-US" i="1" dirty="0"/>
              <a:t> </a:t>
            </a:r>
            <a:r>
              <a:rPr lang="en-US" i="1" dirty="0" err="1"/>
              <a:t>stergand</a:t>
            </a:r>
            <a:r>
              <a:rPr lang="en-US" i="1" dirty="0"/>
              <a:t> </a:t>
            </a:r>
            <a:r>
              <a:rPr lang="en-US" i="1" dirty="0" err="1"/>
              <a:t>caractere</a:t>
            </a:r>
            <a:r>
              <a:rPr lang="en-US" i="1" dirty="0"/>
              <a:t> din el.</a:t>
            </a:r>
            <a:endParaRPr lang="en-US" dirty="0"/>
          </a:p>
          <a:p>
            <a:r>
              <a:rPr lang="en-US" dirty="0" err="1"/>
              <a:t>Clasa</a:t>
            </a:r>
            <a:r>
              <a:rPr lang="en-US" dirty="0"/>
              <a:t> String are o </a:t>
            </a:r>
            <a:r>
              <a:rPr lang="en-US" dirty="0" err="1"/>
              <a:t>varietate</a:t>
            </a:r>
            <a:r>
              <a:rPr lang="en-US" dirty="0"/>
              <a:t> de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utilitare</a:t>
            </a:r>
            <a:r>
              <a:rPr lang="en-US" dirty="0"/>
              <a:t>. Lista </a:t>
            </a:r>
            <a:r>
              <a:rPr lang="en-US" dirty="0" err="1"/>
              <a:t>completa</a:t>
            </a:r>
            <a:r>
              <a:rPr lang="en-US" dirty="0"/>
              <a:t> se </a:t>
            </a:r>
            <a:r>
              <a:rPr lang="en-US" dirty="0" err="1"/>
              <a:t>gaseste</a:t>
            </a:r>
            <a:r>
              <a:rPr lang="en-US" dirty="0"/>
              <a:t> </a:t>
            </a:r>
            <a:r>
              <a:rPr lang="en-US" dirty="0" err="1"/>
              <a:t>aici</a:t>
            </a:r>
            <a:r>
              <a:rPr lang="en-US" dirty="0"/>
              <a:t>, in </a:t>
            </a:r>
            <a:r>
              <a:rPr lang="en-US" dirty="0" err="1"/>
              <a:t>documentatia</a:t>
            </a:r>
            <a:r>
              <a:rPr lang="en-US" dirty="0"/>
              <a:t> </a:t>
            </a:r>
            <a:r>
              <a:rPr lang="en-US" dirty="0" err="1"/>
              <a:t>oficiala</a:t>
            </a:r>
            <a:r>
              <a:rPr lang="en-US" dirty="0"/>
              <a:t>: </a:t>
            </a:r>
            <a:r>
              <a:rPr lang="ro-RO" dirty="0">
                <a:hlinkClick r:id="rId2"/>
              </a:rPr>
              <a:t>https://docs.oracle.com/javase/8/docs/api/java/lang/String.html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03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60856F7-4729-4247-BDF6-4876C4B3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3.1) </a:t>
            </a:r>
            <a:r>
              <a:rPr lang="en-US" b="1" dirty="0" err="1"/>
              <a:t>Clasa</a:t>
            </a:r>
            <a:r>
              <a:rPr lang="en-US" b="1" dirty="0"/>
              <a:t> StringBuilder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0E2CC94-AB99-4992-AFB7-5236B2661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String, </a:t>
            </a:r>
            <a:r>
              <a:rPr lang="en-US" dirty="0" err="1"/>
              <a:t>clasa</a:t>
            </a:r>
            <a:r>
              <a:rPr lang="en-US" dirty="0"/>
              <a:t> StringBuilder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b="1" dirty="0" err="1"/>
              <a:t>mutabila</a:t>
            </a:r>
            <a:r>
              <a:rPr lang="en-US" b="1" dirty="0"/>
              <a:t>,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inseamna</a:t>
            </a:r>
            <a:r>
              <a:rPr lang="en-US" dirty="0"/>
              <a:t> ca </a:t>
            </a:r>
            <a:r>
              <a:rPr lang="en-US" dirty="0" err="1"/>
              <a:t>continutul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de tip StringBuilder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alterat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consecinta</a:t>
            </a:r>
            <a:r>
              <a:rPr lang="en-US" dirty="0"/>
              <a:t>,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de tip sir de </a:t>
            </a:r>
            <a:r>
              <a:rPr lang="en-US" dirty="0" err="1"/>
              <a:t>caractere</a:t>
            </a:r>
            <a:r>
              <a:rPr lang="en-US" dirty="0"/>
              <a:t> pe care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modificam</a:t>
            </a:r>
            <a:r>
              <a:rPr lang="en-US" dirty="0"/>
              <a:t> </a:t>
            </a:r>
            <a:r>
              <a:rPr lang="en-US" dirty="0" err="1"/>
              <a:t>frecvent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efficient 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al </a:t>
            </a:r>
            <a:r>
              <a:rPr lang="en-US" dirty="0" err="1"/>
              <a:t>memoriei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un StringBuilder </a:t>
            </a:r>
            <a:r>
              <a:rPr lang="en-US" dirty="0" err="1"/>
              <a:t>decat</a:t>
            </a:r>
            <a:r>
              <a:rPr lang="en-US" dirty="0"/>
              <a:t> un String, din moment </a:t>
            </a:r>
            <a:r>
              <a:rPr lang="en-US" dirty="0" err="1"/>
              <a:t>ce</a:t>
            </a:r>
            <a:r>
              <a:rPr lang="en-US" dirty="0"/>
              <a:t>,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imutabil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modificare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String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8748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1213-7705-4D16-9108-C8833834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974D-3326-4751-A110-FD398434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alibri"/>
              </a:rPr>
              <a:t>Clase</a:t>
            </a:r>
            <a:r>
              <a:rPr lang="en-US" dirty="0">
                <a:cs typeface="Calibri"/>
              </a:rPr>
              <a:t> – </a:t>
            </a:r>
            <a:r>
              <a:rPr lang="en-US" dirty="0" err="1">
                <a:cs typeface="Calibri"/>
              </a:rPr>
              <a:t>aprofundare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Controlul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accesului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Membri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statici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Constante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Initializarea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membrilor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clase</a:t>
            </a:r>
            <a:endParaRPr lang="en-US" dirty="0">
              <a:cs typeface="Calibri"/>
            </a:endParaRPr>
          </a:p>
          <a:p>
            <a:r>
              <a:rPr lang="ro-RO" dirty="0">
                <a:cs typeface="Calibri"/>
              </a:rPr>
              <a:t>Garbage collector-ul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Clasa</a:t>
            </a:r>
            <a:r>
              <a:rPr lang="en-US" dirty="0">
                <a:cs typeface="Calibri"/>
              </a:rPr>
              <a:t> String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clasa</a:t>
            </a:r>
            <a:r>
              <a:rPr lang="en-US" dirty="0">
                <a:cs typeface="Calibri"/>
              </a:rPr>
              <a:t> StringBuilder</a:t>
            </a:r>
            <a:endParaRPr lang="ro-RO" dirty="0">
              <a:cs typeface="Calibri"/>
            </a:endParaRPr>
          </a:p>
          <a:p>
            <a:endParaRPr lang="ro-RO" dirty="0">
              <a:cs typeface="Calibri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5712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F3B6-5DAA-41B5-9E79-6A3FA787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1.1) Controlul accesului la membrii unei clase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C337-90F6-4485-868A-4BA11FFDD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Exista mai multe nivele de la care se poate controla accesul asupra membrilor unei clase: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b="1" dirty="0" err="1"/>
              <a:t>clasa</a:t>
            </a:r>
            <a:endParaRPr lang="en-US" b="1" dirty="0"/>
          </a:p>
          <a:p>
            <a:pPr lvl="2"/>
            <a:r>
              <a:rPr lang="en-US" dirty="0"/>
              <a:t>Public = </a:t>
            </a:r>
            <a:r>
              <a:rPr lang="pt-BR" dirty="0"/>
              <a:t>vizibila tuturor claselor, de oriunde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Package(Default ,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modificator</a:t>
            </a:r>
            <a:r>
              <a:rPr lang="en-US" dirty="0"/>
              <a:t> de access) = </a:t>
            </a:r>
            <a:r>
              <a:rPr lang="it-IT" dirty="0" err="1"/>
              <a:t>vizibila</a:t>
            </a:r>
            <a:r>
              <a:rPr lang="it-IT" dirty="0"/>
              <a:t> </a:t>
            </a:r>
            <a:r>
              <a:rPr lang="it-IT" dirty="0" err="1"/>
              <a:t>doar</a:t>
            </a:r>
            <a:r>
              <a:rPr lang="it-IT" dirty="0"/>
              <a:t> in package-</a:t>
            </a:r>
            <a:r>
              <a:rPr lang="it-IT" dirty="0" err="1"/>
              <a:t>ul</a:t>
            </a:r>
            <a:r>
              <a:rPr lang="it-IT" dirty="0"/>
              <a:t> ei (</a:t>
            </a:r>
            <a:r>
              <a:rPr lang="it-IT" dirty="0" err="1"/>
              <a:t>nerecomandat</a:t>
            </a:r>
            <a:r>
              <a:rPr lang="it-IT" dirty="0"/>
              <a:t>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la </a:t>
            </a:r>
            <a:r>
              <a:rPr lang="fr-FR" dirty="0" err="1"/>
              <a:t>nivel</a:t>
            </a:r>
            <a:r>
              <a:rPr lang="fr-FR" dirty="0"/>
              <a:t> de </a:t>
            </a:r>
            <a:r>
              <a:rPr lang="fr-FR" b="1" dirty="0"/>
              <a:t>membru</a:t>
            </a:r>
          </a:p>
          <a:p>
            <a:pPr lvl="2"/>
            <a:r>
              <a:rPr lang="en-US" dirty="0"/>
              <a:t>Public - </a:t>
            </a:r>
            <a:r>
              <a:rPr lang="en-US" dirty="0" err="1"/>
              <a:t>membrul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accesibil</a:t>
            </a:r>
            <a:r>
              <a:rPr lang="en-US" dirty="0"/>
              <a:t> de </a:t>
            </a:r>
            <a:r>
              <a:rPr lang="en-US" dirty="0" err="1"/>
              <a:t>oriunde</a:t>
            </a:r>
            <a:r>
              <a:rPr lang="en-US" dirty="0"/>
              <a:t> </a:t>
            </a:r>
            <a:r>
              <a:rPr lang="it-IT" dirty="0"/>
              <a:t>(</a:t>
            </a:r>
            <a:r>
              <a:rPr lang="it-IT" dirty="0" err="1"/>
              <a:t>nerecomandat</a:t>
            </a:r>
            <a:r>
              <a:rPr lang="it-IT" dirty="0"/>
              <a:t>)</a:t>
            </a:r>
            <a:endParaRPr lang="en-US" dirty="0"/>
          </a:p>
          <a:p>
            <a:pPr lvl="2"/>
            <a:r>
              <a:rPr lang="it-IT" dirty="0"/>
              <a:t>Private - membrul va fi accesibil doar din propria clasa</a:t>
            </a:r>
          </a:p>
          <a:p>
            <a:pPr lvl="2"/>
            <a:r>
              <a:rPr lang="it-IT" dirty="0"/>
              <a:t>Protected - membrul va fi accesibil din package si din subclase</a:t>
            </a:r>
          </a:p>
          <a:p>
            <a:pPr lvl="2"/>
            <a:r>
              <a:rPr lang="it-IT" dirty="0"/>
              <a:t>Package(default) - membrul va fi </a:t>
            </a:r>
            <a:r>
              <a:rPr lang="it-IT" dirty="0" err="1"/>
              <a:t>accesibil</a:t>
            </a:r>
            <a:r>
              <a:rPr lang="it-IT" dirty="0"/>
              <a:t> </a:t>
            </a:r>
            <a:r>
              <a:rPr lang="it-IT" dirty="0" err="1"/>
              <a:t>din</a:t>
            </a:r>
            <a:r>
              <a:rPr lang="it-IT" dirty="0"/>
              <a:t> </a:t>
            </a:r>
            <a:r>
              <a:rPr lang="it-IT" dirty="0" err="1"/>
              <a:t>acelasi</a:t>
            </a:r>
            <a:r>
              <a:rPr lang="it-IT" dirty="0"/>
              <a:t> package (nerecomandat)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8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587C-DE00-42E5-8D40-9150AAB1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1.1) Controlul accesului la membrii unei clase (cont’d)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DCD9CB-FF37-4C57-9F8D-ED5306BA8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617913"/>
              </p:ext>
            </p:extLst>
          </p:nvPr>
        </p:nvGraphicFramePr>
        <p:xfrm>
          <a:off x="1615736" y="2441359"/>
          <a:ext cx="8371640" cy="27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28">
                  <a:extLst>
                    <a:ext uri="{9D8B030D-6E8A-4147-A177-3AD203B41FA5}">
                      <a16:colId xmlns:a16="http://schemas.microsoft.com/office/drawing/2014/main" val="4209986348"/>
                    </a:ext>
                  </a:extLst>
                </a:gridCol>
                <a:gridCol w="1674328">
                  <a:extLst>
                    <a:ext uri="{9D8B030D-6E8A-4147-A177-3AD203B41FA5}">
                      <a16:colId xmlns:a16="http://schemas.microsoft.com/office/drawing/2014/main" val="2970347026"/>
                    </a:ext>
                  </a:extLst>
                </a:gridCol>
                <a:gridCol w="1674328">
                  <a:extLst>
                    <a:ext uri="{9D8B030D-6E8A-4147-A177-3AD203B41FA5}">
                      <a16:colId xmlns:a16="http://schemas.microsoft.com/office/drawing/2014/main" val="634876401"/>
                    </a:ext>
                  </a:extLst>
                </a:gridCol>
                <a:gridCol w="1674328">
                  <a:extLst>
                    <a:ext uri="{9D8B030D-6E8A-4147-A177-3AD203B41FA5}">
                      <a16:colId xmlns:a16="http://schemas.microsoft.com/office/drawing/2014/main" val="419385744"/>
                    </a:ext>
                  </a:extLst>
                </a:gridCol>
                <a:gridCol w="1674328">
                  <a:extLst>
                    <a:ext uri="{9D8B030D-6E8A-4147-A177-3AD203B41FA5}">
                      <a16:colId xmlns:a16="http://schemas.microsoft.com/office/drawing/2014/main" val="2848719354"/>
                    </a:ext>
                  </a:extLst>
                </a:gridCol>
              </a:tblGrid>
              <a:tr h="516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661145"/>
                  </a:ext>
                </a:extLst>
              </a:tr>
              <a:tr h="51668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947530"/>
                  </a:ext>
                </a:extLst>
              </a:tr>
              <a:tr h="51668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protected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20742"/>
                  </a:ext>
                </a:extLst>
              </a:tr>
              <a:tr h="51668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default (package)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010368"/>
                  </a:ext>
                </a:extLst>
              </a:tr>
              <a:tr h="51668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457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3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ED05-884F-4E6D-975C-C3575097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1.2) </a:t>
            </a:r>
            <a:r>
              <a:rPr lang="en-US" b="1" dirty="0" err="1"/>
              <a:t>Membri</a:t>
            </a:r>
            <a:r>
              <a:rPr lang="en-US" b="1" dirty="0"/>
              <a:t> </a:t>
            </a:r>
            <a:r>
              <a:rPr lang="en-US" b="1" dirty="0" err="1"/>
              <a:t>statici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01139-A81B-4D7C-BB0B-7C29A668A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Membrii statici apartin clasei, nu unei instante anume =&gt; acelasi membru static va fi share-uit de toate instantele clasei </a:t>
            </a:r>
            <a:r>
              <a:rPr lang="it-IT" dirty="0" err="1"/>
              <a:t>respective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Din</a:t>
            </a:r>
            <a:r>
              <a:rPr lang="it-IT" dirty="0"/>
              <a:t> </a:t>
            </a:r>
            <a:r>
              <a:rPr lang="it-IT" dirty="0" err="1"/>
              <a:t>acest</a:t>
            </a:r>
            <a:r>
              <a:rPr lang="it-IT" dirty="0"/>
              <a:t> </a:t>
            </a:r>
            <a:r>
              <a:rPr lang="it-IT" dirty="0" err="1"/>
              <a:t>motiv</a:t>
            </a:r>
            <a:r>
              <a:rPr lang="it-IT" dirty="0"/>
              <a:t>, membri statici </a:t>
            </a:r>
            <a:r>
              <a:rPr lang="it-IT" dirty="0" err="1"/>
              <a:t>sunt</a:t>
            </a:r>
            <a:r>
              <a:rPr lang="it-IT" dirty="0"/>
              <a:t> </a:t>
            </a:r>
            <a:r>
              <a:rPr lang="it-IT" dirty="0" err="1"/>
              <a:t>numiti</a:t>
            </a:r>
            <a:r>
              <a:rPr lang="it-IT" dirty="0"/>
              <a:t> si </a:t>
            </a:r>
            <a:r>
              <a:rPr lang="it-IT" b="1" dirty="0"/>
              <a:t>membri de </a:t>
            </a:r>
            <a:r>
              <a:rPr lang="it-IT" b="1" dirty="0" err="1"/>
              <a:t>clasa</a:t>
            </a:r>
            <a:r>
              <a:rPr lang="it-IT" b="1" dirty="0"/>
              <a:t>, </a:t>
            </a:r>
            <a:r>
              <a:rPr lang="it-IT" dirty="0" err="1"/>
              <a:t>iar</a:t>
            </a:r>
            <a:r>
              <a:rPr lang="it-IT" dirty="0"/>
              <a:t> </a:t>
            </a:r>
            <a:r>
              <a:rPr lang="it-IT" dirty="0" err="1"/>
              <a:t>cei</a:t>
            </a:r>
            <a:r>
              <a:rPr lang="it-IT" dirty="0"/>
              <a:t> ne-</a:t>
            </a:r>
            <a:r>
              <a:rPr lang="it-IT" dirty="0" err="1"/>
              <a:t>static</a:t>
            </a:r>
            <a:r>
              <a:rPr lang="it-IT" dirty="0"/>
              <a:t>, </a:t>
            </a:r>
            <a:r>
              <a:rPr lang="it-IT" b="1" dirty="0"/>
              <a:t>membri de </a:t>
            </a:r>
            <a:r>
              <a:rPr lang="it-IT" b="1" dirty="0" err="1"/>
              <a:t>instance</a:t>
            </a:r>
            <a:r>
              <a:rPr lang="it-IT" b="1" dirty="0"/>
              <a:t>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Membrii statici se pot accesa:</a:t>
            </a:r>
          </a:p>
          <a:p>
            <a:pPr lvl="1"/>
            <a:r>
              <a:rPr lang="it-IT" dirty="0"/>
              <a:t>folosind o </a:t>
            </a:r>
            <a:r>
              <a:rPr lang="it-IT" b="1" dirty="0"/>
              <a:t>instanta</a:t>
            </a:r>
            <a:r>
              <a:rPr lang="it-IT" dirty="0"/>
              <a:t> a clasei, la fel ca </a:t>
            </a:r>
            <a:r>
              <a:rPr lang="it-IT" dirty="0" err="1"/>
              <a:t>membrii</a:t>
            </a:r>
            <a:r>
              <a:rPr lang="it-IT" dirty="0"/>
              <a:t> ne-statici (</a:t>
            </a:r>
            <a:r>
              <a:rPr lang="it-IT" dirty="0" err="1"/>
              <a:t>nerecomandat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folosind </a:t>
            </a:r>
            <a:r>
              <a:rPr lang="it-IT" b="1" dirty="0"/>
              <a:t>numele clasei</a:t>
            </a:r>
            <a:r>
              <a:rPr lang="it-IT" dirty="0"/>
              <a:t> de care </a:t>
            </a:r>
            <a:r>
              <a:rPr lang="it-IT" dirty="0" err="1"/>
              <a:t>apartin</a:t>
            </a:r>
            <a:endParaRPr lang="it-IT" dirty="0"/>
          </a:p>
          <a:p>
            <a:pPr lvl="1"/>
            <a:endParaRPr lang="it-IT" dirty="0"/>
          </a:p>
          <a:p>
            <a:r>
              <a:rPr lang="en-US" b="1" dirty="0" err="1"/>
              <a:t>Variabile</a:t>
            </a:r>
            <a:r>
              <a:rPr lang="en-US" b="1" dirty="0"/>
              <a:t> </a:t>
            </a:r>
            <a:r>
              <a:rPr lang="en-US" b="1" dirty="0" err="1"/>
              <a:t>statice</a:t>
            </a:r>
            <a:r>
              <a:rPr lang="en-US" b="1" dirty="0"/>
              <a:t>: </a:t>
            </a:r>
            <a:r>
              <a:rPr lang="en-US" dirty="0"/>
              <a:t>Ex: </a:t>
            </a:r>
            <a:r>
              <a:rPr lang="en-US" i="1" dirty="0"/>
              <a:t>public </a:t>
            </a:r>
            <a:r>
              <a:rPr lang="en-US" b="1" i="1" dirty="0"/>
              <a:t>static</a:t>
            </a:r>
            <a:r>
              <a:rPr lang="en-US" i="1" dirty="0"/>
              <a:t> int </a:t>
            </a:r>
            <a:r>
              <a:rPr lang="en-US" i="1" dirty="0" err="1"/>
              <a:t>personCounter</a:t>
            </a:r>
            <a:r>
              <a:rPr lang="en-US" i="1" dirty="0"/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69474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4111F2A-8649-4B92-A3A5-C4D48E82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1.2) </a:t>
            </a:r>
            <a:r>
              <a:rPr lang="en-US" b="1" dirty="0" err="1"/>
              <a:t>Membri</a:t>
            </a:r>
            <a:r>
              <a:rPr lang="en-US" b="1" dirty="0"/>
              <a:t> </a:t>
            </a:r>
            <a:r>
              <a:rPr lang="en-US" b="1" dirty="0" err="1"/>
              <a:t>statici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1011E1B-0932-4AEA-BDB2-41136291D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b="1" dirty="0" err="1"/>
              <a:t>statice</a:t>
            </a:r>
            <a:r>
              <a:rPr lang="en-US" b="1" dirty="0"/>
              <a:t> </a:t>
            </a:r>
            <a:r>
              <a:rPr lang="en-US" dirty="0"/>
              <a:t>pot fi </a:t>
            </a:r>
            <a:r>
              <a:rPr lang="en-US" dirty="0" err="1"/>
              <a:t>accesate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o </a:t>
            </a:r>
            <a:r>
              <a:rPr lang="en-US" dirty="0" err="1"/>
              <a:t>instanta</a:t>
            </a:r>
            <a:r>
              <a:rPr lang="en-US" dirty="0"/>
              <a:t> a </a:t>
            </a:r>
            <a:r>
              <a:rPr lang="en-US" dirty="0" err="1"/>
              <a:t>clasei</a:t>
            </a:r>
            <a:r>
              <a:rPr lang="en-US" dirty="0"/>
              <a:t>. </a:t>
            </a:r>
            <a:r>
              <a:rPr lang="en-US" dirty="0" err="1"/>
              <a:t>Spunem</a:t>
            </a:r>
            <a:r>
              <a:rPr lang="en-US" dirty="0"/>
              <a:t> ca pot fi </a:t>
            </a:r>
            <a:r>
              <a:rPr lang="en-US" dirty="0" err="1"/>
              <a:t>accesate</a:t>
            </a:r>
            <a:r>
              <a:rPr lang="en-US" dirty="0"/>
              <a:t> in mod static. </a:t>
            </a:r>
          </a:p>
          <a:p>
            <a:r>
              <a:rPr lang="en-US" b="1" i="1" dirty="0" err="1"/>
              <a:t>Metode</a:t>
            </a:r>
            <a:r>
              <a:rPr lang="en-US" b="1" i="1" dirty="0"/>
              <a:t> </a:t>
            </a:r>
            <a:r>
              <a:rPr lang="en-US" b="1" i="1" dirty="0" err="1"/>
              <a:t>statice</a:t>
            </a:r>
            <a:r>
              <a:rPr lang="en-US" b="1" i="1" dirty="0"/>
              <a:t>: </a:t>
            </a:r>
            <a:r>
              <a:rPr lang="it-IT" dirty="0"/>
              <a:t>NU </a:t>
            </a:r>
            <a:r>
              <a:rPr lang="it-IT" dirty="0" err="1"/>
              <a:t>sunt</a:t>
            </a:r>
            <a:r>
              <a:rPr lang="it-IT" dirty="0"/>
              <a:t> permise </a:t>
            </a:r>
            <a:r>
              <a:rPr lang="it-IT" dirty="0" err="1"/>
              <a:t>toate</a:t>
            </a:r>
            <a:r>
              <a:rPr lang="it-IT" dirty="0"/>
              <a:t> </a:t>
            </a:r>
            <a:r>
              <a:rPr lang="it-IT" dirty="0" err="1"/>
              <a:t>combinatiile</a:t>
            </a:r>
            <a:r>
              <a:rPr lang="it-IT" dirty="0"/>
              <a:t> de membri statici si ne-statici:</a:t>
            </a:r>
          </a:p>
          <a:p>
            <a:pPr lvl="1"/>
            <a:r>
              <a:rPr lang="it-IT" dirty="0"/>
              <a:t> </a:t>
            </a:r>
            <a:r>
              <a:rPr lang="it-IT" dirty="0" err="1"/>
              <a:t>Metodele</a:t>
            </a:r>
            <a:r>
              <a:rPr lang="it-IT" dirty="0"/>
              <a:t> ne-statice </a:t>
            </a:r>
            <a:r>
              <a:rPr lang="it-IT" dirty="0" err="1"/>
              <a:t>pot</a:t>
            </a:r>
            <a:r>
              <a:rPr lang="it-IT" dirty="0"/>
              <a:t> sa </a:t>
            </a:r>
            <a:r>
              <a:rPr lang="it-IT" dirty="0" err="1"/>
              <a:t>acceseze</a:t>
            </a:r>
            <a:r>
              <a:rPr lang="it-IT" dirty="0"/>
              <a:t> </a:t>
            </a:r>
            <a:r>
              <a:rPr lang="it-IT" dirty="0" err="1"/>
              <a:t>membrii</a:t>
            </a:r>
            <a:r>
              <a:rPr lang="it-IT" dirty="0"/>
              <a:t> ne-statici</a:t>
            </a:r>
          </a:p>
          <a:p>
            <a:pPr lvl="1"/>
            <a:r>
              <a:rPr lang="it-IT" dirty="0"/>
              <a:t> </a:t>
            </a:r>
            <a:r>
              <a:rPr lang="it-IT" dirty="0" err="1"/>
              <a:t>Metodele</a:t>
            </a:r>
            <a:r>
              <a:rPr lang="it-IT" dirty="0"/>
              <a:t> ne-statice </a:t>
            </a:r>
            <a:r>
              <a:rPr lang="it-IT" dirty="0" err="1"/>
              <a:t>pot</a:t>
            </a:r>
            <a:r>
              <a:rPr lang="it-IT" dirty="0"/>
              <a:t> sa </a:t>
            </a:r>
            <a:r>
              <a:rPr lang="it-IT" dirty="0" err="1"/>
              <a:t>acceseze</a:t>
            </a:r>
            <a:r>
              <a:rPr lang="it-IT" dirty="0"/>
              <a:t> </a:t>
            </a:r>
            <a:r>
              <a:rPr lang="it-IT" dirty="0" err="1"/>
              <a:t>membrii</a:t>
            </a:r>
            <a:r>
              <a:rPr lang="it-IT" dirty="0"/>
              <a:t> statici</a:t>
            </a:r>
          </a:p>
          <a:p>
            <a:pPr lvl="1"/>
            <a:r>
              <a:rPr lang="it-IT" dirty="0"/>
              <a:t> </a:t>
            </a:r>
            <a:r>
              <a:rPr lang="it-IT" dirty="0" err="1"/>
              <a:t>Metodele</a:t>
            </a:r>
            <a:r>
              <a:rPr lang="it-IT" dirty="0"/>
              <a:t> statice </a:t>
            </a:r>
            <a:r>
              <a:rPr lang="it-IT" dirty="0" err="1"/>
              <a:t>pot</a:t>
            </a:r>
            <a:r>
              <a:rPr lang="it-IT" dirty="0"/>
              <a:t> sa </a:t>
            </a:r>
            <a:r>
              <a:rPr lang="it-IT" dirty="0" err="1"/>
              <a:t>acceseze</a:t>
            </a:r>
            <a:r>
              <a:rPr lang="it-IT" dirty="0"/>
              <a:t> </a:t>
            </a:r>
            <a:r>
              <a:rPr lang="it-IT" dirty="0" err="1"/>
              <a:t>membrii</a:t>
            </a:r>
            <a:r>
              <a:rPr lang="it-IT" dirty="0"/>
              <a:t> statici</a:t>
            </a:r>
          </a:p>
          <a:p>
            <a:pPr lvl="1"/>
            <a:r>
              <a:rPr lang="it-IT" dirty="0"/>
              <a:t> </a:t>
            </a:r>
            <a:r>
              <a:rPr lang="it-IT" dirty="0" err="1"/>
              <a:t>Metodele</a:t>
            </a:r>
            <a:r>
              <a:rPr lang="it-IT" dirty="0"/>
              <a:t> statice NU </a:t>
            </a:r>
            <a:r>
              <a:rPr lang="it-IT" dirty="0" err="1"/>
              <a:t>pot</a:t>
            </a:r>
            <a:r>
              <a:rPr lang="it-IT" dirty="0"/>
              <a:t> sa </a:t>
            </a:r>
            <a:r>
              <a:rPr lang="it-IT" dirty="0" err="1"/>
              <a:t>acceseze</a:t>
            </a:r>
            <a:r>
              <a:rPr lang="it-IT" dirty="0"/>
              <a:t> </a:t>
            </a:r>
            <a:r>
              <a:rPr lang="it-IT" dirty="0" err="1"/>
              <a:t>membrii</a:t>
            </a:r>
            <a:r>
              <a:rPr lang="it-IT" dirty="0"/>
              <a:t> ne-statici (</a:t>
            </a:r>
            <a:r>
              <a:rPr lang="it-IT" dirty="0" err="1"/>
              <a:t>acestia</a:t>
            </a:r>
            <a:r>
              <a:rPr lang="it-IT" dirty="0"/>
              <a:t> </a:t>
            </a:r>
            <a:r>
              <a:rPr lang="it-IT" dirty="0" err="1"/>
              <a:t>pot</a:t>
            </a:r>
            <a:r>
              <a:rPr lang="it-IT" dirty="0"/>
              <a:t> fi accesati </a:t>
            </a:r>
            <a:r>
              <a:rPr lang="it-IT" dirty="0" err="1"/>
              <a:t>doar</a:t>
            </a:r>
            <a:r>
              <a:rPr lang="it-IT" dirty="0"/>
              <a:t> </a:t>
            </a:r>
            <a:r>
              <a:rPr lang="it-IT" dirty="0" err="1"/>
              <a:t>prin</a:t>
            </a:r>
            <a:r>
              <a:rPr lang="it-IT" dirty="0"/>
              <a:t> </a:t>
            </a:r>
            <a:r>
              <a:rPr lang="it-IT" dirty="0" err="1"/>
              <a:t>intermediul</a:t>
            </a:r>
            <a:r>
              <a:rPr lang="it-IT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instante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o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statica</a:t>
            </a:r>
            <a:r>
              <a:rPr lang="en-US" dirty="0"/>
              <a:t> nu </a:t>
            </a:r>
            <a:r>
              <a:rPr lang="en-US" dirty="0" err="1"/>
              <a:t>apartine</a:t>
            </a:r>
            <a:r>
              <a:rPr lang="en-US" dirty="0"/>
              <a:t> </a:t>
            </a:r>
            <a:r>
              <a:rPr lang="en-US" dirty="0" err="1"/>
              <a:t>niciunei</a:t>
            </a:r>
            <a:r>
              <a:rPr lang="en-US" dirty="0"/>
              <a:t> </a:t>
            </a:r>
            <a:r>
              <a:rPr lang="en-US" dirty="0" err="1"/>
              <a:t>instante</a:t>
            </a:r>
            <a:r>
              <a:rPr lang="en-US" dirty="0"/>
              <a:t>)</a:t>
            </a:r>
            <a:endParaRPr lang="en-US" b="1" i="1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2986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1649-F00A-4625-9BBE-575F5F74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7"/>
            <a:ext cx="10515600" cy="1325563"/>
          </a:xfrm>
        </p:spPr>
        <p:txBody>
          <a:bodyPr/>
          <a:lstStyle/>
          <a:p>
            <a:r>
              <a:rPr lang="en-US" b="1" dirty="0"/>
              <a:t>1.3) </a:t>
            </a:r>
            <a:r>
              <a:rPr lang="en-US" b="1" dirty="0" err="1"/>
              <a:t>Constante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A3B0F-DAAA-48B0-A658-CA04032F9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defini</a:t>
            </a:r>
            <a:r>
              <a:rPr lang="en-US" dirty="0"/>
              <a:t> o </a:t>
            </a:r>
            <a:r>
              <a:rPr lang="en-US" dirty="0" err="1"/>
              <a:t>constanta</a:t>
            </a:r>
            <a:r>
              <a:rPr lang="en-US" dirty="0"/>
              <a:t>, se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combinatia</a:t>
            </a:r>
            <a:r>
              <a:rPr lang="en-US" dirty="0"/>
              <a:t> </a:t>
            </a:r>
            <a:r>
              <a:rPr lang="en-US" b="1" dirty="0"/>
              <a:t>static final</a:t>
            </a:r>
            <a:r>
              <a:rPr lang="en-US" dirty="0"/>
              <a:t>.</a:t>
            </a:r>
          </a:p>
          <a:p>
            <a:r>
              <a:rPr lang="pt-BR" dirty="0"/>
              <a:t>Static leaga constanta de o clasa si nu o instanta anume, iar final specifica faptul ca valoarea constantei </a:t>
            </a:r>
            <a:r>
              <a:rPr lang="it-IT" dirty="0"/>
              <a:t>nu va mai putea fi modificata ulterior.</a:t>
            </a:r>
          </a:p>
          <a:p>
            <a:r>
              <a:rPr lang="en-US" dirty="0"/>
              <a:t>Ex: </a:t>
            </a:r>
            <a:r>
              <a:rPr lang="en-US" i="1" dirty="0"/>
              <a:t>static final double PI = 3.1415;</a:t>
            </a:r>
          </a:p>
          <a:p>
            <a:r>
              <a:rPr lang="en-US" b="1" dirty="0"/>
              <a:t>Coding standard: </a:t>
            </a:r>
            <a:r>
              <a:rPr lang="en-US" dirty="0" err="1"/>
              <a:t>Numele</a:t>
            </a:r>
            <a:r>
              <a:rPr lang="en-US" dirty="0"/>
              <a:t> de </a:t>
            </a:r>
            <a:r>
              <a:rPr lang="en-US" dirty="0" err="1"/>
              <a:t>constante</a:t>
            </a:r>
            <a:r>
              <a:rPr lang="en-US" dirty="0"/>
              <a:t> se </a:t>
            </a:r>
            <a:r>
              <a:rPr lang="en-US" dirty="0" err="1"/>
              <a:t>scriu</a:t>
            </a:r>
            <a:r>
              <a:rPr lang="en-US" dirty="0"/>
              <a:t> cu majuscule,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cuvintele</a:t>
            </a:r>
            <a:r>
              <a:rPr lang="en-US" dirty="0"/>
              <a:t> se </a:t>
            </a:r>
            <a:r>
              <a:rPr lang="en-US" dirty="0" err="1"/>
              <a:t>separa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underscore (Ex: MY_AWESOME_CONSTANT)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251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79BF-71CD-4391-B6D9-01A19AD7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1.4) </a:t>
            </a:r>
            <a:r>
              <a:rPr lang="en-US" b="1" dirty="0" err="1"/>
              <a:t>Initializarea</a:t>
            </a:r>
            <a:r>
              <a:rPr lang="en-US" b="1" dirty="0"/>
              <a:t> </a:t>
            </a:r>
            <a:r>
              <a:rPr lang="en-US" b="1" dirty="0" err="1"/>
              <a:t>campurilor</a:t>
            </a:r>
            <a:r>
              <a:rPr lang="en-US" b="1" dirty="0"/>
              <a:t> </a:t>
            </a:r>
            <a:r>
              <a:rPr lang="en-US" b="1" dirty="0" err="1"/>
              <a:t>statice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9214F-33A9-4575-81D3-69A67A76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Pentru </a:t>
            </a:r>
            <a:r>
              <a:rPr lang="it-IT" b="1" dirty="0"/>
              <a:t>variabilele membru ne-statice </a:t>
            </a:r>
            <a:r>
              <a:rPr lang="it-IT" dirty="0"/>
              <a:t>initializarea se face in constructor.</a:t>
            </a:r>
          </a:p>
          <a:p>
            <a:r>
              <a:rPr lang="it-IT" b="1" dirty="0"/>
              <a:t>Variabilele statice </a:t>
            </a:r>
            <a:r>
              <a:rPr lang="it-IT" dirty="0"/>
              <a:t>apartin clasei si nu pot fi legate de o anumita instanta.</a:t>
            </a:r>
          </a:p>
          <a:p>
            <a:r>
              <a:rPr lang="it-IT" dirty="0"/>
              <a:t>Una din posibilitati e initializarea pe loc:  </a:t>
            </a:r>
            <a:r>
              <a:rPr lang="en-US" sz="2600" i="1" dirty="0"/>
              <a:t>public static int </a:t>
            </a:r>
            <a:r>
              <a:rPr lang="en-US" sz="2600" i="1" dirty="0" err="1"/>
              <a:t>initialCapacity</a:t>
            </a:r>
            <a:r>
              <a:rPr lang="en-US" sz="2600" i="1" dirty="0"/>
              <a:t> = 10;</a:t>
            </a:r>
          </a:p>
          <a:p>
            <a:r>
              <a:rPr lang="it-IT" dirty="0"/>
              <a:t>Dar daca initializarea e ceva mai complexa se poate opta pentru un bloc static: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static {</a:t>
            </a:r>
          </a:p>
          <a:p>
            <a:pPr marL="0" indent="0">
              <a:buNone/>
            </a:pPr>
            <a:r>
              <a:rPr lang="en-US" i="1" dirty="0"/>
              <a:t>		// </a:t>
            </a:r>
            <a:r>
              <a:rPr lang="en-US" i="1" dirty="0" err="1"/>
              <a:t>instructiuni</a:t>
            </a:r>
            <a:r>
              <a:rPr lang="en-US" i="1" dirty="0"/>
              <a:t>;</a:t>
            </a:r>
          </a:p>
          <a:p>
            <a:pPr marL="0" indent="0">
              <a:buNone/>
            </a:pPr>
            <a:r>
              <a:rPr lang="en-US" i="1" dirty="0"/>
              <a:t>	}</a:t>
            </a:r>
          </a:p>
          <a:p>
            <a:r>
              <a:rPr lang="it-IT" dirty="0"/>
              <a:t>O clasa poate avea oricate blocuri statice. Ele se vor executa in ordinea in care apar in cod.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3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5BFE-2920-4368-8764-0E636693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1.5) </a:t>
            </a:r>
            <a:r>
              <a:rPr lang="en-US" b="1" dirty="0" err="1"/>
              <a:t>Initializarea</a:t>
            </a:r>
            <a:r>
              <a:rPr lang="en-US" b="1" dirty="0"/>
              <a:t> </a:t>
            </a:r>
            <a:r>
              <a:rPr lang="en-US" b="1" dirty="0" err="1"/>
              <a:t>campurilor</a:t>
            </a:r>
            <a:r>
              <a:rPr lang="en-US" b="1" dirty="0"/>
              <a:t> ne-</a:t>
            </a:r>
            <a:r>
              <a:rPr lang="en-US" b="1" dirty="0" err="1"/>
              <a:t>statice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39BF4-A528-4563-85ED-6FF633EE0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La fel ca blocul static exista si o alternativa ne-statica in care codul prins intre acoloade direct in interiorul unei clase se va executa la fiecare creare a unui nou </a:t>
            </a:r>
            <a:r>
              <a:rPr lang="it-IT" dirty="0" err="1"/>
              <a:t>obiect</a:t>
            </a:r>
            <a:r>
              <a:rPr lang="it-IT" dirty="0"/>
              <a:t>. (ne dam </a:t>
            </a:r>
            <a:r>
              <a:rPr lang="it-IT" dirty="0" err="1"/>
              <a:t>seama</a:t>
            </a:r>
            <a:r>
              <a:rPr lang="it-IT" dirty="0"/>
              <a:t> si </a:t>
            </a:r>
            <a:r>
              <a:rPr lang="it-IT" dirty="0" err="1"/>
              <a:t>din</a:t>
            </a:r>
            <a:r>
              <a:rPr lang="it-IT" dirty="0"/>
              <a:t> nume, </a:t>
            </a:r>
            <a:r>
              <a:rPr lang="it-IT" dirty="0" err="1"/>
              <a:t>acest</a:t>
            </a:r>
            <a:r>
              <a:rPr lang="it-IT" dirty="0"/>
              <a:t> </a:t>
            </a:r>
            <a:r>
              <a:rPr lang="it-IT" dirty="0" err="1"/>
              <a:t>tip</a:t>
            </a:r>
            <a:r>
              <a:rPr lang="it-IT" dirty="0"/>
              <a:t> de bloc </a:t>
            </a:r>
            <a:r>
              <a:rPr lang="it-IT" dirty="0" err="1"/>
              <a:t>fiind</a:t>
            </a:r>
            <a:r>
              <a:rPr lang="it-IT" dirty="0"/>
              <a:t> </a:t>
            </a:r>
            <a:r>
              <a:rPr lang="it-IT" dirty="0" err="1"/>
              <a:t>numit</a:t>
            </a:r>
            <a:r>
              <a:rPr lang="it-IT" dirty="0"/>
              <a:t> </a:t>
            </a:r>
            <a:r>
              <a:rPr lang="it-IT" b="1" dirty="0"/>
              <a:t>bloc de </a:t>
            </a:r>
            <a:r>
              <a:rPr lang="it-IT" b="1" dirty="0" err="1"/>
              <a:t>instanta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en-US" i="1" dirty="0"/>
              <a:t>	class </a:t>
            </a:r>
            <a:r>
              <a:rPr lang="en-US" i="1" dirty="0" err="1"/>
              <a:t>MyClass</a:t>
            </a:r>
            <a:r>
              <a:rPr lang="en-US" i="1" dirty="0"/>
              <a:t> {</a:t>
            </a:r>
          </a:p>
          <a:p>
            <a:pPr marL="0" indent="0">
              <a:buNone/>
            </a:pPr>
            <a:r>
              <a:rPr lang="en-US" i="1" dirty="0"/>
              <a:t>		{</a:t>
            </a:r>
          </a:p>
          <a:p>
            <a:pPr marL="0" indent="0">
              <a:buNone/>
            </a:pPr>
            <a:r>
              <a:rPr lang="en-US" i="1" dirty="0"/>
              <a:t>			// non static </a:t>
            </a:r>
            <a:r>
              <a:rPr lang="en-US" i="1" dirty="0" err="1"/>
              <a:t>init</a:t>
            </a:r>
            <a:r>
              <a:rPr lang="en-US" i="1" dirty="0"/>
              <a:t> block</a:t>
            </a:r>
          </a:p>
          <a:p>
            <a:pPr marL="0" indent="0">
              <a:buNone/>
            </a:pPr>
            <a:r>
              <a:rPr lang="en-US" i="1" dirty="0"/>
              <a:t>		}</a:t>
            </a:r>
          </a:p>
          <a:p>
            <a:pPr marL="0" indent="0">
              <a:buNone/>
            </a:pPr>
            <a:r>
              <a:rPr lang="en-US" i="1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5785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983</Words>
  <Application>Microsoft Office PowerPoint</Application>
  <PresentationFormat>Ecran lat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Curs Java – modul 1</vt:lpstr>
      <vt:lpstr>Cuprins:</vt:lpstr>
      <vt:lpstr>1.1) Controlul accesului la membrii unei clase</vt:lpstr>
      <vt:lpstr>1.1) Controlul accesului la membrii unei clase (cont’d)</vt:lpstr>
      <vt:lpstr>1.2) Membri statici</vt:lpstr>
      <vt:lpstr>1.2) Membri statici</vt:lpstr>
      <vt:lpstr>1.3) Constante</vt:lpstr>
      <vt:lpstr>1.4) Initializarea campurilor statice</vt:lpstr>
      <vt:lpstr> 1.5) Initializarea campurilor ne-statice </vt:lpstr>
      <vt:lpstr>2) Garbage Collector-ul</vt:lpstr>
      <vt:lpstr>2) Garbage Collector-ul (cont’d)</vt:lpstr>
      <vt:lpstr>2) Garbage Collector-ul (cont’d)</vt:lpstr>
      <vt:lpstr>3.1) Clasa String</vt:lpstr>
      <vt:lpstr>3.1) Clasa StringBuilder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Java – modul 2</dc:title>
  <dc:creator>Patricia Popa</dc:creator>
  <cp:lastModifiedBy>Patricia</cp:lastModifiedBy>
  <cp:revision>336</cp:revision>
  <dcterms:created xsi:type="dcterms:W3CDTF">2019-09-12T12:20:52Z</dcterms:created>
  <dcterms:modified xsi:type="dcterms:W3CDTF">2020-01-17T19:18:45Z</dcterms:modified>
</cp:coreProperties>
</file>