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77" r:id="rId13"/>
    <p:sldId id="272" r:id="rId14"/>
    <p:sldId id="273" r:id="rId15"/>
    <p:sldId id="274" r:id="rId16"/>
    <p:sldId id="258" r:id="rId17"/>
    <p:sldId id="259" r:id="rId18"/>
    <p:sldId id="260" r:id="rId19"/>
    <p:sldId id="261" r:id="rId20"/>
    <p:sldId id="26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643B-7DE7-482A-9224-E3D7F5D7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BA167-A9D1-41E0-8952-CDDD470D2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7549-6B95-4B67-B9CB-C85F8C73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2DE1-61E5-426A-ADEE-7F9F955C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4D7B-48FE-4C48-A76C-989A790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1EBA-EF55-48FC-AFE8-2893F88C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F5C87-FDE6-44E2-8280-A14EE190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5889-2690-40A7-AA03-14332664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BDD9-B022-42E4-8372-B6D4FFB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AB92-E45D-4440-8130-A358E672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51613-0805-46A0-BCE8-054A59537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D602-EB52-49A5-BC87-C26BEBA5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DCB2-9A24-46C5-9D4F-FFBDEEF9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7F88-3BDB-449B-B38A-91A052DC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9E0C-DE71-4BCB-AAF2-F1BA5AC7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2F7C-5CB8-423C-B819-A124E88B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7F6B-C1C4-436F-A96F-176B559E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9740-3806-407B-80AE-ABF91DAF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8371-0AF9-425D-A9E3-11DDFE15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68A0-368F-4298-8CDB-F407AE2A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1688-754D-4265-B42D-738FDD74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93E3-B425-4866-9AF3-3DFD367F1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2106-6EF7-43C4-B84B-6B1866E4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EB67-CADE-4A98-BB56-F98E7603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6A80-53A1-43C8-BF47-4A6E44CA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70FD-9709-477B-9050-A5E57C00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399A-87B5-4988-A811-45B890B9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1A61-E0E8-407E-87DD-BE6A3016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27F43-365E-4CB9-898A-D21BD4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44D03-A2AC-4292-9C54-95A1993C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05B2-6629-4672-AB73-F7111A26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AEF1-61D9-4FA4-9F91-785C88CE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439E-913B-48FD-916C-33A5FB5CD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91E28-423E-4CCA-9901-9C42C4F4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6088F-4A17-4B76-BF85-8399CD12C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D595A-8274-40CD-B984-F57D370B1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1260F-1631-47C8-83D5-E201132B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C4142-1D49-441F-9977-08D47DAA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A9824-45D4-4A98-AF92-D4B914A3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E36B-DB1C-4916-9B70-BA70415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5FC95-6B1A-4C06-B284-8090CDCF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F7EE0-5DFC-4DE3-9120-E7FA8C23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3931C-EF29-469B-B468-B041C450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8D0A-37AB-45CD-980A-CDAC90F2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14EA9-3580-4C0A-9857-977ED42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4FAE6-782D-4731-87A7-8F863F52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1483-0001-4F72-84A5-4A198BAD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05B0-44CD-4A18-8CD0-628579B6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5A443-A5CF-4A76-A165-AB0311CA6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DF67-C286-42D1-89C7-85490028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27E72-E3BE-4C20-A6D6-14288000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F0193-32CD-4BFA-872A-9943F6D2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3049-5783-48B9-B2E5-67B0B3B2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FE064-E2C7-4B6F-BFAD-1EE86393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34B5F-0504-45A5-ACC5-44946347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9A3B5-E4B2-4941-B51F-89E92C79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44571-DA9B-458E-B534-82653C8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4BE0A-0845-4448-A965-23E0AE5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28A04-C1AC-4C4A-B5C6-8A16696C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00D2-912E-40F5-A575-AEFAF6A3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AAD8-3E1B-4DF9-9C2A-3EACB5D0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49B2-E1E0-41E2-A093-45932DA5B2C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3B03-B45C-4726-A943-2393FB3A3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B86F-EFED-4BC3-BB50-ECFCDB9E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EF5C-6DC2-4696-A1C6-1D08D12C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91D0-1E6D-4C56-99C9-8595625F7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4E43-E2E4-498D-8C90-A7C50647F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001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A8FA-E774-4751-ADB1-C9B6F28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Polimorfism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00DB-435A-4E90-A5E8-274374A7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dirty="0" err="1"/>
              <a:t>Polimorfismul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de cod de a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a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apeleaza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99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3C5C-2808-4C5E-A3B4-0AF1DEBB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Ascunderea</a:t>
            </a:r>
            <a:r>
              <a:rPr lang="en-US" b="1" dirty="0"/>
              <a:t> </a:t>
            </a:r>
            <a:r>
              <a:rPr lang="en-US" b="1" dirty="0" err="1"/>
              <a:t>campurilor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F643-E1F1-44E3-B071-B68A4D09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posibil</a:t>
            </a:r>
            <a:r>
              <a:rPr lang="en-US" dirty="0"/>
              <a:t>, desi nu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recomandat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in </a:t>
            </a:r>
            <a:r>
              <a:rPr lang="en-US" dirty="0" err="1"/>
              <a:t>subclasa</a:t>
            </a:r>
            <a:r>
              <a:rPr lang="en-US" dirty="0"/>
              <a:t> un camp cu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ca </a:t>
            </a:r>
            <a:r>
              <a:rPr lang="en-US" dirty="0" err="1"/>
              <a:t>cel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caz</a:t>
            </a:r>
            <a:r>
              <a:rPr lang="en-US" dirty="0"/>
              <a:t> ca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super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Este </a:t>
            </a:r>
            <a:r>
              <a:rPr lang="en-US" dirty="0" err="1">
                <a:solidFill>
                  <a:srgbClr val="FF0000"/>
                </a:solidFill>
              </a:rPr>
              <a:t>considerat</a:t>
            </a:r>
            <a:r>
              <a:rPr lang="en-US" dirty="0">
                <a:solidFill>
                  <a:srgbClr val="FF0000"/>
                </a:solidFill>
              </a:rPr>
              <a:t> un coding practice </a:t>
            </a:r>
            <a:r>
              <a:rPr lang="en-US" dirty="0" err="1">
                <a:solidFill>
                  <a:srgbClr val="FF0000"/>
                </a:solidFill>
              </a:rPr>
              <a:t>gresit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nu se </a:t>
            </a:r>
            <a:r>
              <a:rPr lang="en-US" dirty="0" err="1">
                <a:solidFill>
                  <a:srgbClr val="FF0000"/>
                </a:solidFill>
              </a:rPr>
              <a:t>recomanda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folositi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6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29B423-FF2F-4997-9062-954D78AB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VS Hiding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070385-B619-4919-9F3C-41F13338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b="1" dirty="0"/>
              <a:t>overriding</a:t>
            </a:r>
            <a:r>
              <a:rPr lang="en-US" dirty="0"/>
              <a:t>, nu </a:t>
            </a:r>
            <a:r>
              <a:rPr lang="en-US" dirty="0" err="1"/>
              <a:t>conteaza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tip e </a:t>
            </a:r>
            <a:r>
              <a:rPr lang="en-US" dirty="0" err="1"/>
              <a:t>referinta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derivat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derivata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b="1" dirty="0"/>
              <a:t>hiding, </a:t>
            </a:r>
            <a:r>
              <a:rPr lang="en-US" dirty="0"/>
              <a:t>e pe dos. Nu </a:t>
            </a:r>
            <a:r>
              <a:rPr lang="en-US" dirty="0" err="1"/>
              <a:t>conteaza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tip e </a:t>
            </a:r>
            <a:r>
              <a:rPr lang="en-US" dirty="0" err="1"/>
              <a:t>valoarea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referinta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/>
              <a:t>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5551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56CA-41AD-4AEC-881F-C849A994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Cuvantul</a:t>
            </a:r>
            <a:r>
              <a:rPr lang="en-US" b="1" dirty="0"/>
              <a:t> </a:t>
            </a:r>
            <a:r>
              <a:rPr lang="en-US" b="1" dirty="0" err="1"/>
              <a:t>cheie</a:t>
            </a:r>
            <a:r>
              <a:rPr lang="en-US" b="1" dirty="0"/>
              <a:t> </a:t>
            </a:r>
            <a:r>
              <a:rPr lang="en-US" b="1" i="1" dirty="0"/>
              <a:t>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AFBF-004E-407E-A32F-5E861772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referi</a:t>
            </a:r>
            <a:r>
              <a:rPr lang="en-US" dirty="0"/>
              <a:t> cu el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superclasei</a:t>
            </a:r>
            <a:r>
              <a:rPr lang="en-US" dirty="0"/>
              <a:t>.</a:t>
            </a:r>
          </a:p>
          <a:p>
            <a:r>
              <a:rPr lang="en-US" dirty="0"/>
              <a:t>Cu el,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invoca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 </a:t>
            </a:r>
            <a:r>
              <a:rPr lang="en-US" b="1" dirty="0" err="1"/>
              <a:t>metoda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, </a:t>
            </a:r>
            <a:r>
              <a:rPr lang="en-US" b="1" dirty="0" err="1"/>
              <a:t>suprascrisa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derivate (super.)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Constructorii</a:t>
            </a:r>
            <a:r>
              <a:rPr lang="en-US" dirty="0"/>
              <a:t> </a:t>
            </a:r>
            <a:r>
              <a:rPr lang="en-US" dirty="0" err="1"/>
              <a:t>superclasei</a:t>
            </a:r>
            <a:r>
              <a:rPr lang="en-US" dirty="0"/>
              <a:t> (super())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Daca</a:t>
            </a:r>
            <a:r>
              <a:rPr lang="en-US" dirty="0"/>
              <a:t> din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subclasei</a:t>
            </a:r>
            <a:r>
              <a:rPr lang="en-US" dirty="0"/>
              <a:t> nu se </a:t>
            </a:r>
            <a:r>
              <a:rPr lang="en-US" dirty="0" err="1"/>
              <a:t>apeleaza</a:t>
            </a:r>
            <a:r>
              <a:rPr lang="en-US" dirty="0"/>
              <a:t> explicit un constructor al </a:t>
            </a:r>
            <a:r>
              <a:rPr lang="en-US" dirty="0" err="1"/>
              <a:t>superclasei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super()</a:t>
            </a:r>
            <a:r>
              <a:rPr lang="en-US" dirty="0"/>
              <a:t>, se introduce automat un </a:t>
            </a:r>
            <a:r>
              <a:rPr lang="en-US" dirty="0" err="1"/>
              <a:t>apel</a:t>
            </a:r>
            <a:r>
              <a:rPr lang="en-US" dirty="0"/>
              <a:t> la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al </a:t>
            </a:r>
            <a:r>
              <a:rPr lang="en-US" dirty="0" err="1"/>
              <a:t>superclasei</a:t>
            </a:r>
            <a:r>
              <a:rPr lang="en-US" dirty="0"/>
              <a:t>. </a:t>
            </a:r>
          </a:p>
          <a:p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astfel</a:t>
            </a:r>
            <a:r>
              <a:rPr lang="en-US" dirty="0"/>
              <a:t> de constructor nu </a:t>
            </a:r>
            <a:r>
              <a:rPr lang="en-US" dirty="0" err="1"/>
              <a:t>exista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o </a:t>
            </a:r>
            <a:r>
              <a:rPr lang="en-US" dirty="0" err="1"/>
              <a:t>eroare</a:t>
            </a:r>
            <a:r>
              <a:rPr lang="en-US" dirty="0"/>
              <a:t> de </a:t>
            </a:r>
            <a:r>
              <a:rPr lang="en-US" dirty="0" err="1"/>
              <a:t>compilare</a:t>
            </a:r>
            <a:r>
              <a:rPr lang="en-US" dirty="0"/>
              <a:t> a </a:t>
            </a:r>
            <a:r>
              <a:rPr lang="en-US" dirty="0" err="1"/>
              <a:t>carei</a:t>
            </a:r>
            <a:r>
              <a:rPr lang="en-US" dirty="0"/>
              <a:t> </a:t>
            </a:r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automat un </a:t>
            </a:r>
            <a:r>
              <a:rPr lang="en-US" dirty="0" err="1"/>
              <a:t>apel</a:t>
            </a:r>
            <a:r>
              <a:rPr lang="en-US" dirty="0"/>
              <a:t> la un constructor al </a:t>
            </a:r>
            <a:r>
              <a:rPr lang="en-US" dirty="0" err="1"/>
              <a:t>superclasei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52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D2F-C794-414B-8BC3-3B4CDC4D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Cuvantul</a:t>
            </a:r>
            <a:r>
              <a:rPr lang="en-US" b="1" dirty="0"/>
              <a:t> </a:t>
            </a:r>
            <a:r>
              <a:rPr lang="en-US" b="1" dirty="0" err="1"/>
              <a:t>cheie</a:t>
            </a:r>
            <a:r>
              <a:rPr lang="en-US" b="1" dirty="0"/>
              <a:t> </a:t>
            </a:r>
            <a:r>
              <a:rPr lang="en-US" b="1" i="1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77F6-C83B-4052-B190-5249B170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b="1" dirty="0" err="1"/>
              <a:t>variabila</a:t>
            </a:r>
            <a:r>
              <a:rPr lang="en-US" dirty="0"/>
              <a:t> final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modificata</a:t>
            </a:r>
            <a:r>
              <a:rPr lang="en-US" dirty="0"/>
              <a:t>. -&gt; </a:t>
            </a:r>
            <a:r>
              <a:rPr lang="en-US" dirty="0" err="1"/>
              <a:t>constanta</a:t>
            </a:r>
            <a:endParaRPr lang="en-US" dirty="0"/>
          </a:p>
          <a:p>
            <a:r>
              <a:rPr lang="pt-BR" dirty="0"/>
              <a:t>O </a:t>
            </a:r>
            <a:r>
              <a:rPr lang="pt-BR" b="1" dirty="0"/>
              <a:t>metoda</a:t>
            </a:r>
            <a:r>
              <a:rPr lang="pt-BR" dirty="0"/>
              <a:t> final nu poate fi suprascrisa.</a:t>
            </a:r>
          </a:p>
          <a:p>
            <a:r>
              <a:rPr lang="pt-BR" dirty="0"/>
              <a:t>O </a:t>
            </a:r>
            <a:r>
              <a:rPr lang="pt-BR" b="1" dirty="0"/>
              <a:t>clasa</a:t>
            </a:r>
            <a:r>
              <a:rPr lang="pt-BR" dirty="0"/>
              <a:t> final nu poate fi extinsa.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8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9DB8-2F2D-4B16-91CA-D162D1C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Cuvantul</a:t>
            </a:r>
            <a:r>
              <a:rPr lang="en-US" b="1" dirty="0"/>
              <a:t> </a:t>
            </a:r>
            <a:r>
              <a:rPr lang="en-US" b="1" dirty="0" err="1"/>
              <a:t>cheie</a:t>
            </a:r>
            <a:r>
              <a:rPr lang="en-US" b="1" dirty="0"/>
              <a:t> </a:t>
            </a:r>
            <a:r>
              <a:rPr lang="en-US" b="1" i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7E95-4402-4DCF-88CE-CBF01410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clasa abstracta </a:t>
            </a:r>
            <a:r>
              <a:rPr lang="pt-BR" b="1" dirty="0"/>
              <a:t>NU</a:t>
            </a:r>
            <a:r>
              <a:rPr lang="pt-BR" dirty="0"/>
              <a:t> poate fi instantiata.</a:t>
            </a:r>
          </a:p>
          <a:p>
            <a:r>
              <a:rPr lang="pt-BR" dirty="0"/>
              <a:t>O metoda abstracta </a:t>
            </a:r>
            <a:r>
              <a:rPr lang="pt-BR" b="1" dirty="0"/>
              <a:t>NU</a:t>
            </a:r>
            <a:r>
              <a:rPr lang="pt-BR" dirty="0"/>
              <a:t> are implementare. Scopul sau este de a fi implementata (cel mai probabil in moduri diferite) in subclase.</a:t>
            </a:r>
          </a:p>
        </p:txBody>
      </p:sp>
    </p:spTree>
    <p:extLst>
      <p:ext uri="{BB962C8B-B14F-4D97-AF65-F5344CB8AC3E}">
        <p14:creationId xmlns:p14="http://schemas.microsoft.com/office/powerpoint/2010/main" val="21087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AA6-BF90-43DE-ABD9-C9420C46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Interfete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C241-0B74-467F-9314-2696BC2F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b="1" dirty="0" err="1"/>
              <a:t>interfete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defini</a:t>
            </a:r>
            <a:r>
              <a:rPr lang="en-US" dirty="0"/>
              <a:t> un standard general, a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varia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,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studentilor</a:t>
            </a:r>
            <a:r>
              <a:rPr lang="en-US" dirty="0"/>
              <a:t> </a:t>
            </a:r>
          </a:p>
          <a:p>
            <a:r>
              <a:rPr lang="it-IT" dirty="0"/>
              <a:t>Corpul unei interfete poate sa contina: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 (nu au </a:t>
            </a:r>
            <a:r>
              <a:rPr lang="en-US" dirty="0" err="1"/>
              <a:t>implementare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default (au </a:t>
            </a:r>
            <a:r>
              <a:rPr lang="en-US" dirty="0" err="1"/>
              <a:t>modificatorul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 in </a:t>
            </a:r>
            <a:r>
              <a:rPr lang="en-US" dirty="0" err="1"/>
              <a:t>declaratie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statice</a:t>
            </a:r>
            <a:r>
              <a:rPr lang="en-US" dirty="0"/>
              <a:t> (au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in </a:t>
            </a:r>
            <a:r>
              <a:rPr lang="en-US" dirty="0" err="1"/>
              <a:t>declaratie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constante</a:t>
            </a:r>
            <a:endParaRPr lang="en-US" dirty="0"/>
          </a:p>
          <a:p>
            <a:r>
              <a:rPr lang="it-IT" dirty="0"/>
              <a:t>Toate </a:t>
            </a:r>
            <a:r>
              <a:rPr lang="it-IT" b="1" dirty="0"/>
              <a:t>metodele</a:t>
            </a:r>
            <a:r>
              <a:rPr lang="it-IT" dirty="0"/>
              <a:t> dintr-o interfata sunt </a:t>
            </a:r>
            <a:r>
              <a:rPr lang="it-IT" b="1" dirty="0"/>
              <a:t>implicit publice</a:t>
            </a:r>
            <a:endParaRPr lang="it-IT" dirty="0"/>
          </a:p>
          <a:p>
            <a:r>
              <a:rPr lang="it-IT" dirty="0"/>
              <a:t>Toate </a:t>
            </a:r>
            <a:r>
              <a:rPr lang="it-IT" b="1" dirty="0"/>
              <a:t>constantele</a:t>
            </a:r>
            <a:r>
              <a:rPr lang="it-IT" dirty="0"/>
              <a:t> sunt </a:t>
            </a:r>
            <a:r>
              <a:rPr lang="it-IT" b="1" dirty="0"/>
              <a:t>implicit public static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0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D409-3F6A-4C82-A4CD-8F13D269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Cum se </a:t>
            </a:r>
            <a:r>
              <a:rPr lang="en-US" b="1" dirty="0" err="1"/>
              <a:t>folosesc</a:t>
            </a:r>
            <a:r>
              <a:rPr lang="en-US" b="1" dirty="0"/>
              <a:t> </a:t>
            </a:r>
            <a:r>
              <a:rPr lang="en-US" b="1" dirty="0" err="1"/>
              <a:t>interfetele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D83A-CE51-4ECE-9005-8F226A5E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interfetei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interfetei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catre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–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implements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catre</a:t>
            </a:r>
            <a:r>
              <a:rPr lang="en-US" dirty="0"/>
              <a:t> 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-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extends</a:t>
            </a:r>
          </a:p>
          <a:p>
            <a:pPr lvl="1"/>
            <a:endParaRPr lang="en-US" b="1" dirty="0"/>
          </a:p>
          <a:p>
            <a:r>
              <a:rPr lang="en-US" dirty="0"/>
              <a:t>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; </a:t>
            </a:r>
            <a:r>
              <a:rPr lang="en-US" dirty="0" err="1"/>
              <a:t>acestea</a:t>
            </a:r>
            <a:r>
              <a:rPr lang="en-US" dirty="0"/>
              <a:t> se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virgula</a:t>
            </a:r>
            <a:r>
              <a:rPr lang="en-US" dirty="0"/>
              <a:t>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conventie</a:t>
            </a:r>
            <a:r>
              <a:rPr lang="en-US" dirty="0"/>
              <a:t>, </a:t>
            </a:r>
            <a:r>
              <a:rPr lang="en-US" dirty="0" err="1"/>
              <a:t>clauza</a:t>
            </a:r>
            <a:r>
              <a:rPr lang="en-US" dirty="0"/>
              <a:t> </a:t>
            </a:r>
            <a:r>
              <a:rPr lang="en-US" b="1" dirty="0"/>
              <a:t>implements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clauza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82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743D-0EFD-4046-931B-4E0AD3BB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Metode</a:t>
            </a:r>
            <a:r>
              <a:rPr lang="en-US" b="1" dirty="0"/>
              <a:t>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33DF-2783-4165-AC72-8C1B32CE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o </a:t>
            </a:r>
            <a:r>
              <a:rPr lang="en-US" dirty="0" err="1"/>
              <a:t>interfata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implementeze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interfetei</a:t>
            </a:r>
            <a:r>
              <a:rPr lang="en-US" dirty="0"/>
              <a:t>.</a:t>
            </a:r>
          </a:p>
          <a:p>
            <a:r>
              <a:rPr lang="en-US" dirty="0"/>
              <a:t>Deci,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adaugam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in </a:t>
            </a:r>
            <a:r>
              <a:rPr lang="en-US" dirty="0" err="1"/>
              <a:t>interfata</a:t>
            </a:r>
            <a:r>
              <a:rPr lang="en-US" dirty="0"/>
              <a:t>,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implementeze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b="1" dirty="0" err="1"/>
              <a:t>metoda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Utilitate</a:t>
            </a:r>
            <a:r>
              <a:rPr lang="en-US" dirty="0"/>
              <a:t>: </a:t>
            </a:r>
            <a:r>
              <a:rPr lang="en-US" b="1" dirty="0" err="1"/>
              <a:t>metoda</a:t>
            </a:r>
            <a:r>
              <a:rPr lang="en-US" b="1" dirty="0"/>
              <a:t> default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in </a:t>
            </a:r>
            <a:r>
              <a:rPr lang="en-US" dirty="0" err="1"/>
              <a:t>interfata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 </a:t>
            </a:r>
            <a:r>
              <a:rPr lang="en-US" dirty="0" err="1"/>
              <a:t>implementeze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ACF3-9BBB-41CD-A788-C9D4E681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statice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D5E6-B1BA-417E-AE5F-56D10F03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fel ca metodele statice din clase, se pot defini metode statice in interfete. Respectiva metoda va </a:t>
            </a:r>
            <a:r>
              <a:rPr lang="en-US" dirty="0" err="1"/>
              <a:t>apartine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</a:t>
            </a:r>
            <a:r>
              <a:rPr lang="en-US" dirty="0" err="1"/>
              <a:t>interfetei</a:t>
            </a:r>
            <a:r>
              <a:rPr lang="en-US" dirty="0"/>
              <a:t> respective, </a:t>
            </a:r>
            <a:r>
              <a:rPr lang="en-US" dirty="0" err="1"/>
              <a:t>si</a:t>
            </a:r>
            <a:r>
              <a:rPr lang="en-US" dirty="0"/>
              <a:t> nu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suprascrie</a:t>
            </a:r>
            <a:r>
              <a:rPr lang="en-US" dirty="0"/>
              <a:t>(</a:t>
            </a:r>
            <a:r>
              <a:rPr lang="en-US" dirty="0" err="1"/>
              <a:t>redefini</a:t>
            </a:r>
            <a:r>
              <a:rPr lang="en-US" dirty="0"/>
              <a:t>) in </a:t>
            </a:r>
            <a:r>
              <a:rPr lang="en-US" dirty="0" err="1"/>
              <a:t>clasele</a:t>
            </a:r>
            <a:r>
              <a:rPr lang="en-US" dirty="0"/>
              <a:t> care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3853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5D79-3CB8-4CBB-A5D7-354C5EAB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39E8-3486-4023-9EE8-2521F13A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err="1">
                <a:cs typeface="Calibri"/>
              </a:rPr>
              <a:t>Mostenire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Specificatorii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acces</a:t>
            </a:r>
            <a:endParaRPr lang="ro-RO" dirty="0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Cuvantul cheie super</a:t>
            </a:r>
          </a:p>
          <a:p>
            <a:pPr lvl="1"/>
            <a:r>
              <a:rPr lang="ro-RO" dirty="0">
                <a:cs typeface="Calibri"/>
              </a:rPr>
              <a:t>Cuvantul cheie abstract</a:t>
            </a:r>
          </a:p>
          <a:p>
            <a:pPr lvl="1"/>
            <a:r>
              <a:rPr lang="ro-RO" dirty="0">
                <a:cs typeface="Calibri"/>
              </a:rPr>
              <a:t>Cuvantul cheie final in contextul mostenirii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Operatorul</a:t>
            </a:r>
            <a:r>
              <a:rPr lang="en-US" dirty="0">
                <a:cs typeface="Calibri"/>
              </a:rPr>
              <a:t> cast</a:t>
            </a:r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Polimorfism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Interfete</a:t>
            </a:r>
            <a:endParaRPr lang="ro-RO" dirty="0">
              <a:cs typeface="Calibri"/>
            </a:endParaRPr>
          </a:p>
          <a:p>
            <a:r>
              <a:rPr lang="en-US" dirty="0">
                <a:cs typeface="Calibri"/>
              </a:rPr>
              <a:t>R</a:t>
            </a:r>
            <a:r>
              <a:rPr lang="ro-RO" dirty="0" err="1">
                <a:cs typeface="Calibri"/>
              </a:rPr>
              <a:t>elatiile</a:t>
            </a:r>
            <a:r>
              <a:rPr lang="ro-RO" dirty="0">
                <a:cs typeface="Calibri"/>
              </a:rPr>
              <a:t> intre clase (mostenire vs agregare)</a:t>
            </a:r>
          </a:p>
        </p:txBody>
      </p:sp>
    </p:spTree>
    <p:extLst>
      <p:ext uri="{BB962C8B-B14F-4D97-AF65-F5344CB8AC3E}">
        <p14:creationId xmlns:p14="http://schemas.microsoft.com/office/powerpoint/2010/main" val="344430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F15-6803-44B4-8399-01203B9B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 reguli: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E548-CA89-42BE-8BA5-F54C3C77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 </a:t>
            </a:r>
            <a:r>
              <a:rPr lang="it-IT" b="1" dirty="0" err="1"/>
              <a:t>interfata</a:t>
            </a:r>
            <a:r>
              <a:rPr lang="it-IT" dirty="0"/>
              <a:t>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b="1" dirty="0" err="1"/>
              <a:t>extinde</a:t>
            </a:r>
            <a:r>
              <a:rPr lang="it-IT" dirty="0"/>
              <a:t> zero, una </a:t>
            </a:r>
            <a:r>
              <a:rPr lang="it-IT" dirty="0" err="1"/>
              <a:t>sau</a:t>
            </a:r>
            <a:r>
              <a:rPr lang="it-IT" dirty="0"/>
              <a:t> mai multe </a:t>
            </a:r>
            <a:r>
              <a:rPr lang="it-IT" b="1" dirty="0" err="1"/>
              <a:t>interfete</a:t>
            </a:r>
            <a:r>
              <a:rPr lang="it-IT" dirty="0"/>
              <a:t>.</a:t>
            </a:r>
          </a:p>
          <a:p>
            <a:r>
              <a:rPr lang="en-US" dirty="0"/>
              <a:t>O </a:t>
            </a:r>
            <a:r>
              <a:rPr lang="en-US" b="1" dirty="0" err="1"/>
              <a:t>interfata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b="1" dirty="0" err="1"/>
              <a:t>implementa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b="1" dirty="0" err="1"/>
              <a:t>interfata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 err="1"/>
              <a:t>clasa</a:t>
            </a:r>
            <a:r>
              <a:rPr lang="en-US" b="1" dirty="0"/>
              <a:t>!</a:t>
            </a:r>
          </a:p>
          <a:p>
            <a:r>
              <a:rPr lang="en-US" dirty="0" err="1"/>
              <a:t>Metodele</a:t>
            </a:r>
            <a:r>
              <a:rPr lang="en-US" dirty="0"/>
              <a:t> ne-</a:t>
            </a:r>
            <a:r>
              <a:rPr lang="en-US" dirty="0" err="1"/>
              <a:t>statice</a:t>
            </a:r>
            <a:r>
              <a:rPr lang="en-US" dirty="0"/>
              <a:t> din </a:t>
            </a:r>
            <a:r>
              <a:rPr lang="en-US" dirty="0" err="1"/>
              <a:t>interfete</a:t>
            </a:r>
            <a:r>
              <a:rPr lang="en-US" dirty="0"/>
              <a:t> sunt implicit </a:t>
            </a:r>
            <a:r>
              <a:rPr lang="en-US" dirty="0" err="1"/>
              <a:t>abstracte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788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A9EE-D2C8-4BF0-9D3B-81286732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VS </a:t>
            </a:r>
            <a:r>
              <a:rPr lang="en-US" b="1" dirty="0" err="1"/>
              <a:t>Clasa</a:t>
            </a:r>
            <a:r>
              <a:rPr lang="en-US" b="1" dirty="0"/>
              <a:t> </a:t>
            </a:r>
            <a:r>
              <a:rPr lang="en-US" b="1" dirty="0" err="1"/>
              <a:t>abstracta</a:t>
            </a:r>
            <a:endParaRPr lang="en-US" b="1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EF50660B-77AF-4ED8-B0D6-A517DD794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360590"/>
              </p:ext>
            </p:extLst>
          </p:nvPr>
        </p:nvGraphicFramePr>
        <p:xfrm>
          <a:off x="952107" y="1880281"/>
          <a:ext cx="10401693" cy="465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93">
                  <a:extLst>
                    <a:ext uri="{9D8B030D-6E8A-4147-A177-3AD203B41FA5}">
                      <a16:colId xmlns:a16="http://schemas.microsoft.com/office/drawing/2014/main" val="1587308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1236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Interfata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Clasa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abstracta</a:t>
                      </a:r>
                      <a:endParaRPr lang="ro-R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2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Suporta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mostenire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multipla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suporta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mostenire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multipla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Metodele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campurile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sunt implicit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publice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pot fi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doar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publice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Metodele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campurile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sunt implicit package-private,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dar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pot fi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public, protected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private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8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exceptia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metodelor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default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metodelor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statice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toate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metodele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sunt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abstracte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(nu au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implementare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Poate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avea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atat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implementate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cat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abstracte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2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implementeaza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folosind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cuvantul-cheie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“implements”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extinde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folosind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cuvantul-cheie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“extends”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077"/>
                  </a:ext>
                </a:extLst>
              </a:tr>
              <a:tr h="44267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Poate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extinde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doar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interfete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Poate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extinde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atat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interfete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cat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clase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abstracte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6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Utila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cand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cele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multe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ale sale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trebuie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implementate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diferit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in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functie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clasa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care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implementeaza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interfata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Utila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cand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un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numar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mic de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metode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trebuie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implementate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diferit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in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functie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clasa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care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extinde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clasa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abstracta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Nu </a:t>
                      </a:r>
                      <a:r>
                        <a:rPr lang="en-US" dirty="0" err="1">
                          <a:solidFill>
                            <a:srgbClr val="92D050"/>
                          </a:solidFill>
                        </a:rPr>
                        <a:t>poate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fi </a:t>
                      </a:r>
                      <a:r>
                        <a:rPr lang="en-US" dirty="0" err="1">
                          <a:solidFill>
                            <a:srgbClr val="92D050"/>
                          </a:solidFill>
                        </a:rPr>
                        <a:t>instantiata</a:t>
                      </a:r>
                      <a:endParaRPr lang="ro-RO" dirty="0">
                        <a:solidFill>
                          <a:srgbClr val="92D050"/>
                        </a:solidFill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Nu </a:t>
                      </a:r>
                      <a:r>
                        <a:rPr lang="en-US" dirty="0" err="1">
                          <a:solidFill>
                            <a:srgbClr val="92D050"/>
                          </a:solidFill>
                        </a:rPr>
                        <a:t>poate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fi </a:t>
                      </a:r>
                      <a:r>
                        <a:rPr lang="en-US" dirty="0" err="1">
                          <a:solidFill>
                            <a:srgbClr val="92D050"/>
                          </a:solidFill>
                        </a:rPr>
                        <a:t>instantiata</a:t>
                      </a:r>
                      <a:endParaRPr lang="ro-RO" dirty="0">
                        <a:solidFill>
                          <a:srgbClr val="92D050"/>
                        </a:solidFill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8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8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9C04-9669-438D-977F-34E5C75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Mostenire</a:t>
            </a:r>
            <a:r>
              <a:rPr lang="en-US" b="1" dirty="0"/>
              <a:t> VS </a:t>
            </a:r>
            <a:r>
              <a:rPr lang="en-US" b="1" dirty="0" err="1"/>
              <a:t>Agregare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E5C2-777C-4053-9989-E2A2CD37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Mostenire</a:t>
            </a:r>
            <a:r>
              <a:rPr lang="en-US" dirty="0"/>
              <a:t> = is-a</a:t>
            </a:r>
          </a:p>
          <a:p>
            <a:pPr lvl="1"/>
            <a:r>
              <a:rPr lang="en-US" dirty="0"/>
              <a:t>Dog </a:t>
            </a:r>
            <a:r>
              <a:rPr lang="en-US" b="1" dirty="0"/>
              <a:t>is-a</a:t>
            </a:r>
            <a:r>
              <a:rPr lang="en-US" dirty="0"/>
              <a:t> Mammal</a:t>
            </a:r>
          </a:p>
          <a:p>
            <a:pPr lvl="1"/>
            <a:r>
              <a:rPr lang="en-US" dirty="0"/>
              <a:t>Manager </a:t>
            </a:r>
            <a:r>
              <a:rPr lang="en-US" b="1" dirty="0"/>
              <a:t>is-an</a:t>
            </a:r>
            <a:r>
              <a:rPr lang="en-US" dirty="0"/>
              <a:t> Employee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Other examples?</a:t>
            </a:r>
          </a:p>
          <a:p>
            <a:pPr lvl="1"/>
            <a:endParaRPr lang="en-US" dirty="0"/>
          </a:p>
          <a:p>
            <a:r>
              <a:rPr lang="en-US" dirty="0" err="1"/>
              <a:t>Agregare</a:t>
            </a:r>
            <a:r>
              <a:rPr lang="en-US" dirty="0"/>
              <a:t> = has-a</a:t>
            </a:r>
          </a:p>
          <a:p>
            <a:pPr lvl="1"/>
            <a:r>
              <a:rPr lang="en-US" dirty="0"/>
              <a:t>Car </a:t>
            </a:r>
            <a:r>
              <a:rPr lang="en-US" b="1" dirty="0"/>
              <a:t>has-an</a:t>
            </a:r>
            <a:r>
              <a:rPr lang="en-US" dirty="0"/>
              <a:t> Engine</a:t>
            </a:r>
          </a:p>
          <a:p>
            <a:pPr lvl="1"/>
            <a:r>
              <a:rPr lang="en-US" dirty="0"/>
              <a:t>Computer </a:t>
            </a:r>
            <a:r>
              <a:rPr lang="en-US" b="1" dirty="0"/>
              <a:t>has-a</a:t>
            </a:r>
            <a:r>
              <a:rPr lang="en-US" dirty="0"/>
              <a:t> Processor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Other examples?</a:t>
            </a:r>
          </a:p>
          <a:p>
            <a:pPr lvl="1"/>
            <a:endParaRPr lang="en-US" dirty="0"/>
          </a:p>
          <a:p>
            <a:r>
              <a:rPr lang="en-US" dirty="0" err="1"/>
              <a:t>Compozitie</a:t>
            </a:r>
            <a:r>
              <a:rPr lang="en-US" dirty="0"/>
              <a:t> = </a:t>
            </a:r>
            <a:r>
              <a:rPr lang="en-US" dirty="0" err="1"/>
              <a:t>agregare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puternica</a:t>
            </a:r>
            <a:r>
              <a:rPr lang="en-US" dirty="0"/>
              <a:t> (</a:t>
            </a:r>
            <a:r>
              <a:rPr lang="en-US" dirty="0" err="1"/>
              <a:t>componentul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Compusul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Company </a:t>
            </a:r>
            <a:r>
              <a:rPr lang="en-US" b="1" dirty="0"/>
              <a:t>has-a</a:t>
            </a:r>
            <a:r>
              <a:rPr lang="en-US" dirty="0"/>
              <a:t> Department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F804-880C-4D7F-815F-D6D0E906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Mostenirea</a:t>
            </a:r>
            <a:r>
              <a:rPr lang="en-US" b="1" dirty="0"/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7A36-90E6-463C-B546-A479A18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, 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(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) </a:t>
            </a:r>
            <a:r>
              <a:rPr lang="en-US" dirty="0" err="1"/>
              <a:t>proprii</a:t>
            </a:r>
            <a:r>
              <a:rPr lang="en-US" dirty="0"/>
              <a:t>,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public </a:t>
            </a:r>
            <a:r>
              <a:rPr lang="en-US" dirty="0" err="1"/>
              <a:t>si</a:t>
            </a:r>
            <a:r>
              <a:rPr lang="en-US" dirty="0"/>
              <a:t> protected ai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dirty="0" err="1"/>
              <a:t>Clasa</a:t>
            </a:r>
            <a:r>
              <a:rPr lang="en-US" dirty="0"/>
              <a:t> Animal -</a:t>
            </a:r>
            <a:r>
              <a:rPr lang="en-US" dirty="0">
                <a:sym typeface="Wingdings" panose="05000000000000000000" pitchFamily="2" charset="2"/>
              </a:rPr>
              <a:t>-- &gt; </a:t>
            </a:r>
            <a:r>
              <a:rPr lang="en-US" dirty="0" err="1">
                <a:sym typeface="Wingdings" panose="05000000000000000000" pitchFamily="2" charset="2"/>
              </a:rPr>
              <a:t>clasele</a:t>
            </a:r>
            <a:r>
              <a:rPr lang="en-US" dirty="0">
                <a:sym typeface="Wingdings" panose="05000000000000000000" pitchFamily="2" charset="2"/>
              </a:rPr>
              <a:t> derivate: Caine, </a:t>
            </a:r>
            <a:r>
              <a:rPr lang="en-US" dirty="0" err="1">
                <a:sym typeface="Wingdings" panose="05000000000000000000" pitchFamily="2" charset="2"/>
              </a:rPr>
              <a:t>Pisica</a:t>
            </a:r>
            <a:r>
              <a:rPr lang="en-US" dirty="0">
                <a:sym typeface="Wingdings" panose="05000000000000000000" pitchFamily="2" charset="2"/>
              </a:rPr>
              <a:t>, Hamster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18000-B647-4160-8EC3-A2360AF2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45439"/>
              </p:ext>
            </p:extLst>
          </p:nvPr>
        </p:nvGraphicFramePr>
        <p:xfrm>
          <a:off x="838200" y="3718348"/>
          <a:ext cx="9747316" cy="2361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73658">
                  <a:extLst>
                    <a:ext uri="{9D8B030D-6E8A-4147-A177-3AD203B41FA5}">
                      <a16:colId xmlns:a16="http://schemas.microsoft.com/office/drawing/2014/main" val="739781879"/>
                    </a:ext>
                  </a:extLst>
                </a:gridCol>
                <a:gridCol w="4873658">
                  <a:extLst>
                    <a:ext uri="{9D8B030D-6E8A-4147-A177-3AD203B41FA5}">
                      <a16:colId xmlns:a16="http://schemas.microsoft.com/office/drawing/2014/main" val="377785172"/>
                    </a:ext>
                  </a:extLst>
                </a:gridCol>
              </a:tblGrid>
              <a:tr h="472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Caine, </a:t>
                      </a:r>
                      <a:r>
                        <a:rPr lang="en-US" dirty="0" err="1"/>
                        <a:t>Pisica</a:t>
                      </a:r>
                      <a:r>
                        <a:rPr lang="en-US" dirty="0"/>
                        <a:t>, Hamster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81563"/>
                  </a:ext>
                </a:extLst>
              </a:tr>
              <a:tr h="4723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Clasa</a:t>
                      </a:r>
                      <a:r>
                        <a:rPr lang="en-US" dirty="0"/>
                        <a:t> care </a:t>
                      </a:r>
                      <a:r>
                        <a:rPr lang="en-US" b="1" dirty="0" err="1"/>
                        <a:t>este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mostenita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de </a:t>
                      </a:r>
                      <a:r>
                        <a:rPr lang="en-US" dirty="0" err="1"/>
                        <a:t>alta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Clasa</a:t>
                      </a:r>
                      <a:r>
                        <a:rPr lang="en-US" dirty="0"/>
                        <a:t> care </a:t>
                      </a:r>
                      <a:r>
                        <a:rPr lang="en-US" b="1" dirty="0" err="1"/>
                        <a:t>mosteneste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extinde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39652"/>
                  </a:ext>
                </a:extLst>
              </a:tr>
              <a:tr h="4723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Superclasa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Subclasa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1430"/>
                  </a:ext>
                </a:extLst>
              </a:tr>
              <a:tr h="4723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baza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derivata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7396"/>
                  </a:ext>
                </a:extLst>
              </a:tr>
              <a:tr h="472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parinte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copil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2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44CA-1806-44AE-AF19-4E43445D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02EC-95AF-4715-9A45-598A4D90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 Java, exceptand clasa Object, care este superclasa a tuturor claselor, orice clasa are </a:t>
            </a:r>
            <a:r>
              <a:rPr lang="pt-BR" b="1" dirty="0"/>
              <a:t>o singura superclasa</a:t>
            </a:r>
            <a:r>
              <a:rPr lang="pt-BR" dirty="0"/>
              <a:t>. Daca aceasta nu este specificata explicit, atunci este clasa Object.</a:t>
            </a:r>
          </a:p>
          <a:p>
            <a:r>
              <a:rPr lang="it-IT" dirty="0"/>
              <a:t>O </a:t>
            </a:r>
            <a:r>
              <a:rPr lang="it-IT" dirty="0" err="1"/>
              <a:t>subclasa</a:t>
            </a:r>
            <a:r>
              <a:rPr lang="it-IT" dirty="0"/>
              <a:t> </a:t>
            </a:r>
            <a:r>
              <a:rPr lang="it-IT" dirty="0" err="1"/>
              <a:t>mosteneste</a:t>
            </a:r>
            <a:r>
              <a:rPr lang="it-IT" dirty="0"/>
              <a:t> </a:t>
            </a:r>
            <a:r>
              <a:rPr lang="it-IT" b="1" dirty="0"/>
              <a:t>toti </a:t>
            </a:r>
            <a:r>
              <a:rPr lang="it-IT" b="1" dirty="0" err="1"/>
              <a:t>membrii</a:t>
            </a:r>
            <a:r>
              <a:rPr lang="it-IT" b="1" dirty="0"/>
              <a:t> public si </a:t>
            </a:r>
            <a:r>
              <a:rPr lang="it-IT" b="1" dirty="0" err="1"/>
              <a:t>protected</a:t>
            </a:r>
            <a:r>
              <a:rPr lang="it-IT" b="1" dirty="0"/>
              <a:t> ai </a:t>
            </a:r>
            <a:r>
              <a:rPr lang="it-IT" b="1" dirty="0" err="1"/>
              <a:t>superclasei</a:t>
            </a:r>
            <a:r>
              <a:rPr lang="it-IT" dirty="0"/>
              <a:t>.</a:t>
            </a:r>
          </a:p>
          <a:p>
            <a:r>
              <a:rPr lang="it-IT" dirty="0" err="1"/>
              <a:t>Mosteneste</a:t>
            </a:r>
            <a:r>
              <a:rPr lang="it-IT" dirty="0"/>
              <a:t> si </a:t>
            </a:r>
            <a:r>
              <a:rPr lang="it-IT" dirty="0" err="1"/>
              <a:t>membrii</a:t>
            </a:r>
            <a:r>
              <a:rPr lang="it-IT" dirty="0"/>
              <a:t> package-private, daca e in </a:t>
            </a:r>
            <a:r>
              <a:rPr lang="it-IT" dirty="0" err="1"/>
              <a:t>acelasi</a:t>
            </a:r>
            <a:r>
              <a:rPr lang="it-IT" dirty="0"/>
              <a:t> package cu </a:t>
            </a:r>
            <a:r>
              <a:rPr lang="it-IT" dirty="0" err="1"/>
              <a:t>superclasa</a:t>
            </a:r>
            <a:r>
              <a:rPr lang="it-IT" dirty="0"/>
              <a:t>.</a:t>
            </a:r>
          </a:p>
          <a:p>
            <a:r>
              <a:rPr lang="it-IT" dirty="0" err="1"/>
              <a:t>Constructorii</a:t>
            </a:r>
            <a:r>
              <a:rPr lang="it-IT" dirty="0"/>
              <a:t> </a:t>
            </a:r>
            <a:r>
              <a:rPr lang="it-IT" dirty="0" err="1"/>
              <a:t>superclasei</a:t>
            </a:r>
            <a:r>
              <a:rPr lang="it-IT" dirty="0"/>
              <a:t> </a:t>
            </a:r>
            <a:r>
              <a:rPr lang="it-IT" b="1" dirty="0"/>
              <a:t>NU</a:t>
            </a:r>
            <a:r>
              <a:rPr lang="it-IT" dirty="0"/>
              <a:t>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mosteniti</a:t>
            </a:r>
            <a:r>
              <a:rPr lang="it-IT" dirty="0"/>
              <a:t>, dar </a:t>
            </a:r>
            <a:r>
              <a:rPr lang="it-IT" dirty="0" err="1"/>
              <a:t>pot</a:t>
            </a:r>
            <a:r>
              <a:rPr lang="it-IT" dirty="0"/>
              <a:t> fi invocati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subclasa</a:t>
            </a:r>
            <a:r>
              <a:rPr lang="it-IT" dirty="0"/>
              <a:t>.</a:t>
            </a:r>
          </a:p>
          <a:p>
            <a:r>
              <a:rPr lang="it-IT" dirty="0" err="1"/>
              <a:t>Campurile</a:t>
            </a:r>
            <a:r>
              <a:rPr lang="it-IT" dirty="0"/>
              <a:t> </a:t>
            </a:r>
            <a:r>
              <a:rPr lang="it-IT" dirty="0" err="1"/>
              <a:t>mostenite</a:t>
            </a:r>
            <a:r>
              <a:rPr lang="it-IT" dirty="0"/>
              <a:t> </a:t>
            </a:r>
            <a:r>
              <a:rPr lang="it-IT" dirty="0" err="1"/>
              <a:t>pot</a:t>
            </a:r>
            <a:r>
              <a:rPr lang="it-IT" dirty="0"/>
              <a:t> fi </a:t>
            </a:r>
            <a:r>
              <a:rPr lang="it-IT" dirty="0" err="1"/>
              <a:t>folosite</a:t>
            </a:r>
            <a:r>
              <a:rPr lang="it-IT" dirty="0"/>
              <a:t> </a:t>
            </a:r>
            <a:r>
              <a:rPr lang="it-IT" dirty="0" err="1"/>
              <a:t>direct</a:t>
            </a:r>
            <a:r>
              <a:rPr lang="it-IT" dirty="0"/>
              <a:t>, </a:t>
            </a:r>
            <a:r>
              <a:rPr lang="it-IT" dirty="0" err="1"/>
              <a:t>ca</a:t>
            </a:r>
            <a:r>
              <a:rPr lang="it-IT" dirty="0"/>
              <a:t> si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ar</a:t>
            </a:r>
            <a:r>
              <a:rPr lang="it-IT" dirty="0"/>
              <a:t> fi </a:t>
            </a:r>
            <a:r>
              <a:rPr lang="it-IT" dirty="0" err="1"/>
              <a:t>fost</a:t>
            </a:r>
            <a:r>
              <a:rPr lang="it-IT" dirty="0"/>
              <a:t> definite in </a:t>
            </a:r>
            <a:r>
              <a:rPr lang="it-IT" dirty="0" err="1"/>
              <a:t>clasa</a:t>
            </a:r>
            <a:r>
              <a:rPr lang="it-IT" dirty="0"/>
              <a:t> derivata.</a:t>
            </a:r>
          </a:p>
          <a:p>
            <a:r>
              <a:rPr lang="it-IT" dirty="0"/>
              <a:t>Se </a:t>
            </a:r>
            <a:r>
              <a:rPr lang="it-IT" dirty="0" err="1"/>
              <a:t>pot</a:t>
            </a:r>
            <a:r>
              <a:rPr lang="it-IT" dirty="0"/>
              <a:t> </a:t>
            </a:r>
            <a:r>
              <a:rPr lang="it-IT" dirty="0" err="1"/>
              <a:t>declara</a:t>
            </a:r>
            <a:r>
              <a:rPr lang="it-IT" dirty="0"/>
              <a:t> </a:t>
            </a:r>
            <a:r>
              <a:rPr lang="it-IT" dirty="0" err="1"/>
              <a:t>campuri</a:t>
            </a:r>
            <a:r>
              <a:rPr lang="it-IT" dirty="0"/>
              <a:t> si </a:t>
            </a:r>
            <a:r>
              <a:rPr lang="it-IT" dirty="0" err="1"/>
              <a:t>metode</a:t>
            </a:r>
            <a:r>
              <a:rPr lang="it-IT" dirty="0"/>
              <a:t> noi in </a:t>
            </a:r>
            <a:r>
              <a:rPr lang="it-IT" dirty="0" err="1"/>
              <a:t>subclasa</a:t>
            </a:r>
            <a:r>
              <a:rPr lang="it-IT" dirty="0"/>
              <a:t>.</a:t>
            </a:r>
          </a:p>
          <a:p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superclasei</a:t>
            </a:r>
            <a:r>
              <a:rPr lang="en-US" dirty="0"/>
              <a:t> se pot </a:t>
            </a:r>
            <a:r>
              <a:rPr lang="en-US" dirty="0" err="1"/>
              <a:t>invoca</a:t>
            </a:r>
            <a:r>
              <a:rPr lang="en-US" dirty="0"/>
              <a:t> direct.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3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273F-2B5C-4ACD-87B3-6222ED5E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Supradefinirea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(method overriding)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C19C-5DAF-4F89-883E-0DCB840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 </a:t>
            </a:r>
            <a:r>
              <a:rPr lang="it-IT" b="1" dirty="0" err="1"/>
              <a:t>metoda</a:t>
            </a:r>
            <a:r>
              <a:rPr lang="it-IT" b="1" dirty="0"/>
              <a:t> ne-statica </a:t>
            </a:r>
            <a:r>
              <a:rPr lang="it-IT" dirty="0"/>
              <a:t>cu </a:t>
            </a:r>
            <a:r>
              <a:rPr lang="it-IT" dirty="0" err="1"/>
              <a:t>acelasi</a:t>
            </a:r>
            <a:r>
              <a:rPr lang="it-IT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Nume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Parametri (</a:t>
            </a:r>
            <a:r>
              <a:rPr lang="it-IT" b="1" dirty="0" err="1"/>
              <a:t>numarul</a:t>
            </a:r>
            <a:r>
              <a:rPr lang="it-IT" b="1" dirty="0"/>
              <a:t> lor, </a:t>
            </a:r>
            <a:r>
              <a:rPr lang="it-IT" b="1" dirty="0" err="1"/>
              <a:t>tipul</a:t>
            </a:r>
            <a:r>
              <a:rPr lang="it-IT" b="1" dirty="0"/>
              <a:t> lor si </a:t>
            </a:r>
            <a:r>
              <a:rPr lang="it-IT" b="1" dirty="0" err="1"/>
              <a:t>ordinea</a:t>
            </a:r>
            <a:r>
              <a:rPr lang="it-IT" b="1" dirty="0"/>
              <a:t> in care </a:t>
            </a:r>
            <a:r>
              <a:rPr lang="it-IT" b="1" dirty="0" err="1"/>
              <a:t>apar</a:t>
            </a:r>
            <a:r>
              <a:rPr lang="it-IT" b="1" dirty="0"/>
              <a:t> </a:t>
            </a:r>
            <a:r>
              <a:rPr lang="it-IT" b="1" dirty="0" err="1"/>
              <a:t>intre</a:t>
            </a:r>
            <a:r>
              <a:rPr lang="it-IT" b="1" dirty="0"/>
              <a:t> </a:t>
            </a:r>
            <a:r>
              <a:rPr lang="it-IT" b="1" dirty="0" err="1"/>
              <a:t>paranteze</a:t>
            </a:r>
            <a:r>
              <a:rPr lang="it-IT" b="1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 err="1"/>
              <a:t>Tip</a:t>
            </a:r>
            <a:r>
              <a:rPr lang="it-IT" b="1" dirty="0"/>
              <a:t> </a:t>
            </a:r>
            <a:r>
              <a:rPr lang="it-IT" b="1" dirty="0" err="1"/>
              <a:t>returnat</a:t>
            </a:r>
            <a:r>
              <a:rPr lang="it-IT" b="1" dirty="0"/>
              <a:t> </a:t>
            </a:r>
          </a:p>
          <a:p>
            <a:pPr marL="457200" lvl="1" indent="0">
              <a:buNone/>
            </a:pPr>
            <a:r>
              <a:rPr lang="it-IT" dirty="0" err="1"/>
              <a:t>ca</a:t>
            </a:r>
            <a:r>
              <a:rPr lang="it-IT" dirty="0"/>
              <a:t> </a:t>
            </a:r>
            <a:r>
              <a:rPr lang="it-IT" dirty="0" err="1"/>
              <a:t>metoda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superclasa</a:t>
            </a:r>
            <a:r>
              <a:rPr lang="it-IT" dirty="0"/>
              <a:t> </a:t>
            </a:r>
            <a:r>
              <a:rPr lang="it-IT" b="1" dirty="0" err="1"/>
              <a:t>supradefi</a:t>
            </a:r>
            <a:r>
              <a:rPr lang="pt-BR" b="1" dirty="0"/>
              <a:t>neste</a:t>
            </a:r>
            <a:r>
              <a:rPr lang="pt-BR" dirty="0"/>
              <a:t>(eng. </a:t>
            </a:r>
            <a:r>
              <a:rPr lang="pt-BR" b="1" dirty="0"/>
              <a:t>override-uie</a:t>
            </a:r>
            <a:r>
              <a:rPr lang="pt-BR" dirty="0"/>
              <a:t>) metoda respectiva din superclasa.</a:t>
            </a:r>
          </a:p>
          <a:p>
            <a:r>
              <a:rPr lang="it-IT" dirty="0" err="1">
                <a:solidFill>
                  <a:schemeClr val="accent6"/>
                </a:solidFill>
              </a:rPr>
              <a:t>Utilitate</a:t>
            </a:r>
            <a:r>
              <a:rPr lang="it-IT" dirty="0"/>
              <a:t>: </a:t>
            </a:r>
            <a:r>
              <a:rPr lang="it-IT" dirty="0" err="1"/>
              <a:t>permite</a:t>
            </a:r>
            <a:r>
              <a:rPr lang="it-IT" dirty="0"/>
              <a:t> </a:t>
            </a:r>
            <a:r>
              <a:rPr lang="it-IT" dirty="0" err="1"/>
              <a:t>metodei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subclasa</a:t>
            </a:r>
            <a:r>
              <a:rPr lang="it-IT" dirty="0"/>
              <a:t> sa </a:t>
            </a:r>
            <a:r>
              <a:rPr lang="it-IT" dirty="0" err="1"/>
              <a:t>aiba</a:t>
            </a:r>
            <a:r>
              <a:rPr lang="it-IT" dirty="0"/>
              <a:t> un </a:t>
            </a:r>
            <a:r>
              <a:rPr lang="it-IT" dirty="0" err="1"/>
              <a:t>comportament</a:t>
            </a:r>
            <a:r>
              <a:rPr lang="it-IT" dirty="0"/>
              <a:t> </a:t>
            </a:r>
            <a:r>
              <a:rPr lang="it-IT" dirty="0" err="1"/>
              <a:t>diferit</a:t>
            </a:r>
            <a:r>
              <a:rPr lang="it-IT" dirty="0"/>
              <a:t> fata de </a:t>
            </a:r>
            <a:r>
              <a:rPr lang="it-IT" dirty="0" err="1"/>
              <a:t>cel</a:t>
            </a:r>
            <a:r>
              <a:rPr lang="it-IT" dirty="0"/>
              <a:t> al </a:t>
            </a:r>
            <a:r>
              <a:rPr lang="it-IT" dirty="0" err="1"/>
              <a:t>metodei</a:t>
            </a:r>
            <a:r>
              <a:rPr lang="it-IT" dirty="0"/>
              <a:t> </a:t>
            </a:r>
            <a:r>
              <a:rPr lang="it-IT" dirty="0" err="1"/>
              <a:t>corespunzatoare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superclasa</a:t>
            </a:r>
            <a:r>
              <a:rPr lang="it-IT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2CC1-DF10-4043-B803-519E8DE9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ABC3-757C-4E38-A279-B4A30475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 </a:t>
            </a:r>
            <a:r>
              <a:rPr lang="it-IT" dirty="0" err="1"/>
              <a:t>subclasa</a:t>
            </a:r>
            <a:r>
              <a:rPr lang="it-IT" dirty="0"/>
              <a:t>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returna</a:t>
            </a:r>
            <a:r>
              <a:rPr lang="it-IT" dirty="0"/>
              <a:t> si un </a:t>
            </a:r>
            <a:r>
              <a:rPr lang="it-IT" b="1" dirty="0" err="1"/>
              <a:t>subtip</a:t>
            </a:r>
            <a:r>
              <a:rPr lang="it-IT" b="1" dirty="0"/>
              <a:t> al </a:t>
            </a:r>
            <a:r>
              <a:rPr lang="it-IT" b="1" dirty="0" err="1"/>
              <a:t>tipului</a:t>
            </a:r>
            <a:r>
              <a:rPr lang="it-IT" b="1" dirty="0"/>
              <a:t> </a:t>
            </a:r>
            <a:r>
              <a:rPr lang="it-IT" b="1" dirty="0" err="1"/>
              <a:t>returnat</a:t>
            </a:r>
            <a:r>
              <a:rPr lang="it-IT" b="1" dirty="0"/>
              <a:t> </a:t>
            </a:r>
            <a:r>
              <a:rPr lang="it-IT" dirty="0"/>
              <a:t>de </a:t>
            </a:r>
            <a:r>
              <a:rPr lang="it-IT" dirty="0" err="1"/>
              <a:t>metoda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superclasa</a:t>
            </a:r>
            <a:r>
              <a:rPr lang="it-IT" dirty="0"/>
              <a:t>. (</a:t>
            </a:r>
            <a:r>
              <a:rPr lang="it-IT" dirty="0" err="1"/>
              <a:t>eng</a:t>
            </a:r>
            <a:r>
              <a:rPr lang="it-IT" dirty="0"/>
              <a:t>. </a:t>
            </a:r>
            <a:r>
              <a:rPr lang="it-IT" dirty="0" err="1"/>
              <a:t>Covariant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)</a:t>
            </a:r>
          </a:p>
          <a:p>
            <a:r>
              <a:rPr lang="it-IT" dirty="0"/>
              <a:t>O </a:t>
            </a:r>
            <a:r>
              <a:rPr lang="it-IT" dirty="0" err="1"/>
              <a:t>metoda</a:t>
            </a:r>
            <a:r>
              <a:rPr lang="it-IT" dirty="0"/>
              <a:t> </a:t>
            </a:r>
            <a:r>
              <a:rPr lang="it-IT" dirty="0" err="1"/>
              <a:t>supradefinita</a:t>
            </a:r>
            <a:r>
              <a:rPr lang="it-IT" dirty="0"/>
              <a:t>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oferi</a:t>
            </a:r>
            <a:r>
              <a:rPr lang="it-IT" dirty="0"/>
              <a:t> </a:t>
            </a:r>
            <a:r>
              <a:rPr lang="it-IT" b="1" dirty="0"/>
              <a:t>mai </a:t>
            </a:r>
            <a:r>
              <a:rPr lang="it-IT" b="1" dirty="0" err="1"/>
              <a:t>mult</a:t>
            </a:r>
            <a:r>
              <a:rPr lang="it-IT" dirty="0"/>
              <a:t>, dar nu mai </a:t>
            </a:r>
            <a:r>
              <a:rPr lang="it-IT" dirty="0" err="1"/>
              <a:t>putin</a:t>
            </a:r>
            <a:r>
              <a:rPr lang="it-IT" dirty="0"/>
              <a:t> </a:t>
            </a:r>
            <a:r>
              <a:rPr lang="it-IT" dirty="0" err="1"/>
              <a:t>acces</a:t>
            </a:r>
            <a:r>
              <a:rPr lang="it-IT" dirty="0"/>
              <a:t> </a:t>
            </a:r>
            <a:r>
              <a:rPr lang="it-IT" dirty="0" err="1"/>
              <a:t>prin</a:t>
            </a:r>
            <a:r>
              <a:rPr lang="it-IT" dirty="0"/>
              <a:t> </a:t>
            </a:r>
            <a:r>
              <a:rPr lang="it-IT" dirty="0" err="1"/>
              <a:t>specificatorii</a:t>
            </a:r>
            <a:r>
              <a:rPr lang="it-IT" dirty="0"/>
              <a:t> de </a:t>
            </a:r>
            <a:r>
              <a:rPr lang="it-IT" dirty="0" err="1"/>
              <a:t>acces</a:t>
            </a:r>
            <a:r>
              <a:rPr lang="it-IT" dirty="0"/>
              <a:t>.</a:t>
            </a:r>
          </a:p>
          <a:p>
            <a:r>
              <a:rPr lang="en-US" dirty="0" err="1"/>
              <a:t>Cand</a:t>
            </a:r>
            <a:r>
              <a:rPr lang="en-US" dirty="0"/>
              <a:t> se </a:t>
            </a:r>
            <a:r>
              <a:rPr lang="en-US" dirty="0" err="1"/>
              <a:t>supradefineste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recomanda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adnotarii</a:t>
            </a:r>
            <a:r>
              <a:rPr lang="en-US" dirty="0"/>
              <a:t> </a:t>
            </a:r>
            <a:r>
              <a:rPr lang="en-US" b="1" dirty="0"/>
              <a:t>@Override </a:t>
            </a:r>
            <a:r>
              <a:rPr lang="en-US" dirty="0"/>
              <a:t>in fata </a:t>
            </a:r>
            <a:r>
              <a:rPr lang="en-US" dirty="0" err="1"/>
              <a:t>metodei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compilatorului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intentia</a:t>
            </a:r>
            <a:r>
              <a:rPr lang="en-US" dirty="0"/>
              <a:t> </a:t>
            </a:r>
            <a:r>
              <a:rPr lang="en-US" dirty="0" err="1"/>
              <a:t>programatorului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supradefineasca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.</a:t>
            </a:r>
          </a:p>
          <a:p>
            <a:r>
              <a:rPr lang="pt-BR" dirty="0"/>
              <a:t>Daca o astfel de metoda nu exista =&gt;  eroare de compilare.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E187-366A-4F43-9AD0-228CC97D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Ascunderea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AD6-658A-435A-A646-E731A724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cazul unei metode statice redefinite in subclasa, metoda respectiva</a:t>
            </a:r>
          </a:p>
          <a:p>
            <a:pPr marL="0" indent="0">
              <a:buNone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ascunde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Este </a:t>
            </a:r>
            <a:r>
              <a:rPr lang="en-US" dirty="0" err="1">
                <a:solidFill>
                  <a:srgbClr val="FF0000"/>
                </a:solidFill>
              </a:rPr>
              <a:t>considerat</a:t>
            </a:r>
            <a:r>
              <a:rPr lang="en-US" dirty="0">
                <a:solidFill>
                  <a:srgbClr val="FF0000"/>
                </a:solidFill>
              </a:rPr>
              <a:t> un coding practice </a:t>
            </a:r>
            <a:r>
              <a:rPr lang="en-US" dirty="0" err="1">
                <a:solidFill>
                  <a:srgbClr val="FF0000"/>
                </a:solidFill>
              </a:rPr>
              <a:t>gresit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nu se </a:t>
            </a:r>
            <a:r>
              <a:rPr lang="en-US" dirty="0" err="1">
                <a:solidFill>
                  <a:srgbClr val="FF0000"/>
                </a:solidFill>
              </a:rPr>
              <a:t>recomanda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folositi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824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8930-DBB8-4A2D-887D-AA704BC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8D94-DDD2-4436-8571-CF59BFC2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defini</a:t>
            </a:r>
            <a:r>
              <a:rPr lang="it-IT" dirty="0"/>
              <a:t> o </a:t>
            </a:r>
            <a:r>
              <a:rPr lang="it-IT" dirty="0" err="1"/>
              <a:t>noua</a:t>
            </a:r>
            <a:r>
              <a:rPr lang="it-IT" dirty="0"/>
              <a:t> </a:t>
            </a:r>
            <a:r>
              <a:rPr lang="it-IT" dirty="0" err="1"/>
              <a:t>metoda</a:t>
            </a:r>
            <a:r>
              <a:rPr lang="it-IT" dirty="0"/>
              <a:t> ne-statica in </a:t>
            </a:r>
            <a:r>
              <a:rPr lang="it-IT" dirty="0" err="1"/>
              <a:t>subclasa</a:t>
            </a:r>
            <a:r>
              <a:rPr lang="it-IT" dirty="0"/>
              <a:t> cu </a:t>
            </a:r>
            <a:r>
              <a:rPr lang="it-IT" dirty="0" err="1"/>
              <a:t>aceeasi</a:t>
            </a:r>
            <a:r>
              <a:rPr lang="it-IT" dirty="0"/>
              <a:t> </a:t>
            </a:r>
            <a:r>
              <a:rPr lang="it-IT" dirty="0" err="1"/>
              <a:t>semnatura</a:t>
            </a:r>
            <a:r>
              <a:rPr lang="it-IT" dirty="0"/>
              <a:t> </a:t>
            </a:r>
            <a:r>
              <a:rPr lang="it-IT" dirty="0" err="1"/>
              <a:t>ca</a:t>
            </a:r>
            <a:r>
              <a:rPr lang="it-IT" dirty="0"/>
              <a:t> in </a:t>
            </a:r>
            <a:r>
              <a:rPr lang="it-IT" dirty="0" err="1"/>
              <a:t>clasa</a:t>
            </a:r>
            <a:r>
              <a:rPr lang="it-IT" dirty="0"/>
              <a:t> de </a:t>
            </a:r>
            <a:r>
              <a:rPr lang="it-IT" dirty="0" err="1"/>
              <a:t>baza</a:t>
            </a:r>
            <a:r>
              <a:rPr lang="it-IT" dirty="0"/>
              <a:t>, </a:t>
            </a:r>
            <a:r>
              <a:rPr lang="en-US" dirty="0" err="1"/>
              <a:t>supradefinind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 (override).</a:t>
            </a:r>
          </a:p>
          <a:p>
            <a:r>
              <a:rPr lang="it-IT" dirty="0"/>
              <a:t>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defini</a:t>
            </a:r>
            <a:r>
              <a:rPr lang="it-IT" dirty="0"/>
              <a:t> o </a:t>
            </a:r>
            <a:r>
              <a:rPr lang="it-IT" dirty="0" err="1"/>
              <a:t>noua</a:t>
            </a:r>
            <a:r>
              <a:rPr lang="it-IT" dirty="0"/>
              <a:t> </a:t>
            </a:r>
            <a:r>
              <a:rPr lang="it-IT" dirty="0" err="1"/>
              <a:t>metoda</a:t>
            </a:r>
            <a:r>
              <a:rPr lang="it-IT" dirty="0"/>
              <a:t> statica in </a:t>
            </a:r>
            <a:r>
              <a:rPr lang="it-IT" dirty="0" err="1"/>
              <a:t>subclasa</a:t>
            </a:r>
            <a:r>
              <a:rPr lang="it-IT" dirty="0"/>
              <a:t> cu </a:t>
            </a:r>
            <a:r>
              <a:rPr lang="it-IT" dirty="0" err="1"/>
              <a:t>aceeasi</a:t>
            </a:r>
            <a:r>
              <a:rPr lang="it-IT" dirty="0"/>
              <a:t> </a:t>
            </a:r>
            <a:r>
              <a:rPr lang="it-IT" dirty="0" err="1"/>
              <a:t>semnatura</a:t>
            </a:r>
            <a:r>
              <a:rPr lang="it-IT" dirty="0"/>
              <a:t> </a:t>
            </a:r>
            <a:r>
              <a:rPr lang="it-IT" dirty="0" err="1"/>
              <a:t>ca</a:t>
            </a:r>
            <a:r>
              <a:rPr lang="it-IT" dirty="0"/>
              <a:t> in </a:t>
            </a:r>
            <a:r>
              <a:rPr lang="it-IT" dirty="0" err="1"/>
              <a:t>clasa</a:t>
            </a:r>
            <a:r>
              <a:rPr lang="it-IT" dirty="0"/>
              <a:t> de </a:t>
            </a:r>
            <a:r>
              <a:rPr lang="it-IT" dirty="0" err="1"/>
              <a:t>baza</a:t>
            </a:r>
            <a:r>
              <a:rPr lang="it-IT" dirty="0"/>
              <a:t>, </a:t>
            </a:r>
            <a:r>
              <a:rPr lang="it-IT" dirty="0" err="1"/>
              <a:t>ascunzand</a:t>
            </a:r>
            <a:r>
              <a:rPr lang="it-IT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din </a:t>
            </a:r>
            <a:r>
              <a:rPr lang="en-US" dirty="0" err="1"/>
              <a:t>superclasa</a:t>
            </a:r>
            <a:r>
              <a:rPr lang="en-US" dirty="0"/>
              <a:t>.</a:t>
            </a:r>
          </a:p>
          <a:p>
            <a:r>
              <a:rPr lang="it-IT" dirty="0"/>
              <a:t>Se </a:t>
            </a:r>
            <a:r>
              <a:rPr lang="it-IT" dirty="0" err="1"/>
              <a:t>pot</a:t>
            </a:r>
            <a:r>
              <a:rPr lang="it-IT" dirty="0"/>
              <a:t> </a:t>
            </a:r>
            <a:r>
              <a:rPr lang="it-IT" dirty="0" err="1"/>
              <a:t>scrie</a:t>
            </a:r>
            <a:r>
              <a:rPr lang="it-IT" dirty="0"/>
              <a:t> </a:t>
            </a:r>
            <a:r>
              <a:rPr lang="it-IT" dirty="0" err="1"/>
              <a:t>constructori</a:t>
            </a:r>
            <a:r>
              <a:rPr lang="it-IT" dirty="0"/>
              <a:t> noi in </a:t>
            </a:r>
            <a:r>
              <a:rPr lang="it-IT" dirty="0" err="1"/>
              <a:t>subclasa</a:t>
            </a:r>
            <a:r>
              <a:rPr lang="it-IT" dirty="0"/>
              <a:t> care </a:t>
            </a:r>
            <a:r>
              <a:rPr lang="it-IT" dirty="0" err="1"/>
              <a:t>pot</a:t>
            </a:r>
            <a:r>
              <a:rPr lang="it-IT" dirty="0"/>
              <a:t> </a:t>
            </a:r>
            <a:r>
              <a:rPr lang="it-IT" dirty="0" err="1"/>
              <a:t>apela</a:t>
            </a:r>
            <a:r>
              <a:rPr lang="it-IT" dirty="0"/>
              <a:t> </a:t>
            </a:r>
            <a:r>
              <a:rPr lang="it-IT" dirty="0" err="1"/>
              <a:t>constructorii</a:t>
            </a:r>
            <a:r>
              <a:rPr lang="it-IT" dirty="0"/>
              <a:t> </a:t>
            </a:r>
            <a:r>
              <a:rPr lang="it-IT" dirty="0" err="1"/>
              <a:t>superclasei</a:t>
            </a:r>
            <a:r>
              <a:rPr lang="it-IT" dirty="0"/>
              <a:t> </a:t>
            </a:r>
            <a:r>
              <a:rPr lang="it-IT" dirty="0" err="1"/>
              <a:t>prin</a:t>
            </a:r>
            <a:r>
              <a:rPr lang="it-IT" dirty="0"/>
              <a:t> </a:t>
            </a:r>
            <a:r>
              <a:rPr lang="it-IT" dirty="0" err="1"/>
              <a:t>intermediul</a:t>
            </a:r>
            <a:r>
              <a:rPr lang="it-IT" dirty="0"/>
              <a:t> cu</a:t>
            </a:r>
            <a:r>
              <a:rPr lang="en-US" dirty="0" err="1"/>
              <a:t>vantului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super().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5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56C3-8FB8-48CA-B151-41C301D6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Operatorul</a:t>
            </a:r>
            <a:r>
              <a:rPr lang="en-US" b="1" dirty="0"/>
              <a:t> </a:t>
            </a:r>
            <a:r>
              <a:rPr lang="en-US" b="1" i="1" dirty="0"/>
              <a:t>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9B0B-4281-4EDC-A2F8-1A177002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de </a:t>
            </a:r>
            <a:r>
              <a:rPr lang="en-US" b="1" dirty="0"/>
              <a:t>cast ()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ca </a:t>
            </a:r>
            <a:r>
              <a:rPr lang="en-US" dirty="0" err="1"/>
              <a:t>vrem</a:t>
            </a:r>
            <a:r>
              <a:rPr lang="en-US" dirty="0"/>
              <a:t> ca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un alt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r>
              <a:rPr lang="en-US" dirty="0" err="1"/>
              <a:t>Castul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"</a:t>
            </a:r>
            <a:r>
              <a:rPr lang="en-US" dirty="0" err="1"/>
              <a:t>castuit</a:t>
            </a:r>
            <a:r>
              <a:rPr lang="en-US" dirty="0"/>
              <a:t>"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pe care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la care se face cast. 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din </a:t>
            </a:r>
            <a:r>
              <a:rPr lang="en-US" dirty="0" err="1"/>
              <a:t>ierarhia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. O </a:t>
            </a:r>
            <a:r>
              <a:rPr lang="en-US" dirty="0" err="1"/>
              <a:t>subclasa</a:t>
            </a:r>
            <a:r>
              <a:rPr lang="en-US" dirty="0"/>
              <a:t>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tot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it-IT" dirty="0"/>
              <a:t>face </a:t>
            </a:r>
            <a:r>
              <a:rPr lang="it-IT" dirty="0" err="1"/>
              <a:t>superclasa</a:t>
            </a:r>
            <a:r>
              <a:rPr lang="it-IT" dirty="0"/>
              <a:t> (si </a:t>
            </a:r>
            <a:r>
              <a:rPr lang="it-IT" dirty="0" err="1"/>
              <a:t>probabil</a:t>
            </a:r>
            <a:r>
              <a:rPr lang="it-IT" dirty="0"/>
              <a:t> </a:t>
            </a:r>
            <a:r>
              <a:rPr lang="it-IT" dirty="0" err="1"/>
              <a:t>ceva</a:t>
            </a:r>
            <a:r>
              <a:rPr lang="it-IT" dirty="0"/>
              <a:t> in plus). </a:t>
            </a:r>
            <a:r>
              <a:rPr lang="it-IT" dirty="0" err="1"/>
              <a:t>Reciproc</a:t>
            </a:r>
            <a:r>
              <a:rPr lang="it-IT" dirty="0"/>
              <a:t> </a:t>
            </a:r>
            <a:r>
              <a:rPr lang="it-IT" b="1" dirty="0"/>
              <a:t>NU</a:t>
            </a:r>
            <a:r>
              <a:rPr lang="it-IT" dirty="0"/>
              <a:t> e </a:t>
            </a:r>
            <a:r>
              <a:rPr lang="it-IT" dirty="0" err="1"/>
              <a:t>adevarat</a:t>
            </a:r>
            <a:r>
              <a:rPr lang="it-IT" dirty="0"/>
              <a:t>.</a:t>
            </a:r>
          </a:p>
          <a:p>
            <a:r>
              <a:rPr lang="it-IT" dirty="0"/>
              <a:t>Ex: Object-</a:t>
            </a:r>
            <a:r>
              <a:rPr lang="it-IT" dirty="0" err="1"/>
              <a:t>String</a:t>
            </a:r>
            <a:r>
              <a:rPr lang="it-IT" dirty="0"/>
              <a:t>, </a:t>
            </a:r>
            <a:r>
              <a:rPr lang="it-IT" dirty="0" err="1"/>
              <a:t>Employee</a:t>
            </a:r>
            <a:r>
              <a:rPr lang="it-IT" dirty="0"/>
              <a:t>-Manager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ClassCastException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b="1" dirty="0" err="1"/>
              <a:t>instanceof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9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1359</Words>
  <Application>Microsoft Office PowerPoint</Application>
  <PresentationFormat>Ecran lat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Curs Java – modul 2</vt:lpstr>
      <vt:lpstr>Cuprins:</vt:lpstr>
      <vt:lpstr>1) Mostenirea (Inheritance)</vt:lpstr>
      <vt:lpstr>Principii</vt:lpstr>
      <vt:lpstr>Supradefinirea metodelor (method overriding)</vt:lpstr>
      <vt:lpstr>Principii:</vt:lpstr>
      <vt:lpstr>Ascunderea metodelor</vt:lpstr>
      <vt:lpstr>Principii (continued)</vt:lpstr>
      <vt:lpstr>Operatorul cast</vt:lpstr>
      <vt:lpstr>Polimorfism</vt:lpstr>
      <vt:lpstr>Ascunderea campurilor</vt:lpstr>
      <vt:lpstr>Overriding VS Hiding</vt:lpstr>
      <vt:lpstr>Cuvantul cheie super</vt:lpstr>
      <vt:lpstr>Cuvantul cheie final</vt:lpstr>
      <vt:lpstr>Cuvantul cheie abstract</vt:lpstr>
      <vt:lpstr>2) Interfete</vt:lpstr>
      <vt:lpstr>Cum se folosesc interfetele:</vt:lpstr>
      <vt:lpstr>Metode default</vt:lpstr>
      <vt:lpstr>Metode statice</vt:lpstr>
      <vt:lpstr>Alte reguli:</vt:lpstr>
      <vt:lpstr>Interfata VS Clasa abstracta</vt:lpstr>
      <vt:lpstr>Mostenire VS Agregare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159</cp:revision>
  <dcterms:created xsi:type="dcterms:W3CDTF">2019-09-13T12:17:09Z</dcterms:created>
  <dcterms:modified xsi:type="dcterms:W3CDTF">2019-10-10T21:10:24Z</dcterms:modified>
</cp:coreProperties>
</file>