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2" r:id="rId13"/>
    <p:sldId id="267" r:id="rId14"/>
    <p:sldId id="274" r:id="rId15"/>
    <p:sldId id="278" r:id="rId16"/>
    <p:sldId id="279" r:id="rId17"/>
    <p:sldId id="280" r:id="rId18"/>
    <p:sldId id="268" r:id="rId19"/>
    <p:sldId id="269" r:id="rId20"/>
    <p:sldId id="270" r:id="rId21"/>
    <p:sldId id="277" r:id="rId22"/>
    <p:sldId id="281" r:id="rId23"/>
    <p:sldId id="276" r:id="rId24"/>
    <p:sldId id="275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A714-E5B4-44CA-BD3B-61D0834FC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2945D-F6E7-4DA0-BE16-6EAC07370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EDF7A-4F56-4242-9A6D-FFF0AC99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E16-0CE7-485D-9EB1-1DF29D18EF8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741D-036A-41DE-ABCF-82F55326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5D2D3-9932-4C47-A35C-938069F1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43DC-82E3-4722-B3E8-C0A42127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1FE34-22FF-4B45-BA77-8C129453F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C3CD0-5AEB-4A3D-9A81-8BA09F95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E16-0CE7-485D-9EB1-1DF29D18EF8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0FBE-403C-4B39-A5B6-E50D8768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4297-A899-48B5-832F-8809A03F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7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0B1C1-711A-4766-A13F-607ADADCF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FAD45-CB4D-47A1-8A30-98C5858CF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D27E3-DCC5-4FC8-B467-9EBB5A5E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E16-0CE7-485D-9EB1-1DF29D18EF8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B81B-65DD-4B0F-97D9-2BD9DCE7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E746C-C1F6-4D2D-8783-42D42422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6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05-ED8D-49F6-A92E-FF101FF0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623E-4B50-40A8-A3CD-D0FE3B52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454B1-71BA-4939-8666-BE95082D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E16-0CE7-485D-9EB1-1DF29D18EF8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3507-6823-4897-BA58-94B5C9A9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88317-16CF-4300-A8A4-3AAFDE71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2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C4EA-7A26-4CEF-A5AB-EC27C465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49AA-6009-4E2B-992A-E2BA5D180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B2948-69A6-4126-9C4A-E594B6E4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E16-0CE7-485D-9EB1-1DF29D18EF8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74094-34BD-4164-9F73-FFC028AE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F883-ACCB-4085-BEED-AE527AC5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6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88AB-6582-4F90-811E-E580A0D9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5577-FE43-4FA5-8739-9822AB939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B4A4D-79A0-4455-A20E-0F0624CAE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7B1C2-EED7-4538-A242-32C8B795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E16-0CE7-485D-9EB1-1DF29D18EF8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F3A7B-88F2-4E43-B000-76EAF98A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68BD6-3353-4C68-A2D1-318355DC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2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90DE-B660-4F94-A4C9-FEB2987B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5DFBD-06C2-49D8-8E58-5EA1FDDFC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01524-C0B3-422D-88CE-82E5901D6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90DE3-594E-475A-BE9F-4E141BA67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6A0B2-D7FC-4CD9-BA4A-E761C24D8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9EEB8-9A67-4E16-941F-E9F039A4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E16-0CE7-485D-9EB1-1DF29D18EF8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85211-D424-4697-A19A-5B127576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D6568-B28E-4862-A59B-051548D9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6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AD0E-6DFB-4925-B6C9-F69D542B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95D9F-A744-47E6-A46E-B9862915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E16-0CE7-485D-9EB1-1DF29D18EF8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4414F-4C7D-4F8B-8E00-24E6CEAE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9FD08-A9BA-4277-A331-CA5DBB42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8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60C2C-BB10-46EE-86DA-CCD45A35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E16-0CE7-485D-9EB1-1DF29D18EF8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A1B69-2CF0-449B-AFDF-C093D8A0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AD930-26B7-42EE-A310-DF101B52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7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52AF-FAC6-450C-A345-233D7B91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A684-6A5D-4BF8-9EFE-A67904FF9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2A6ED-D552-44FE-B200-C4D9311FC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0D7F3-9E82-41C0-8C9C-ABF8D8F2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E16-0CE7-485D-9EB1-1DF29D18EF8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E63F6-9698-4C81-A31A-109C3F5D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51F48-6EE4-4F46-BEF9-334EADE4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0D2D-FFB4-4D3D-BD9F-FD06DED8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3D77E-5B23-4995-A880-2A36C4AD3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71E25-6A7E-41A8-98EB-9936F44A4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21733-D920-4B76-81AF-45CF141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E16-0CE7-485D-9EB1-1DF29D18EF8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98B43-8C55-4CA5-9F6B-B8FC61B6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1418A-CFC6-4282-971D-EE293EC7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2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16FC5-BD27-49C3-8EEA-D1943E0E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F27A0-9FE6-4B27-AD82-706B76A25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3D6C-24B8-4E55-830B-3EF941D89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99E16-0CE7-485D-9EB1-1DF29D18EF8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4DBB2-4A5B-44DC-BC30-8C88C9A7C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9BCD0-8B0F-4253-A44D-BFCE5AAAB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9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6799-ED28-44DA-A09E-676E53800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 Java – </a:t>
            </a:r>
            <a:r>
              <a:rPr lang="en-US" dirty="0" err="1"/>
              <a:t>modul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AE401-8D75-4333-9AA1-8AB58B770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err="1"/>
              <a:t>Cursul</a:t>
            </a:r>
            <a:r>
              <a:rPr lang="en-US" sz="4000" dirty="0"/>
              <a:t>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9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B348-0F7A-48F3-9728-62F85095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Interfata</a:t>
            </a:r>
            <a:r>
              <a:rPr lang="en-US" b="1" dirty="0"/>
              <a:t>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F532-2C77-4B6E-A141-3758B6E7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Un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Collection care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duplicate.</a:t>
            </a:r>
          </a:p>
          <a:p>
            <a:pPr marL="0" indent="0">
              <a:buNone/>
            </a:pPr>
            <a:r>
              <a:rPr lang="en-US" b="1" dirty="0" err="1"/>
              <a:t>Operatiile</a:t>
            </a:r>
            <a:r>
              <a:rPr lang="en-US" b="1" dirty="0"/>
              <a:t> de </a:t>
            </a:r>
            <a:r>
              <a:rPr lang="en-US" b="1" dirty="0" err="1"/>
              <a:t>baza</a:t>
            </a:r>
            <a:r>
              <a:rPr lang="en-US" b="1" dirty="0"/>
              <a:t> ale </a:t>
            </a:r>
            <a:r>
              <a:rPr lang="en-US" b="1" dirty="0" err="1"/>
              <a:t>interfetei</a:t>
            </a:r>
            <a:r>
              <a:rPr lang="en-US" b="1" dirty="0"/>
              <a:t> Set:</a:t>
            </a:r>
          </a:p>
          <a:p>
            <a:pPr lvl="1"/>
            <a:r>
              <a:rPr lang="en-US" dirty="0"/>
              <a:t> size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isEmpty</a:t>
            </a:r>
            <a:endParaRPr lang="en-US" dirty="0"/>
          </a:p>
          <a:p>
            <a:pPr lvl="1"/>
            <a:r>
              <a:rPr lang="en-US" dirty="0"/>
              <a:t> add</a:t>
            </a:r>
          </a:p>
          <a:p>
            <a:pPr lvl="1"/>
            <a:r>
              <a:rPr lang="en-US" dirty="0"/>
              <a:t> remove</a:t>
            </a:r>
          </a:p>
          <a:p>
            <a:pPr lvl="1"/>
            <a:r>
              <a:rPr lang="en-US" dirty="0"/>
              <a:t> iterator</a:t>
            </a:r>
          </a:p>
          <a:p>
            <a:pPr marL="0" indent="0">
              <a:buNone/>
            </a:pPr>
            <a:r>
              <a:rPr lang="en-US" b="1" dirty="0" err="1"/>
              <a:t>Operatiile</a:t>
            </a:r>
            <a:r>
              <a:rPr lang="en-US" b="1" dirty="0"/>
              <a:t> la </a:t>
            </a:r>
            <a:r>
              <a:rPr lang="en-US" b="1" dirty="0" err="1"/>
              <a:t>nivelul</a:t>
            </a:r>
            <a:r>
              <a:rPr lang="en-US" b="1" dirty="0"/>
              <a:t> </a:t>
            </a:r>
            <a:r>
              <a:rPr lang="en-US" b="1" dirty="0" err="1"/>
              <a:t>intregii</a:t>
            </a:r>
            <a:r>
              <a:rPr lang="en-US" b="1" dirty="0"/>
              <a:t> </a:t>
            </a:r>
            <a:r>
              <a:rPr lang="en-US" b="1" dirty="0" err="1"/>
              <a:t>colectii</a:t>
            </a:r>
            <a:r>
              <a:rPr lang="en-US" b="1" dirty="0"/>
              <a:t>:</a:t>
            </a:r>
          </a:p>
          <a:p>
            <a:pPr lvl="1"/>
            <a:r>
              <a:rPr lang="pt-BR" dirty="0"/>
              <a:t> s1.containsAll(s2) - returneaza true daca s2 este o submultime a lui s1</a:t>
            </a:r>
          </a:p>
          <a:p>
            <a:pPr lvl="1"/>
            <a:r>
              <a:rPr lang="pt-BR" dirty="0"/>
              <a:t> s1.addAll(s2) - transforma s1 in reuniunea dintre s1 si s2</a:t>
            </a:r>
          </a:p>
          <a:p>
            <a:pPr lvl="1"/>
            <a:r>
              <a:rPr lang="en-US" dirty="0"/>
              <a:t> s1.retainAll(s2) - </a:t>
            </a:r>
            <a:r>
              <a:rPr lang="en-US" dirty="0" err="1"/>
              <a:t>transforma</a:t>
            </a:r>
            <a:r>
              <a:rPr lang="en-US" dirty="0"/>
              <a:t> s1 in </a:t>
            </a:r>
            <a:r>
              <a:rPr lang="en-US" dirty="0" err="1"/>
              <a:t>intersectia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s1 </a:t>
            </a:r>
            <a:r>
              <a:rPr lang="en-US" dirty="0" err="1"/>
              <a:t>si</a:t>
            </a:r>
            <a:r>
              <a:rPr lang="en-US" dirty="0"/>
              <a:t> s2</a:t>
            </a:r>
          </a:p>
          <a:p>
            <a:pPr lvl="1"/>
            <a:r>
              <a:rPr lang="pt-BR" dirty="0"/>
              <a:t> s1.removeAll(s2) - transforma s1 in diferenta dintre s1 si s2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9815-C2BE-4E61-AFC4-B36AE95E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Interfata</a:t>
            </a:r>
            <a:r>
              <a:rPr lang="en-US" b="1" dirty="0"/>
              <a:t> Set 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E1CC-1191-4A0E-9EC4-0AE7D41A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err="1"/>
              <a:t>Implementari</a:t>
            </a:r>
            <a:r>
              <a:rPr lang="en-US" b="1" dirty="0"/>
              <a:t>:</a:t>
            </a:r>
          </a:p>
          <a:p>
            <a:r>
              <a:rPr lang="en-US" dirty="0" err="1"/>
              <a:t>Implementari</a:t>
            </a:r>
            <a:r>
              <a:rPr lang="en-US" dirty="0"/>
              <a:t> </a:t>
            </a:r>
            <a:r>
              <a:rPr lang="en-US" dirty="0" err="1"/>
              <a:t>generale</a:t>
            </a:r>
            <a:endParaRPr lang="en-US" dirty="0"/>
          </a:p>
          <a:p>
            <a:pPr lvl="1"/>
            <a:r>
              <a:rPr lang="en-US" dirty="0"/>
              <a:t> HashSet: rapid, 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sortare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: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sortare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LinkedHashSet</a:t>
            </a:r>
            <a:r>
              <a:rPr lang="en-US" dirty="0"/>
              <a:t>: o </a:t>
            </a:r>
            <a:r>
              <a:rPr lang="en-US" dirty="0" err="1"/>
              <a:t>solutie</a:t>
            </a:r>
            <a:r>
              <a:rPr lang="en-US" dirty="0"/>
              <a:t> </a:t>
            </a:r>
            <a:r>
              <a:rPr lang="en-US" dirty="0" err="1"/>
              <a:t>intermediara</a:t>
            </a:r>
            <a:r>
              <a:rPr lang="en-US" dirty="0"/>
              <a:t>,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rar</a:t>
            </a:r>
            <a:r>
              <a:rPr lang="en-US" dirty="0"/>
              <a:t> </a:t>
            </a:r>
            <a:r>
              <a:rPr lang="en-US" dirty="0" err="1"/>
              <a:t>folosita</a:t>
            </a:r>
            <a:endParaRPr lang="en-US" dirty="0"/>
          </a:p>
          <a:p>
            <a:r>
              <a:rPr lang="en-US" dirty="0" err="1"/>
              <a:t>Implementari</a:t>
            </a:r>
            <a:r>
              <a:rPr lang="en-US" dirty="0"/>
              <a:t> </a:t>
            </a:r>
            <a:r>
              <a:rPr lang="en-US" dirty="0" err="1"/>
              <a:t>speciale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EnumSet</a:t>
            </a:r>
            <a:r>
              <a:rPr lang="en-US" dirty="0"/>
              <a:t> - un set cu </a:t>
            </a:r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de tip </a:t>
            </a:r>
            <a:r>
              <a:rPr lang="en-US" dirty="0" err="1"/>
              <a:t>Enum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CopyOnWriteArraySet</a:t>
            </a:r>
            <a:r>
              <a:rPr lang="en-US" dirty="0"/>
              <a:t> - un set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implementat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array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setului</a:t>
            </a:r>
            <a:r>
              <a:rPr lang="en-US" dirty="0"/>
              <a:t> produce un </a:t>
            </a:r>
            <a:r>
              <a:rPr lang="en-US" dirty="0" err="1"/>
              <a:t>nou</a:t>
            </a:r>
            <a:r>
              <a:rPr lang="en-US" dirty="0"/>
              <a:t> array. </a:t>
            </a:r>
            <a:r>
              <a:rPr lang="en-US" dirty="0" err="1"/>
              <a:t>Util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set-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modicate</a:t>
            </a:r>
            <a:r>
              <a:rPr lang="en-US" dirty="0"/>
              <a:t> </a:t>
            </a:r>
            <a:r>
              <a:rPr lang="en-US" dirty="0" err="1"/>
              <a:t>rar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iterate des.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rar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375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3598424-B4FE-431B-B512-5FBD757718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129" y="1047144"/>
            <a:ext cx="8719517" cy="49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57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FE19-2797-4846-99A0-1578CB2D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579"/>
            <a:ext cx="10515600" cy="1325563"/>
          </a:xfrm>
        </p:spPr>
        <p:txBody>
          <a:bodyPr/>
          <a:lstStyle/>
          <a:p>
            <a:r>
              <a:rPr lang="en-US" b="1" dirty="0" err="1"/>
              <a:t>Interfata</a:t>
            </a:r>
            <a:r>
              <a:rPr lang="en-US" b="1" dirty="0"/>
              <a:t>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6CAC-81F8-42BD-9227-96BFD81D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1564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Definite</a:t>
            </a:r>
            <a:r>
              <a:rPr lang="pt-BR" dirty="0"/>
              <a:t>: O </a:t>
            </a:r>
            <a:r>
              <a:rPr lang="pt-BR" b="1" dirty="0"/>
              <a:t>lista</a:t>
            </a:r>
            <a:r>
              <a:rPr lang="pt-BR" dirty="0"/>
              <a:t> reprezinta o colectie ordonata de elemente, ce permite duplicate.</a:t>
            </a:r>
          </a:p>
          <a:p>
            <a:pPr marL="0" indent="0">
              <a:buNone/>
            </a:pPr>
            <a:endParaRPr lang="pt-BR" dirty="0"/>
          </a:p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acces</a:t>
            </a:r>
            <a:r>
              <a:rPr lang="en-US" dirty="0"/>
              <a:t> </a:t>
            </a:r>
            <a:r>
              <a:rPr lang="en-US" dirty="0" err="1"/>
              <a:t>pozitional</a:t>
            </a:r>
            <a:r>
              <a:rPr lang="en-US" dirty="0"/>
              <a:t> (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indexul</a:t>
            </a:r>
            <a:r>
              <a:rPr lang="en-US" dirty="0"/>
              <a:t> </a:t>
            </a:r>
            <a:r>
              <a:rPr lang="en-US" dirty="0" err="1"/>
              <a:t>elementului</a:t>
            </a:r>
            <a:r>
              <a:rPr lang="en-US" dirty="0"/>
              <a:t> in </a:t>
            </a:r>
            <a:r>
              <a:rPr lang="en-US" dirty="0" err="1"/>
              <a:t>lista</a:t>
            </a:r>
            <a:r>
              <a:rPr lang="en-US" dirty="0"/>
              <a:t>) - get, set, add, </a:t>
            </a:r>
            <a:r>
              <a:rPr lang="en-US" dirty="0" err="1"/>
              <a:t>addAll</a:t>
            </a:r>
            <a:r>
              <a:rPr lang="en-US" dirty="0"/>
              <a:t>, remove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cautare</a:t>
            </a:r>
            <a:r>
              <a:rPr lang="en-US" dirty="0"/>
              <a:t> - </a:t>
            </a:r>
            <a:r>
              <a:rPr lang="en-US" dirty="0" err="1"/>
              <a:t>indexOf</a:t>
            </a:r>
            <a:r>
              <a:rPr lang="en-US" dirty="0"/>
              <a:t>, </a:t>
            </a:r>
            <a:r>
              <a:rPr lang="en-US" dirty="0" err="1"/>
              <a:t>lastIndexOf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iterare</a:t>
            </a:r>
            <a:endParaRPr lang="en-US" dirty="0"/>
          </a:p>
          <a:p>
            <a:pPr lvl="1"/>
            <a:r>
              <a:rPr lang="it-IT" dirty="0"/>
              <a:t> extragere a unor portiuni din lista (slicing)</a:t>
            </a:r>
          </a:p>
          <a:p>
            <a:pPr marL="457200" lvl="1" indent="0">
              <a:buNone/>
            </a:pPr>
            <a:endParaRPr lang="it-IT" dirty="0"/>
          </a:p>
          <a:p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algoritmice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listei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shuffle</a:t>
            </a:r>
          </a:p>
          <a:p>
            <a:pPr lvl="1"/>
            <a:r>
              <a:rPr lang="en-US" dirty="0"/>
              <a:t>reverse</a:t>
            </a:r>
          </a:p>
          <a:p>
            <a:pPr lvl="1"/>
            <a:r>
              <a:rPr lang="en-US" dirty="0"/>
              <a:t>rotate</a:t>
            </a:r>
          </a:p>
          <a:p>
            <a:pPr lvl="1"/>
            <a:r>
              <a:rPr lang="en-US" dirty="0" err="1"/>
              <a:t>replaceAll</a:t>
            </a:r>
            <a:endParaRPr lang="en-US" dirty="0"/>
          </a:p>
          <a:p>
            <a:pPr lvl="1"/>
            <a:r>
              <a:rPr lang="en-US" dirty="0"/>
              <a:t>fill</a:t>
            </a:r>
          </a:p>
          <a:p>
            <a:pPr lvl="1"/>
            <a:r>
              <a:rPr lang="en-US" dirty="0"/>
              <a:t>copy</a:t>
            </a:r>
          </a:p>
          <a:p>
            <a:pPr lvl="1"/>
            <a:r>
              <a:rPr lang="en-US" dirty="0" err="1"/>
              <a:t>binarySearch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29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6BCF-3976-44EE-93B4-051FECDE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Interfata</a:t>
            </a:r>
            <a:r>
              <a:rPr lang="en-US" b="1" dirty="0"/>
              <a:t> List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8FE87-3303-4DED-ACF6-AC500ECE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Implementari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LinkedList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806839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B047010-DDFF-4870-B965-7B1632C6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086377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-Un </a:t>
            </a:r>
            <a:r>
              <a:rPr lang="en-US" sz="3000" dirty="0" err="1"/>
              <a:t>ArrayList</a:t>
            </a:r>
            <a:r>
              <a:rPr lang="en-US" sz="3000" dirty="0"/>
              <a:t> </a:t>
            </a:r>
            <a:r>
              <a:rPr lang="en-US" sz="3000" dirty="0" err="1"/>
              <a:t>este</a:t>
            </a:r>
            <a:r>
              <a:rPr lang="en-US" sz="3000" dirty="0"/>
              <a:t> o zona continua de </a:t>
            </a:r>
            <a:r>
              <a:rPr lang="en-US" sz="3000" dirty="0" err="1"/>
              <a:t>memorie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-Un LinkedList </a:t>
            </a:r>
            <a:r>
              <a:rPr lang="en-US" sz="3000" dirty="0" err="1"/>
              <a:t>este</a:t>
            </a:r>
            <a:r>
              <a:rPr lang="en-US" sz="3000" dirty="0"/>
              <a:t> format din </a:t>
            </a:r>
            <a:r>
              <a:rPr lang="en-US" sz="3000" dirty="0" err="1"/>
              <a:t>noduri</a:t>
            </a:r>
            <a:r>
              <a:rPr lang="en-US" sz="3000" dirty="0"/>
              <a:t>, care </a:t>
            </a:r>
            <a:r>
              <a:rPr lang="en-US" sz="3000" dirty="0" err="1"/>
              <a:t>contin</a:t>
            </a:r>
            <a:r>
              <a:rPr lang="en-US" sz="3000" dirty="0"/>
              <a:t> </a:t>
            </a:r>
            <a:r>
              <a:rPr lang="en-US" sz="3000" dirty="0" err="1"/>
              <a:t>informatie</a:t>
            </a:r>
            <a:r>
              <a:rPr lang="en-US" sz="3000" dirty="0"/>
              <a:t>, o </a:t>
            </a:r>
            <a:r>
              <a:rPr lang="en-US" sz="3000" dirty="0" err="1"/>
              <a:t>referinta</a:t>
            </a:r>
            <a:r>
              <a:rPr lang="en-US" sz="3000" dirty="0"/>
              <a:t> </a:t>
            </a:r>
            <a:r>
              <a:rPr lang="en-US" sz="3000" dirty="0" err="1"/>
              <a:t>catre</a:t>
            </a:r>
            <a:r>
              <a:rPr lang="en-US" sz="3000" dirty="0"/>
              <a:t> </a:t>
            </a:r>
            <a:r>
              <a:rPr lang="en-US" sz="3000" dirty="0" err="1"/>
              <a:t>nodul</a:t>
            </a:r>
            <a:r>
              <a:rPr lang="en-US" sz="3000" dirty="0"/>
              <a:t> precedent </a:t>
            </a:r>
            <a:r>
              <a:rPr lang="en-US" sz="3000" dirty="0" err="1"/>
              <a:t>si</a:t>
            </a:r>
            <a:r>
              <a:rPr lang="en-US" sz="3000" dirty="0"/>
              <a:t> o </a:t>
            </a:r>
            <a:r>
              <a:rPr lang="en-US" sz="3000" dirty="0" err="1"/>
              <a:t>referinta</a:t>
            </a:r>
            <a:r>
              <a:rPr lang="en-US" sz="3000" dirty="0"/>
              <a:t> </a:t>
            </a:r>
            <a:r>
              <a:rPr lang="en-US" sz="3000" dirty="0" err="1"/>
              <a:t>catre</a:t>
            </a:r>
            <a:r>
              <a:rPr lang="en-US" sz="3000" dirty="0"/>
              <a:t> </a:t>
            </a:r>
            <a:r>
              <a:rPr lang="en-US" sz="3000" dirty="0" err="1"/>
              <a:t>nodul</a:t>
            </a:r>
            <a:r>
              <a:rPr lang="en-US" sz="3000" dirty="0"/>
              <a:t> </a:t>
            </a:r>
            <a:r>
              <a:rPr lang="en-US" sz="3000" dirty="0" err="1"/>
              <a:t>urmator</a:t>
            </a:r>
            <a:r>
              <a:rPr lang="en-US" sz="3000" dirty="0"/>
              <a:t> </a:t>
            </a:r>
            <a:r>
              <a:rPr lang="en-US" sz="3000" dirty="0" err="1"/>
              <a:t>si</a:t>
            </a:r>
            <a:r>
              <a:rPr lang="en-US" sz="3000" dirty="0"/>
              <a:t> NU </a:t>
            </a:r>
            <a:r>
              <a:rPr lang="en-US" sz="3000" dirty="0" err="1"/>
              <a:t>este</a:t>
            </a:r>
            <a:r>
              <a:rPr lang="en-US" sz="3000" dirty="0"/>
              <a:t> o zona continua de </a:t>
            </a:r>
            <a:r>
              <a:rPr lang="en-US" sz="3000" dirty="0" err="1"/>
              <a:t>memorie</a:t>
            </a:r>
            <a:br>
              <a:rPr lang="en-US" sz="3000" dirty="0"/>
            </a:br>
            <a:endParaRPr lang="ro-RO" sz="3000" dirty="0"/>
          </a:p>
        </p:txBody>
      </p:sp>
      <p:pic>
        <p:nvPicPr>
          <p:cNvPr id="1026" name="Picture 2" descr="Image result for java arraylist vs linkedlist">
            <a:extLst>
              <a:ext uri="{FF2B5EF4-FFF2-40B4-BE49-F238E27FC236}">
                <a16:creationId xmlns:a16="http://schemas.microsoft.com/office/drawing/2014/main" id="{B8D78B19-C693-4B58-B605-CF7BCF9FAA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451501"/>
            <a:ext cx="8128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23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java arraylist vs linkedlist">
            <a:extLst>
              <a:ext uri="{FF2B5EF4-FFF2-40B4-BE49-F238E27FC236}">
                <a16:creationId xmlns:a16="http://schemas.microsoft.com/office/drawing/2014/main" id="{F42EC249-CEAC-487A-90B0-AAADC956F3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924" y="797718"/>
            <a:ext cx="7009425" cy="526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095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09C7C25-4F9C-4057-B33F-D7E6E6BA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ArrayList</a:t>
            </a:r>
            <a:r>
              <a:rPr lang="en-US" dirty="0"/>
              <a:t> VS LinkedList (continued)</a:t>
            </a:r>
            <a:endParaRPr lang="ro-RO" dirty="0"/>
          </a:p>
        </p:txBody>
      </p:sp>
      <p:pic>
        <p:nvPicPr>
          <p:cNvPr id="4" name="Substituent conținut 3">
            <a:extLst>
              <a:ext uri="{FF2B5EF4-FFF2-40B4-BE49-F238E27FC236}">
                <a16:creationId xmlns:a16="http://schemas.microsoft.com/office/drawing/2014/main" id="{AF7AD314-5710-4C4E-9EA1-1F2052210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5946"/>
            <a:ext cx="10515600" cy="432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3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E93A-239E-408D-AE09-70ED13C6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Interfata</a:t>
            </a:r>
            <a:r>
              <a:rPr lang="en-US" b="1" dirty="0"/>
              <a:t> Queue: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45DB9-E5E2-4045-B8F6-33D00581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i="1" dirty="0"/>
              <a:t>public interface Queue&lt;E&gt; </a:t>
            </a:r>
            <a:r>
              <a:rPr lang="fr-FR" i="1" dirty="0" err="1"/>
              <a:t>extends</a:t>
            </a:r>
            <a:r>
              <a:rPr lang="fr-FR" i="1" dirty="0"/>
              <a:t> Collection&lt;E&gt; {</a:t>
            </a:r>
          </a:p>
          <a:p>
            <a:pPr marL="0" indent="0">
              <a:buNone/>
            </a:pPr>
            <a:r>
              <a:rPr lang="en-US" i="1" dirty="0"/>
              <a:t>	E element();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boolean</a:t>
            </a:r>
            <a:r>
              <a:rPr lang="en-US" i="1" dirty="0"/>
              <a:t> offer(E e);</a:t>
            </a:r>
          </a:p>
          <a:p>
            <a:pPr marL="0" indent="0">
              <a:buNone/>
            </a:pPr>
            <a:r>
              <a:rPr lang="en-US" i="1" dirty="0"/>
              <a:t>	E peek();</a:t>
            </a:r>
          </a:p>
          <a:p>
            <a:pPr marL="0" indent="0">
              <a:buNone/>
            </a:pPr>
            <a:r>
              <a:rPr lang="en-US" i="1" dirty="0"/>
              <a:t>	E poll();</a:t>
            </a:r>
          </a:p>
          <a:p>
            <a:pPr marL="0" indent="0">
              <a:buNone/>
            </a:pPr>
            <a:r>
              <a:rPr lang="en-US" i="1" dirty="0"/>
              <a:t>	E remove();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pPr marL="0" indent="0">
              <a:buNone/>
            </a:pPr>
            <a:r>
              <a:rPr lang="en-US" dirty="0" err="1"/>
              <a:t>Implementari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LinkedList</a:t>
            </a:r>
          </a:p>
          <a:p>
            <a:pPr lvl="1"/>
            <a:r>
              <a:rPr lang="it-IT" dirty="0"/>
              <a:t> PriorityQueue: o coada care isi tine elementele sortate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4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A62B-BFB1-45B4-89F6-547BFCB4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Interfata</a:t>
            </a:r>
            <a:r>
              <a:rPr lang="en-US" b="1" dirty="0"/>
              <a:t> 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4111-1AC7-4374-96C2-3662D82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Reprezinta o coada la care se pot insera/scoate elemente la ambele capete.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Implementari:</a:t>
            </a:r>
          </a:p>
          <a:p>
            <a:pPr lvl="1"/>
            <a:r>
              <a:rPr lang="en-US" dirty="0"/>
              <a:t>LinkedList</a:t>
            </a:r>
          </a:p>
          <a:p>
            <a:pPr lvl="1"/>
            <a:r>
              <a:rPr lang="en-US" dirty="0" err="1"/>
              <a:t>ArrayDeque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1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8972-87A9-4B56-8D31-9072B5F6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8A13E-9FD7-4842-A21D-6AB8BF1F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>
                <a:cs typeface="Calibri"/>
              </a:rPr>
              <a:t>Clasa Object</a:t>
            </a:r>
            <a:endParaRPr lang="en-US" dirty="0">
              <a:cs typeface="Calibri"/>
            </a:endParaRPr>
          </a:p>
          <a:p>
            <a:pPr lvl="1"/>
            <a:r>
              <a:rPr lang="ro-RO" dirty="0">
                <a:cs typeface="Calibri"/>
              </a:rPr>
              <a:t>Metoda toString()</a:t>
            </a:r>
          </a:p>
          <a:p>
            <a:pPr lvl="1"/>
            <a:r>
              <a:rPr lang="ro-RO" dirty="0">
                <a:cs typeface="Calibri"/>
              </a:rPr>
              <a:t>Metoda equals()</a:t>
            </a:r>
          </a:p>
          <a:p>
            <a:r>
              <a:rPr lang="ro-RO" dirty="0">
                <a:cs typeface="Calibri"/>
              </a:rPr>
              <a:t>Colectii</a:t>
            </a:r>
          </a:p>
          <a:p>
            <a:pPr lvl="1"/>
            <a:r>
              <a:rPr lang="ro-RO" dirty="0">
                <a:cs typeface="Calibri"/>
              </a:rPr>
              <a:t>Liste</a:t>
            </a:r>
          </a:p>
          <a:p>
            <a:pPr lvl="2"/>
            <a:r>
              <a:rPr lang="ro-RO" dirty="0">
                <a:cs typeface="Calibri"/>
              </a:rPr>
              <a:t>ArrayList, LinkedList</a:t>
            </a:r>
          </a:p>
          <a:p>
            <a:pPr lvl="1"/>
            <a:r>
              <a:rPr lang="ro-RO" dirty="0">
                <a:cs typeface="Calibri"/>
              </a:rPr>
              <a:t>Set</a:t>
            </a:r>
          </a:p>
          <a:p>
            <a:pPr lvl="2"/>
            <a:r>
              <a:rPr lang="ro-RO" dirty="0">
                <a:cs typeface="Calibri"/>
              </a:rPr>
              <a:t>HashSet, TreeSet</a:t>
            </a:r>
          </a:p>
          <a:p>
            <a:pPr lvl="1"/>
            <a:r>
              <a:rPr lang="ro-RO" dirty="0">
                <a:cs typeface="Calibri"/>
              </a:rPr>
              <a:t>Map</a:t>
            </a:r>
          </a:p>
          <a:p>
            <a:pPr lvl="2"/>
            <a:r>
              <a:rPr lang="ro-RO" dirty="0">
                <a:cs typeface="Calibri"/>
              </a:rPr>
              <a:t>HashMap, TreeMap</a:t>
            </a:r>
          </a:p>
          <a:p>
            <a:r>
              <a:rPr lang="ro-RO" dirty="0">
                <a:cs typeface="Calibri"/>
              </a:rPr>
              <a:t>Operatii asupra colectiilor</a:t>
            </a: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9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8104-A0E7-4380-8362-BD3B6836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Interfata</a:t>
            </a:r>
            <a:r>
              <a:rPr lang="en-US" b="1" dirty="0"/>
              <a:t>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FBCA1-F6D9-4303-909B-DC9FD36E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Map este un obiect care mapeaza chei la valori.</a:t>
            </a:r>
          </a:p>
          <a:p>
            <a:r>
              <a:rPr lang="it-IT" b="1" dirty="0"/>
              <a:t>Nu</a:t>
            </a:r>
            <a:r>
              <a:rPr lang="it-IT" dirty="0"/>
              <a:t> poate contine chei duplicate.</a:t>
            </a:r>
          </a:p>
          <a:p>
            <a:r>
              <a:rPr lang="en-US" dirty="0" err="1"/>
              <a:t>Modeleaza</a:t>
            </a:r>
            <a:r>
              <a:rPr lang="en-US" dirty="0"/>
              <a:t> </a:t>
            </a:r>
            <a:r>
              <a:rPr lang="en-US" dirty="0" err="1"/>
              <a:t>conceptul</a:t>
            </a:r>
            <a:r>
              <a:rPr lang="en-US" dirty="0"/>
              <a:t> </a:t>
            </a:r>
            <a:r>
              <a:rPr lang="en-US" dirty="0" err="1"/>
              <a:t>matematic</a:t>
            </a:r>
            <a:r>
              <a:rPr lang="en-US" dirty="0"/>
              <a:t> de </a:t>
            </a:r>
            <a:r>
              <a:rPr lang="en-US" dirty="0" err="1"/>
              <a:t>functie</a:t>
            </a:r>
            <a:r>
              <a:rPr lang="en-US" dirty="0"/>
              <a:t>.</a:t>
            </a:r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: put, get, remove, </a:t>
            </a:r>
            <a:r>
              <a:rPr lang="en-US" dirty="0" err="1"/>
              <a:t>containsKey</a:t>
            </a:r>
            <a:r>
              <a:rPr lang="en-US" dirty="0"/>
              <a:t>, </a:t>
            </a:r>
            <a:r>
              <a:rPr lang="en-US" dirty="0" err="1"/>
              <a:t>containsValue</a:t>
            </a:r>
            <a:r>
              <a:rPr lang="en-US" dirty="0"/>
              <a:t>, size, empty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in </a:t>
            </a:r>
            <a:r>
              <a:rPr lang="en-US" dirty="0" err="1"/>
              <a:t>grup</a:t>
            </a:r>
            <a:r>
              <a:rPr lang="en-US" dirty="0"/>
              <a:t>: </a:t>
            </a:r>
            <a:r>
              <a:rPr lang="en-US" dirty="0" err="1"/>
              <a:t>putAll</a:t>
            </a:r>
            <a:r>
              <a:rPr lang="en-US" dirty="0"/>
              <a:t>, clear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ale </a:t>
            </a:r>
            <a:r>
              <a:rPr lang="en-US" dirty="0" err="1"/>
              <a:t>colectiei</a:t>
            </a:r>
            <a:r>
              <a:rPr lang="en-US" dirty="0"/>
              <a:t>: </a:t>
            </a:r>
            <a:r>
              <a:rPr lang="en-US" dirty="0" err="1"/>
              <a:t>keySet</a:t>
            </a:r>
            <a:r>
              <a:rPr lang="en-US" dirty="0"/>
              <a:t>, </a:t>
            </a:r>
            <a:r>
              <a:rPr lang="en-US" dirty="0" err="1"/>
              <a:t>entrySet</a:t>
            </a:r>
            <a:r>
              <a:rPr lang="en-US" dirty="0"/>
              <a:t>, values</a:t>
            </a:r>
          </a:p>
        </p:txBody>
      </p:sp>
    </p:spTree>
    <p:extLst>
      <p:ext uri="{BB962C8B-B14F-4D97-AF65-F5344CB8AC3E}">
        <p14:creationId xmlns:p14="http://schemas.microsoft.com/office/powerpoint/2010/main" val="1452622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18E3-31CB-4C5E-B904-7F3E9F15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Interfata</a:t>
            </a:r>
            <a:r>
              <a:rPr lang="en-US" b="1" dirty="0"/>
              <a:t> Map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3A18-138E-47C4-9915-0B0AAFC46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Implementari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Generale</a:t>
            </a:r>
            <a:endParaRPr lang="en-US" dirty="0"/>
          </a:p>
          <a:p>
            <a:pPr lvl="2"/>
            <a:r>
              <a:rPr lang="en-US" dirty="0"/>
              <a:t> HashMap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TreeMap</a:t>
            </a:r>
            <a:endParaRPr lang="en-US" dirty="0"/>
          </a:p>
          <a:p>
            <a:pPr lvl="2"/>
            <a:r>
              <a:rPr lang="en-US" dirty="0"/>
              <a:t> </a:t>
            </a:r>
            <a:r>
              <a:rPr lang="en-US" dirty="0" err="1"/>
              <a:t>LinkedHashMap</a:t>
            </a:r>
            <a:endParaRPr lang="en-US" dirty="0"/>
          </a:p>
          <a:p>
            <a:pPr lvl="1"/>
            <a:r>
              <a:rPr lang="en-US" dirty="0" err="1"/>
              <a:t>Speciale</a:t>
            </a:r>
            <a:endParaRPr lang="en-US" dirty="0"/>
          </a:p>
          <a:p>
            <a:pPr lvl="2"/>
            <a:r>
              <a:rPr lang="en-US" dirty="0"/>
              <a:t> </a:t>
            </a:r>
            <a:r>
              <a:rPr lang="en-US" dirty="0" err="1"/>
              <a:t>EnumMap</a:t>
            </a:r>
            <a:endParaRPr lang="en-US" dirty="0"/>
          </a:p>
          <a:p>
            <a:pPr lvl="2"/>
            <a:r>
              <a:rPr lang="it-IT" dirty="0"/>
              <a:t> Properties: permite citirea </a:t>
            </a:r>
            <a:r>
              <a:rPr lang="it-IT"/>
              <a:t>unui fisier </a:t>
            </a:r>
            <a:r>
              <a:rPr lang="it-IT" dirty="0"/>
              <a:t>in format cheie-valoare intr-un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51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java hashmap vs treemap">
            <a:extLst>
              <a:ext uri="{FF2B5EF4-FFF2-40B4-BE49-F238E27FC236}">
                <a16:creationId xmlns:a16="http://schemas.microsoft.com/office/drawing/2014/main" id="{1AC9441A-3C70-41C5-BCE7-F6921B293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617" y="2571162"/>
            <a:ext cx="6598765" cy="371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u 4">
            <a:extLst>
              <a:ext uri="{FF2B5EF4-FFF2-40B4-BE49-F238E27FC236}">
                <a16:creationId xmlns:a16="http://schemas.microsoft.com/office/drawing/2014/main" id="{649EA62E-7BE8-4894-9D72-63130AEE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23232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O(1) = </a:t>
            </a:r>
            <a:r>
              <a:rPr lang="en-US" sz="3000" dirty="0" err="1"/>
              <a:t>timp</a:t>
            </a:r>
            <a:r>
              <a:rPr lang="en-US" sz="3000" dirty="0"/>
              <a:t> </a:t>
            </a:r>
            <a:r>
              <a:rPr lang="en-US" sz="3000" dirty="0" err="1"/>
              <a:t>liniar</a:t>
            </a:r>
            <a:r>
              <a:rPr lang="en-US" sz="3000" dirty="0"/>
              <a:t>, constant, nu </a:t>
            </a:r>
            <a:r>
              <a:rPr lang="en-US" sz="3000" dirty="0" err="1"/>
              <a:t>depinde</a:t>
            </a:r>
            <a:r>
              <a:rPr lang="en-US" sz="3000" dirty="0"/>
              <a:t> de </a:t>
            </a:r>
            <a:r>
              <a:rPr lang="en-US" sz="3000" dirty="0" err="1"/>
              <a:t>marimea</a:t>
            </a:r>
            <a:r>
              <a:rPr lang="en-US" sz="3000" dirty="0"/>
              <a:t> </a:t>
            </a:r>
            <a:r>
              <a:rPr lang="en-US" sz="3000" dirty="0" err="1"/>
              <a:t>inputului</a:t>
            </a:r>
            <a:r>
              <a:rPr lang="en-US" sz="3000" dirty="0"/>
              <a:t> (n)</a:t>
            </a:r>
            <a:br>
              <a:rPr lang="en-US" sz="3000" dirty="0"/>
            </a:br>
            <a:r>
              <a:rPr lang="en-US" sz="3000" dirty="0"/>
              <a:t>O(log(n)) = </a:t>
            </a:r>
            <a:r>
              <a:rPr lang="en-US" sz="3000" dirty="0" err="1"/>
              <a:t>timp</a:t>
            </a:r>
            <a:r>
              <a:rPr lang="en-US" sz="3000" dirty="0"/>
              <a:t> </a:t>
            </a:r>
            <a:r>
              <a:rPr lang="en-US" sz="3000" dirty="0" err="1"/>
              <a:t>logaritmic</a:t>
            </a:r>
            <a:r>
              <a:rPr lang="en-US" sz="3000" dirty="0"/>
              <a:t>; </a:t>
            </a:r>
            <a:r>
              <a:rPr lang="en-US" sz="3000" dirty="0" err="1"/>
              <a:t>creste</a:t>
            </a:r>
            <a:r>
              <a:rPr lang="en-US" sz="3000" dirty="0"/>
              <a:t> </a:t>
            </a:r>
            <a:r>
              <a:rPr lang="en-US" sz="3000" dirty="0" err="1"/>
              <a:t>progresiv</a:t>
            </a:r>
            <a:r>
              <a:rPr lang="en-US" sz="3000" dirty="0"/>
              <a:t>, in </a:t>
            </a:r>
            <a:r>
              <a:rPr lang="en-US" sz="3000" dirty="0" err="1"/>
              <a:t>functie</a:t>
            </a:r>
            <a:r>
              <a:rPr lang="en-US" sz="3000" dirty="0"/>
              <a:t> de cat de mare e n; in </a:t>
            </a:r>
            <a:r>
              <a:rPr lang="en-US" sz="3000" dirty="0" err="1"/>
              <a:t>cazul</a:t>
            </a:r>
            <a:r>
              <a:rPr lang="en-US" sz="3000" dirty="0"/>
              <a:t> </a:t>
            </a:r>
            <a:r>
              <a:rPr lang="en-US" sz="3000" dirty="0" err="1"/>
              <a:t>nostru</a:t>
            </a:r>
            <a:r>
              <a:rPr lang="en-US" sz="3000" dirty="0"/>
              <a:t>, n </a:t>
            </a:r>
            <a:r>
              <a:rPr lang="en-US" sz="3000" dirty="0" err="1"/>
              <a:t>reprezinta</a:t>
            </a:r>
            <a:r>
              <a:rPr lang="en-US" sz="3000" dirty="0"/>
              <a:t> </a:t>
            </a:r>
            <a:r>
              <a:rPr lang="en-US" sz="3000" dirty="0" err="1"/>
              <a:t>numarul</a:t>
            </a:r>
            <a:r>
              <a:rPr lang="en-US" sz="3000" dirty="0"/>
              <a:t> de </a:t>
            </a:r>
            <a:r>
              <a:rPr lang="en-US" sz="3000" dirty="0" err="1"/>
              <a:t>elemente</a:t>
            </a:r>
            <a:r>
              <a:rPr lang="en-US" sz="3000" dirty="0"/>
              <a:t> din map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 err="1"/>
              <a:t>Prin</a:t>
            </a:r>
            <a:r>
              <a:rPr lang="en-US" sz="3000" dirty="0"/>
              <a:t> </a:t>
            </a:r>
            <a:r>
              <a:rPr lang="en-US" sz="3000" dirty="0" err="1"/>
              <a:t>urmare</a:t>
            </a:r>
            <a:r>
              <a:rPr lang="en-US" sz="3000" dirty="0"/>
              <a:t>, HashMap e </a:t>
            </a:r>
            <a:r>
              <a:rPr lang="en-US" sz="3000" dirty="0" err="1"/>
              <a:t>mai</a:t>
            </a:r>
            <a:r>
              <a:rPr lang="en-US" sz="3000" dirty="0"/>
              <a:t> rapid</a:t>
            </a: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33986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83F3-37BD-477C-8995-FA8DC2B0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Operatii</a:t>
            </a:r>
            <a:r>
              <a:rPr lang="en-US" b="1" dirty="0"/>
              <a:t> </a:t>
            </a:r>
            <a:r>
              <a:rPr lang="en-US" b="1" dirty="0" err="1"/>
              <a:t>asupra</a:t>
            </a:r>
            <a:r>
              <a:rPr lang="en-US" b="1" dirty="0"/>
              <a:t> </a:t>
            </a:r>
            <a:r>
              <a:rPr lang="en-US" b="1" dirty="0" err="1"/>
              <a:t>colectiilor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A27C2-66DF-467A-A1E2-467CC7556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Algoritmi</a:t>
            </a:r>
            <a:r>
              <a:rPr lang="en-US" b="1" dirty="0"/>
              <a:t> </a:t>
            </a:r>
            <a:r>
              <a:rPr lang="en-US" b="1" dirty="0" err="1"/>
              <a:t>polimorfici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sortare</a:t>
            </a:r>
            <a:r>
              <a:rPr lang="en-US" dirty="0"/>
              <a:t> (sort)</a:t>
            </a:r>
          </a:p>
          <a:p>
            <a:r>
              <a:rPr lang="en-US" dirty="0"/>
              <a:t> </a:t>
            </a:r>
            <a:r>
              <a:rPr lang="en-US" dirty="0" err="1"/>
              <a:t>amestecare</a:t>
            </a:r>
            <a:r>
              <a:rPr lang="en-US" dirty="0"/>
              <a:t> (shuffle)</a:t>
            </a:r>
          </a:p>
          <a:p>
            <a:r>
              <a:rPr lang="en-US" dirty="0"/>
              <a:t> </a:t>
            </a:r>
            <a:r>
              <a:rPr lang="en-US" dirty="0" err="1"/>
              <a:t>cautare</a:t>
            </a:r>
            <a:r>
              <a:rPr lang="en-US" dirty="0"/>
              <a:t> (</a:t>
            </a:r>
            <a:r>
              <a:rPr lang="en-US" dirty="0" err="1"/>
              <a:t>binarySearch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manipularea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(reverse, fill, copy, swap, </a:t>
            </a:r>
            <a:r>
              <a:rPr lang="en-US" dirty="0" err="1"/>
              <a:t>addAll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compozitie</a:t>
            </a:r>
            <a:r>
              <a:rPr lang="en-US" dirty="0"/>
              <a:t> (frequency, disjoint)</a:t>
            </a:r>
          </a:p>
          <a:p>
            <a:r>
              <a:rPr lang="en-US" dirty="0"/>
              <a:t> </a:t>
            </a:r>
            <a:r>
              <a:rPr lang="en-US" dirty="0" err="1"/>
              <a:t>gasire</a:t>
            </a:r>
            <a:r>
              <a:rPr lang="en-US" dirty="0"/>
              <a:t> min, max (min, max)</a:t>
            </a:r>
          </a:p>
        </p:txBody>
      </p:sp>
    </p:spTree>
    <p:extLst>
      <p:ext uri="{BB962C8B-B14F-4D97-AF65-F5344CB8AC3E}">
        <p14:creationId xmlns:p14="http://schemas.microsoft.com/office/powerpoint/2010/main" val="1637031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8978-3EC7-45F6-BB89-035938A7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Sortarea</a:t>
            </a:r>
            <a:r>
              <a:rPr lang="en-US" b="1" dirty="0"/>
              <a:t> </a:t>
            </a:r>
            <a:r>
              <a:rPr lang="en-US" b="1" dirty="0" err="1"/>
              <a:t>colectiilor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45732-90F4-493C-BFFC-84A0D2C16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Collections.sort</a:t>
            </a:r>
            <a:r>
              <a:rPr lang="en-US" i="1" dirty="0"/>
              <a:t>(</a:t>
            </a:r>
            <a:r>
              <a:rPr lang="en-US" i="1" dirty="0" err="1"/>
              <a:t>myList</a:t>
            </a:r>
            <a:r>
              <a:rPr lang="en-US" i="1" dirty="0"/>
              <a:t>) </a:t>
            </a:r>
            <a:r>
              <a:rPr lang="en-US" dirty="0"/>
              <a:t>-&gt; in </a:t>
            </a:r>
            <a:r>
              <a:rPr lang="en-US" b="1" dirty="0" err="1"/>
              <a:t>varianta</a:t>
            </a:r>
            <a:r>
              <a:rPr lang="en-US" b="1" dirty="0"/>
              <a:t> </a:t>
            </a:r>
            <a:r>
              <a:rPr lang="en-US" b="1" dirty="0" err="1"/>
              <a:t>predefinita</a:t>
            </a:r>
            <a:r>
              <a:rPr lang="en-US" b="1" dirty="0"/>
              <a:t>,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sortate</a:t>
            </a:r>
            <a:r>
              <a:rPr lang="en-US" dirty="0"/>
              <a:t> in </a:t>
            </a:r>
            <a:r>
              <a:rPr lang="en-US" b="1" dirty="0" err="1"/>
              <a:t>ordine</a:t>
            </a:r>
            <a:r>
              <a:rPr lang="en-US" b="1" dirty="0"/>
              <a:t> </a:t>
            </a:r>
            <a:r>
              <a:rPr lang="en-US" b="1" dirty="0" err="1"/>
              <a:t>crescatoare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sorta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ordine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criterii</a:t>
            </a:r>
            <a:r>
              <a:rPr lang="en-US" dirty="0"/>
              <a:t> </a:t>
            </a:r>
            <a:r>
              <a:rPr lang="en-US" dirty="0" err="1"/>
              <a:t>stabilite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,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variante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b="1" dirty="0" err="1"/>
              <a:t>interfata</a:t>
            </a:r>
            <a:r>
              <a:rPr lang="en-US" b="1" dirty="0"/>
              <a:t> Comparable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defini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implementeaza</a:t>
            </a:r>
            <a:r>
              <a:rPr lang="en-US" dirty="0"/>
              <a:t> </a:t>
            </a:r>
            <a:r>
              <a:rPr lang="en-US" b="1" dirty="0" err="1"/>
              <a:t>interfata</a:t>
            </a:r>
            <a:r>
              <a:rPr lang="en-US" b="1" dirty="0"/>
              <a:t> Comparator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-l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sort(), </a:t>
            </a:r>
            <a:r>
              <a:rPr lang="en-US" dirty="0" err="1"/>
              <a:t>astfel</a:t>
            </a:r>
            <a:r>
              <a:rPr lang="en-US" dirty="0"/>
              <a:t>: </a:t>
            </a:r>
            <a:r>
              <a:rPr lang="en-US" i="1" dirty="0" err="1"/>
              <a:t>Collections.sort</a:t>
            </a:r>
            <a:r>
              <a:rPr lang="en-US" i="1" dirty="0"/>
              <a:t>(</a:t>
            </a:r>
            <a:r>
              <a:rPr lang="en-US" i="1" dirty="0" err="1"/>
              <a:t>myList</a:t>
            </a:r>
            <a:r>
              <a:rPr lang="en-US" i="1" dirty="0"/>
              <a:t>, </a:t>
            </a:r>
            <a:r>
              <a:rPr lang="en-US" i="1" dirty="0" err="1"/>
              <a:t>myComparator</a:t>
            </a:r>
            <a:r>
              <a:rPr lang="en-US" i="1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30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4C90-BD64-4460-8D61-2520DC09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Interfata</a:t>
            </a:r>
            <a:r>
              <a:rPr lang="en-US" b="1" dirty="0"/>
              <a:t> </a:t>
            </a:r>
            <a:r>
              <a:rPr lang="en-US" b="1" dirty="0" err="1"/>
              <a:t>SortedSet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19F26-23D6-4ABC-A478-E6967B994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Un Set care isi tine elementele ordonate dupa un Comparator.</a:t>
            </a:r>
          </a:p>
          <a:p>
            <a:pPr marL="45720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SortedSet</a:t>
            </a:r>
            <a:r>
              <a:rPr lang="en-US" dirty="0"/>
              <a:t>&lt;E&gt; extends Set&lt;E&gt; {</a:t>
            </a:r>
          </a:p>
          <a:p>
            <a:pPr marL="914400" lvl="2" indent="0">
              <a:buNone/>
            </a:pPr>
            <a:r>
              <a:rPr lang="en-US" dirty="0"/>
              <a:t>// Range-view</a:t>
            </a:r>
          </a:p>
          <a:p>
            <a:pPr marL="914400" lvl="2" indent="0">
              <a:buNone/>
            </a:pPr>
            <a:r>
              <a:rPr lang="en-US" dirty="0" err="1"/>
              <a:t>SortedSet</a:t>
            </a:r>
            <a:r>
              <a:rPr lang="en-US" dirty="0"/>
              <a:t>&lt;E&gt; </a:t>
            </a:r>
            <a:r>
              <a:rPr lang="en-US" dirty="0" err="1"/>
              <a:t>subSet</a:t>
            </a:r>
            <a:r>
              <a:rPr lang="en-US" dirty="0"/>
              <a:t>(E </a:t>
            </a:r>
            <a:r>
              <a:rPr lang="en-US" dirty="0" err="1"/>
              <a:t>fromElement</a:t>
            </a:r>
            <a:r>
              <a:rPr lang="en-US" dirty="0"/>
              <a:t>, E </a:t>
            </a:r>
            <a:r>
              <a:rPr lang="en-US" dirty="0" err="1"/>
              <a:t>toElement</a:t>
            </a:r>
            <a:r>
              <a:rPr lang="en-US" dirty="0"/>
              <a:t>);</a:t>
            </a:r>
          </a:p>
          <a:p>
            <a:pPr marL="914400" lvl="2" indent="0">
              <a:buNone/>
            </a:pPr>
            <a:r>
              <a:rPr lang="en-US" dirty="0" err="1"/>
              <a:t>SortedSet</a:t>
            </a:r>
            <a:r>
              <a:rPr lang="en-US" dirty="0"/>
              <a:t>&lt;E&gt; </a:t>
            </a:r>
            <a:r>
              <a:rPr lang="en-US" dirty="0" err="1"/>
              <a:t>headSet</a:t>
            </a:r>
            <a:r>
              <a:rPr lang="en-US" dirty="0"/>
              <a:t>(E </a:t>
            </a:r>
            <a:r>
              <a:rPr lang="en-US" dirty="0" err="1"/>
              <a:t>toElement</a:t>
            </a:r>
            <a:r>
              <a:rPr lang="en-US" dirty="0"/>
              <a:t>);</a:t>
            </a:r>
          </a:p>
          <a:p>
            <a:pPr marL="914400" lvl="2" indent="0">
              <a:buNone/>
            </a:pPr>
            <a:r>
              <a:rPr lang="en-US" dirty="0" err="1"/>
              <a:t>SortedSet</a:t>
            </a:r>
            <a:r>
              <a:rPr lang="en-US" dirty="0"/>
              <a:t>&lt;E&gt; </a:t>
            </a:r>
            <a:r>
              <a:rPr lang="en-US" dirty="0" err="1"/>
              <a:t>tailSet</a:t>
            </a:r>
            <a:r>
              <a:rPr lang="en-US" dirty="0"/>
              <a:t>(E </a:t>
            </a:r>
            <a:r>
              <a:rPr lang="en-US" dirty="0" err="1"/>
              <a:t>fromElement</a:t>
            </a:r>
            <a:r>
              <a:rPr lang="en-US" dirty="0"/>
              <a:t>);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// Endpoints</a:t>
            </a:r>
          </a:p>
          <a:p>
            <a:pPr marL="914400" lvl="2" indent="0">
              <a:buNone/>
            </a:pPr>
            <a:r>
              <a:rPr lang="en-US" dirty="0"/>
              <a:t>E first();</a:t>
            </a:r>
          </a:p>
          <a:p>
            <a:pPr marL="914400" lvl="2" indent="0">
              <a:buNone/>
            </a:pPr>
            <a:r>
              <a:rPr lang="en-US" dirty="0"/>
              <a:t>E last();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// Comparator access</a:t>
            </a:r>
          </a:p>
          <a:p>
            <a:pPr marL="914400" lvl="2" indent="0">
              <a:buNone/>
            </a:pPr>
            <a:r>
              <a:rPr lang="en-US" dirty="0"/>
              <a:t>Comparator&lt;? super E&gt; comparator();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2022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2510-46D6-48EA-BAB0-08E5D7C7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Interfata</a:t>
            </a:r>
            <a:r>
              <a:rPr lang="en-US" b="1" dirty="0"/>
              <a:t> </a:t>
            </a:r>
            <a:r>
              <a:rPr lang="en-US" b="1" dirty="0" err="1"/>
              <a:t>SortedMap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5F54-2A5A-4E87-8D13-5B7E22905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map care isi tine cheile sortate dupa un Comparator.</a:t>
            </a:r>
          </a:p>
          <a:p>
            <a:pPr marL="45720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SortedMap</a:t>
            </a:r>
            <a:r>
              <a:rPr lang="en-US" dirty="0"/>
              <a:t>&lt;K, V&gt; extends Map&lt;K, V&gt;{</a:t>
            </a:r>
          </a:p>
          <a:p>
            <a:pPr marL="914400" lvl="2" indent="0">
              <a:buNone/>
            </a:pPr>
            <a:r>
              <a:rPr lang="en-US" dirty="0"/>
              <a:t>Comparator&lt;? super K&gt; comparator();</a:t>
            </a:r>
          </a:p>
          <a:p>
            <a:pPr marL="914400" lvl="2" indent="0">
              <a:buNone/>
            </a:pPr>
            <a:r>
              <a:rPr lang="en-US" dirty="0" err="1"/>
              <a:t>SortedMap</a:t>
            </a:r>
            <a:r>
              <a:rPr lang="en-US" dirty="0"/>
              <a:t>&lt;K, V&gt; </a:t>
            </a:r>
            <a:r>
              <a:rPr lang="en-US" dirty="0" err="1"/>
              <a:t>subMap</a:t>
            </a:r>
            <a:r>
              <a:rPr lang="en-US" dirty="0"/>
              <a:t>(K </a:t>
            </a:r>
            <a:r>
              <a:rPr lang="en-US" dirty="0" err="1"/>
              <a:t>fromKey</a:t>
            </a:r>
            <a:r>
              <a:rPr lang="en-US" dirty="0"/>
              <a:t>, K </a:t>
            </a:r>
            <a:r>
              <a:rPr lang="en-US" dirty="0" err="1"/>
              <a:t>toKey</a:t>
            </a:r>
            <a:r>
              <a:rPr lang="en-US" dirty="0"/>
              <a:t>);</a:t>
            </a:r>
          </a:p>
          <a:p>
            <a:pPr marL="914400" lvl="2" indent="0">
              <a:buNone/>
            </a:pPr>
            <a:r>
              <a:rPr lang="en-US" dirty="0" err="1"/>
              <a:t>SortedMap</a:t>
            </a:r>
            <a:r>
              <a:rPr lang="en-US" dirty="0"/>
              <a:t>&lt;K, V&gt; </a:t>
            </a:r>
            <a:r>
              <a:rPr lang="en-US" dirty="0" err="1"/>
              <a:t>headMap</a:t>
            </a:r>
            <a:r>
              <a:rPr lang="en-US" dirty="0"/>
              <a:t>(K </a:t>
            </a:r>
            <a:r>
              <a:rPr lang="en-US" dirty="0" err="1"/>
              <a:t>toKey</a:t>
            </a:r>
            <a:r>
              <a:rPr lang="en-US" dirty="0"/>
              <a:t>);</a:t>
            </a:r>
          </a:p>
          <a:p>
            <a:pPr marL="914400" lvl="2" indent="0">
              <a:buNone/>
            </a:pPr>
            <a:r>
              <a:rPr lang="sv-SE" dirty="0"/>
              <a:t>SortedMap&lt;K, V&gt; tailMap(K fromKey);</a:t>
            </a:r>
          </a:p>
          <a:p>
            <a:pPr marL="914400" lvl="2" indent="0">
              <a:buNone/>
            </a:pPr>
            <a:r>
              <a:rPr lang="en-US" dirty="0"/>
              <a:t>K </a:t>
            </a:r>
            <a:r>
              <a:rPr lang="en-US" dirty="0" err="1"/>
              <a:t>firstKey</a:t>
            </a:r>
            <a:r>
              <a:rPr lang="en-US" dirty="0"/>
              <a:t>();</a:t>
            </a:r>
          </a:p>
          <a:p>
            <a:pPr marL="914400" lvl="2" indent="0">
              <a:buNone/>
            </a:pPr>
            <a:r>
              <a:rPr lang="en-US" dirty="0"/>
              <a:t>K </a:t>
            </a:r>
            <a:r>
              <a:rPr lang="en-US" dirty="0" err="1"/>
              <a:t>lastKey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290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5962-CF6A-4E0B-86CB-23B7E613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Clasa</a:t>
            </a:r>
            <a:r>
              <a:rPr lang="en-US" b="1" dirty="0"/>
              <a:t> 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6535-DD41-49B3-9B02-4AB6B2658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Este direct </a:t>
            </a:r>
            <a:r>
              <a:rPr lang="en-US" dirty="0" err="1"/>
              <a:t>sau</a:t>
            </a:r>
            <a:r>
              <a:rPr lang="en-US" dirty="0"/>
              <a:t> indirect </a:t>
            </a:r>
            <a:r>
              <a:rPr lang="en-US" dirty="0" err="1"/>
              <a:t>mostenita</a:t>
            </a:r>
            <a:r>
              <a:rPr lang="en-US" dirty="0"/>
              <a:t> de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 din Java</a:t>
            </a:r>
          </a:p>
          <a:p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ale sale sunt: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equals()</a:t>
            </a:r>
          </a:p>
          <a:p>
            <a:pPr lvl="1"/>
            <a:r>
              <a:rPr lang="en-US" dirty="0"/>
              <a:t>finalize() – se </a:t>
            </a:r>
            <a:r>
              <a:rPr lang="en-US" dirty="0" err="1"/>
              <a:t>cheama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Garbage Collector(GC) </a:t>
            </a:r>
            <a:r>
              <a:rPr lang="en-US" dirty="0" err="1"/>
              <a:t>cand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referentiat</a:t>
            </a:r>
            <a:r>
              <a:rPr lang="en-US" dirty="0"/>
              <a:t>; </a:t>
            </a:r>
            <a:r>
              <a:rPr lang="en-US" dirty="0" err="1"/>
              <a:t>chemata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developer, </a:t>
            </a:r>
            <a:r>
              <a:rPr lang="en-US" dirty="0" err="1"/>
              <a:t>specifica</a:t>
            </a:r>
            <a:r>
              <a:rPr lang="en-US" dirty="0"/>
              <a:t> GC-</a:t>
            </a:r>
            <a:r>
              <a:rPr lang="en-US" dirty="0" err="1"/>
              <a:t>ului</a:t>
            </a:r>
            <a:r>
              <a:rPr lang="en-US" dirty="0"/>
              <a:t> ca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garbage collected </a:t>
            </a:r>
            <a:r>
              <a:rPr lang="en-US" dirty="0" err="1"/>
              <a:t>imediat</a:t>
            </a:r>
            <a:r>
              <a:rPr lang="en-US" dirty="0"/>
              <a:t>(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garanteaza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getClass</a:t>
            </a:r>
            <a:r>
              <a:rPr lang="en-US" dirty="0"/>
              <a:t>() – </a:t>
            </a:r>
            <a:r>
              <a:rPr lang="en-US" dirty="0" err="1"/>
              <a:t>returneaza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de tip Class care </a:t>
            </a:r>
            <a:r>
              <a:rPr lang="en-US" dirty="0" err="1"/>
              <a:t>contine</a:t>
            </a:r>
            <a:r>
              <a:rPr lang="en-US" dirty="0"/>
              <a:t> metadata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nostru</a:t>
            </a:r>
            <a:endParaRPr lang="en-US" dirty="0"/>
          </a:p>
          <a:p>
            <a:pPr lvl="1"/>
            <a:r>
              <a:rPr lang="en-US" dirty="0" err="1"/>
              <a:t>hashCode</a:t>
            </a:r>
            <a:r>
              <a:rPr lang="en-US" dirty="0"/>
              <a:t>() – </a:t>
            </a:r>
            <a:r>
              <a:rPr lang="en-US" dirty="0" err="1"/>
              <a:t>returneaza</a:t>
            </a:r>
            <a:r>
              <a:rPr lang="en-US" dirty="0"/>
              <a:t> un </a:t>
            </a:r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, </a:t>
            </a:r>
            <a:r>
              <a:rPr lang="en-US" dirty="0" err="1"/>
              <a:t>folosit</a:t>
            </a:r>
            <a:r>
              <a:rPr lang="en-US" dirty="0"/>
              <a:t> in HashMap-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clone() – </a:t>
            </a:r>
            <a:r>
              <a:rPr lang="en-US" dirty="0" err="1"/>
              <a:t>creeaza</a:t>
            </a:r>
            <a:r>
              <a:rPr lang="en-US" dirty="0"/>
              <a:t> o </a:t>
            </a:r>
            <a:r>
              <a:rPr lang="en-US" dirty="0" err="1"/>
              <a:t>copie</a:t>
            </a:r>
            <a:r>
              <a:rPr lang="en-US" dirty="0"/>
              <a:t> shallow (nu deep) a </a:t>
            </a:r>
            <a:r>
              <a:rPr lang="en-US" dirty="0" err="1"/>
              <a:t>obiectului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0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3E33-B84C-4EEF-9473-D6F2F62A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Metoda</a:t>
            </a:r>
            <a:r>
              <a:rPr lang="en-US" b="1" dirty="0"/>
              <a:t> 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B272-8AC4-44D9-A7BC-7297095CF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b="1" dirty="0" err="1"/>
              <a:t>toString</a:t>
            </a:r>
            <a:r>
              <a:rPr lang="en-US" b="1" dirty="0"/>
              <a:t>()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afisa</a:t>
            </a:r>
            <a:r>
              <a:rPr lang="en-US" dirty="0"/>
              <a:t> </a:t>
            </a:r>
            <a:r>
              <a:rPr lang="en-US" dirty="0" err="1"/>
              <a:t>reprezentarea</a:t>
            </a:r>
            <a:r>
              <a:rPr lang="en-US" dirty="0"/>
              <a:t> sub forma de String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.</a:t>
            </a:r>
          </a:p>
          <a:p>
            <a:r>
              <a:rPr lang="en-US" dirty="0" err="1"/>
              <a:t>Implementarea</a:t>
            </a:r>
            <a:r>
              <a:rPr lang="en-US" dirty="0"/>
              <a:t> din </a:t>
            </a:r>
            <a:r>
              <a:rPr lang="en-US" dirty="0" err="1"/>
              <a:t>clasa</a:t>
            </a:r>
            <a:r>
              <a:rPr lang="en-US" dirty="0"/>
              <a:t> Object </a:t>
            </a:r>
            <a:r>
              <a:rPr lang="en-US" dirty="0" err="1"/>
              <a:t>arata</a:t>
            </a:r>
            <a:r>
              <a:rPr lang="en-US" dirty="0"/>
              <a:t> </a:t>
            </a:r>
            <a:r>
              <a:rPr lang="en-US" dirty="0" err="1"/>
              <a:t>asa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suprascrisa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afisa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mod </a:t>
            </a:r>
            <a:r>
              <a:rPr lang="en-US" dirty="0" err="1"/>
              <a:t>mai</a:t>
            </a:r>
            <a:r>
              <a:rPr lang="en-US" dirty="0"/>
              <a:t> user friendly </a:t>
            </a:r>
            <a:r>
              <a:rPr lang="en-US" dirty="0" err="1"/>
              <a:t>informatia</a:t>
            </a:r>
            <a:r>
              <a:rPr lang="en-US" dirty="0"/>
              <a:t> </a:t>
            </a:r>
            <a:r>
              <a:rPr lang="en-US" dirty="0" err="1"/>
              <a:t>reprezentativa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respectiva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48449D-2BB2-4E60-8AF0-D47A8494E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218" y="3274710"/>
            <a:ext cx="97567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String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toString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Arial Unicode MS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getClass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()+"@"+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Integer.toHexString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hashCode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9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61E4-53D9-4643-83DC-E1C3914F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Metoda</a:t>
            </a:r>
            <a:r>
              <a:rPr lang="en-US" b="1" dirty="0"/>
              <a:t> equals()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CA7D-81E4-43A3-979B-D1127E4C7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1853906"/>
            <a:ext cx="10515600" cy="4351338"/>
          </a:xfrm>
        </p:spPr>
        <p:txBody>
          <a:bodyPr/>
          <a:lstStyle/>
          <a:p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sunt “</a:t>
            </a:r>
            <a:r>
              <a:rPr lang="en-US" dirty="0" err="1"/>
              <a:t>egale</a:t>
            </a:r>
            <a:r>
              <a:rPr lang="en-US" dirty="0"/>
              <a:t>”,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referinte</a:t>
            </a:r>
            <a:r>
              <a:rPr lang="en-US" dirty="0"/>
              <a:t> </a:t>
            </a:r>
            <a:r>
              <a:rPr lang="en-US" dirty="0" err="1"/>
              <a:t>pointeaza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in </a:t>
            </a:r>
            <a:r>
              <a:rPr lang="en-US" dirty="0" err="1"/>
              <a:t>memorie</a:t>
            </a:r>
            <a:r>
              <a:rPr lang="en-US" dirty="0"/>
              <a:t>.</a:t>
            </a:r>
          </a:p>
          <a:p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vrem</a:t>
            </a:r>
            <a:r>
              <a:rPr lang="en-US" dirty="0"/>
              <a:t> un </a:t>
            </a:r>
            <a:r>
              <a:rPr lang="en-US" dirty="0" err="1"/>
              <a:t>comportament</a:t>
            </a:r>
            <a:r>
              <a:rPr lang="en-US" dirty="0"/>
              <a:t> </a:t>
            </a:r>
            <a:r>
              <a:rPr lang="en-US" dirty="0" err="1"/>
              <a:t>aparte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suprascriem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in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noastra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built-in(</a:t>
            </a:r>
            <a:r>
              <a:rPr lang="en-US" dirty="0" err="1"/>
              <a:t>predefinite</a:t>
            </a:r>
            <a:r>
              <a:rPr lang="en-US" dirty="0"/>
              <a:t> in Java),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suprascrisa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Clasa</a:t>
            </a:r>
            <a:r>
              <a:rPr lang="en-US" dirty="0"/>
              <a:t> String -&gt; </a:t>
            </a:r>
            <a:r>
              <a:rPr lang="en-US" dirty="0" err="1"/>
              <a:t>compara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Stringuri</a:t>
            </a:r>
            <a:r>
              <a:rPr lang="en-US" dirty="0"/>
              <a:t> </a:t>
            </a:r>
            <a:r>
              <a:rPr lang="en-US" dirty="0" err="1"/>
              <a:t>contin</a:t>
            </a:r>
            <a:r>
              <a:rPr lang="en-US" dirty="0"/>
              <a:t> </a:t>
            </a:r>
            <a:r>
              <a:rPr lang="en-US" dirty="0" err="1"/>
              <a:t>aceleasi</a:t>
            </a:r>
            <a:r>
              <a:rPr lang="en-US" dirty="0"/>
              <a:t> </a:t>
            </a:r>
            <a:r>
              <a:rPr lang="en-US" dirty="0" err="1"/>
              <a:t>caractere</a:t>
            </a:r>
            <a:r>
              <a:rPr lang="en-US" dirty="0"/>
              <a:t>, in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ordine</a:t>
            </a:r>
            <a:endParaRPr lang="en-US" dirty="0"/>
          </a:p>
          <a:p>
            <a:pPr lvl="1"/>
            <a:r>
              <a:rPr lang="en-US" dirty="0" err="1"/>
              <a:t>Clasa</a:t>
            </a:r>
            <a:r>
              <a:rPr lang="en-US" dirty="0"/>
              <a:t> List -&gt; </a:t>
            </a:r>
            <a:r>
              <a:rPr lang="en-US" dirty="0" err="1"/>
              <a:t>compara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contin</a:t>
            </a:r>
            <a:r>
              <a:rPr lang="en-US" dirty="0"/>
              <a:t> </a:t>
            </a:r>
            <a:r>
              <a:rPr lang="en-US" dirty="0" err="1"/>
              <a:t>aceleasi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, in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ordine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6015-D36A-4BAC-AF34-0264CEE1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</a:t>
            </a:r>
            <a:r>
              <a:rPr lang="en-US" b="1" dirty="0" err="1"/>
              <a:t>Colectii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1287-1B54-4E62-8114-81E24AFF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O </a:t>
            </a:r>
            <a:r>
              <a:rPr lang="en-US" dirty="0" err="1"/>
              <a:t>colectie</a:t>
            </a:r>
            <a:r>
              <a:rPr lang="en-US" dirty="0"/>
              <a:t> (container)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care </a:t>
            </a:r>
            <a:r>
              <a:rPr lang="en-US" dirty="0" err="1"/>
              <a:t>grupeaza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la un loc.</a:t>
            </a:r>
          </a:p>
          <a:p>
            <a:r>
              <a:rPr lang="it-IT" dirty="0"/>
              <a:t>Sunt folosite pentru a stoca, regasi si manipula date.</a:t>
            </a:r>
          </a:p>
          <a:p>
            <a:r>
              <a:rPr lang="it-IT" dirty="0"/>
              <a:t>In general reprezinta date care formeaza un grup, dupa diferite criterii.</a:t>
            </a:r>
          </a:p>
          <a:p>
            <a:r>
              <a:rPr lang="en-US" b="1" dirty="0"/>
              <a:t>Java Collections Framework </a:t>
            </a:r>
            <a:r>
              <a:rPr lang="en-US" dirty="0" err="1"/>
              <a:t>reprezinta</a:t>
            </a:r>
            <a:r>
              <a:rPr lang="en-US" dirty="0"/>
              <a:t> o </a:t>
            </a:r>
            <a:r>
              <a:rPr lang="en-US" dirty="0" err="1"/>
              <a:t>arhitectura</a:t>
            </a:r>
            <a:r>
              <a:rPr lang="en-US" dirty="0"/>
              <a:t> de </a:t>
            </a:r>
            <a:r>
              <a:rPr lang="en-US" dirty="0" err="1"/>
              <a:t>reprezentare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manipulare</a:t>
            </a:r>
            <a:r>
              <a:rPr lang="en-US" dirty="0"/>
              <a:t> a </a:t>
            </a:r>
            <a:r>
              <a:rPr lang="en-US" dirty="0" err="1"/>
              <a:t>colectiilor</a:t>
            </a:r>
            <a:r>
              <a:rPr lang="en-US" dirty="0"/>
              <a:t>. </a:t>
            </a:r>
            <a:r>
              <a:rPr lang="en-US" dirty="0" err="1"/>
              <a:t>Contine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b="1" dirty="0" err="1"/>
              <a:t>interfete</a:t>
            </a:r>
            <a:r>
              <a:rPr lang="en-US" dirty="0"/>
              <a:t>: </a:t>
            </a:r>
            <a:r>
              <a:rPr lang="en-US" dirty="0" err="1"/>
              <a:t>tipuri</a:t>
            </a:r>
            <a:r>
              <a:rPr lang="en-US" dirty="0"/>
              <a:t> de date </a:t>
            </a:r>
            <a:r>
              <a:rPr lang="en-US" dirty="0" err="1"/>
              <a:t>abstracte</a:t>
            </a:r>
            <a:r>
              <a:rPr lang="en-US" dirty="0"/>
              <a:t> care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colectii</a:t>
            </a:r>
            <a:r>
              <a:rPr lang="en-US" dirty="0"/>
              <a:t>. </a:t>
            </a:r>
            <a:r>
              <a:rPr lang="en-US" dirty="0" err="1"/>
              <a:t>Interfetele</a:t>
            </a:r>
            <a:r>
              <a:rPr lang="en-US" dirty="0"/>
              <a:t> permit </a:t>
            </a:r>
            <a:r>
              <a:rPr lang="en-US" dirty="0" err="1"/>
              <a:t>manipularea</a:t>
            </a:r>
            <a:r>
              <a:rPr lang="en-US" dirty="0"/>
              <a:t> </a:t>
            </a:r>
            <a:r>
              <a:rPr lang="en-US" dirty="0" err="1"/>
              <a:t>colectiilor</a:t>
            </a:r>
            <a:r>
              <a:rPr lang="en-US" dirty="0"/>
              <a:t> independent de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lor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 err="1"/>
              <a:t>implementari</a:t>
            </a:r>
            <a:r>
              <a:rPr lang="en-US" dirty="0"/>
              <a:t>: </a:t>
            </a:r>
            <a:r>
              <a:rPr lang="en-US" dirty="0" err="1"/>
              <a:t>implementarile</a:t>
            </a:r>
            <a:r>
              <a:rPr lang="en-US" dirty="0"/>
              <a:t> concrete ale </a:t>
            </a:r>
            <a:r>
              <a:rPr lang="en-US" dirty="0" err="1"/>
              <a:t>interfetelor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</a:t>
            </a:r>
          </a:p>
          <a:p>
            <a:pPr lvl="1"/>
            <a:r>
              <a:rPr lang="en-US" dirty="0"/>
              <a:t> </a:t>
            </a:r>
            <a:r>
              <a:rPr lang="en-US" b="1" dirty="0" err="1"/>
              <a:t>algoritmi</a:t>
            </a:r>
            <a:r>
              <a:rPr lang="en-US" dirty="0"/>
              <a:t>: </a:t>
            </a:r>
            <a:r>
              <a:rPr lang="en-US" dirty="0" err="1"/>
              <a:t>metode</a:t>
            </a:r>
            <a:r>
              <a:rPr lang="en-US" dirty="0"/>
              <a:t> care </a:t>
            </a:r>
            <a:r>
              <a:rPr lang="en-US" dirty="0" err="1"/>
              <a:t>rezolva</a:t>
            </a:r>
            <a:r>
              <a:rPr lang="en-US" dirty="0"/>
              <a:t> </a:t>
            </a:r>
            <a:r>
              <a:rPr lang="en-US" dirty="0" err="1"/>
              <a:t>calcule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cautarea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pe </a:t>
            </a:r>
            <a:r>
              <a:rPr lang="en-US" dirty="0" err="1"/>
              <a:t>obiectele</a:t>
            </a:r>
            <a:r>
              <a:rPr lang="en-US" dirty="0"/>
              <a:t> care </a:t>
            </a:r>
            <a:r>
              <a:rPr lang="it-IT" dirty="0"/>
              <a:t>implementeaza interfetele. Algoritmii </a:t>
            </a:r>
            <a:r>
              <a:rPr lang="it-IT" dirty="0" err="1"/>
              <a:t>sunt</a:t>
            </a:r>
            <a:r>
              <a:rPr lang="it-IT" dirty="0"/>
              <a:t> polimorfici, in sensul ca pot fi folositi pe tipuri diferite de </a:t>
            </a:r>
            <a:r>
              <a:rPr lang="en-US" dirty="0" err="1"/>
              <a:t>colectii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date</a:t>
            </a:r>
          </a:p>
        </p:txBody>
      </p:sp>
    </p:spTree>
    <p:extLst>
      <p:ext uri="{BB962C8B-B14F-4D97-AF65-F5344CB8AC3E}">
        <p14:creationId xmlns:p14="http://schemas.microsoft.com/office/powerpoint/2010/main" val="298152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1F1B7-3E54-403F-8C07-120E15176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44" y="643467"/>
            <a:ext cx="66541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8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72FB-4151-48A9-8D29-8A383661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89"/>
            <a:ext cx="10515600" cy="1325563"/>
          </a:xfrm>
        </p:spPr>
        <p:txBody>
          <a:bodyPr/>
          <a:lstStyle/>
          <a:p>
            <a:r>
              <a:rPr lang="en-US" b="1" dirty="0" err="1"/>
              <a:t>Interfete</a:t>
            </a:r>
            <a:r>
              <a:rPr lang="en-US" b="1" dirty="0"/>
              <a:t> de </a:t>
            </a:r>
            <a:r>
              <a:rPr lang="en-US" b="1" dirty="0" err="1"/>
              <a:t>baza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3BF4-69C6-4CAC-8E02-CA9D706AC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152"/>
            <a:ext cx="10515600" cy="499291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Collection</a:t>
            </a:r>
            <a:r>
              <a:rPr lang="en-US" dirty="0"/>
              <a:t> - </a:t>
            </a:r>
            <a:r>
              <a:rPr lang="en-US" dirty="0" err="1"/>
              <a:t>radacina</a:t>
            </a:r>
            <a:r>
              <a:rPr lang="en-US" dirty="0"/>
              <a:t> </a:t>
            </a:r>
            <a:r>
              <a:rPr lang="en-US" dirty="0" err="1"/>
              <a:t>ierarhiei</a:t>
            </a:r>
            <a:r>
              <a:rPr lang="en-US" dirty="0"/>
              <a:t> de </a:t>
            </a:r>
            <a:r>
              <a:rPr lang="en-US" dirty="0" err="1"/>
              <a:t>colectii</a:t>
            </a:r>
            <a:r>
              <a:rPr lang="en-US" dirty="0"/>
              <a:t>. O </a:t>
            </a:r>
            <a:r>
              <a:rPr lang="en-US" dirty="0" err="1"/>
              <a:t>colectie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un </a:t>
            </a:r>
            <a:r>
              <a:rPr lang="en-US" dirty="0" err="1"/>
              <a:t>grup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/>
              <a:t>Set</a:t>
            </a:r>
            <a:r>
              <a:rPr lang="en-US" dirty="0"/>
              <a:t> - o </a:t>
            </a:r>
            <a:r>
              <a:rPr lang="en-US" dirty="0" err="1"/>
              <a:t>colectie</a:t>
            </a:r>
            <a:r>
              <a:rPr lang="en-US" dirty="0"/>
              <a:t> care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duplicate. </a:t>
            </a:r>
            <a:r>
              <a:rPr lang="en-US" dirty="0" err="1"/>
              <a:t>Modeleaza</a:t>
            </a:r>
            <a:r>
              <a:rPr lang="en-US" dirty="0"/>
              <a:t> </a:t>
            </a:r>
            <a:r>
              <a:rPr lang="en-US" dirty="0" err="1"/>
              <a:t>conceptul</a:t>
            </a:r>
            <a:r>
              <a:rPr lang="en-US" dirty="0"/>
              <a:t> </a:t>
            </a:r>
            <a:r>
              <a:rPr lang="en-US" dirty="0" err="1"/>
              <a:t>matematic</a:t>
            </a:r>
            <a:r>
              <a:rPr lang="en-US" dirty="0"/>
              <a:t> de </a:t>
            </a:r>
            <a:r>
              <a:rPr lang="en-US" dirty="0" err="1"/>
              <a:t>multime</a:t>
            </a:r>
            <a:r>
              <a:rPr lang="en-US" dirty="0"/>
              <a:t>. </a:t>
            </a:r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relevanta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/>
              <a:t>List</a:t>
            </a:r>
            <a:r>
              <a:rPr lang="en-US" dirty="0"/>
              <a:t> - o </a:t>
            </a:r>
            <a:r>
              <a:rPr lang="en-US" dirty="0" err="1"/>
              <a:t>colectie</a:t>
            </a:r>
            <a:r>
              <a:rPr lang="en-US" dirty="0"/>
              <a:t> </a:t>
            </a:r>
            <a:r>
              <a:rPr lang="en-US" dirty="0" err="1"/>
              <a:t>ordonata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. </a:t>
            </a:r>
            <a:r>
              <a:rPr lang="en-US" dirty="0" err="1"/>
              <a:t>Listele</a:t>
            </a:r>
            <a:r>
              <a:rPr lang="en-US" dirty="0"/>
              <a:t> pot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duplicate.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lista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se pot </a:t>
            </a:r>
            <a:r>
              <a:rPr lang="en-US" dirty="0" err="1"/>
              <a:t>accesa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index.</a:t>
            </a:r>
          </a:p>
          <a:p>
            <a:r>
              <a:rPr lang="it-IT" dirty="0"/>
              <a:t> </a:t>
            </a:r>
            <a:r>
              <a:rPr lang="it-IT" b="1" dirty="0"/>
              <a:t>Queue</a:t>
            </a:r>
            <a:r>
              <a:rPr lang="it-IT" dirty="0"/>
              <a:t> - o </a:t>
            </a:r>
            <a:r>
              <a:rPr lang="it-IT" dirty="0" err="1"/>
              <a:t>coada</a:t>
            </a:r>
            <a:r>
              <a:rPr lang="it-IT" dirty="0"/>
              <a:t> la care se </a:t>
            </a:r>
            <a:r>
              <a:rPr lang="it-IT" dirty="0" err="1"/>
              <a:t>poate</a:t>
            </a:r>
            <a:r>
              <a:rPr lang="it-IT" dirty="0"/>
              <a:t> </a:t>
            </a:r>
            <a:r>
              <a:rPr lang="it-IT" dirty="0" err="1"/>
              <a:t>insera</a:t>
            </a:r>
            <a:r>
              <a:rPr lang="it-IT" dirty="0"/>
              <a:t> pe la un </a:t>
            </a:r>
            <a:r>
              <a:rPr lang="it-IT" dirty="0" err="1"/>
              <a:t>singur</a:t>
            </a:r>
            <a:r>
              <a:rPr lang="it-IT" dirty="0"/>
              <a:t> </a:t>
            </a:r>
            <a:r>
              <a:rPr lang="it-IT" dirty="0" err="1"/>
              <a:t>capat</a:t>
            </a:r>
            <a:endParaRPr lang="it-IT" dirty="0"/>
          </a:p>
          <a:p>
            <a:r>
              <a:rPr lang="it-IT" dirty="0"/>
              <a:t> </a:t>
            </a:r>
            <a:r>
              <a:rPr lang="it-IT" b="1" dirty="0"/>
              <a:t>Deque</a:t>
            </a:r>
            <a:r>
              <a:rPr lang="it-IT" dirty="0"/>
              <a:t> - o coada in care se poate insera pe la </a:t>
            </a:r>
            <a:r>
              <a:rPr lang="it-IT" dirty="0" err="1"/>
              <a:t>ambele</a:t>
            </a:r>
            <a:r>
              <a:rPr lang="it-IT" dirty="0"/>
              <a:t> </a:t>
            </a:r>
            <a:r>
              <a:rPr lang="it-IT" dirty="0" err="1"/>
              <a:t>capete</a:t>
            </a:r>
            <a:endParaRPr lang="it-IT" dirty="0"/>
          </a:p>
          <a:p>
            <a:r>
              <a:rPr lang="it-IT" dirty="0"/>
              <a:t> </a:t>
            </a:r>
            <a:r>
              <a:rPr lang="it-IT" b="1" dirty="0"/>
              <a:t>Map</a:t>
            </a:r>
            <a:r>
              <a:rPr lang="it-IT" dirty="0"/>
              <a:t> - un obiect care poate asocia chei si valori. Nu poate contine chei duplicate.</a:t>
            </a:r>
          </a:p>
          <a:p>
            <a:r>
              <a:rPr lang="it-IT" dirty="0"/>
              <a:t> </a:t>
            </a:r>
            <a:r>
              <a:rPr lang="it-IT" b="1" dirty="0"/>
              <a:t>SortedSet</a:t>
            </a:r>
            <a:r>
              <a:rPr lang="it-IT" dirty="0"/>
              <a:t>, </a:t>
            </a:r>
            <a:r>
              <a:rPr lang="it-IT" b="1" dirty="0"/>
              <a:t>SortedMap</a:t>
            </a:r>
            <a:r>
              <a:rPr lang="it-IT" dirty="0"/>
              <a:t> - versiuni sortate ale Set si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3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F1DD-C2E7-4C52-97B9-0508978F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Interfata</a:t>
            </a:r>
            <a:r>
              <a:rPr lang="en-US" b="1" dirty="0"/>
              <a:t>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EE26E-5E51-409E-8878-CFFDFA76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289"/>
            <a:ext cx="10515600" cy="507162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Este </a:t>
            </a:r>
            <a:r>
              <a:rPr lang="es-ES" dirty="0" err="1"/>
              <a:t>folosita</a:t>
            </a:r>
            <a:r>
              <a:rPr lang="es-ES" dirty="0"/>
              <a:t> </a:t>
            </a:r>
            <a:r>
              <a:rPr lang="es-ES" dirty="0" err="1"/>
              <a:t>unde</a:t>
            </a:r>
            <a:r>
              <a:rPr lang="es-ES" dirty="0"/>
              <a:t> este </a:t>
            </a:r>
            <a:r>
              <a:rPr lang="es-ES" dirty="0" err="1"/>
              <a:t>nevoie</a:t>
            </a:r>
            <a:r>
              <a:rPr lang="es-ES" dirty="0"/>
              <a:t> de </a:t>
            </a:r>
            <a:r>
              <a:rPr lang="es-ES" dirty="0" err="1"/>
              <a:t>maximul</a:t>
            </a:r>
            <a:r>
              <a:rPr lang="es-ES" dirty="0"/>
              <a:t> de </a:t>
            </a:r>
            <a:r>
              <a:rPr lang="es-ES" dirty="0" err="1"/>
              <a:t>generalitate</a:t>
            </a:r>
            <a:r>
              <a:rPr lang="es-ES" dirty="0"/>
              <a:t> la </a:t>
            </a:r>
            <a:r>
              <a:rPr lang="es-ES" dirty="0" err="1"/>
              <a:t>pasarea</a:t>
            </a:r>
            <a:r>
              <a:rPr lang="es-ES" dirty="0"/>
              <a:t> </a:t>
            </a:r>
            <a:r>
              <a:rPr lang="es-ES" dirty="0" err="1"/>
              <a:t>colectiilor</a:t>
            </a:r>
            <a:r>
              <a:rPr lang="es-ES" dirty="0"/>
              <a:t>.</a:t>
            </a:r>
          </a:p>
          <a:p>
            <a:r>
              <a:rPr lang="es-ES" dirty="0"/>
              <a:t>Metode de parcurgere a colectiilor: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For-each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/>
              <a:t>Iteratori</a:t>
            </a:r>
            <a:r>
              <a:rPr lang="en-US" b="1" dirty="0"/>
              <a:t> –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cale</a:t>
            </a:r>
            <a:r>
              <a:rPr lang="en-US" dirty="0"/>
              <a:t> de a </a:t>
            </a:r>
            <a:r>
              <a:rPr lang="en-US" dirty="0" err="1"/>
              <a:t>modifica</a:t>
            </a:r>
            <a:r>
              <a:rPr lang="en-US" dirty="0"/>
              <a:t> o </a:t>
            </a:r>
            <a:r>
              <a:rPr lang="en-US" dirty="0" err="1"/>
              <a:t>colectie</a:t>
            </a:r>
            <a:r>
              <a:rPr lang="en-US" dirty="0"/>
              <a:t> in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o </a:t>
            </a:r>
            <a:r>
              <a:rPr lang="en-US" dirty="0" err="1"/>
              <a:t>parcurgem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/>
              <a:t>Operatii</a:t>
            </a:r>
            <a:r>
              <a:rPr lang="en-US" b="1" dirty="0"/>
              <a:t> </a:t>
            </a:r>
            <a:r>
              <a:rPr lang="en-US" b="1" dirty="0" err="1"/>
              <a:t>agregate</a:t>
            </a:r>
            <a:r>
              <a:rPr lang="en-US" b="1" dirty="0"/>
              <a:t> – </a:t>
            </a:r>
            <a:r>
              <a:rPr lang="en-US" dirty="0" err="1"/>
              <a:t>incepand</a:t>
            </a:r>
            <a:r>
              <a:rPr lang="en-US" dirty="0"/>
              <a:t> cu Java 1.8 (o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vedem</a:t>
            </a:r>
            <a:r>
              <a:rPr lang="en-US" dirty="0"/>
              <a:t> in </a:t>
            </a:r>
            <a:r>
              <a:rPr lang="en-US" dirty="0" err="1"/>
              <a:t>ultimul</a:t>
            </a:r>
            <a:r>
              <a:rPr lang="en-US" dirty="0"/>
              <a:t> curs)</a:t>
            </a:r>
          </a:p>
          <a:p>
            <a:r>
              <a:rPr lang="es-ES" dirty="0" err="1"/>
              <a:t>Operatii</a:t>
            </a:r>
            <a:r>
              <a:rPr lang="es-ES" dirty="0"/>
              <a:t> la nivel de </a:t>
            </a:r>
            <a:r>
              <a:rPr lang="es-ES" dirty="0" err="1"/>
              <a:t>intreaga</a:t>
            </a:r>
            <a:r>
              <a:rPr lang="es-ES" dirty="0"/>
              <a:t> </a:t>
            </a:r>
            <a:r>
              <a:rPr lang="es-ES" dirty="0" err="1"/>
              <a:t>colectie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containsAll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addAll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removeAll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retainAll</a:t>
            </a:r>
            <a:endParaRPr lang="en-US" dirty="0"/>
          </a:p>
          <a:p>
            <a:pPr lvl="1"/>
            <a:r>
              <a:rPr lang="en-US" dirty="0"/>
              <a:t> clear</a:t>
            </a:r>
          </a:p>
          <a:p>
            <a:r>
              <a:rPr lang="en-US" dirty="0" err="1"/>
              <a:t>Operatii</a:t>
            </a:r>
            <a:r>
              <a:rPr lang="en-US" dirty="0"/>
              <a:t> de </a:t>
            </a:r>
            <a:r>
              <a:rPr lang="en-US" dirty="0" err="1"/>
              <a:t>interfata</a:t>
            </a:r>
            <a:r>
              <a:rPr lang="en-US" dirty="0"/>
              <a:t> cu array-urile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toArray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903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1322</Words>
  <Application>Microsoft Office PowerPoint</Application>
  <PresentationFormat>Ecran lat</PresentationFormat>
  <Paragraphs>191</Paragraphs>
  <Slides>26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26</vt:i4>
      </vt:variant>
    </vt:vector>
  </HeadingPairs>
  <TitlesOfParts>
    <vt:vector size="31" baseType="lpstr">
      <vt:lpstr>Arial</vt:lpstr>
      <vt:lpstr>Arial Unicode MS</vt:lpstr>
      <vt:lpstr>Calibri</vt:lpstr>
      <vt:lpstr>Calibri Light</vt:lpstr>
      <vt:lpstr>Office Theme</vt:lpstr>
      <vt:lpstr>Curs Java – modul 2</vt:lpstr>
      <vt:lpstr>Cuprins:</vt:lpstr>
      <vt:lpstr>1) Clasa Object</vt:lpstr>
      <vt:lpstr>Metoda toString()</vt:lpstr>
      <vt:lpstr>Metoda equals()</vt:lpstr>
      <vt:lpstr>2) Colectii</vt:lpstr>
      <vt:lpstr>Prezentare PowerPoint</vt:lpstr>
      <vt:lpstr>Interfete de baza</vt:lpstr>
      <vt:lpstr>Interfata Collection</vt:lpstr>
      <vt:lpstr>Interfata Set</vt:lpstr>
      <vt:lpstr>Interfata Set (continued)</vt:lpstr>
      <vt:lpstr>Prezentare PowerPoint</vt:lpstr>
      <vt:lpstr>Interfata List</vt:lpstr>
      <vt:lpstr>Interfata List (continued)</vt:lpstr>
      <vt:lpstr>-Un ArrayList este o zona continua de memorie  -Un LinkedList este format din noduri, care contin informatie, o referinta catre nodul precedent si o referinta catre nodul urmator si NU este o zona continua de memorie </vt:lpstr>
      <vt:lpstr>Prezentare PowerPoint</vt:lpstr>
      <vt:lpstr>ArrayList VS LinkedList (continued)</vt:lpstr>
      <vt:lpstr>Interfata Queue:</vt:lpstr>
      <vt:lpstr>Interfata Deque</vt:lpstr>
      <vt:lpstr>Interfata Map</vt:lpstr>
      <vt:lpstr>Interfata Map (cont’d)</vt:lpstr>
      <vt:lpstr>O(1) = timp liniar, constant, nu depinde de marimea inputului (n) O(log(n)) = timp logaritmic; creste progresiv, in functie de cat de mare e n; in cazul nostru, n reprezinta numarul de elemente din map  Prin urmare, HashMap e mai rapid</vt:lpstr>
      <vt:lpstr>Operatii asupra colectiilor</vt:lpstr>
      <vt:lpstr>Sortarea colectiilor</vt:lpstr>
      <vt:lpstr>Interfata SortedSet </vt:lpstr>
      <vt:lpstr>Interfata SortedMap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Java – modul 2</dc:title>
  <dc:creator>Patricia Popa</dc:creator>
  <cp:lastModifiedBy>Patricia</cp:lastModifiedBy>
  <cp:revision>108</cp:revision>
  <dcterms:created xsi:type="dcterms:W3CDTF">2019-09-24T06:34:14Z</dcterms:created>
  <dcterms:modified xsi:type="dcterms:W3CDTF">2019-10-15T18:30:00Z</dcterms:modified>
</cp:coreProperties>
</file>