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57" r:id="rId3"/>
    <p:sldId id="258" r:id="rId4"/>
    <p:sldId id="260" r:id="rId5"/>
    <p:sldId id="262" r:id="rId6"/>
    <p:sldId id="259" r:id="rId7"/>
    <p:sldId id="263" r:id="rId8"/>
    <p:sldId id="264" r:id="rId9"/>
    <p:sldId id="265" r:id="rId10"/>
    <p:sldId id="266" r:id="rId11"/>
    <p:sldId id="269" r:id="rId12"/>
    <p:sldId id="270" r:id="rId13"/>
    <p:sldId id="271" r:id="rId14"/>
    <p:sldId id="289" r:id="rId15"/>
    <p:sldId id="275" r:id="rId16"/>
    <p:sldId id="273" r:id="rId17"/>
    <p:sldId id="276" r:id="rId18"/>
    <p:sldId id="280" r:id="rId19"/>
    <p:sldId id="290" r:id="rId20"/>
    <p:sldId id="295" r:id="rId21"/>
    <p:sldId id="292" r:id="rId22"/>
    <p:sldId id="293" r:id="rId23"/>
    <p:sldId id="296" r:id="rId24"/>
    <p:sldId id="2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98"/>
    <p:restoredTop sz="79556"/>
  </p:normalViewPr>
  <p:slideViewPr>
    <p:cSldViewPr snapToGrid="0" snapToObjects="1">
      <p:cViewPr>
        <p:scale>
          <a:sx n="106" d="100"/>
          <a:sy n="106" d="100"/>
        </p:scale>
        <p:origin x="19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32321-A660-9C45-82BD-0A71F3C8F2EB}" type="datetimeFigureOut">
              <a:rPr lang="en-US" smtClean="0"/>
              <a:t>3/29/22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A8FC1-2419-D843-B7C8-278EDD01D073}" type="slidenum">
              <a:rPr lang="en-US" smtClean="0"/>
              <a:t>‹#›</a:t>
            </a:fld>
            <a:endParaRPr lang="en-US"/>
          </a:p>
        </p:txBody>
      </p:sp>
    </p:spTree>
    <p:extLst>
      <p:ext uri="{BB962C8B-B14F-4D97-AF65-F5344CB8AC3E}">
        <p14:creationId xmlns:p14="http://schemas.microsoft.com/office/powerpoint/2010/main" val="2070166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246AB17-65B5-4681-8BFB-5763490D5931}" type="slidenum">
              <a:rPr lang="zh-CN" altLang="en-US" smtClean="0"/>
              <a:t>12</a:t>
            </a:fld>
            <a:endParaRPr lang="zh-CN" altLang="en-US"/>
          </a:p>
        </p:txBody>
      </p:sp>
    </p:spTree>
    <p:extLst>
      <p:ext uri="{BB962C8B-B14F-4D97-AF65-F5344CB8AC3E}">
        <p14:creationId xmlns:p14="http://schemas.microsoft.com/office/powerpoint/2010/main" val="251818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3/29/22</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4173319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3/29/22</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87712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3/29/22</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87602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3/29/22</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05415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3/29/22</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88021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3/29/22</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04031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3/29/22</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5761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3/29/22</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2241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3/29/22</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86543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3/29/22</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66813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3/29/22</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02179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3/29/22</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68970344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elp.com/dataset/documentation/mai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121316-E4D0-41D7-9C79-9FF8F36D4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B1DD7629-9743-0FBB-CDE8-4CBE9B082A38}"/>
              </a:ext>
            </a:extLst>
          </p:cNvPr>
          <p:cNvPicPr>
            <a:picLocks noChangeAspect="1"/>
          </p:cNvPicPr>
          <p:nvPr/>
        </p:nvPicPr>
        <p:blipFill rotWithShape="1">
          <a:blip r:embed="rId2"/>
          <a:srcRect l="16952" r="23714" b="-1"/>
          <a:stretch/>
        </p:blipFill>
        <p:spPr>
          <a:xfrm>
            <a:off x="0" y="12037"/>
            <a:ext cx="6096000" cy="6857990"/>
          </a:xfrm>
          <a:prstGeom prst="rect">
            <a:avLst/>
          </a:prstGeom>
        </p:spPr>
      </p:pic>
      <p:sp>
        <p:nvSpPr>
          <p:cNvPr id="11" name="Rectangle 10">
            <a:extLst>
              <a:ext uri="{FF2B5EF4-FFF2-40B4-BE49-F238E27FC236}">
                <a16:creationId xmlns:a16="http://schemas.microsoft.com/office/drawing/2014/main" id="{07EE0F9E-42CB-4AE4-971C-7BD191D5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AEB967B-31A3-42E3-8382-73443D264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1371601"/>
            <a:ext cx="3390900" cy="411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E95F89-D74A-5B45-9E05-04C365F11054}"/>
              </a:ext>
            </a:extLst>
          </p:cNvPr>
          <p:cNvSpPr>
            <a:spLocks noGrp="1"/>
          </p:cNvSpPr>
          <p:nvPr>
            <p:ph type="ctrTitle"/>
          </p:nvPr>
        </p:nvSpPr>
        <p:spPr>
          <a:xfrm>
            <a:off x="7467599" y="1385301"/>
            <a:ext cx="3390900" cy="2057400"/>
          </a:xfrm>
        </p:spPr>
        <p:txBody>
          <a:bodyPr>
            <a:normAutofit/>
          </a:bodyPr>
          <a:lstStyle/>
          <a:p>
            <a:r>
              <a:rPr lang="en-US" sz="3200" dirty="0"/>
              <a:t>Restaurant stars prediction</a:t>
            </a:r>
          </a:p>
        </p:txBody>
      </p:sp>
      <p:sp>
        <p:nvSpPr>
          <p:cNvPr id="3" name="Subtitle 2">
            <a:extLst>
              <a:ext uri="{FF2B5EF4-FFF2-40B4-BE49-F238E27FC236}">
                <a16:creationId xmlns:a16="http://schemas.microsoft.com/office/drawing/2014/main" id="{42F7E01B-5B80-064D-9D16-185BE3A03D6B}"/>
              </a:ext>
            </a:extLst>
          </p:cNvPr>
          <p:cNvSpPr>
            <a:spLocks noGrp="1"/>
          </p:cNvSpPr>
          <p:nvPr>
            <p:ph type="subTitle" idx="1"/>
          </p:nvPr>
        </p:nvSpPr>
        <p:spPr>
          <a:xfrm>
            <a:off x="7952936" y="4114800"/>
            <a:ext cx="2466535" cy="1029286"/>
          </a:xfrm>
        </p:spPr>
        <p:txBody>
          <a:bodyPr>
            <a:normAutofit fontScale="25000" lnSpcReduction="20000"/>
          </a:bodyPr>
          <a:lstStyle/>
          <a:p>
            <a:pPr algn="l"/>
            <a:r>
              <a:rPr lang="en-US" sz="7200" i="0" dirty="0" err="1"/>
              <a:t>Jiahao</a:t>
            </a:r>
            <a:r>
              <a:rPr lang="en-US" sz="7200" i="0" dirty="0"/>
              <a:t> Shao          js5954</a:t>
            </a:r>
            <a:endParaRPr lang="en-US" sz="6400" dirty="0"/>
          </a:p>
          <a:p>
            <a:pPr algn="l"/>
            <a:r>
              <a:rPr lang="en-US" sz="7200" i="0" dirty="0" err="1"/>
              <a:t>Peixuan</a:t>
            </a:r>
            <a:r>
              <a:rPr lang="en-US" sz="7200" i="0" dirty="0"/>
              <a:t> Song       ps3193</a:t>
            </a:r>
            <a:endParaRPr lang="en-US" sz="6400" dirty="0"/>
          </a:p>
          <a:p>
            <a:pPr algn="l"/>
            <a:r>
              <a:rPr lang="en-US" sz="7200" i="0" dirty="0"/>
              <a:t>Rong Xu              rx2180</a:t>
            </a:r>
            <a:endParaRPr lang="en-US" sz="6400" dirty="0"/>
          </a:p>
          <a:p>
            <a:br>
              <a:rPr lang="en-US" sz="2000" dirty="0"/>
            </a:br>
            <a:endParaRPr lang="en-US" sz="2000" dirty="0"/>
          </a:p>
        </p:txBody>
      </p:sp>
    </p:spTree>
    <p:extLst>
      <p:ext uri="{BB962C8B-B14F-4D97-AF65-F5344CB8AC3E}">
        <p14:creationId xmlns:p14="http://schemas.microsoft.com/office/powerpoint/2010/main" val="4188270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94479BDC-8A88-1B4E-8F78-5E7714D80B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8125" y="834148"/>
            <a:ext cx="5632450" cy="24332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E16ED77-926D-0E46-9F97-A224820F41F3}"/>
              </a:ext>
            </a:extLst>
          </p:cNvPr>
          <p:cNvSpPr txBox="1"/>
          <p:nvPr/>
        </p:nvSpPr>
        <p:spPr>
          <a:xfrm>
            <a:off x="4939644" y="3267366"/>
            <a:ext cx="2825277" cy="3046988"/>
          </a:xfrm>
          <a:prstGeom prst="rect">
            <a:avLst/>
          </a:prstGeom>
          <a:noFill/>
        </p:spPr>
        <p:txBody>
          <a:bodyPr wrap="square">
            <a:spAutoFit/>
          </a:bodyPr>
          <a:lstStyle/>
          <a:p>
            <a:r>
              <a:rPr lang="en-US" sz="1200" dirty="0"/>
              <a:t>70130  New Orleans, LA,       California</a:t>
            </a:r>
          </a:p>
          <a:p>
            <a:r>
              <a:rPr lang="en-US" sz="1200" dirty="0"/>
              <a:t>19107  Philadelphia,               Pennsylvania</a:t>
            </a:r>
          </a:p>
          <a:p>
            <a:r>
              <a:rPr lang="en-US" sz="1200" dirty="0"/>
              <a:t>37203  Nashville,                   Tennessee</a:t>
            </a:r>
          </a:p>
          <a:p>
            <a:r>
              <a:rPr lang="en-US" sz="1200" dirty="0"/>
              <a:t>19147  Philadelphia,               Pennsylvania</a:t>
            </a:r>
          </a:p>
          <a:p>
            <a:r>
              <a:rPr lang="en-US" sz="1200" dirty="0"/>
              <a:t>19104  Philadelphia,               Pennsylvania</a:t>
            </a:r>
          </a:p>
          <a:p>
            <a:r>
              <a:rPr lang="en-US" sz="1200" dirty="0"/>
              <a:t>19103  Philadelphia,               Pennsylvania</a:t>
            </a:r>
          </a:p>
          <a:p>
            <a:r>
              <a:rPr lang="en-US" sz="1200" dirty="0"/>
              <a:t>89502  Reno,                        NV</a:t>
            </a:r>
          </a:p>
          <a:p>
            <a:r>
              <a:rPr lang="en-US" sz="1200" dirty="0"/>
              <a:t>93101  Santa Barbara,            California</a:t>
            </a:r>
          </a:p>
          <a:p>
            <a:r>
              <a:rPr lang="en-US" sz="1200" dirty="0"/>
              <a:t>33511  Hillsborough County,   Florida</a:t>
            </a:r>
          </a:p>
          <a:p>
            <a:r>
              <a:rPr lang="en-US" sz="1200" dirty="0"/>
              <a:t>33607  Tampa,                       Florida</a:t>
            </a:r>
          </a:p>
          <a:p>
            <a:r>
              <a:rPr lang="en-US" sz="1200" dirty="0"/>
              <a:t>37211  Nashville,                   Tennessee</a:t>
            </a:r>
          </a:p>
          <a:p>
            <a:r>
              <a:rPr lang="en-US" sz="1200" dirty="0"/>
              <a:t>19148  Philadelphia,               Pennsylvania</a:t>
            </a:r>
          </a:p>
          <a:p>
            <a:r>
              <a:rPr lang="en-US" sz="1200" dirty="0"/>
              <a:t>46204  Indianapolis,               Indiana</a:t>
            </a:r>
          </a:p>
          <a:p>
            <a:r>
              <a:rPr lang="en-US" sz="1200" dirty="0"/>
              <a:t>83702  Ada County,               Idaho</a:t>
            </a:r>
          </a:p>
          <a:p>
            <a:r>
              <a:rPr lang="en-US" sz="1200" dirty="0"/>
              <a:t>33701  St. Petersburg,            Florida</a:t>
            </a:r>
          </a:p>
          <a:p>
            <a:endParaRPr lang="en-US" sz="1200" dirty="0"/>
          </a:p>
        </p:txBody>
      </p:sp>
      <p:sp>
        <p:nvSpPr>
          <p:cNvPr id="5" name="TextBox 4">
            <a:extLst>
              <a:ext uri="{FF2B5EF4-FFF2-40B4-BE49-F238E27FC236}">
                <a16:creationId xmlns:a16="http://schemas.microsoft.com/office/drawing/2014/main" id="{49B52600-C1E3-4244-B230-EC0400952E97}"/>
              </a:ext>
            </a:extLst>
          </p:cNvPr>
          <p:cNvSpPr txBox="1"/>
          <p:nvPr/>
        </p:nvSpPr>
        <p:spPr>
          <a:xfrm>
            <a:off x="8675100" y="3267366"/>
            <a:ext cx="2866490" cy="3046988"/>
          </a:xfrm>
          <a:prstGeom prst="rect">
            <a:avLst/>
          </a:prstGeom>
          <a:noFill/>
        </p:spPr>
        <p:txBody>
          <a:bodyPr wrap="none" rtlCol="0">
            <a:spAutoFit/>
          </a:bodyPr>
          <a:lstStyle/>
          <a:p>
            <a:r>
              <a:rPr lang="en-US" sz="1200" dirty="0"/>
              <a:t>37214  Nashville,                    Tennessee</a:t>
            </a:r>
          </a:p>
          <a:p>
            <a:r>
              <a:rPr lang="en-US" sz="1200" dirty="0"/>
              <a:t>85719  Tucson,                        Arizona</a:t>
            </a:r>
          </a:p>
          <a:p>
            <a:r>
              <a:rPr lang="en-US" sz="1200" dirty="0"/>
              <a:t>46032  Hamilton County,        Indiana</a:t>
            </a:r>
          </a:p>
          <a:p>
            <a:r>
              <a:rPr lang="en-US" sz="1200" dirty="0"/>
              <a:t>33602  Tampa,                        Florida</a:t>
            </a:r>
          </a:p>
          <a:p>
            <a:r>
              <a:rPr lang="en-US" sz="1200" dirty="0"/>
              <a:t>33612  Hillsborough County,   Florida</a:t>
            </a:r>
          </a:p>
          <a:p>
            <a:r>
              <a:rPr lang="en-US" sz="1200" dirty="0"/>
              <a:t>85705  Pima County,               Arizona</a:t>
            </a:r>
          </a:p>
          <a:p>
            <a:r>
              <a:rPr lang="en-US" sz="1200" dirty="0"/>
              <a:t>83642  Ada County,                Idaho</a:t>
            </a:r>
          </a:p>
          <a:p>
            <a:r>
              <a:rPr lang="en-US" sz="1200" dirty="0"/>
              <a:t>70115  New Orleans, LA,        California</a:t>
            </a:r>
          </a:p>
          <a:p>
            <a:r>
              <a:rPr lang="en-US" sz="1200" dirty="0"/>
              <a:t>37067  Williamson County,      Tennessee</a:t>
            </a:r>
          </a:p>
          <a:p>
            <a:r>
              <a:rPr lang="en-US" sz="1200" dirty="0"/>
              <a:t>37209  Nashville,                    Tennessee</a:t>
            </a:r>
          </a:p>
          <a:p>
            <a:r>
              <a:rPr lang="en-US" sz="1200" dirty="0"/>
              <a:t>70119  New Orleans,              Louisiana</a:t>
            </a:r>
          </a:p>
          <a:p>
            <a:r>
              <a:rPr lang="en-US" sz="1200" dirty="0"/>
              <a:t>93117  Santa Barbara County,  California</a:t>
            </a:r>
          </a:p>
          <a:p>
            <a:r>
              <a:rPr lang="en-US" sz="1200" dirty="0"/>
              <a:t>19106  Philadelphia,                Pennsylvania</a:t>
            </a:r>
          </a:p>
          <a:p>
            <a:r>
              <a:rPr lang="en-US" sz="1200" dirty="0"/>
              <a:t>37064  Williamson County,      Tennessee</a:t>
            </a:r>
          </a:p>
          <a:p>
            <a:r>
              <a:rPr lang="en-US" sz="1200" dirty="0"/>
              <a:t>46220  Marion County,           Indiana</a:t>
            </a:r>
          </a:p>
          <a:p>
            <a:endParaRPr lang="en-US" sz="1200" dirty="0"/>
          </a:p>
        </p:txBody>
      </p:sp>
      <p:sp>
        <p:nvSpPr>
          <p:cNvPr id="11" name="Title 1">
            <a:extLst>
              <a:ext uri="{FF2B5EF4-FFF2-40B4-BE49-F238E27FC236}">
                <a16:creationId xmlns:a16="http://schemas.microsoft.com/office/drawing/2014/main" id="{F3F02065-9C54-4A4A-B6A0-067393B34233}"/>
              </a:ext>
            </a:extLst>
          </p:cNvPr>
          <p:cNvSpPr>
            <a:spLocks noGrp="1"/>
          </p:cNvSpPr>
          <p:nvPr>
            <p:ph type="title"/>
          </p:nvPr>
        </p:nvSpPr>
        <p:spPr>
          <a:xfrm>
            <a:off x="145355" y="1371600"/>
            <a:ext cx="3785992" cy="4114800"/>
          </a:xfrm>
        </p:spPr>
        <p:txBody>
          <a:bodyPr anchor="ctr">
            <a:normAutofit/>
          </a:bodyPr>
          <a:lstStyle/>
          <a:p>
            <a:pPr algn="ctr"/>
            <a:br>
              <a:rPr lang="en-US" dirty="0">
                <a:solidFill>
                  <a:schemeClr val="bg2"/>
                </a:solidFill>
              </a:rPr>
            </a:br>
            <a:r>
              <a:rPr lang="en-US" dirty="0">
                <a:solidFill>
                  <a:schemeClr val="bg2"/>
                </a:solidFill>
              </a:rPr>
              <a:t>DATA VISUALIZATION</a:t>
            </a:r>
            <a:br>
              <a:rPr lang="en-US" dirty="0">
                <a:solidFill>
                  <a:schemeClr val="bg2"/>
                </a:solidFill>
              </a:rPr>
            </a:br>
            <a:br>
              <a:rPr lang="en-US" dirty="0">
                <a:solidFill>
                  <a:schemeClr val="bg2"/>
                </a:solidFill>
              </a:rPr>
            </a:br>
            <a:r>
              <a:rPr lang="en-US" dirty="0">
                <a:solidFill>
                  <a:schemeClr val="bg2"/>
                </a:solidFill>
              </a:rPr>
              <a:t>LOCATIONS</a:t>
            </a:r>
            <a:br>
              <a:rPr lang="en-US" dirty="0">
                <a:solidFill>
                  <a:schemeClr val="bg2"/>
                </a:solidFill>
              </a:rPr>
            </a:br>
            <a:br>
              <a:rPr lang="en-US" dirty="0">
                <a:solidFill>
                  <a:schemeClr val="bg2"/>
                </a:solidFill>
              </a:rPr>
            </a:br>
            <a:endParaRPr lang="en-US" dirty="0">
              <a:solidFill>
                <a:schemeClr val="bg2"/>
              </a:solidFill>
            </a:endParaRPr>
          </a:p>
        </p:txBody>
      </p:sp>
    </p:spTree>
    <p:extLst>
      <p:ext uri="{BB962C8B-B14F-4D97-AF65-F5344CB8AC3E}">
        <p14:creationId xmlns:p14="http://schemas.microsoft.com/office/powerpoint/2010/main" val="257180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AB6B508-0A22-476F-92AA-0673871F5C33}"/>
              </a:ext>
            </a:extLst>
          </p:cNvPr>
          <p:cNvSpPr>
            <a:spLocks noGrp="1"/>
          </p:cNvSpPr>
          <p:nvPr>
            <p:ph type="title"/>
          </p:nvPr>
        </p:nvSpPr>
        <p:spPr>
          <a:xfrm>
            <a:off x="1371599" y="1010097"/>
            <a:ext cx="9486901" cy="1010088"/>
          </a:xfrm>
        </p:spPr>
        <p:txBody>
          <a:bodyPr anchor="b">
            <a:normAutofit/>
          </a:bodyPr>
          <a:lstStyle/>
          <a:p>
            <a:pPr algn="ctr"/>
            <a:r>
              <a:rPr lang="en-US" altLang="zh-CN"/>
              <a:t>Methods</a:t>
            </a:r>
            <a:endParaRPr lang="zh-CN" altLang="en-US"/>
          </a:p>
        </p:txBody>
      </p:sp>
      <p:sp>
        <p:nvSpPr>
          <p:cNvPr id="3" name="内容占位符 2">
            <a:extLst>
              <a:ext uri="{FF2B5EF4-FFF2-40B4-BE49-F238E27FC236}">
                <a16:creationId xmlns:a16="http://schemas.microsoft.com/office/drawing/2014/main" id="{CC4B0E0C-C418-4EAF-8F82-465B1883C15A}"/>
              </a:ext>
            </a:extLst>
          </p:cNvPr>
          <p:cNvSpPr>
            <a:spLocks noGrp="1"/>
          </p:cNvSpPr>
          <p:nvPr>
            <p:ph idx="1"/>
          </p:nvPr>
        </p:nvSpPr>
        <p:spPr>
          <a:xfrm>
            <a:off x="1371600" y="2206257"/>
            <a:ext cx="9486901" cy="3540642"/>
          </a:xfrm>
        </p:spPr>
        <p:txBody>
          <a:bodyPr>
            <a:normAutofit/>
          </a:bodyPr>
          <a:lstStyle/>
          <a:p>
            <a:pPr>
              <a:buFont typeface="Wingdings" panose="05000000000000000000" pitchFamily="2" charset="2"/>
              <a:buChar char="l"/>
            </a:pPr>
            <a:r>
              <a:rPr lang="en-US" altLang="zh-CN" dirty="0"/>
              <a:t> Linear Regression </a:t>
            </a:r>
          </a:p>
          <a:p>
            <a:pPr>
              <a:buFont typeface="Wingdings" panose="05000000000000000000" pitchFamily="2" charset="2"/>
              <a:buChar char="l"/>
            </a:pPr>
            <a:r>
              <a:rPr lang="en-US" altLang="zh-CN" dirty="0"/>
              <a:t> Decision Tree Regression</a:t>
            </a:r>
          </a:p>
          <a:p>
            <a:pPr>
              <a:buFont typeface="Wingdings" panose="05000000000000000000" pitchFamily="2" charset="2"/>
              <a:buChar char="l"/>
            </a:pPr>
            <a:r>
              <a:rPr lang="en-US" altLang="zh-CN" dirty="0"/>
              <a:t>Gradient Boosting Regressor</a:t>
            </a:r>
          </a:p>
          <a:p>
            <a:pPr>
              <a:buFont typeface="Wingdings" panose="05000000000000000000" pitchFamily="2" charset="2"/>
              <a:buChar char="l"/>
            </a:pPr>
            <a:r>
              <a:rPr lang="en-US" altLang="zh-CN" dirty="0"/>
              <a:t>Stacking Regressors</a:t>
            </a:r>
          </a:p>
          <a:p>
            <a:pPr>
              <a:buFont typeface="Wingdings" panose="05000000000000000000" pitchFamily="2" charset="2"/>
              <a:buChar char="l"/>
            </a:pPr>
            <a:r>
              <a:rPr lang="en-US" altLang="zh-CN" dirty="0"/>
              <a:t>Gradient Boosting Classifiers </a:t>
            </a:r>
          </a:p>
          <a:p>
            <a:pPr>
              <a:buFont typeface="Wingdings" panose="05000000000000000000" pitchFamily="2" charset="2"/>
              <a:buChar char="l"/>
            </a:pPr>
            <a:r>
              <a:rPr lang="en-US" altLang="zh-CN" dirty="0"/>
              <a:t>Random Forest Classifiers</a:t>
            </a:r>
          </a:p>
        </p:txBody>
      </p:sp>
    </p:spTree>
    <p:extLst>
      <p:ext uri="{BB962C8B-B14F-4D97-AF65-F5344CB8AC3E}">
        <p14:creationId xmlns:p14="http://schemas.microsoft.com/office/powerpoint/2010/main" val="2619834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E31E75F-3C0F-4C41-B63C-CB99BDA47B3D}"/>
              </a:ext>
            </a:extLst>
          </p:cNvPr>
          <p:cNvSpPr>
            <a:spLocks noGrp="1"/>
          </p:cNvSpPr>
          <p:nvPr>
            <p:ph type="title"/>
          </p:nvPr>
        </p:nvSpPr>
        <p:spPr>
          <a:xfrm>
            <a:off x="1371599" y="1010097"/>
            <a:ext cx="9486901" cy="1010088"/>
          </a:xfrm>
        </p:spPr>
        <p:txBody>
          <a:bodyPr anchor="b">
            <a:normAutofit/>
          </a:bodyPr>
          <a:lstStyle/>
          <a:p>
            <a:pPr algn="ctr"/>
            <a:r>
              <a:rPr lang="en-US" altLang="zh-CN" dirty="0"/>
              <a:t>Linear Regression</a:t>
            </a:r>
            <a:endParaRPr lang="zh-CN" altLang="en-US" dirty="0"/>
          </a:p>
        </p:txBody>
      </p:sp>
      <p:sp>
        <p:nvSpPr>
          <p:cNvPr id="3" name="内容占位符 2">
            <a:extLst>
              <a:ext uri="{FF2B5EF4-FFF2-40B4-BE49-F238E27FC236}">
                <a16:creationId xmlns:a16="http://schemas.microsoft.com/office/drawing/2014/main" id="{CD88CDBB-2654-4DD0-8574-CB4DDA239626}"/>
              </a:ext>
            </a:extLst>
          </p:cNvPr>
          <p:cNvSpPr>
            <a:spLocks noGrp="1"/>
          </p:cNvSpPr>
          <p:nvPr>
            <p:ph idx="1"/>
          </p:nvPr>
        </p:nvSpPr>
        <p:spPr>
          <a:xfrm>
            <a:off x="1371600" y="2206257"/>
            <a:ext cx="9486901" cy="3540642"/>
          </a:xfrm>
        </p:spPr>
        <p:txBody>
          <a:bodyPr>
            <a:normAutofit/>
          </a:bodyPr>
          <a:lstStyle/>
          <a:p>
            <a:pPr>
              <a:buFont typeface="Wingdings" panose="05000000000000000000" pitchFamily="2" charset="2"/>
              <a:buChar char="l"/>
            </a:pPr>
            <a:r>
              <a:rPr lang="en-US" altLang="zh-CN" dirty="0"/>
              <a:t> Package: a R like package </a:t>
            </a:r>
            <a:r>
              <a:rPr lang="en-US" altLang="zh-CN" dirty="0" err="1"/>
              <a:t>statsmodels</a:t>
            </a:r>
            <a:endParaRPr lang="en-US" altLang="zh-CN" dirty="0"/>
          </a:p>
          <a:p>
            <a:pPr>
              <a:buFont typeface="Wingdings" panose="05000000000000000000" pitchFamily="2" charset="2"/>
              <a:buChar char="l"/>
            </a:pPr>
            <a:r>
              <a:rPr lang="en-US" altLang="zh-CN" dirty="0"/>
              <a:t> Variables:</a:t>
            </a:r>
          </a:p>
          <a:p>
            <a:pPr lvl="1">
              <a:buFont typeface="Wingdings" panose="05000000000000000000" pitchFamily="2" charset="2"/>
              <a:buChar char="l"/>
            </a:pPr>
            <a:r>
              <a:rPr lang="en-US" altLang="zh-CN" dirty="0"/>
              <a:t> Response: Stars</a:t>
            </a:r>
          </a:p>
          <a:p>
            <a:pPr lvl="1">
              <a:buFont typeface="Wingdings" panose="05000000000000000000" pitchFamily="2" charset="2"/>
              <a:buChar char="l"/>
            </a:pPr>
            <a:r>
              <a:rPr lang="en-US" altLang="zh-CN" dirty="0"/>
              <a:t> Predictor variables:  state, </a:t>
            </a:r>
            <a:r>
              <a:rPr lang="en-US" altLang="zh-CN" dirty="0" err="1"/>
              <a:t>review_count</a:t>
            </a:r>
            <a:r>
              <a:rPr lang="en-US" altLang="zh-CN" dirty="0"/>
              <a:t>, </a:t>
            </a:r>
            <a:r>
              <a:rPr lang="en-US" altLang="zh-CN" dirty="0" err="1"/>
              <a:t>RestaurantsDelivery</a:t>
            </a:r>
            <a:r>
              <a:rPr lang="en-US" altLang="zh-CN" dirty="0"/>
              <a:t>, RestaurantsPriceRange2,       </a:t>
            </a:r>
            <a:r>
              <a:rPr lang="en-US" altLang="zh-CN" dirty="0" err="1"/>
              <a:t>RestaurantsTakeOut</a:t>
            </a:r>
            <a:r>
              <a:rPr lang="en-US" altLang="zh-CN" dirty="0"/>
              <a:t>, </a:t>
            </a:r>
            <a:r>
              <a:rPr lang="en-US" altLang="zh-CN" dirty="0" err="1"/>
              <a:t>opendays_work</a:t>
            </a:r>
            <a:r>
              <a:rPr lang="en-US" altLang="zh-CN" dirty="0"/>
              <a:t>, </a:t>
            </a:r>
            <a:r>
              <a:rPr lang="en-US" altLang="zh-CN" dirty="0" err="1"/>
              <a:t>opendays_weekend</a:t>
            </a:r>
            <a:r>
              <a:rPr lang="en-US" altLang="zh-CN" dirty="0"/>
              <a:t>, </a:t>
            </a:r>
            <a:r>
              <a:rPr lang="en-US" altLang="zh-CN" dirty="0" err="1"/>
              <a:t>open_workday</a:t>
            </a:r>
            <a:r>
              <a:rPr lang="en-US" altLang="zh-CN" dirty="0"/>
              <a:t>, </a:t>
            </a:r>
            <a:r>
              <a:rPr lang="en-US" altLang="zh-CN" dirty="0" err="1"/>
              <a:t>open_weekend</a:t>
            </a:r>
            <a:r>
              <a:rPr lang="en-US" altLang="zh-CN" dirty="0"/>
              <a:t>, Service.</a:t>
            </a:r>
          </a:p>
          <a:p>
            <a:pPr lvl="1">
              <a:buFont typeface="Wingdings" panose="05000000000000000000" pitchFamily="2" charset="2"/>
              <a:buChar char="l"/>
            </a:pPr>
            <a:r>
              <a:rPr lang="en-US" altLang="zh-CN" dirty="0"/>
              <a:t> We deleted some variables like </a:t>
            </a:r>
            <a:r>
              <a:rPr lang="en-US" altLang="zh-CN" dirty="0" err="1"/>
              <a:t>close_weekday</a:t>
            </a:r>
            <a:r>
              <a:rPr lang="en-US" altLang="zh-CN" dirty="0"/>
              <a:t>, and </a:t>
            </a:r>
            <a:r>
              <a:rPr lang="en-US" altLang="zh-CN" dirty="0" err="1"/>
              <a:t>close_weekend</a:t>
            </a:r>
            <a:r>
              <a:rPr lang="en-US" altLang="zh-CN" dirty="0"/>
              <a:t> to avoid high correlation towards X.</a:t>
            </a:r>
          </a:p>
          <a:p>
            <a:pPr>
              <a:buFont typeface="Wingdings" panose="05000000000000000000" pitchFamily="2" charset="2"/>
              <a:buChar char="l"/>
            </a:pPr>
            <a:r>
              <a:rPr lang="en-US" altLang="zh-CN" dirty="0"/>
              <a:t> Fit a linear model using the variables</a:t>
            </a:r>
          </a:p>
          <a:p>
            <a:pPr lvl="1"/>
            <a:endParaRPr lang="en-US" altLang="zh-CN" dirty="0"/>
          </a:p>
          <a:p>
            <a:pPr lvl="1"/>
            <a:endParaRPr lang="en-US" altLang="zh-CN" dirty="0"/>
          </a:p>
        </p:txBody>
      </p:sp>
    </p:spTree>
    <p:extLst>
      <p:ext uri="{BB962C8B-B14F-4D97-AF65-F5344CB8AC3E}">
        <p14:creationId xmlns:p14="http://schemas.microsoft.com/office/powerpoint/2010/main" val="3195352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A8AC3CD-ED4E-47B5-A42A-F32B90340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B9DFAC8-424C-49EA-AC8A-002889678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BF48970-604D-477E-81AC-312EB0247428}"/>
              </a:ext>
            </a:extLst>
          </p:cNvPr>
          <p:cNvSpPr>
            <a:spLocks noGrp="1"/>
          </p:cNvSpPr>
          <p:nvPr>
            <p:ph type="title"/>
          </p:nvPr>
        </p:nvSpPr>
        <p:spPr>
          <a:xfrm>
            <a:off x="698528" y="685800"/>
            <a:ext cx="3378172" cy="5486400"/>
          </a:xfrm>
        </p:spPr>
        <p:txBody>
          <a:bodyPr vert="horz" lIns="91440" tIns="45720" rIns="91440" bIns="45720" rtlCol="0" anchor="ctr">
            <a:normAutofit/>
          </a:bodyPr>
          <a:lstStyle/>
          <a:p>
            <a:pPr algn="ctr"/>
            <a:r>
              <a:rPr lang="en-US" altLang="zh-CN" kern="1200" cap="all" spc="300" baseline="0" dirty="0">
                <a:solidFill>
                  <a:schemeClr val="tx2"/>
                </a:solidFill>
                <a:latin typeface="+mj-lt"/>
                <a:ea typeface="+mj-ea"/>
                <a:cs typeface="+mj-cs"/>
              </a:rPr>
              <a:t>Results</a:t>
            </a:r>
          </a:p>
        </p:txBody>
      </p:sp>
      <p:pic>
        <p:nvPicPr>
          <p:cNvPr id="6" name="内容占位符 5" descr="Table&#10;&#10;Description automatically generated">
            <a:extLst>
              <a:ext uri="{FF2B5EF4-FFF2-40B4-BE49-F238E27FC236}">
                <a16:creationId xmlns:a16="http://schemas.microsoft.com/office/drawing/2014/main" id="{5BD6482F-0637-428C-8A00-2EBE3D344C97}"/>
              </a:ext>
            </a:extLst>
          </p:cNvPr>
          <p:cNvPicPr>
            <a:picLocks noGrp="1" noChangeAspect="1"/>
          </p:cNvPicPr>
          <p:nvPr>
            <p:ph idx="1"/>
          </p:nvPr>
        </p:nvPicPr>
        <p:blipFill rotWithShape="1">
          <a:blip r:embed="rId2"/>
          <a:srcRect l="3992" r="1972" b="5"/>
          <a:stretch/>
        </p:blipFill>
        <p:spPr>
          <a:xfrm>
            <a:off x="6095999" y="1371601"/>
            <a:ext cx="4786203" cy="2743200"/>
          </a:xfrm>
          <a:prstGeom prst="rect">
            <a:avLst/>
          </a:prstGeom>
        </p:spPr>
      </p:pic>
      <p:sp>
        <p:nvSpPr>
          <p:cNvPr id="10" name="Content Placeholder 3">
            <a:extLst>
              <a:ext uri="{FF2B5EF4-FFF2-40B4-BE49-F238E27FC236}">
                <a16:creationId xmlns:a16="http://schemas.microsoft.com/office/drawing/2014/main" id="{FA631E31-84DB-B549-8D42-B8374E7F288E}"/>
              </a:ext>
            </a:extLst>
          </p:cNvPr>
          <p:cNvSpPr txBox="1">
            <a:spLocks/>
          </p:cNvSpPr>
          <p:nvPr/>
        </p:nvSpPr>
        <p:spPr>
          <a:xfrm>
            <a:off x="5334936" y="4561367"/>
            <a:ext cx="6265185" cy="172723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32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8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24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algn="ctr">
              <a:spcAft>
                <a:spcPts val="600"/>
              </a:spcAft>
            </a:pPr>
            <a:endParaRPr lang="en-US" altLang="zh-CN" dirty="0"/>
          </a:p>
          <a:p>
            <a:pPr algn="ctr">
              <a:spcAft>
                <a:spcPts val="600"/>
              </a:spcAft>
            </a:pPr>
            <a:r>
              <a:rPr lang="en-US" altLang="zh-CN" dirty="0"/>
              <a:t>R-squared is 0.166</a:t>
            </a:r>
          </a:p>
          <a:p>
            <a:pPr algn="ctr"/>
            <a:endParaRPr lang="en-US" dirty="0"/>
          </a:p>
        </p:txBody>
      </p:sp>
    </p:spTree>
    <p:extLst>
      <p:ext uri="{BB962C8B-B14F-4D97-AF65-F5344CB8AC3E}">
        <p14:creationId xmlns:p14="http://schemas.microsoft.com/office/powerpoint/2010/main" val="3275318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A8AC3CD-ED4E-47B5-A42A-F32B90340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B9DFAC8-424C-49EA-AC8A-002889678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BF48970-604D-477E-81AC-312EB0247428}"/>
              </a:ext>
            </a:extLst>
          </p:cNvPr>
          <p:cNvSpPr>
            <a:spLocks noGrp="1"/>
          </p:cNvSpPr>
          <p:nvPr>
            <p:ph type="title"/>
          </p:nvPr>
        </p:nvSpPr>
        <p:spPr>
          <a:xfrm>
            <a:off x="698528" y="685800"/>
            <a:ext cx="3378172" cy="5486400"/>
          </a:xfrm>
        </p:spPr>
        <p:txBody>
          <a:bodyPr vert="horz" lIns="91440" tIns="45720" rIns="91440" bIns="45720" rtlCol="0" anchor="ctr">
            <a:normAutofit/>
          </a:bodyPr>
          <a:lstStyle/>
          <a:p>
            <a:pPr algn="ctr"/>
            <a:r>
              <a:rPr lang="en-US" altLang="zh-CN" kern="1200" cap="all" spc="300" baseline="0" dirty="0">
                <a:solidFill>
                  <a:schemeClr val="tx2"/>
                </a:solidFill>
                <a:latin typeface="+mj-lt"/>
                <a:ea typeface="+mj-ea"/>
                <a:cs typeface="+mj-cs"/>
              </a:rPr>
              <a:t>Diagnostics</a:t>
            </a:r>
            <a:endParaRPr lang="en-US" kern="1200" cap="all" spc="300" baseline="0" dirty="0">
              <a:solidFill>
                <a:schemeClr val="tx2"/>
              </a:solidFill>
              <a:latin typeface="+mj-lt"/>
              <a:ea typeface="+mj-ea"/>
              <a:cs typeface="+mj-cs"/>
            </a:endParaRPr>
          </a:p>
        </p:txBody>
      </p:sp>
      <p:pic>
        <p:nvPicPr>
          <p:cNvPr id="11" name="Picture 2">
            <a:extLst>
              <a:ext uri="{FF2B5EF4-FFF2-40B4-BE49-F238E27FC236}">
                <a16:creationId xmlns:a16="http://schemas.microsoft.com/office/drawing/2014/main" id="{3860C0C5-6D70-F949-A41C-67AC37DC61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966" r="4543" b="-2"/>
          <a:stretch/>
        </p:blipFill>
        <p:spPr bwMode="auto">
          <a:xfrm>
            <a:off x="6095999" y="1371601"/>
            <a:ext cx="4786203"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48B304D7-EC1A-6344-9514-C013B1FF0651}"/>
              </a:ext>
            </a:extLst>
          </p:cNvPr>
          <p:cNvSpPr>
            <a:spLocks noGrp="1"/>
          </p:cNvSpPr>
          <p:nvPr>
            <p:ph idx="1"/>
          </p:nvPr>
        </p:nvSpPr>
        <p:spPr>
          <a:xfrm>
            <a:off x="5334936" y="4561367"/>
            <a:ext cx="6265185" cy="1727237"/>
          </a:xfrm>
        </p:spPr>
        <p:txBody>
          <a:bodyPr vert="horz" lIns="91440" tIns="45720" rIns="91440" bIns="45720" rtlCol="0">
            <a:normAutofit/>
          </a:bodyPr>
          <a:lstStyle/>
          <a:p>
            <a:pPr algn="ctr"/>
            <a:r>
              <a:rPr lang="en-US" altLang="zh-CN" dirty="0"/>
              <a:t>Residual plot</a:t>
            </a:r>
          </a:p>
          <a:p>
            <a:pPr algn="ctr"/>
            <a:endParaRPr lang="en-US" dirty="0"/>
          </a:p>
        </p:txBody>
      </p:sp>
    </p:spTree>
    <p:extLst>
      <p:ext uri="{BB962C8B-B14F-4D97-AF65-F5344CB8AC3E}">
        <p14:creationId xmlns:p14="http://schemas.microsoft.com/office/powerpoint/2010/main" val="327966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A8AC3CD-ED4E-47B5-A42A-F32B90340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B9DFAC8-424C-49EA-AC8A-002889678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BF48970-604D-477E-81AC-312EB0247428}"/>
              </a:ext>
            </a:extLst>
          </p:cNvPr>
          <p:cNvSpPr>
            <a:spLocks noGrp="1"/>
          </p:cNvSpPr>
          <p:nvPr>
            <p:ph type="title"/>
          </p:nvPr>
        </p:nvSpPr>
        <p:spPr>
          <a:xfrm>
            <a:off x="698528" y="685800"/>
            <a:ext cx="3378172" cy="5486400"/>
          </a:xfrm>
        </p:spPr>
        <p:txBody>
          <a:bodyPr vert="horz" lIns="91440" tIns="45720" rIns="91440" bIns="45720" rtlCol="0" anchor="ctr">
            <a:normAutofit/>
          </a:bodyPr>
          <a:lstStyle/>
          <a:p>
            <a:pPr algn="ctr"/>
            <a:r>
              <a:rPr lang="en-US" altLang="zh-CN" kern="1200" cap="all" spc="300" baseline="0" dirty="0">
                <a:solidFill>
                  <a:schemeClr val="tx2"/>
                </a:solidFill>
                <a:latin typeface="+mj-lt"/>
                <a:ea typeface="+mj-ea"/>
                <a:cs typeface="+mj-cs"/>
              </a:rPr>
              <a:t>Results</a:t>
            </a:r>
          </a:p>
        </p:txBody>
      </p:sp>
      <p:pic>
        <p:nvPicPr>
          <p:cNvPr id="8" name="图片 7">
            <a:extLst>
              <a:ext uri="{FF2B5EF4-FFF2-40B4-BE49-F238E27FC236}">
                <a16:creationId xmlns:a16="http://schemas.microsoft.com/office/drawing/2014/main" id="{F7294FE4-13AE-4B29-A4F9-DB700A333B32}"/>
              </a:ext>
            </a:extLst>
          </p:cNvPr>
          <p:cNvPicPr>
            <a:picLocks noChangeAspect="1"/>
          </p:cNvPicPr>
          <p:nvPr/>
        </p:nvPicPr>
        <p:blipFill rotWithShape="1">
          <a:blip r:embed="rId2"/>
          <a:srcRect l="4502" r="16689" b="3"/>
          <a:stretch/>
        </p:blipFill>
        <p:spPr>
          <a:xfrm>
            <a:off x="6095999" y="1371601"/>
            <a:ext cx="4786203" cy="2743200"/>
          </a:xfrm>
          <a:prstGeom prst="rect">
            <a:avLst/>
          </a:prstGeom>
        </p:spPr>
      </p:pic>
      <p:sp>
        <p:nvSpPr>
          <p:cNvPr id="7" name="文本框 6">
            <a:extLst>
              <a:ext uri="{FF2B5EF4-FFF2-40B4-BE49-F238E27FC236}">
                <a16:creationId xmlns:a16="http://schemas.microsoft.com/office/drawing/2014/main" id="{90836044-781F-4384-9411-4303EF7FA5F4}"/>
              </a:ext>
            </a:extLst>
          </p:cNvPr>
          <p:cNvSpPr txBox="1"/>
          <p:nvPr/>
        </p:nvSpPr>
        <p:spPr>
          <a:xfrm>
            <a:off x="5334936" y="4561367"/>
            <a:ext cx="6265185" cy="1727237"/>
          </a:xfrm>
          <a:prstGeom prst="rect">
            <a:avLst/>
          </a:prstGeom>
        </p:spPr>
        <p:txBody>
          <a:bodyPr vert="horz" lIns="91440" tIns="45720" rIns="91440" bIns="45720" rtlCol="0">
            <a:normAutofit/>
          </a:bodyPr>
          <a:lstStyle/>
          <a:p>
            <a:pPr indent="-228600" algn="ctr">
              <a:spcAft>
                <a:spcPts val="600"/>
              </a:spcAft>
              <a:buSzPct val="70000"/>
              <a:buFont typeface="Arial" panose="020B0604020202020204" pitchFamily="34" charset="0"/>
              <a:buChar char="•"/>
            </a:pPr>
            <a:r>
              <a:rPr lang="en-US" altLang="zh-CN" sz="2800" dirty="0">
                <a:solidFill>
                  <a:schemeClr val="tx2"/>
                </a:solidFill>
                <a:latin typeface="+mj-lt"/>
              </a:rPr>
              <a:t>Apply Boc-Cox Method to y,  λ is 1.873</a:t>
            </a:r>
          </a:p>
          <a:p>
            <a:pPr indent="-228600" algn="ctr">
              <a:spcAft>
                <a:spcPts val="600"/>
              </a:spcAft>
              <a:buSzPct val="70000"/>
              <a:buFont typeface="Arial" panose="020B0604020202020204" pitchFamily="34" charset="0"/>
              <a:buChar char="•"/>
            </a:pPr>
            <a:r>
              <a:rPr lang="en-US" altLang="zh-CN" sz="2800" dirty="0">
                <a:solidFill>
                  <a:schemeClr val="tx2"/>
                </a:solidFill>
                <a:latin typeface="+mj-lt"/>
              </a:rPr>
              <a:t>R-squared is 0.162</a:t>
            </a:r>
          </a:p>
        </p:txBody>
      </p:sp>
    </p:spTree>
    <p:extLst>
      <p:ext uri="{BB962C8B-B14F-4D97-AF65-F5344CB8AC3E}">
        <p14:creationId xmlns:p14="http://schemas.microsoft.com/office/powerpoint/2010/main" val="4000283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E085A8B-CEFB-4590-A73E-EE2921D54E2F}"/>
              </a:ext>
            </a:extLst>
          </p:cNvPr>
          <p:cNvSpPr>
            <a:spLocks noGrp="1"/>
          </p:cNvSpPr>
          <p:nvPr>
            <p:ph type="title"/>
          </p:nvPr>
        </p:nvSpPr>
        <p:spPr>
          <a:xfrm>
            <a:off x="1371599" y="1010097"/>
            <a:ext cx="9486901" cy="1010088"/>
          </a:xfrm>
        </p:spPr>
        <p:txBody>
          <a:bodyPr anchor="b">
            <a:normAutofit/>
          </a:bodyPr>
          <a:lstStyle/>
          <a:p>
            <a:pPr algn="ctr"/>
            <a:r>
              <a:rPr lang="en-US" altLang="zh-CN" dirty="0"/>
              <a:t>Decision Tree Regression</a:t>
            </a:r>
            <a:endParaRPr lang="zh-CN" altLang="en-US" dirty="0"/>
          </a:p>
        </p:txBody>
      </p:sp>
      <p:sp>
        <p:nvSpPr>
          <p:cNvPr id="3" name="内容占位符 2">
            <a:extLst>
              <a:ext uri="{FF2B5EF4-FFF2-40B4-BE49-F238E27FC236}">
                <a16:creationId xmlns:a16="http://schemas.microsoft.com/office/drawing/2014/main" id="{6DE0C34E-FA26-4B6A-9638-F1197334C65B}"/>
              </a:ext>
            </a:extLst>
          </p:cNvPr>
          <p:cNvSpPr>
            <a:spLocks noGrp="1"/>
          </p:cNvSpPr>
          <p:nvPr>
            <p:ph idx="1"/>
          </p:nvPr>
        </p:nvSpPr>
        <p:spPr>
          <a:xfrm>
            <a:off x="1371600" y="2206257"/>
            <a:ext cx="9486901" cy="3540642"/>
          </a:xfrm>
        </p:spPr>
        <p:txBody>
          <a:bodyPr>
            <a:normAutofit fontScale="62500" lnSpcReduction="20000"/>
          </a:bodyPr>
          <a:lstStyle/>
          <a:p>
            <a:r>
              <a:rPr lang="en-US" altLang="zh-CN" dirty="0"/>
              <a:t>First, we use one-hot coding to convert categorical variables like state to numerical 0/1, and normalize all the variables.</a:t>
            </a:r>
          </a:p>
          <a:p>
            <a:r>
              <a:rPr lang="en-US" altLang="zh-CN" dirty="0"/>
              <a:t>Then, split the dataset to training set and test set. 80% in the training set and 20% in the test set.</a:t>
            </a:r>
            <a:r>
              <a:rPr lang="en-US" dirty="0"/>
              <a:t>   </a:t>
            </a:r>
          </a:p>
          <a:p>
            <a:endParaRPr lang="en-US" altLang="zh-CN" dirty="0"/>
          </a:p>
          <a:p>
            <a:endParaRPr lang="en-US" altLang="zh-CN" dirty="0"/>
          </a:p>
          <a:p>
            <a:r>
              <a:rPr lang="en-US" dirty="0"/>
              <a:t> </a:t>
            </a:r>
            <a:endParaRPr lang="en-US" altLang="zh-CN" dirty="0"/>
          </a:p>
          <a:p>
            <a:pPr marL="0" indent="0">
              <a:buNone/>
            </a:pPr>
            <a:endParaRPr lang="en-US" altLang="zh-CN" dirty="0"/>
          </a:p>
          <a:p>
            <a:pPr marL="0" indent="0">
              <a:buNone/>
            </a:pPr>
            <a:endParaRPr lang="en-US" altLang="zh-CN" dirty="0"/>
          </a:p>
          <a:p>
            <a:endParaRPr lang="en-US" altLang="zh-CN" dirty="0"/>
          </a:p>
          <a:p>
            <a:endParaRPr lang="en-US" altLang="zh-CN" dirty="0"/>
          </a:p>
          <a:p>
            <a:r>
              <a:rPr lang="en-US" altLang="zh-CN" dirty="0"/>
              <a:t>Since the max depth of the tree matters, we write a loop to find the depth with the maximum prediction score (R^2). </a:t>
            </a:r>
          </a:p>
          <a:p>
            <a:r>
              <a:rPr lang="en-US" altLang="zh-CN" dirty="0"/>
              <a:t>We find that the depth with the best prediction score is 8, with R^2 = 0.32. So we train the model using that depth.</a:t>
            </a:r>
          </a:p>
        </p:txBody>
      </p:sp>
      <p:sp>
        <p:nvSpPr>
          <p:cNvPr id="7" name="TextBox 6">
            <a:extLst>
              <a:ext uri="{FF2B5EF4-FFF2-40B4-BE49-F238E27FC236}">
                <a16:creationId xmlns:a16="http://schemas.microsoft.com/office/drawing/2014/main" id="{2988AB79-49D9-FC41-8EBF-564E112D6C09}"/>
              </a:ext>
            </a:extLst>
          </p:cNvPr>
          <p:cNvSpPr txBox="1"/>
          <p:nvPr/>
        </p:nvSpPr>
        <p:spPr>
          <a:xfrm>
            <a:off x="2844308" y="2925451"/>
            <a:ext cx="6503383" cy="2031325"/>
          </a:xfrm>
          <a:prstGeom prst="rect">
            <a:avLst/>
          </a:prstGeom>
          <a:noFill/>
        </p:spPr>
        <p:txBody>
          <a:bodyPr wrap="none" rtlCol="0">
            <a:spAutoFit/>
          </a:bodyPr>
          <a:lstStyle/>
          <a:p>
            <a:pPr fontAlgn="base"/>
            <a:r>
              <a:rPr lang="en-US" dirty="0" err="1"/>
              <a:t>score_store</a:t>
            </a:r>
            <a:r>
              <a:rPr lang="en-US" dirty="0"/>
              <a:t> = </a:t>
            </a:r>
            <a:r>
              <a:rPr lang="en-US" dirty="0" err="1"/>
              <a:t>np.array</a:t>
            </a:r>
            <a:r>
              <a:rPr lang="en-US" dirty="0"/>
              <a:t>(' ')​</a:t>
            </a:r>
          </a:p>
          <a:p>
            <a:pPr fontAlgn="base"/>
            <a:r>
              <a:rPr lang="en-US" dirty="0"/>
              <a:t>for dep in range(3,20):​</a:t>
            </a:r>
          </a:p>
          <a:p>
            <a:pPr fontAlgn="base"/>
            <a:r>
              <a:rPr lang="en-US" dirty="0"/>
              <a:t>    dtr0 = </a:t>
            </a:r>
            <a:r>
              <a:rPr lang="en-US" dirty="0" err="1"/>
              <a:t>DecisionTreeRegressor</a:t>
            </a:r>
            <a:r>
              <a:rPr lang="en-US" dirty="0"/>
              <a:t>(</a:t>
            </a:r>
            <a:r>
              <a:rPr lang="en-US" dirty="0" err="1"/>
              <a:t>max_depth</a:t>
            </a:r>
            <a:r>
              <a:rPr lang="en-US" dirty="0"/>
              <a:t>=dep)​</a:t>
            </a:r>
          </a:p>
          <a:p>
            <a:pPr fontAlgn="base"/>
            <a:r>
              <a:rPr lang="en-US" dirty="0"/>
              <a:t>    dtr0.fit(</a:t>
            </a:r>
            <a:r>
              <a:rPr lang="en-US" dirty="0" err="1"/>
              <a:t>X_train,y_train</a:t>
            </a:r>
            <a:r>
              <a:rPr lang="en-US" dirty="0"/>
              <a:t>)​</a:t>
            </a:r>
          </a:p>
          <a:p>
            <a:pPr fontAlgn="base"/>
            <a:r>
              <a:rPr lang="en-US" dirty="0"/>
              <a:t>    </a:t>
            </a:r>
            <a:r>
              <a:rPr lang="en-US" dirty="0" err="1"/>
              <a:t>score_store</a:t>
            </a:r>
            <a:r>
              <a:rPr lang="en-US" dirty="0"/>
              <a:t> = </a:t>
            </a:r>
            <a:r>
              <a:rPr lang="en-US" dirty="0" err="1"/>
              <a:t>np.append</a:t>
            </a:r>
            <a:r>
              <a:rPr lang="en-US" dirty="0"/>
              <a:t>(score_store,dtr0.score(</a:t>
            </a:r>
            <a:r>
              <a:rPr lang="en-US" dirty="0" err="1"/>
              <a:t>X_test,y_test</a:t>
            </a:r>
            <a:r>
              <a:rPr lang="en-US" dirty="0"/>
              <a:t>))​</a:t>
            </a:r>
          </a:p>
          <a:p>
            <a:pPr fontAlgn="base"/>
            <a:r>
              <a:rPr lang="en-US" dirty="0" err="1"/>
              <a:t>score_store</a:t>
            </a:r>
            <a:endParaRPr lang="zh-CN" altLang="en-US" dirty="0"/>
          </a:p>
          <a:p>
            <a:endParaRPr lang="en-US" dirty="0"/>
          </a:p>
        </p:txBody>
      </p:sp>
    </p:spTree>
    <p:extLst>
      <p:ext uri="{BB962C8B-B14F-4D97-AF65-F5344CB8AC3E}">
        <p14:creationId xmlns:p14="http://schemas.microsoft.com/office/powerpoint/2010/main" val="3345168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A8AC3CD-ED4E-47B5-A42A-F32B90340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B9DFAC8-424C-49EA-AC8A-002889678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298F15E-1E32-4466-AEB4-23AF069F2B53}"/>
              </a:ext>
            </a:extLst>
          </p:cNvPr>
          <p:cNvSpPr>
            <a:spLocks noGrp="1"/>
          </p:cNvSpPr>
          <p:nvPr>
            <p:ph type="title"/>
          </p:nvPr>
        </p:nvSpPr>
        <p:spPr>
          <a:xfrm>
            <a:off x="698528" y="685800"/>
            <a:ext cx="3378172" cy="5486400"/>
          </a:xfrm>
        </p:spPr>
        <p:txBody>
          <a:bodyPr vert="horz" lIns="91440" tIns="45720" rIns="91440" bIns="45720" rtlCol="0" anchor="ctr">
            <a:normAutofit/>
          </a:bodyPr>
          <a:lstStyle/>
          <a:p>
            <a:pPr algn="ctr"/>
            <a:r>
              <a:rPr lang="en-US" altLang="zh-CN" kern="1200" cap="all" spc="300" baseline="0" dirty="0">
                <a:solidFill>
                  <a:schemeClr val="tx2"/>
                </a:solidFill>
                <a:latin typeface="+mj-lt"/>
                <a:ea typeface="+mj-ea"/>
                <a:cs typeface="+mj-cs"/>
              </a:rPr>
              <a:t>Results</a:t>
            </a:r>
          </a:p>
        </p:txBody>
      </p:sp>
      <p:sp>
        <p:nvSpPr>
          <p:cNvPr id="9" name="Content Placeholder 8">
            <a:extLst>
              <a:ext uri="{FF2B5EF4-FFF2-40B4-BE49-F238E27FC236}">
                <a16:creationId xmlns:a16="http://schemas.microsoft.com/office/drawing/2014/main" id="{E466100A-29B7-6146-975B-5C96B6C4B249}"/>
              </a:ext>
            </a:extLst>
          </p:cNvPr>
          <p:cNvSpPr>
            <a:spLocks noGrp="1"/>
          </p:cNvSpPr>
          <p:nvPr>
            <p:ph idx="1"/>
          </p:nvPr>
        </p:nvSpPr>
        <p:spPr>
          <a:xfrm>
            <a:off x="5334936" y="4561367"/>
            <a:ext cx="6265185" cy="1727237"/>
          </a:xfrm>
        </p:spPr>
        <p:txBody>
          <a:bodyPr vert="horz" lIns="91440" tIns="45720" rIns="91440" bIns="45720" rtlCol="0">
            <a:normAutofit/>
          </a:bodyPr>
          <a:lstStyle/>
          <a:p>
            <a:pPr marL="0" algn="ctr"/>
            <a:r>
              <a:rPr lang="en-US" altLang="zh-CN" b="1" dirty="0"/>
              <a:t> </a:t>
            </a:r>
          </a:p>
          <a:p>
            <a:pPr marL="0" algn="ctr"/>
            <a:r>
              <a:rPr lang="en-US" altLang="zh-CN" b="1" dirty="0"/>
              <a:t>Top 10 important features</a:t>
            </a:r>
          </a:p>
          <a:p>
            <a:pPr algn="ctr"/>
            <a:endParaRPr lang="en-US" altLang="zh-CN" dirty="0"/>
          </a:p>
          <a:p>
            <a:pPr algn="ctr"/>
            <a:endParaRPr lang="en-US" altLang="zh-CN" dirty="0"/>
          </a:p>
          <a:p>
            <a:pPr algn="ctr"/>
            <a:endParaRPr lang="en-US" dirty="0"/>
          </a:p>
        </p:txBody>
      </p:sp>
      <p:sp>
        <p:nvSpPr>
          <p:cNvPr id="11" name="文本框 10">
            <a:extLst>
              <a:ext uri="{FF2B5EF4-FFF2-40B4-BE49-F238E27FC236}">
                <a16:creationId xmlns:a16="http://schemas.microsoft.com/office/drawing/2014/main" id="{DA2A85A0-5261-4C3E-9F88-DACE3A3BC78E}"/>
              </a:ext>
            </a:extLst>
          </p:cNvPr>
          <p:cNvSpPr txBox="1"/>
          <p:nvPr/>
        </p:nvSpPr>
        <p:spPr>
          <a:xfrm>
            <a:off x="5625318" y="958471"/>
            <a:ext cx="3975100" cy="461665"/>
          </a:xfrm>
          <a:prstGeom prst="rect">
            <a:avLst/>
          </a:prstGeom>
          <a:noFill/>
        </p:spPr>
        <p:txBody>
          <a:bodyPr wrap="square" rtlCol="0">
            <a:spAutoFit/>
          </a:bodyPr>
          <a:lstStyle/>
          <a:p>
            <a:pPr>
              <a:spcAft>
                <a:spcPts val="600"/>
              </a:spcAft>
            </a:pPr>
            <a:endParaRPr lang="zh-CN" altLang="en-US" sz="2400" dirty="0"/>
          </a:p>
        </p:txBody>
      </p:sp>
      <p:pic>
        <p:nvPicPr>
          <p:cNvPr id="1030" name="Picture 6">
            <a:extLst>
              <a:ext uri="{FF2B5EF4-FFF2-40B4-BE49-F238E27FC236}">
                <a16:creationId xmlns:a16="http://schemas.microsoft.com/office/drawing/2014/main" id="{B246C909-825A-314C-B052-4C4099BCF2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406"/>
          <a:stretch/>
        </p:blipFill>
        <p:spPr bwMode="auto">
          <a:xfrm>
            <a:off x="6551420" y="685800"/>
            <a:ext cx="4133409" cy="4315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147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A8AC3CD-ED4E-47B5-A42A-F32B90340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B9DFAC8-424C-49EA-AC8A-002889678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8901521-832B-4C9C-AF41-995B5EC3A62F}"/>
              </a:ext>
            </a:extLst>
          </p:cNvPr>
          <p:cNvSpPr>
            <a:spLocks noGrp="1"/>
          </p:cNvSpPr>
          <p:nvPr>
            <p:ph type="title"/>
          </p:nvPr>
        </p:nvSpPr>
        <p:spPr>
          <a:xfrm>
            <a:off x="698528" y="685800"/>
            <a:ext cx="3378172" cy="5486400"/>
          </a:xfrm>
        </p:spPr>
        <p:txBody>
          <a:bodyPr vert="horz" lIns="91440" tIns="45720" rIns="91440" bIns="45720" rtlCol="0" anchor="ctr">
            <a:normAutofit/>
          </a:bodyPr>
          <a:lstStyle/>
          <a:p>
            <a:pPr algn="ctr"/>
            <a:r>
              <a:rPr lang="en-US" altLang="zh-CN" kern="1200" cap="all" spc="300" baseline="0" dirty="0">
                <a:solidFill>
                  <a:schemeClr val="tx2"/>
                </a:solidFill>
                <a:latin typeface="+mj-lt"/>
                <a:ea typeface="+mj-ea"/>
                <a:cs typeface="+mj-cs"/>
              </a:rPr>
              <a:t>Results</a:t>
            </a:r>
          </a:p>
        </p:txBody>
      </p:sp>
      <p:pic>
        <p:nvPicPr>
          <p:cNvPr id="2050" name="Picture 2">
            <a:extLst>
              <a:ext uri="{FF2B5EF4-FFF2-40B4-BE49-F238E27FC236}">
                <a16:creationId xmlns:a16="http://schemas.microsoft.com/office/drawing/2014/main" id="{53E36417-0CB2-2345-80F4-BEE3677CA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444" y="555169"/>
            <a:ext cx="7715612" cy="600891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CA904D94-B95C-8640-9273-9268E88BA9D6}"/>
              </a:ext>
            </a:extLst>
          </p:cNvPr>
          <p:cNvSpPr txBox="1"/>
          <p:nvPr/>
        </p:nvSpPr>
        <p:spPr>
          <a:xfrm>
            <a:off x="698528" y="4211053"/>
            <a:ext cx="3585410" cy="369332"/>
          </a:xfrm>
          <a:prstGeom prst="rect">
            <a:avLst/>
          </a:prstGeom>
          <a:noFill/>
        </p:spPr>
        <p:txBody>
          <a:bodyPr wrap="square" rtlCol="0">
            <a:spAutoFit/>
          </a:bodyPr>
          <a:lstStyle/>
          <a:p>
            <a:r>
              <a:rPr kumimoji="1" lang="en-US" altLang="zh-CN" dirty="0"/>
              <a:t>Sample tree with max depth = 3.</a:t>
            </a:r>
            <a:endParaRPr kumimoji="1" lang="zh-CN" altLang="en-US" dirty="0"/>
          </a:p>
        </p:txBody>
      </p:sp>
    </p:spTree>
    <p:extLst>
      <p:ext uri="{BB962C8B-B14F-4D97-AF65-F5344CB8AC3E}">
        <p14:creationId xmlns:p14="http://schemas.microsoft.com/office/powerpoint/2010/main" val="3049860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C836CD-47B2-4287-AE51-D866B8697A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50CAC8-10E2-4E31-9995-4EF17051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6" y="0"/>
            <a:ext cx="5426844"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96617-48C1-454F-AA3F-42FC6892B581}"/>
              </a:ext>
            </a:extLst>
          </p:cNvPr>
          <p:cNvSpPr>
            <a:spLocks noGrp="1"/>
          </p:cNvSpPr>
          <p:nvPr>
            <p:ph type="title"/>
          </p:nvPr>
        </p:nvSpPr>
        <p:spPr>
          <a:xfrm>
            <a:off x="797442" y="1371600"/>
            <a:ext cx="3870251" cy="4114800"/>
          </a:xfrm>
        </p:spPr>
        <p:txBody>
          <a:bodyPr anchor="ctr">
            <a:normAutofit/>
          </a:bodyPr>
          <a:lstStyle/>
          <a:p>
            <a:pPr algn="ctr"/>
            <a:r>
              <a:rPr lang="en-US" altLang="zh-CN" sz="3600" dirty="0">
                <a:solidFill>
                  <a:schemeClr val="bg2"/>
                </a:solidFill>
              </a:rPr>
              <a:t>Feature</a:t>
            </a:r>
            <a:br>
              <a:rPr lang="en-US" altLang="zh-CN" sz="3600" dirty="0">
                <a:solidFill>
                  <a:schemeClr val="bg2"/>
                </a:solidFill>
              </a:rPr>
            </a:br>
            <a:r>
              <a:rPr lang="en-US" altLang="zh-CN" sz="3600" dirty="0">
                <a:solidFill>
                  <a:schemeClr val="bg2"/>
                </a:solidFill>
              </a:rPr>
              <a:t>Selection</a:t>
            </a:r>
            <a:endParaRPr lang="en-US" sz="3600" dirty="0">
              <a:solidFill>
                <a:schemeClr val="bg2"/>
              </a:solidFill>
            </a:endParaRPr>
          </a:p>
        </p:txBody>
      </p:sp>
      <p:pic>
        <p:nvPicPr>
          <p:cNvPr id="6" name="图片 5" descr="表格&#10;&#10;已自动生成说明">
            <a:extLst>
              <a:ext uri="{FF2B5EF4-FFF2-40B4-BE49-F238E27FC236}">
                <a16:creationId xmlns:a16="http://schemas.microsoft.com/office/drawing/2014/main" id="{D648D921-8304-1A4B-9974-9773FFAAB359}"/>
              </a:ext>
            </a:extLst>
          </p:cNvPr>
          <p:cNvPicPr>
            <a:picLocks noChangeAspect="1"/>
          </p:cNvPicPr>
          <p:nvPr/>
        </p:nvPicPr>
        <p:blipFill>
          <a:blip r:embed="rId2"/>
          <a:stretch>
            <a:fillRect/>
          </a:stretch>
        </p:blipFill>
        <p:spPr>
          <a:xfrm>
            <a:off x="6335834" y="243876"/>
            <a:ext cx="4936670" cy="3443326"/>
          </a:xfrm>
          <a:prstGeom prst="rect">
            <a:avLst/>
          </a:prstGeom>
        </p:spPr>
      </p:pic>
      <p:pic>
        <p:nvPicPr>
          <p:cNvPr id="7" name="图片 5" descr="图表, 直方图&#10;&#10;已自动生成说明">
            <a:extLst>
              <a:ext uri="{FF2B5EF4-FFF2-40B4-BE49-F238E27FC236}">
                <a16:creationId xmlns:a16="http://schemas.microsoft.com/office/drawing/2014/main" id="{D63E13D5-58A9-F048-A0AF-93E1E269F827}"/>
              </a:ext>
            </a:extLst>
          </p:cNvPr>
          <p:cNvPicPr>
            <a:picLocks noChangeAspect="1"/>
          </p:cNvPicPr>
          <p:nvPr/>
        </p:nvPicPr>
        <p:blipFill>
          <a:blip r:embed="rId3"/>
          <a:stretch>
            <a:fillRect/>
          </a:stretch>
        </p:blipFill>
        <p:spPr>
          <a:xfrm>
            <a:off x="6213780" y="3687202"/>
            <a:ext cx="4537719" cy="3131825"/>
          </a:xfrm>
          <a:prstGeom prst="rect">
            <a:avLst/>
          </a:prstGeom>
        </p:spPr>
      </p:pic>
    </p:spTree>
    <p:extLst>
      <p:ext uri="{BB962C8B-B14F-4D97-AF65-F5344CB8AC3E}">
        <p14:creationId xmlns:p14="http://schemas.microsoft.com/office/powerpoint/2010/main" val="4143167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8F9C8D-CB62-6144-ADE5-1C82E2BA45FF}"/>
              </a:ext>
            </a:extLst>
          </p:cNvPr>
          <p:cNvSpPr>
            <a:spLocks noGrp="1"/>
          </p:cNvSpPr>
          <p:nvPr>
            <p:ph type="title"/>
          </p:nvPr>
        </p:nvSpPr>
        <p:spPr>
          <a:xfrm>
            <a:off x="1371599" y="1010097"/>
            <a:ext cx="9486901" cy="1010088"/>
          </a:xfrm>
        </p:spPr>
        <p:txBody>
          <a:bodyPr anchor="b">
            <a:normAutofit/>
          </a:bodyPr>
          <a:lstStyle/>
          <a:p>
            <a:pPr algn="ctr"/>
            <a:r>
              <a:rPr lang="en-US" b="1" dirty="0"/>
              <a:t>Aim &amp; Work Flow</a:t>
            </a:r>
            <a:endParaRPr lang="en-US" dirty="0"/>
          </a:p>
        </p:txBody>
      </p:sp>
      <p:sp>
        <p:nvSpPr>
          <p:cNvPr id="3" name="Content Placeholder 2">
            <a:extLst>
              <a:ext uri="{FF2B5EF4-FFF2-40B4-BE49-F238E27FC236}">
                <a16:creationId xmlns:a16="http://schemas.microsoft.com/office/drawing/2014/main" id="{2D751C14-BDFE-D844-813E-E0E24F3B2C5C}"/>
              </a:ext>
            </a:extLst>
          </p:cNvPr>
          <p:cNvSpPr>
            <a:spLocks noGrp="1"/>
          </p:cNvSpPr>
          <p:nvPr>
            <p:ph idx="1"/>
          </p:nvPr>
        </p:nvSpPr>
        <p:spPr>
          <a:xfrm>
            <a:off x="1371600" y="2206257"/>
            <a:ext cx="9486901" cy="3540642"/>
          </a:xfrm>
        </p:spPr>
        <p:txBody>
          <a:bodyPr>
            <a:normAutofit/>
          </a:bodyPr>
          <a:lstStyle/>
          <a:p>
            <a:pPr fontAlgn="base"/>
            <a:r>
              <a:rPr lang="en-US" b="1" dirty="0"/>
              <a:t>AIM:</a:t>
            </a:r>
            <a:r>
              <a:rPr lang="en-US" dirty="0"/>
              <a:t>  Predict the stars of restaurants based on the accessible data</a:t>
            </a:r>
          </a:p>
          <a:p>
            <a:pPr fontAlgn="base"/>
            <a:r>
              <a:rPr lang="en-US" b="1" dirty="0"/>
              <a:t>Work Flow:</a:t>
            </a:r>
          </a:p>
          <a:p>
            <a:pPr fontAlgn="base"/>
            <a:r>
              <a:rPr lang="en-US" dirty="0"/>
              <a:t>Data insights</a:t>
            </a:r>
          </a:p>
          <a:p>
            <a:pPr fontAlgn="base"/>
            <a:r>
              <a:rPr lang="en-US" dirty="0"/>
              <a:t>Data cleaning</a:t>
            </a:r>
          </a:p>
          <a:p>
            <a:pPr fontAlgn="base"/>
            <a:r>
              <a:rPr lang="en-US" dirty="0"/>
              <a:t>Data visualization</a:t>
            </a:r>
          </a:p>
          <a:p>
            <a:pPr fontAlgn="base"/>
            <a:r>
              <a:rPr lang="en-US" dirty="0"/>
              <a:t>Model training</a:t>
            </a:r>
          </a:p>
          <a:p>
            <a:pPr fontAlgn="base"/>
            <a:r>
              <a:rPr lang="en-US" dirty="0"/>
              <a:t>Predication</a:t>
            </a:r>
          </a:p>
          <a:p>
            <a:endParaRPr lang="en-US" dirty="0"/>
          </a:p>
        </p:txBody>
      </p:sp>
    </p:spTree>
    <p:extLst>
      <p:ext uri="{BB962C8B-B14F-4D97-AF65-F5344CB8AC3E}">
        <p14:creationId xmlns:p14="http://schemas.microsoft.com/office/powerpoint/2010/main" val="3618045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C836CD-47B2-4287-AE51-D866B8697A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50CAC8-10E2-4E31-9995-4EF17051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6" y="0"/>
            <a:ext cx="5426844"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E38B22FB-7A84-A545-AE30-D6EB5DE13CC8}"/>
              </a:ext>
            </a:extLst>
          </p:cNvPr>
          <p:cNvSpPr>
            <a:spLocks noGrp="1"/>
          </p:cNvSpPr>
          <p:nvPr>
            <p:ph type="title"/>
          </p:nvPr>
        </p:nvSpPr>
        <p:spPr>
          <a:xfrm>
            <a:off x="797442" y="1632861"/>
            <a:ext cx="3870251" cy="5486400"/>
          </a:xfrm>
        </p:spPr>
        <p:txBody>
          <a:bodyPr anchor="ctr">
            <a:normAutofit/>
          </a:bodyPr>
          <a:lstStyle/>
          <a:p>
            <a:pPr algn="ctr"/>
            <a:r>
              <a:rPr lang="en-US" altLang="zh-CN" sz="3600" dirty="0">
                <a:solidFill>
                  <a:schemeClr val="bg2"/>
                </a:solidFill>
              </a:rPr>
              <a:t>Gradient Boosting</a:t>
            </a:r>
            <a:br>
              <a:rPr lang="en-US" altLang="zh-CN" sz="3600" dirty="0">
                <a:solidFill>
                  <a:schemeClr val="bg2"/>
                </a:solidFill>
              </a:rPr>
            </a:br>
            <a:r>
              <a:rPr lang="en-US" altLang="zh-CN" sz="3600" dirty="0">
                <a:solidFill>
                  <a:schemeClr val="bg2"/>
                </a:solidFill>
              </a:rPr>
              <a:t>Regressors</a:t>
            </a:r>
            <a:br>
              <a:rPr lang="en-US" altLang="zh-CN" sz="3600" dirty="0">
                <a:solidFill>
                  <a:schemeClr val="bg2"/>
                </a:solidFill>
              </a:rPr>
            </a:br>
            <a:br>
              <a:rPr lang="en-US" altLang="zh-CN" sz="3600" dirty="0">
                <a:solidFill>
                  <a:schemeClr val="bg2"/>
                </a:solidFill>
              </a:rPr>
            </a:br>
            <a:r>
              <a:rPr lang="en-US" altLang="zh-CN" sz="2000" dirty="0">
                <a:solidFill>
                  <a:schemeClr val="bg2"/>
                </a:solidFill>
              </a:rPr>
              <a:t>With 9</a:t>
            </a:r>
            <a:r>
              <a:rPr lang="zh-CN" altLang="en-US" sz="2000" dirty="0">
                <a:solidFill>
                  <a:schemeClr val="bg2"/>
                </a:solidFill>
              </a:rPr>
              <a:t> </a:t>
            </a:r>
            <a:r>
              <a:rPr lang="en-US" altLang="zh-CN" sz="2000" dirty="0">
                <a:solidFill>
                  <a:schemeClr val="bg2"/>
                </a:solidFill>
              </a:rPr>
              <a:t>Classes</a:t>
            </a:r>
            <a:br>
              <a:rPr lang="en-US" altLang="zh-CN" sz="2000" dirty="0">
                <a:solidFill>
                  <a:schemeClr val="bg2"/>
                </a:solidFill>
              </a:rPr>
            </a:br>
            <a:r>
              <a:rPr lang="zh-CN" altLang="en-US" sz="2000" dirty="0">
                <a:solidFill>
                  <a:schemeClr val="bg2"/>
                </a:solidFill>
              </a:rPr>
              <a:t>1.0</a:t>
            </a:r>
            <a:br>
              <a:rPr lang="zh-CN" altLang="en-US" sz="2000" dirty="0">
                <a:solidFill>
                  <a:schemeClr val="bg2"/>
                </a:solidFill>
              </a:rPr>
            </a:br>
            <a:r>
              <a:rPr lang="zh-CN" altLang="en-US" sz="2000" dirty="0">
                <a:solidFill>
                  <a:schemeClr val="bg2"/>
                </a:solidFill>
              </a:rPr>
              <a:t>1.5</a:t>
            </a:r>
            <a:br>
              <a:rPr lang="en-US" altLang="zh-CN" sz="2000" dirty="0">
                <a:solidFill>
                  <a:schemeClr val="bg2"/>
                </a:solidFill>
              </a:rPr>
            </a:br>
            <a:r>
              <a:rPr lang="zh-CN" altLang="en-US" sz="2000" dirty="0">
                <a:solidFill>
                  <a:schemeClr val="bg2"/>
                </a:solidFill>
              </a:rPr>
              <a:t>2.0</a:t>
            </a:r>
            <a:br>
              <a:rPr lang="zh-CN" altLang="en-US" sz="2000" dirty="0">
                <a:solidFill>
                  <a:schemeClr val="bg2"/>
                </a:solidFill>
              </a:rPr>
            </a:br>
            <a:r>
              <a:rPr lang="zh-CN" altLang="en-US" sz="2000" dirty="0">
                <a:solidFill>
                  <a:schemeClr val="bg2"/>
                </a:solidFill>
              </a:rPr>
              <a:t>2.5</a:t>
            </a:r>
            <a:br>
              <a:rPr lang="zh-CN" altLang="en-US" sz="2000" dirty="0">
                <a:solidFill>
                  <a:schemeClr val="bg2"/>
                </a:solidFill>
              </a:rPr>
            </a:br>
            <a:r>
              <a:rPr lang="zh-CN" altLang="en-US" sz="2000" dirty="0">
                <a:solidFill>
                  <a:schemeClr val="bg2"/>
                </a:solidFill>
              </a:rPr>
              <a:t>3.0</a:t>
            </a:r>
            <a:br>
              <a:rPr lang="zh-CN" altLang="en-US" sz="2000" dirty="0">
                <a:solidFill>
                  <a:schemeClr val="bg2"/>
                </a:solidFill>
              </a:rPr>
            </a:br>
            <a:r>
              <a:rPr lang="zh-CN" altLang="en-US" sz="2000" dirty="0">
                <a:solidFill>
                  <a:schemeClr val="bg2"/>
                </a:solidFill>
              </a:rPr>
              <a:t>3.5</a:t>
            </a:r>
            <a:br>
              <a:rPr lang="zh-CN" altLang="en-US" sz="2000" dirty="0">
                <a:solidFill>
                  <a:schemeClr val="bg2"/>
                </a:solidFill>
              </a:rPr>
            </a:br>
            <a:r>
              <a:rPr lang="zh-CN" altLang="en-US" sz="2000" dirty="0">
                <a:solidFill>
                  <a:schemeClr val="bg2"/>
                </a:solidFill>
              </a:rPr>
              <a:t>4.0</a:t>
            </a:r>
            <a:br>
              <a:rPr lang="zh-CN" altLang="en-US" sz="2000" dirty="0">
                <a:solidFill>
                  <a:schemeClr val="bg2"/>
                </a:solidFill>
              </a:rPr>
            </a:br>
            <a:r>
              <a:rPr lang="zh-CN" altLang="en-US" sz="2000" dirty="0">
                <a:solidFill>
                  <a:schemeClr val="bg2"/>
                </a:solidFill>
              </a:rPr>
              <a:t>4.5</a:t>
            </a:r>
            <a:br>
              <a:rPr lang="zh-CN" altLang="en-US" sz="2000" dirty="0">
                <a:solidFill>
                  <a:schemeClr val="bg2"/>
                </a:solidFill>
              </a:rPr>
            </a:br>
            <a:r>
              <a:rPr lang="zh-CN" altLang="en-US" sz="2000" dirty="0">
                <a:solidFill>
                  <a:schemeClr val="bg2"/>
                </a:solidFill>
              </a:rPr>
              <a:t>5.0</a:t>
            </a:r>
            <a:endParaRPr lang="en-US" sz="2000" dirty="0">
              <a:solidFill>
                <a:schemeClr val="bg2"/>
              </a:solidFill>
            </a:endParaRPr>
          </a:p>
        </p:txBody>
      </p:sp>
      <p:pic>
        <p:nvPicPr>
          <p:cNvPr id="7" name="图片 5" descr="文本&#10;&#10;已自动生成说明">
            <a:extLst>
              <a:ext uri="{FF2B5EF4-FFF2-40B4-BE49-F238E27FC236}">
                <a16:creationId xmlns:a16="http://schemas.microsoft.com/office/drawing/2014/main" id="{E74A6A9A-04DA-AB47-8824-F49A3D821121}"/>
              </a:ext>
            </a:extLst>
          </p:cNvPr>
          <p:cNvPicPr>
            <a:picLocks noGrp="1" noChangeAspect="1"/>
          </p:cNvPicPr>
          <p:nvPr>
            <p:ph idx="1"/>
          </p:nvPr>
        </p:nvPicPr>
        <p:blipFill>
          <a:blip r:embed="rId2"/>
          <a:stretch>
            <a:fillRect/>
          </a:stretch>
        </p:blipFill>
        <p:spPr>
          <a:xfrm>
            <a:off x="5490478" y="931653"/>
            <a:ext cx="5030825" cy="4188490"/>
          </a:xfrm>
        </p:spPr>
      </p:pic>
      <p:pic>
        <p:nvPicPr>
          <p:cNvPr id="9" name="图片 5" descr="日历&#10;&#10;已自动生成说明">
            <a:extLst>
              <a:ext uri="{FF2B5EF4-FFF2-40B4-BE49-F238E27FC236}">
                <a16:creationId xmlns:a16="http://schemas.microsoft.com/office/drawing/2014/main" id="{17270F5A-4866-7D49-9723-A1C6CDCB5EF2}"/>
              </a:ext>
            </a:extLst>
          </p:cNvPr>
          <p:cNvPicPr>
            <a:picLocks noChangeAspect="1"/>
          </p:cNvPicPr>
          <p:nvPr/>
        </p:nvPicPr>
        <p:blipFill>
          <a:blip r:embed="rId3"/>
          <a:stretch>
            <a:fillRect/>
          </a:stretch>
        </p:blipFill>
        <p:spPr>
          <a:xfrm>
            <a:off x="9537260" y="3643934"/>
            <a:ext cx="2580600" cy="2613697"/>
          </a:xfrm>
          <a:prstGeom prst="rect">
            <a:avLst/>
          </a:prstGeom>
        </p:spPr>
      </p:pic>
    </p:spTree>
    <p:extLst>
      <p:ext uri="{BB962C8B-B14F-4D97-AF65-F5344CB8AC3E}">
        <p14:creationId xmlns:p14="http://schemas.microsoft.com/office/powerpoint/2010/main" val="3277574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C836CD-47B2-4287-AE51-D866B8697A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50CAC8-10E2-4E31-9995-4EF17051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6" y="0"/>
            <a:ext cx="5426844"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267D5-53A6-9645-A583-EB1CD6E24D4D}"/>
              </a:ext>
            </a:extLst>
          </p:cNvPr>
          <p:cNvSpPr>
            <a:spLocks noGrp="1"/>
          </p:cNvSpPr>
          <p:nvPr>
            <p:ph type="title"/>
          </p:nvPr>
        </p:nvSpPr>
        <p:spPr>
          <a:xfrm>
            <a:off x="797442" y="1632861"/>
            <a:ext cx="3870251" cy="5486400"/>
          </a:xfrm>
        </p:spPr>
        <p:txBody>
          <a:bodyPr anchor="ctr">
            <a:normAutofit/>
          </a:bodyPr>
          <a:lstStyle/>
          <a:p>
            <a:pPr algn="ctr"/>
            <a:r>
              <a:rPr lang="en-US" altLang="zh-CN" sz="3600" dirty="0">
                <a:solidFill>
                  <a:schemeClr val="bg2"/>
                </a:solidFill>
              </a:rPr>
              <a:t>Stacking</a:t>
            </a:r>
            <a:br>
              <a:rPr lang="zh-CN" altLang="en-US" sz="3600" dirty="0">
                <a:solidFill>
                  <a:schemeClr val="bg2"/>
                </a:solidFill>
              </a:rPr>
            </a:br>
            <a:r>
              <a:rPr lang="en-US" altLang="zh-CN" sz="3600" dirty="0">
                <a:solidFill>
                  <a:schemeClr val="bg2"/>
                </a:solidFill>
              </a:rPr>
              <a:t>Regressors</a:t>
            </a:r>
            <a:br>
              <a:rPr lang="en-US" altLang="zh-CN" sz="3600" dirty="0">
                <a:solidFill>
                  <a:schemeClr val="bg2"/>
                </a:solidFill>
              </a:rPr>
            </a:br>
            <a:br>
              <a:rPr lang="en-US" altLang="zh-CN" sz="3600" dirty="0">
                <a:solidFill>
                  <a:schemeClr val="bg2"/>
                </a:solidFill>
              </a:rPr>
            </a:br>
            <a:br>
              <a:rPr lang="en-US" altLang="zh-CN" sz="3600" dirty="0">
                <a:solidFill>
                  <a:schemeClr val="bg2"/>
                </a:solidFill>
              </a:rPr>
            </a:br>
            <a:br>
              <a:rPr lang="en-US" altLang="zh-CN" sz="3600" dirty="0">
                <a:solidFill>
                  <a:schemeClr val="bg2"/>
                </a:solidFill>
              </a:rPr>
            </a:br>
            <a:r>
              <a:rPr lang="en-US" altLang="zh-CN" sz="2000" dirty="0">
                <a:solidFill>
                  <a:schemeClr val="bg2"/>
                </a:solidFill>
              </a:rPr>
              <a:t>With 5</a:t>
            </a:r>
            <a:r>
              <a:rPr lang="zh-CN" altLang="en-US" sz="2000" dirty="0">
                <a:solidFill>
                  <a:schemeClr val="bg2"/>
                </a:solidFill>
              </a:rPr>
              <a:t> </a:t>
            </a:r>
            <a:r>
              <a:rPr lang="en-US" altLang="zh-CN" sz="2000" dirty="0">
                <a:solidFill>
                  <a:schemeClr val="bg2"/>
                </a:solidFill>
              </a:rPr>
              <a:t>Classes</a:t>
            </a:r>
            <a:br>
              <a:rPr lang="en-US" altLang="zh-CN" sz="2000" dirty="0">
                <a:solidFill>
                  <a:schemeClr val="bg2"/>
                </a:solidFill>
              </a:rPr>
            </a:br>
            <a:r>
              <a:rPr lang="en-US" altLang="zh-CN" sz="2000" dirty="0">
                <a:solidFill>
                  <a:schemeClr val="bg2"/>
                </a:solidFill>
              </a:rPr>
              <a:t>1.0</a:t>
            </a:r>
            <a:br>
              <a:rPr lang="en-US" altLang="zh-CN" sz="2000" dirty="0">
                <a:solidFill>
                  <a:schemeClr val="bg2"/>
                </a:solidFill>
              </a:rPr>
            </a:br>
            <a:r>
              <a:rPr lang="en-US" altLang="zh-CN" sz="2000" dirty="0">
                <a:solidFill>
                  <a:schemeClr val="bg2"/>
                </a:solidFill>
              </a:rPr>
              <a:t>2.0</a:t>
            </a:r>
            <a:br>
              <a:rPr lang="en-US" altLang="zh-CN" sz="2000" dirty="0">
                <a:solidFill>
                  <a:schemeClr val="bg2"/>
                </a:solidFill>
              </a:rPr>
            </a:br>
            <a:r>
              <a:rPr lang="en-US" altLang="zh-CN" sz="2000" dirty="0">
                <a:solidFill>
                  <a:schemeClr val="bg2"/>
                </a:solidFill>
              </a:rPr>
              <a:t>3.0</a:t>
            </a:r>
            <a:br>
              <a:rPr lang="en-US" altLang="zh-CN" sz="2000" dirty="0">
                <a:solidFill>
                  <a:schemeClr val="bg2"/>
                </a:solidFill>
              </a:rPr>
            </a:br>
            <a:r>
              <a:rPr lang="en-US" altLang="zh-CN" sz="2000" dirty="0">
                <a:solidFill>
                  <a:schemeClr val="bg2"/>
                </a:solidFill>
              </a:rPr>
              <a:t>4.0</a:t>
            </a:r>
            <a:br>
              <a:rPr lang="en-US" altLang="zh-CN" sz="2000" dirty="0">
                <a:solidFill>
                  <a:schemeClr val="bg2"/>
                </a:solidFill>
              </a:rPr>
            </a:br>
            <a:r>
              <a:rPr lang="en-US" altLang="zh-CN" sz="2000" dirty="0">
                <a:solidFill>
                  <a:schemeClr val="bg2"/>
                </a:solidFill>
              </a:rPr>
              <a:t>5.0</a:t>
            </a:r>
            <a:br>
              <a:rPr lang="en-US" altLang="zh-CN" sz="2000" dirty="0">
                <a:solidFill>
                  <a:schemeClr val="bg2"/>
                </a:solidFill>
              </a:rPr>
            </a:br>
            <a:endParaRPr lang="en-US" sz="3600" dirty="0">
              <a:solidFill>
                <a:schemeClr val="bg2"/>
              </a:solidFill>
            </a:endParaRPr>
          </a:p>
        </p:txBody>
      </p:sp>
      <p:sp>
        <p:nvSpPr>
          <p:cNvPr id="6" name="文本占位符 3">
            <a:extLst>
              <a:ext uri="{FF2B5EF4-FFF2-40B4-BE49-F238E27FC236}">
                <a16:creationId xmlns:a16="http://schemas.microsoft.com/office/drawing/2014/main" id="{FF03C7F3-B064-014C-A907-D34EDC343D6C}"/>
              </a:ext>
            </a:extLst>
          </p:cNvPr>
          <p:cNvSpPr txBox="1">
            <a:spLocks/>
          </p:cNvSpPr>
          <p:nvPr/>
        </p:nvSpPr>
        <p:spPr>
          <a:xfrm>
            <a:off x="241416" y="4020094"/>
            <a:ext cx="3200400" cy="3379124"/>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000" dirty="0">
              <a:ea typeface="宋体"/>
              <a:cs typeface="Calibri"/>
            </a:endParaRPr>
          </a:p>
        </p:txBody>
      </p:sp>
      <p:pic>
        <p:nvPicPr>
          <p:cNvPr id="7" name="图片 12" descr="文本&#10;&#10;已自动生成说明">
            <a:extLst>
              <a:ext uri="{FF2B5EF4-FFF2-40B4-BE49-F238E27FC236}">
                <a16:creationId xmlns:a16="http://schemas.microsoft.com/office/drawing/2014/main" id="{FCD26AFC-5651-7D40-8122-230304E27650}"/>
              </a:ext>
            </a:extLst>
          </p:cNvPr>
          <p:cNvPicPr>
            <a:picLocks noChangeAspect="1"/>
          </p:cNvPicPr>
          <p:nvPr/>
        </p:nvPicPr>
        <p:blipFill>
          <a:blip r:embed="rId2"/>
          <a:stretch>
            <a:fillRect/>
          </a:stretch>
        </p:blipFill>
        <p:spPr>
          <a:xfrm>
            <a:off x="5668260" y="571499"/>
            <a:ext cx="4792688" cy="3992189"/>
          </a:xfrm>
          <a:prstGeom prst="rect">
            <a:avLst/>
          </a:prstGeom>
        </p:spPr>
      </p:pic>
      <p:pic>
        <p:nvPicPr>
          <p:cNvPr id="9" name="图片 11">
            <a:extLst>
              <a:ext uri="{FF2B5EF4-FFF2-40B4-BE49-F238E27FC236}">
                <a16:creationId xmlns:a16="http://schemas.microsoft.com/office/drawing/2014/main" id="{D3D85719-5E7C-B44C-A410-D6F83FF9689B}"/>
              </a:ext>
            </a:extLst>
          </p:cNvPr>
          <p:cNvPicPr>
            <a:picLocks noGrp="1" noChangeAspect="1"/>
          </p:cNvPicPr>
          <p:nvPr>
            <p:ph idx="1"/>
          </p:nvPr>
        </p:nvPicPr>
        <p:blipFill>
          <a:blip r:embed="rId3"/>
          <a:stretch>
            <a:fillRect/>
          </a:stretch>
        </p:blipFill>
        <p:spPr>
          <a:xfrm>
            <a:off x="8990791" y="3735957"/>
            <a:ext cx="3084554" cy="3119685"/>
          </a:xfrm>
        </p:spPr>
      </p:pic>
    </p:spTree>
    <p:extLst>
      <p:ext uri="{BB962C8B-B14F-4D97-AF65-F5344CB8AC3E}">
        <p14:creationId xmlns:p14="http://schemas.microsoft.com/office/powerpoint/2010/main" val="3641780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C836CD-47B2-4287-AE51-D866B8697A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50CAC8-10E2-4E31-9995-4EF17051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6" y="0"/>
            <a:ext cx="5426844"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79AA91A-C4C1-3D47-A799-F1130CE78E38}"/>
              </a:ext>
            </a:extLst>
          </p:cNvPr>
          <p:cNvSpPr>
            <a:spLocks noGrp="1"/>
          </p:cNvSpPr>
          <p:nvPr>
            <p:ph type="title"/>
          </p:nvPr>
        </p:nvSpPr>
        <p:spPr>
          <a:xfrm>
            <a:off x="797442" y="1632861"/>
            <a:ext cx="3870251" cy="5486400"/>
          </a:xfrm>
        </p:spPr>
        <p:txBody>
          <a:bodyPr anchor="ctr">
            <a:normAutofit/>
          </a:bodyPr>
          <a:lstStyle/>
          <a:p>
            <a:pPr algn="ctr"/>
            <a:r>
              <a:rPr lang="en-US" altLang="zh-CN" sz="3600" dirty="0">
                <a:solidFill>
                  <a:schemeClr val="bg2"/>
                </a:solidFill>
              </a:rPr>
              <a:t>Classifiers</a:t>
            </a:r>
            <a:br>
              <a:rPr lang="en-US" altLang="zh-CN" sz="3600" dirty="0">
                <a:solidFill>
                  <a:schemeClr val="bg2"/>
                </a:solidFill>
              </a:rPr>
            </a:br>
            <a:br>
              <a:rPr lang="en-US" altLang="zh-CN" sz="3600" dirty="0">
                <a:solidFill>
                  <a:schemeClr val="bg2"/>
                </a:solidFill>
              </a:rPr>
            </a:br>
            <a:br>
              <a:rPr lang="en-US" altLang="zh-CN" sz="3600" dirty="0">
                <a:solidFill>
                  <a:schemeClr val="bg2"/>
                </a:solidFill>
              </a:rPr>
            </a:br>
            <a:br>
              <a:rPr lang="en-US" altLang="zh-CN" sz="3600" dirty="0">
                <a:solidFill>
                  <a:schemeClr val="bg2"/>
                </a:solidFill>
              </a:rPr>
            </a:br>
            <a:r>
              <a:rPr lang="en-US" altLang="zh-CN" sz="2000" dirty="0">
                <a:solidFill>
                  <a:schemeClr val="bg2"/>
                </a:solidFill>
              </a:rPr>
              <a:t>With 5</a:t>
            </a:r>
            <a:r>
              <a:rPr lang="zh-CN" altLang="en-US" sz="2000" dirty="0">
                <a:solidFill>
                  <a:schemeClr val="bg2"/>
                </a:solidFill>
              </a:rPr>
              <a:t> </a:t>
            </a:r>
            <a:r>
              <a:rPr lang="en-US" altLang="zh-CN" sz="2000" dirty="0">
                <a:solidFill>
                  <a:schemeClr val="bg2"/>
                </a:solidFill>
              </a:rPr>
              <a:t>Classes</a:t>
            </a:r>
            <a:br>
              <a:rPr lang="en-US" altLang="zh-CN" sz="2000" dirty="0">
                <a:solidFill>
                  <a:schemeClr val="bg2"/>
                </a:solidFill>
              </a:rPr>
            </a:br>
            <a:r>
              <a:rPr lang="en-US" altLang="zh-CN" sz="2000" dirty="0">
                <a:solidFill>
                  <a:schemeClr val="bg2"/>
                </a:solidFill>
              </a:rPr>
              <a:t>1.0</a:t>
            </a:r>
            <a:br>
              <a:rPr lang="en-US" altLang="zh-CN" sz="2000" dirty="0">
                <a:solidFill>
                  <a:schemeClr val="bg2"/>
                </a:solidFill>
              </a:rPr>
            </a:br>
            <a:r>
              <a:rPr lang="en-US" altLang="zh-CN" sz="2000" dirty="0">
                <a:solidFill>
                  <a:schemeClr val="bg2"/>
                </a:solidFill>
              </a:rPr>
              <a:t>2.0</a:t>
            </a:r>
            <a:br>
              <a:rPr lang="en-US" altLang="zh-CN" sz="2000" dirty="0">
                <a:solidFill>
                  <a:schemeClr val="bg2"/>
                </a:solidFill>
              </a:rPr>
            </a:br>
            <a:r>
              <a:rPr lang="en-US" altLang="zh-CN" sz="2000" dirty="0">
                <a:solidFill>
                  <a:schemeClr val="bg2"/>
                </a:solidFill>
              </a:rPr>
              <a:t>3.0</a:t>
            </a:r>
            <a:br>
              <a:rPr lang="en-US" altLang="zh-CN" sz="2000" dirty="0">
                <a:solidFill>
                  <a:schemeClr val="bg2"/>
                </a:solidFill>
              </a:rPr>
            </a:br>
            <a:r>
              <a:rPr lang="en-US" altLang="zh-CN" sz="2000" dirty="0">
                <a:solidFill>
                  <a:schemeClr val="bg2"/>
                </a:solidFill>
              </a:rPr>
              <a:t>4.0</a:t>
            </a:r>
            <a:br>
              <a:rPr lang="en-US" altLang="zh-CN" sz="2000" dirty="0">
                <a:solidFill>
                  <a:schemeClr val="bg2"/>
                </a:solidFill>
              </a:rPr>
            </a:br>
            <a:r>
              <a:rPr lang="en-US" altLang="zh-CN" sz="2000" dirty="0">
                <a:solidFill>
                  <a:schemeClr val="bg2"/>
                </a:solidFill>
              </a:rPr>
              <a:t>5.0</a:t>
            </a:r>
            <a:br>
              <a:rPr lang="en-US" altLang="zh-CN" sz="2000" dirty="0">
                <a:solidFill>
                  <a:schemeClr val="bg2"/>
                </a:solidFill>
              </a:rPr>
            </a:br>
            <a:endParaRPr lang="en-US" sz="3600" dirty="0">
              <a:solidFill>
                <a:schemeClr val="bg2"/>
              </a:solidFill>
            </a:endParaRPr>
          </a:p>
        </p:txBody>
      </p:sp>
      <p:pic>
        <p:nvPicPr>
          <p:cNvPr id="11" name="图片 13" descr="文本&#10;&#10;已自动生成说明">
            <a:extLst>
              <a:ext uri="{FF2B5EF4-FFF2-40B4-BE49-F238E27FC236}">
                <a16:creationId xmlns:a16="http://schemas.microsoft.com/office/drawing/2014/main" id="{7297F298-E02B-964D-9912-D782F5FA77E0}"/>
              </a:ext>
            </a:extLst>
          </p:cNvPr>
          <p:cNvPicPr>
            <a:picLocks noGrp="1" noChangeAspect="1"/>
          </p:cNvPicPr>
          <p:nvPr>
            <p:ph idx="1"/>
          </p:nvPr>
        </p:nvPicPr>
        <p:blipFill>
          <a:blip r:embed="rId2"/>
          <a:stretch>
            <a:fillRect/>
          </a:stretch>
        </p:blipFill>
        <p:spPr>
          <a:xfrm>
            <a:off x="5475640" y="186886"/>
            <a:ext cx="4700649" cy="2566402"/>
          </a:xfrm>
        </p:spPr>
      </p:pic>
      <p:pic>
        <p:nvPicPr>
          <p:cNvPr id="12" name="图片 14">
            <a:extLst>
              <a:ext uri="{FF2B5EF4-FFF2-40B4-BE49-F238E27FC236}">
                <a16:creationId xmlns:a16="http://schemas.microsoft.com/office/drawing/2014/main" id="{7F65005D-D457-CD42-9062-73042EFF0F95}"/>
              </a:ext>
            </a:extLst>
          </p:cNvPr>
          <p:cNvPicPr>
            <a:picLocks noChangeAspect="1"/>
          </p:cNvPicPr>
          <p:nvPr/>
        </p:nvPicPr>
        <p:blipFill>
          <a:blip r:embed="rId3"/>
          <a:stretch>
            <a:fillRect/>
          </a:stretch>
        </p:blipFill>
        <p:spPr>
          <a:xfrm>
            <a:off x="5556188" y="3298386"/>
            <a:ext cx="4700649" cy="2474723"/>
          </a:xfrm>
          <a:prstGeom prst="rect">
            <a:avLst/>
          </a:prstGeom>
        </p:spPr>
      </p:pic>
      <p:pic>
        <p:nvPicPr>
          <p:cNvPr id="13" name="图片 15" descr="图片包含 日历&#10;&#10;已自动生成说明">
            <a:extLst>
              <a:ext uri="{FF2B5EF4-FFF2-40B4-BE49-F238E27FC236}">
                <a16:creationId xmlns:a16="http://schemas.microsoft.com/office/drawing/2014/main" id="{16D88DDE-5E3F-604E-B27B-95D22274A9EC}"/>
              </a:ext>
            </a:extLst>
          </p:cNvPr>
          <p:cNvPicPr>
            <a:picLocks noChangeAspect="1"/>
          </p:cNvPicPr>
          <p:nvPr/>
        </p:nvPicPr>
        <p:blipFill>
          <a:blip r:embed="rId4"/>
          <a:stretch>
            <a:fillRect/>
          </a:stretch>
        </p:blipFill>
        <p:spPr>
          <a:xfrm>
            <a:off x="10165968" y="616504"/>
            <a:ext cx="2026032" cy="2049682"/>
          </a:xfrm>
          <a:prstGeom prst="rect">
            <a:avLst/>
          </a:prstGeom>
        </p:spPr>
      </p:pic>
      <p:pic>
        <p:nvPicPr>
          <p:cNvPr id="14" name="图片 16" descr="图表&#10;&#10;已自动生成说明">
            <a:extLst>
              <a:ext uri="{FF2B5EF4-FFF2-40B4-BE49-F238E27FC236}">
                <a16:creationId xmlns:a16="http://schemas.microsoft.com/office/drawing/2014/main" id="{580A5523-E501-2F48-AC29-2BD959F25C28}"/>
              </a:ext>
            </a:extLst>
          </p:cNvPr>
          <p:cNvPicPr>
            <a:picLocks noChangeAspect="1"/>
          </p:cNvPicPr>
          <p:nvPr/>
        </p:nvPicPr>
        <p:blipFill>
          <a:blip r:embed="rId5"/>
          <a:stretch>
            <a:fillRect/>
          </a:stretch>
        </p:blipFill>
        <p:spPr>
          <a:xfrm>
            <a:off x="10165968" y="3458062"/>
            <a:ext cx="2026032" cy="2049682"/>
          </a:xfrm>
          <a:prstGeom prst="rect">
            <a:avLst/>
          </a:prstGeom>
        </p:spPr>
      </p:pic>
    </p:spTree>
    <p:extLst>
      <p:ext uri="{BB962C8B-B14F-4D97-AF65-F5344CB8AC3E}">
        <p14:creationId xmlns:p14="http://schemas.microsoft.com/office/powerpoint/2010/main" val="3791510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C836CD-47B2-4287-AE51-D866B8697A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50CAC8-10E2-4E31-9995-4EF17051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6" y="0"/>
            <a:ext cx="5426844"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79AA91A-C4C1-3D47-A799-F1130CE78E38}"/>
              </a:ext>
            </a:extLst>
          </p:cNvPr>
          <p:cNvSpPr>
            <a:spLocks noGrp="1"/>
          </p:cNvSpPr>
          <p:nvPr>
            <p:ph type="title"/>
          </p:nvPr>
        </p:nvSpPr>
        <p:spPr>
          <a:xfrm>
            <a:off x="797442" y="1632861"/>
            <a:ext cx="3870251" cy="5486400"/>
          </a:xfrm>
        </p:spPr>
        <p:txBody>
          <a:bodyPr anchor="ctr">
            <a:normAutofit/>
          </a:bodyPr>
          <a:lstStyle/>
          <a:p>
            <a:pPr algn="ctr"/>
            <a:r>
              <a:rPr lang="en-US" altLang="zh-CN" sz="3600" dirty="0">
                <a:solidFill>
                  <a:schemeClr val="bg2"/>
                </a:solidFill>
              </a:rPr>
              <a:t>Conclusion</a:t>
            </a:r>
            <a:br>
              <a:rPr lang="en-US" altLang="zh-CN" sz="3600" dirty="0">
                <a:solidFill>
                  <a:schemeClr val="bg2"/>
                </a:solidFill>
              </a:rPr>
            </a:br>
            <a:br>
              <a:rPr lang="en-US" altLang="zh-CN" sz="3600" dirty="0">
                <a:solidFill>
                  <a:schemeClr val="bg2"/>
                </a:solidFill>
              </a:rPr>
            </a:br>
            <a:br>
              <a:rPr lang="en-US" altLang="zh-CN" sz="3600" dirty="0">
                <a:solidFill>
                  <a:schemeClr val="bg2"/>
                </a:solidFill>
              </a:rPr>
            </a:br>
            <a:br>
              <a:rPr lang="en-US" altLang="zh-CN" sz="3600" dirty="0">
                <a:solidFill>
                  <a:schemeClr val="bg2"/>
                </a:solidFill>
              </a:rPr>
            </a:br>
            <a:r>
              <a:rPr lang="en-US" altLang="zh-CN" sz="2000" dirty="0">
                <a:solidFill>
                  <a:schemeClr val="bg2"/>
                </a:solidFill>
              </a:rPr>
              <a:t>classifiers have better performance with 5</a:t>
            </a:r>
            <a:r>
              <a:rPr lang="zh-CN" altLang="en-US" sz="2000" dirty="0">
                <a:solidFill>
                  <a:schemeClr val="bg2"/>
                </a:solidFill>
              </a:rPr>
              <a:t> </a:t>
            </a:r>
            <a:r>
              <a:rPr lang="en-US" altLang="zh-CN" sz="2000" dirty="0">
                <a:solidFill>
                  <a:schemeClr val="bg2"/>
                </a:solidFill>
              </a:rPr>
              <a:t>Classes</a:t>
            </a:r>
            <a:br>
              <a:rPr lang="en-US" altLang="zh-CN" sz="2000" dirty="0">
                <a:solidFill>
                  <a:schemeClr val="bg2"/>
                </a:solidFill>
              </a:rPr>
            </a:br>
            <a:endParaRPr lang="en-US" sz="3600" dirty="0">
              <a:solidFill>
                <a:schemeClr val="bg2"/>
              </a:solidFill>
            </a:endParaRPr>
          </a:p>
        </p:txBody>
      </p:sp>
      <p:pic>
        <p:nvPicPr>
          <p:cNvPr id="13" name="图片 15" descr="图片包含 日历&#10;&#10;已自动生成说明">
            <a:extLst>
              <a:ext uri="{FF2B5EF4-FFF2-40B4-BE49-F238E27FC236}">
                <a16:creationId xmlns:a16="http://schemas.microsoft.com/office/drawing/2014/main" id="{16D88DDE-5E3F-604E-B27B-95D22274A9EC}"/>
              </a:ext>
            </a:extLst>
          </p:cNvPr>
          <p:cNvPicPr>
            <a:picLocks noChangeAspect="1"/>
          </p:cNvPicPr>
          <p:nvPr/>
        </p:nvPicPr>
        <p:blipFill>
          <a:blip r:embed="rId2"/>
          <a:stretch>
            <a:fillRect/>
          </a:stretch>
        </p:blipFill>
        <p:spPr>
          <a:xfrm>
            <a:off x="10165968" y="616504"/>
            <a:ext cx="2026032" cy="2049682"/>
          </a:xfrm>
          <a:prstGeom prst="rect">
            <a:avLst/>
          </a:prstGeom>
        </p:spPr>
      </p:pic>
      <p:pic>
        <p:nvPicPr>
          <p:cNvPr id="14" name="图片 16" descr="图表&#10;&#10;已自动生成说明">
            <a:extLst>
              <a:ext uri="{FF2B5EF4-FFF2-40B4-BE49-F238E27FC236}">
                <a16:creationId xmlns:a16="http://schemas.microsoft.com/office/drawing/2014/main" id="{580A5523-E501-2F48-AC29-2BD959F25C28}"/>
              </a:ext>
            </a:extLst>
          </p:cNvPr>
          <p:cNvPicPr>
            <a:picLocks noChangeAspect="1"/>
          </p:cNvPicPr>
          <p:nvPr/>
        </p:nvPicPr>
        <p:blipFill>
          <a:blip r:embed="rId3"/>
          <a:stretch>
            <a:fillRect/>
          </a:stretch>
        </p:blipFill>
        <p:spPr>
          <a:xfrm>
            <a:off x="10165968" y="3109144"/>
            <a:ext cx="2026032" cy="2049682"/>
          </a:xfrm>
          <a:prstGeom prst="rect">
            <a:avLst/>
          </a:prstGeom>
        </p:spPr>
      </p:pic>
      <p:pic>
        <p:nvPicPr>
          <p:cNvPr id="3" name="图片 2">
            <a:extLst>
              <a:ext uri="{FF2B5EF4-FFF2-40B4-BE49-F238E27FC236}">
                <a16:creationId xmlns:a16="http://schemas.microsoft.com/office/drawing/2014/main" id="{3907C368-18FA-D843-AE93-BDE2ED02DD64}"/>
              </a:ext>
            </a:extLst>
          </p:cNvPr>
          <p:cNvPicPr>
            <a:picLocks noChangeAspect="1"/>
          </p:cNvPicPr>
          <p:nvPr/>
        </p:nvPicPr>
        <p:blipFill rotWithShape="1">
          <a:blip r:embed="rId4"/>
          <a:srcRect l="-526" t="9345" r="12771" b="8879"/>
          <a:stretch/>
        </p:blipFill>
        <p:spPr>
          <a:xfrm>
            <a:off x="6562437" y="831882"/>
            <a:ext cx="2241732" cy="1601957"/>
          </a:xfrm>
          <a:prstGeom prst="rect">
            <a:avLst/>
          </a:prstGeom>
        </p:spPr>
      </p:pic>
      <p:pic>
        <p:nvPicPr>
          <p:cNvPr id="5" name="图片 4">
            <a:extLst>
              <a:ext uri="{FF2B5EF4-FFF2-40B4-BE49-F238E27FC236}">
                <a16:creationId xmlns:a16="http://schemas.microsoft.com/office/drawing/2014/main" id="{0D5EFC1D-F489-2447-9FED-B5A7BB22EA1B}"/>
              </a:ext>
            </a:extLst>
          </p:cNvPr>
          <p:cNvPicPr>
            <a:picLocks noChangeAspect="1"/>
          </p:cNvPicPr>
          <p:nvPr/>
        </p:nvPicPr>
        <p:blipFill rotWithShape="1">
          <a:blip r:embed="rId5"/>
          <a:srcRect l="214" t="8341" r="12459" b="8229"/>
          <a:stretch/>
        </p:blipFill>
        <p:spPr>
          <a:xfrm>
            <a:off x="6624090" y="3220222"/>
            <a:ext cx="2334126" cy="1710043"/>
          </a:xfrm>
          <a:prstGeom prst="rect">
            <a:avLst/>
          </a:prstGeom>
        </p:spPr>
      </p:pic>
      <p:sp>
        <p:nvSpPr>
          <p:cNvPr id="15" name="文本框 14">
            <a:extLst>
              <a:ext uri="{FF2B5EF4-FFF2-40B4-BE49-F238E27FC236}">
                <a16:creationId xmlns:a16="http://schemas.microsoft.com/office/drawing/2014/main" id="{BFB02011-B917-E346-8090-14E8C7ACFABC}"/>
              </a:ext>
            </a:extLst>
          </p:cNvPr>
          <p:cNvSpPr txBox="1"/>
          <p:nvPr/>
        </p:nvSpPr>
        <p:spPr>
          <a:xfrm>
            <a:off x="5627948" y="247455"/>
            <a:ext cx="6102926" cy="369332"/>
          </a:xfrm>
          <a:prstGeom prst="rect">
            <a:avLst/>
          </a:prstGeom>
          <a:noFill/>
        </p:spPr>
        <p:txBody>
          <a:bodyPr wrap="square">
            <a:spAutoFit/>
          </a:bodyPr>
          <a:lstStyle/>
          <a:p>
            <a:pPr>
              <a:buFont typeface="Wingdings" panose="05000000000000000000" pitchFamily="2" charset="2"/>
              <a:buChar char="l"/>
            </a:pPr>
            <a:r>
              <a:rPr lang="en-US" altLang="zh-CN" dirty="0"/>
              <a:t>Random Forest Classifiers</a:t>
            </a:r>
          </a:p>
        </p:txBody>
      </p:sp>
      <p:sp>
        <p:nvSpPr>
          <p:cNvPr id="16" name="文本框 15">
            <a:extLst>
              <a:ext uri="{FF2B5EF4-FFF2-40B4-BE49-F238E27FC236}">
                <a16:creationId xmlns:a16="http://schemas.microsoft.com/office/drawing/2014/main" id="{3CE8F8FF-92CC-8847-8991-107C52A98A8F}"/>
              </a:ext>
            </a:extLst>
          </p:cNvPr>
          <p:cNvSpPr txBox="1"/>
          <p:nvPr/>
        </p:nvSpPr>
        <p:spPr>
          <a:xfrm>
            <a:off x="5627948" y="2749106"/>
            <a:ext cx="6102926" cy="369332"/>
          </a:xfrm>
          <a:prstGeom prst="rect">
            <a:avLst/>
          </a:prstGeom>
          <a:noFill/>
        </p:spPr>
        <p:txBody>
          <a:bodyPr wrap="square">
            <a:spAutoFit/>
          </a:bodyPr>
          <a:lstStyle/>
          <a:p>
            <a:pPr>
              <a:buFont typeface="Wingdings" panose="05000000000000000000" pitchFamily="2" charset="2"/>
              <a:buChar char="l"/>
            </a:pPr>
            <a:r>
              <a:rPr lang="en-US" altLang="zh-CN" dirty="0"/>
              <a:t>Gradient Boosting Classifiers </a:t>
            </a:r>
          </a:p>
        </p:txBody>
      </p:sp>
      <p:sp>
        <p:nvSpPr>
          <p:cNvPr id="17" name="文本框 16">
            <a:extLst>
              <a:ext uri="{FF2B5EF4-FFF2-40B4-BE49-F238E27FC236}">
                <a16:creationId xmlns:a16="http://schemas.microsoft.com/office/drawing/2014/main" id="{D6FA4E4E-8660-684D-98AC-5003C0393987}"/>
              </a:ext>
            </a:extLst>
          </p:cNvPr>
          <p:cNvSpPr txBox="1"/>
          <p:nvPr/>
        </p:nvSpPr>
        <p:spPr>
          <a:xfrm>
            <a:off x="6095999" y="5458620"/>
            <a:ext cx="5875421" cy="1200329"/>
          </a:xfrm>
          <a:prstGeom prst="rect">
            <a:avLst/>
          </a:prstGeom>
          <a:noFill/>
        </p:spPr>
        <p:txBody>
          <a:bodyPr wrap="square" rtlCol="0">
            <a:spAutoFit/>
          </a:bodyPr>
          <a:lstStyle/>
          <a:p>
            <a:r>
              <a:rPr kumimoji="1" lang="en-US" altLang="zh-CN" dirty="0"/>
              <a:t>Restaurants should pay more attention to the above factors when they are trying to build reputation and get higher score. The most important factor is review counts followed by close time at weekend and open time at weekend.</a:t>
            </a:r>
            <a:endParaRPr kumimoji="1" lang="zh-CN" altLang="en-US" dirty="0"/>
          </a:p>
        </p:txBody>
      </p:sp>
    </p:spTree>
    <p:extLst>
      <p:ext uri="{BB962C8B-B14F-4D97-AF65-F5344CB8AC3E}">
        <p14:creationId xmlns:p14="http://schemas.microsoft.com/office/powerpoint/2010/main" val="38260782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485AE2-6BE9-4DCA-A6C4-83F4EEFCC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4431"/>
            <a:ext cx="1082040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F276E0-DC13-3D4E-98D0-6856AED21650}"/>
              </a:ext>
            </a:extLst>
          </p:cNvPr>
          <p:cNvSpPr>
            <a:spLocks noGrp="1"/>
          </p:cNvSpPr>
          <p:nvPr>
            <p:ph type="title"/>
          </p:nvPr>
        </p:nvSpPr>
        <p:spPr>
          <a:xfrm>
            <a:off x="2057399" y="1371599"/>
            <a:ext cx="8539843" cy="2339633"/>
          </a:xfrm>
        </p:spPr>
        <p:txBody>
          <a:bodyPr vert="horz" lIns="91440" tIns="45720" rIns="91440" bIns="45720" rtlCol="0" anchor="b">
            <a:normAutofit/>
          </a:bodyPr>
          <a:lstStyle/>
          <a:p>
            <a:pPr algn="ctr"/>
            <a:r>
              <a:rPr lang="en-US" sz="4000" kern="1200" cap="all" spc="300" baseline="0" dirty="0">
                <a:solidFill>
                  <a:schemeClr val="tx2"/>
                </a:solidFill>
                <a:latin typeface="+mj-lt"/>
                <a:ea typeface="+mj-ea"/>
                <a:cs typeface="+mj-cs"/>
              </a:rPr>
              <a:t>Thanks for your listening</a:t>
            </a:r>
          </a:p>
        </p:txBody>
      </p:sp>
    </p:spTree>
    <p:extLst>
      <p:ext uri="{BB962C8B-B14F-4D97-AF65-F5344CB8AC3E}">
        <p14:creationId xmlns:p14="http://schemas.microsoft.com/office/powerpoint/2010/main" val="1720990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041167-1F3C-064B-ADF0-71B9339CB06D}"/>
              </a:ext>
            </a:extLst>
          </p:cNvPr>
          <p:cNvSpPr>
            <a:spLocks noGrp="1"/>
          </p:cNvSpPr>
          <p:nvPr>
            <p:ph type="title"/>
          </p:nvPr>
        </p:nvSpPr>
        <p:spPr>
          <a:xfrm>
            <a:off x="685800" y="1371600"/>
            <a:ext cx="2742028" cy="4114800"/>
          </a:xfrm>
        </p:spPr>
        <p:txBody>
          <a:bodyPr anchor="ctr">
            <a:normAutofit/>
          </a:bodyPr>
          <a:lstStyle/>
          <a:p>
            <a:pPr algn="ctr"/>
            <a:r>
              <a:rPr lang="en-US" dirty="0">
                <a:solidFill>
                  <a:schemeClr val="bg2"/>
                </a:solidFill>
              </a:rPr>
              <a:t>Data Cleaning</a:t>
            </a: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0CFCC4-D3F7-0540-A18F-CC1D9306779E}"/>
              </a:ext>
            </a:extLst>
          </p:cNvPr>
          <p:cNvSpPr>
            <a:spLocks noGrp="1"/>
          </p:cNvSpPr>
          <p:nvPr>
            <p:ph idx="1"/>
          </p:nvPr>
        </p:nvSpPr>
        <p:spPr>
          <a:xfrm>
            <a:off x="8197817" y="3226900"/>
            <a:ext cx="3418702" cy="2242493"/>
          </a:xfrm>
        </p:spPr>
        <p:txBody>
          <a:bodyPr anchor="t">
            <a:normAutofit fontScale="92500"/>
          </a:bodyPr>
          <a:lstStyle/>
          <a:p>
            <a:r>
              <a:rPr lang="en-US" sz="2000" dirty="0"/>
              <a:t>Compressed Columns</a:t>
            </a:r>
          </a:p>
          <a:p>
            <a:r>
              <a:rPr lang="en-US" sz="2000" dirty="0"/>
              <a:t>Redundant</a:t>
            </a:r>
            <a:r>
              <a:rPr lang="zh-CN" altLang="en-US" sz="2000" dirty="0"/>
              <a:t> </a:t>
            </a:r>
            <a:r>
              <a:rPr lang="en-US" altLang="zh-CN" sz="2000" dirty="0"/>
              <a:t>information</a:t>
            </a:r>
            <a:endParaRPr lang="en-US" sz="2000" dirty="0"/>
          </a:p>
          <a:p>
            <a:r>
              <a:rPr lang="en-US" sz="2000" dirty="0"/>
              <a:t>Missing data</a:t>
            </a:r>
          </a:p>
          <a:p>
            <a:r>
              <a:rPr lang="en-US" sz="2000" dirty="0"/>
              <a:t>Meaningless </a:t>
            </a:r>
            <a:r>
              <a:rPr lang="en-US" sz="2000" dirty="0" err="1"/>
              <a:t>Dtype</a:t>
            </a:r>
            <a:endParaRPr lang="en-US" sz="2000" dirty="0"/>
          </a:p>
          <a:p>
            <a:r>
              <a:rPr lang="en-US" sz="2000" dirty="0"/>
              <a:t>Business other than restaurant</a:t>
            </a:r>
          </a:p>
        </p:txBody>
      </p:sp>
      <p:sp>
        <p:nvSpPr>
          <p:cNvPr id="9" name="Content Placeholder 2">
            <a:extLst>
              <a:ext uri="{FF2B5EF4-FFF2-40B4-BE49-F238E27FC236}">
                <a16:creationId xmlns:a16="http://schemas.microsoft.com/office/drawing/2014/main" id="{AAB0FB83-38E9-1549-B051-D48E2B7B15F2}"/>
              </a:ext>
            </a:extLst>
          </p:cNvPr>
          <p:cNvSpPr txBox="1">
            <a:spLocks/>
          </p:cNvSpPr>
          <p:nvPr/>
        </p:nvSpPr>
        <p:spPr>
          <a:xfrm>
            <a:off x="161026" y="5486400"/>
            <a:ext cx="3754649" cy="1092896"/>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chemeClr val="bg1"/>
                </a:solidFill>
              </a:rPr>
              <a:t>Data Source </a:t>
            </a:r>
            <a:r>
              <a:rPr lang="en-US" sz="2000" b="1" dirty="0">
                <a:hlinkClick r:id="rId2"/>
              </a:rPr>
              <a:t>https://www.yelp.com/dataset/documentation/main</a:t>
            </a:r>
            <a:endParaRPr lang="en-US" sz="2000" b="1" dirty="0"/>
          </a:p>
          <a:p>
            <a:endParaRPr lang="en-US" sz="2000" b="1" dirty="0"/>
          </a:p>
        </p:txBody>
      </p:sp>
      <p:grpSp>
        <p:nvGrpSpPr>
          <p:cNvPr id="7" name="Group 6">
            <a:extLst>
              <a:ext uri="{FF2B5EF4-FFF2-40B4-BE49-F238E27FC236}">
                <a16:creationId xmlns:a16="http://schemas.microsoft.com/office/drawing/2014/main" id="{6BD60926-2191-8C48-A94C-62D65B076F07}"/>
              </a:ext>
            </a:extLst>
          </p:cNvPr>
          <p:cNvGrpSpPr/>
          <p:nvPr/>
        </p:nvGrpSpPr>
        <p:grpSpPr>
          <a:xfrm>
            <a:off x="4941675" y="2663447"/>
            <a:ext cx="3418702" cy="3369401"/>
            <a:chOff x="4906529" y="1528788"/>
            <a:chExt cx="3738742" cy="3551805"/>
          </a:xfrm>
        </p:grpSpPr>
        <p:pic>
          <p:nvPicPr>
            <p:cNvPr id="4" name="Picture 3">
              <a:extLst>
                <a:ext uri="{FF2B5EF4-FFF2-40B4-BE49-F238E27FC236}">
                  <a16:creationId xmlns:a16="http://schemas.microsoft.com/office/drawing/2014/main" id="{54A1A007-8980-CF44-AAD5-2CB8DE73CCC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906529" y="1528788"/>
              <a:ext cx="3738742" cy="3551805"/>
            </a:xfrm>
            <a:prstGeom prst="rect">
              <a:avLst/>
            </a:prstGeom>
          </p:spPr>
        </p:pic>
        <p:sp>
          <p:nvSpPr>
            <p:cNvPr id="6" name="Frame 5">
              <a:extLst>
                <a:ext uri="{FF2B5EF4-FFF2-40B4-BE49-F238E27FC236}">
                  <a16:creationId xmlns:a16="http://schemas.microsoft.com/office/drawing/2014/main" id="{2D947140-EB40-CA43-96CE-CE3E60744572}"/>
                </a:ext>
              </a:extLst>
            </p:cNvPr>
            <p:cNvSpPr/>
            <p:nvPr/>
          </p:nvSpPr>
          <p:spPr>
            <a:xfrm>
              <a:off x="4950973" y="3706367"/>
              <a:ext cx="3605407" cy="19843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1" name="Picture 10">
            <a:extLst>
              <a:ext uri="{FF2B5EF4-FFF2-40B4-BE49-F238E27FC236}">
                <a16:creationId xmlns:a16="http://schemas.microsoft.com/office/drawing/2014/main" id="{182B3D40-D477-AA47-A883-A713F358BF3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583312" y="725008"/>
            <a:ext cx="5505363" cy="1947281"/>
          </a:xfrm>
          <a:prstGeom prst="rect">
            <a:avLst/>
          </a:prstGeom>
        </p:spPr>
      </p:pic>
    </p:spTree>
    <p:extLst>
      <p:ext uri="{BB962C8B-B14F-4D97-AF65-F5344CB8AC3E}">
        <p14:creationId xmlns:p14="http://schemas.microsoft.com/office/powerpoint/2010/main" val="3106390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D1C247-1E5B-4399-87F8-31C532F0A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F0F311-CB15-4C1D-937F-8DBB429D8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6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6F70DE8-A2A4-4336-A602-73036FED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724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C37474-18AF-4624-880A-2ACF6A6507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698441D-5E64-0643-9A1B-E8A6C54AF898}"/>
              </a:ext>
            </a:extLst>
          </p:cNvPr>
          <p:cNvPicPr>
            <a:picLocks noChangeAspect="1"/>
          </p:cNvPicPr>
          <p:nvPr/>
        </p:nvPicPr>
        <p:blipFill>
          <a:blip r:embed="rId2"/>
          <a:stretch>
            <a:fillRect/>
          </a:stretch>
        </p:blipFill>
        <p:spPr>
          <a:xfrm>
            <a:off x="2219933" y="685798"/>
            <a:ext cx="2652931" cy="1338205"/>
          </a:xfrm>
          <a:prstGeom prst="rect">
            <a:avLst/>
          </a:prstGeom>
        </p:spPr>
      </p:pic>
      <p:pic>
        <p:nvPicPr>
          <p:cNvPr id="5" name="Picture 4">
            <a:extLst>
              <a:ext uri="{FF2B5EF4-FFF2-40B4-BE49-F238E27FC236}">
                <a16:creationId xmlns:a16="http://schemas.microsoft.com/office/drawing/2014/main" id="{56224A4A-12A4-704E-85A1-A9C2295AACA6}"/>
              </a:ext>
            </a:extLst>
          </p:cNvPr>
          <p:cNvPicPr>
            <a:picLocks noChangeAspect="1"/>
          </p:cNvPicPr>
          <p:nvPr/>
        </p:nvPicPr>
        <p:blipFill>
          <a:blip r:embed="rId3"/>
          <a:stretch>
            <a:fillRect/>
          </a:stretch>
        </p:blipFill>
        <p:spPr>
          <a:xfrm>
            <a:off x="2219933" y="2191775"/>
            <a:ext cx="3190267" cy="3980426"/>
          </a:xfrm>
          <a:prstGeom prst="rect">
            <a:avLst/>
          </a:prstGeom>
        </p:spPr>
      </p:pic>
      <p:sp>
        <p:nvSpPr>
          <p:cNvPr id="7" name="TextBox 6">
            <a:extLst>
              <a:ext uri="{FF2B5EF4-FFF2-40B4-BE49-F238E27FC236}">
                <a16:creationId xmlns:a16="http://schemas.microsoft.com/office/drawing/2014/main" id="{3C692686-9D94-364D-9B18-C04DD9BCF547}"/>
              </a:ext>
            </a:extLst>
          </p:cNvPr>
          <p:cNvSpPr txBox="1"/>
          <p:nvPr/>
        </p:nvSpPr>
        <p:spPr>
          <a:xfrm>
            <a:off x="999744" y="1158240"/>
            <a:ext cx="774571" cy="369332"/>
          </a:xfrm>
          <a:prstGeom prst="rect">
            <a:avLst/>
          </a:prstGeom>
          <a:noFill/>
        </p:spPr>
        <p:txBody>
          <a:bodyPr wrap="none" rtlCol="0">
            <a:spAutoFit/>
          </a:bodyPr>
          <a:lstStyle/>
          <a:p>
            <a:r>
              <a:rPr lang="en-US" dirty="0"/>
              <a:t>Hours</a:t>
            </a:r>
          </a:p>
        </p:txBody>
      </p:sp>
      <p:sp>
        <p:nvSpPr>
          <p:cNvPr id="9" name="TextBox 8">
            <a:extLst>
              <a:ext uri="{FF2B5EF4-FFF2-40B4-BE49-F238E27FC236}">
                <a16:creationId xmlns:a16="http://schemas.microsoft.com/office/drawing/2014/main" id="{6608E13A-A5D9-004C-A386-B2452BDDF6E7}"/>
              </a:ext>
            </a:extLst>
          </p:cNvPr>
          <p:cNvSpPr txBox="1"/>
          <p:nvPr/>
        </p:nvSpPr>
        <p:spPr>
          <a:xfrm>
            <a:off x="999744" y="3997322"/>
            <a:ext cx="1141659" cy="369332"/>
          </a:xfrm>
          <a:prstGeom prst="rect">
            <a:avLst/>
          </a:prstGeom>
          <a:noFill/>
        </p:spPr>
        <p:txBody>
          <a:bodyPr wrap="none" rtlCol="0">
            <a:spAutoFit/>
          </a:bodyPr>
          <a:lstStyle/>
          <a:p>
            <a:r>
              <a:rPr lang="en-US" dirty="0"/>
              <a:t>Attributes</a:t>
            </a:r>
          </a:p>
        </p:txBody>
      </p:sp>
      <p:sp>
        <p:nvSpPr>
          <p:cNvPr id="16" name="Content Placeholder 2">
            <a:extLst>
              <a:ext uri="{FF2B5EF4-FFF2-40B4-BE49-F238E27FC236}">
                <a16:creationId xmlns:a16="http://schemas.microsoft.com/office/drawing/2014/main" id="{90372BA0-8C8F-2144-BA52-DDCFDC989E71}"/>
              </a:ext>
            </a:extLst>
          </p:cNvPr>
          <p:cNvSpPr>
            <a:spLocks noGrp="1"/>
          </p:cNvSpPr>
          <p:nvPr>
            <p:ph idx="1"/>
          </p:nvPr>
        </p:nvSpPr>
        <p:spPr>
          <a:xfrm>
            <a:off x="6781800" y="520995"/>
            <a:ext cx="4724400" cy="5858539"/>
          </a:xfrm>
        </p:spPr>
        <p:txBody>
          <a:bodyPr anchor="ctr">
            <a:normAutofit/>
          </a:bodyPr>
          <a:lstStyle/>
          <a:p>
            <a:r>
              <a:rPr lang="en-US" dirty="0"/>
              <a:t>Sparse daily open and close time into 4 columns :</a:t>
            </a:r>
          </a:p>
          <a:p>
            <a:pPr marL="0" indent="0">
              <a:buNone/>
            </a:pPr>
            <a:r>
              <a:rPr lang="en-US" dirty="0"/>
              <a:t>Average weekday open time</a:t>
            </a:r>
          </a:p>
          <a:p>
            <a:pPr marL="0" indent="0">
              <a:buNone/>
            </a:pPr>
            <a:r>
              <a:rPr lang="en-US" dirty="0"/>
              <a:t>Average weekday close time</a:t>
            </a:r>
          </a:p>
          <a:p>
            <a:pPr marL="0" indent="0">
              <a:buNone/>
            </a:pPr>
            <a:r>
              <a:rPr lang="en-US" dirty="0"/>
              <a:t>Average weekend open time</a:t>
            </a:r>
          </a:p>
          <a:p>
            <a:pPr marL="0" indent="0">
              <a:buNone/>
            </a:pPr>
            <a:r>
              <a:rPr lang="en-US" dirty="0"/>
              <a:t>Average weekend close time</a:t>
            </a:r>
          </a:p>
          <a:p>
            <a:pPr marL="0" indent="0">
              <a:buNone/>
            </a:pPr>
            <a:endParaRPr lang="en-US" dirty="0"/>
          </a:p>
          <a:p>
            <a:r>
              <a:rPr lang="en-US" dirty="0"/>
              <a:t>Sparse attributes into different columns and only keep those who are related to restaurant.</a:t>
            </a:r>
          </a:p>
          <a:p>
            <a:endParaRPr lang="en-US" dirty="0"/>
          </a:p>
        </p:txBody>
      </p:sp>
    </p:spTree>
    <p:extLst>
      <p:ext uri="{BB962C8B-B14F-4D97-AF65-F5344CB8AC3E}">
        <p14:creationId xmlns:p14="http://schemas.microsoft.com/office/powerpoint/2010/main" val="2623144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6BD1C247-1E5B-4399-87F8-31C532F0A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D3F0F311-CB15-4C1D-937F-8DBB429D8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6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1">
            <a:extLst>
              <a:ext uri="{FF2B5EF4-FFF2-40B4-BE49-F238E27FC236}">
                <a16:creationId xmlns:a16="http://schemas.microsoft.com/office/drawing/2014/main" id="{E6F70DE8-A2A4-4336-A602-73036FED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724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0BC37474-18AF-4624-880A-2ACF6A6507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2BCADF-1E05-0945-8B51-E6280A593AF5}"/>
              </a:ext>
            </a:extLst>
          </p:cNvPr>
          <p:cNvSpPr>
            <a:spLocks noGrp="1"/>
          </p:cNvSpPr>
          <p:nvPr>
            <p:ph idx="1"/>
          </p:nvPr>
        </p:nvSpPr>
        <p:spPr>
          <a:xfrm>
            <a:off x="6781800" y="520995"/>
            <a:ext cx="4724400" cy="5858539"/>
          </a:xfrm>
        </p:spPr>
        <p:txBody>
          <a:bodyPr anchor="ctr">
            <a:normAutofit/>
          </a:bodyPr>
          <a:lstStyle/>
          <a:p>
            <a:r>
              <a:rPr lang="en-US" dirty="0" err="1"/>
              <a:t>Is_open</a:t>
            </a:r>
            <a:r>
              <a:rPr lang="en-US" dirty="0"/>
              <a:t> = True</a:t>
            </a:r>
          </a:p>
          <a:p>
            <a:r>
              <a:rPr lang="en-US" dirty="0"/>
              <a:t>Is restaurant = True</a:t>
            </a:r>
          </a:p>
          <a:p>
            <a:r>
              <a:rPr lang="en-US" dirty="0"/>
              <a:t>Drop meaningless and duplicate columns</a:t>
            </a:r>
          </a:p>
          <a:p>
            <a:r>
              <a:rPr lang="en-US" dirty="0"/>
              <a:t>Fill in missing data</a:t>
            </a:r>
          </a:p>
          <a:p>
            <a:pPr marL="0" indent="0">
              <a:buNone/>
            </a:pPr>
            <a:endParaRPr lang="en-US" sz="2000" dirty="0"/>
          </a:p>
          <a:p>
            <a:pPr marL="0" indent="0">
              <a:buNone/>
            </a:pPr>
            <a:r>
              <a:rPr lang="en-US" sz="2000" dirty="0"/>
              <a:t>For service, if the service column is None, suppose the restaurant does no have the certain service.</a:t>
            </a:r>
          </a:p>
          <a:p>
            <a:pPr marL="0" indent="0">
              <a:buNone/>
            </a:pPr>
            <a:r>
              <a:rPr lang="en-US" sz="2000" dirty="0"/>
              <a:t>For opening time, if none, suppose open at 24 and close at 0</a:t>
            </a:r>
          </a:p>
          <a:p>
            <a:pPr marL="0" indent="0">
              <a:buNone/>
            </a:pPr>
            <a:endParaRPr lang="en-US" dirty="0"/>
          </a:p>
          <a:p>
            <a:endParaRPr lang="en-US" dirty="0"/>
          </a:p>
        </p:txBody>
      </p:sp>
      <p:pic>
        <p:nvPicPr>
          <p:cNvPr id="4" name="Picture 3">
            <a:extLst>
              <a:ext uri="{FF2B5EF4-FFF2-40B4-BE49-F238E27FC236}">
                <a16:creationId xmlns:a16="http://schemas.microsoft.com/office/drawing/2014/main" id="{16BE58F4-B8C8-6F49-AFA6-6D68E5566CEA}"/>
              </a:ext>
            </a:extLst>
          </p:cNvPr>
          <p:cNvPicPr>
            <a:picLocks noChangeAspect="1"/>
          </p:cNvPicPr>
          <p:nvPr/>
        </p:nvPicPr>
        <p:blipFill>
          <a:blip r:embed="rId2"/>
          <a:stretch>
            <a:fillRect/>
          </a:stretch>
        </p:blipFill>
        <p:spPr>
          <a:xfrm>
            <a:off x="788416" y="685798"/>
            <a:ext cx="4876800" cy="5486400"/>
          </a:xfrm>
          <a:prstGeom prst="rect">
            <a:avLst/>
          </a:prstGeom>
        </p:spPr>
      </p:pic>
    </p:spTree>
    <p:extLst>
      <p:ext uri="{BB962C8B-B14F-4D97-AF65-F5344CB8AC3E}">
        <p14:creationId xmlns:p14="http://schemas.microsoft.com/office/powerpoint/2010/main" val="3194613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804C1-ECB7-4641-801E-30DA7439299A}"/>
              </a:ext>
            </a:extLst>
          </p:cNvPr>
          <p:cNvSpPr>
            <a:spLocks noGrp="1"/>
          </p:cNvSpPr>
          <p:nvPr>
            <p:ph type="title"/>
          </p:nvPr>
        </p:nvSpPr>
        <p:spPr>
          <a:xfrm>
            <a:off x="145355" y="1371600"/>
            <a:ext cx="3785992" cy="4114800"/>
          </a:xfrm>
        </p:spPr>
        <p:txBody>
          <a:bodyPr anchor="ctr">
            <a:normAutofit/>
          </a:bodyPr>
          <a:lstStyle/>
          <a:p>
            <a:pPr algn="ctr"/>
            <a:br>
              <a:rPr lang="en-US" dirty="0">
                <a:solidFill>
                  <a:schemeClr val="bg2"/>
                </a:solidFill>
              </a:rPr>
            </a:br>
            <a:r>
              <a:rPr lang="en-US" dirty="0">
                <a:solidFill>
                  <a:schemeClr val="bg2"/>
                </a:solidFill>
              </a:rPr>
              <a:t>DATA VISUALIZATION</a:t>
            </a:r>
            <a:br>
              <a:rPr lang="en-US" dirty="0">
                <a:solidFill>
                  <a:schemeClr val="bg2"/>
                </a:solidFill>
              </a:rPr>
            </a:br>
            <a:br>
              <a:rPr lang="en-US" dirty="0">
                <a:solidFill>
                  <a:schemeClr val="bg2"/>
                </a:solidFill>
              </a:rPr>
            </a:br>
            <a:r>
              <a:rPr lang="en-US" dirty="0">
                <a:solidFill>
                  <a:schemeClr val="bg2"/>
                </a:solidFill>
              </a:rPr>
              <a:t>Service Time</a:t>
            </a:r>
            <a:br>
              <a:rPr lang="en-US" dirty="0">
                <a:solidFill>
                  <a:schemeClr val="bg2"/>
                </a:solidFill>
              </a:rPr>
            </a:br>
            <a:br>
              <a:rPr lang="en-US" dirty="0">
                <a:solidFill>
                  <a:schemeClr val="bg2"/>
                </a:solidFill>
              </a:rPr>
            </a:br>
            <a:endParaRPr lang="en-US" dirty="0">
              <a:solidFill>
                <a:schemeClr val="bg2"/>
              </a:solidFill>
            </a:endParaRP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BBA23A0-A022-FB43-98A8-FF088328AB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46712" y="1546669"/>
            <a:ext cx="5548719" cy="3764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416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22C1B981-7AAB-8043-AF5E-B15B60C3BE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51500" y="1228788"/>
            <a:ext cx="4965700" cy="3302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A3093C07-260E-0F4B-A235-95FADA72680B}"/>
              </a:ext>
            </a:extLst>
          </p:cNvPr>
          <p:cNvSpPr>
            <a:spLocks noGrp="1"/>
          </p:cNvSpPr>
          <p:nvPr>
            <p:ph type="title"/>
          </p:nvPr>
        </p:nvSpPr>
        <p:spPr>
          <a:xfrm>
            <a:off x="145355" y="1371600"/>
            <a:ext cx="3785992" cy="4114800"/>
          </a:xfrm>
        </p:spPr>
        <p:txBody>
          <a:bodyPr anchor="ctr">
            <a:normAutofit/>
          </a:bodyPr>
          <a:lstStyle/>
          <a:p>
            <a:pPr algn="ctr"/>
            <a:br>
              <a:rPr lang="en-US" dirty="0">
                <a:solidFill>
                  <a:schemeClr val="bg2"/>
                </a:solidFill>
              </a:rPr>
            </a:br>
            <a:r>
              <a:rPr lang="en-US" dirty="0">
                <a:solidFill>
                  <a:schemeClr val="bg2"/>
                </a:solidFill>
              </a:rPr>
              <a:t>DATA VISUALIZATION</a:t>
            </a:r>
            <a:br>
              <a:rPr lang="en-US" dirty="0">
                <a:solidFill>
                  <a:schemeClr val="bg2"/>
                </a:solidFill>
              </a:rPr>
            </a:br>
            <a:br>
              <a:rPr lang="en-US" dirty="0">
                <a:solidFill>
                  <a:schemeClr val="bg2"/>
                </a:solidFill>
              </a:rPr>
            </a:br>
            <a:r>
              <a:rPr lang="en-US" dirty="0">
                <a:solidFill>
                  <a:schemeClr val="bg2"/>
                </a:solidFill>
              </a:rPr>
              <a:t>Service Type </a:t>
            </a:r>
            <a:br>
              <a:rPr lang="en-US" dirty="0">
                <a:solidFill>
                  <a:schemeClr val="bg2"/>
                </a:solidFill>
              </a:rPr>
            </a:br>
            <a:r>
              <a:rPr lang="en-US" altLang="zh-CN" dirty="0">
                <a:solidFill>
                  <a:schemeClr val="bg2"/>
                </a:solidFill>
              </a:rPr>
              <a:t>I</a:t>
            </a:r>
            <a:br>
              <a:rPr lang="en-US" dirty="0">
                <a:solidFill>
                  <a:schemeClr val="bg2"/>
                </a:solidFill>
              </a:rPr>
            </a:br>
            <a:br>
              <a:rPr lang="en-US" dirty="0">
                <a:solidFill>
                  <a:schemeClr val="bg2"/>
                </a:solidFill>
              </a:rPr>
            </a:br>
            <a:endParaRPr lang="en-US" dirty="0">
              <a:solidFill>
                <a:schemeClr val="bg2"/>
              </a:solidFill>
            </a:endParaRPr>
          </a:p>
        </p:txBody>
      </p:sp>
    </p:spTree>
    <p:extLst>
      <p:ext uri="{BB962C8B-B14F-4D97-AF65-F5344CB8AC3E}">
        <p14:creationId xmlns:p14="http://schemas.microsoft.com/office/powerpoint/2010/main" val="2506169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400DF37E-0620-5C45-8CE6-18EBF00C6A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88138" y="828675"/>
            <a:ext cx="5227500" cy="414635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13735535-2092-8742-B2C0-325CA0218B17}"/>
              </a:ext>
            </a:extLst>
          </p:cNvPr>
          <p:cNvSpPr>
            <a:spLocks noGrp="1"/>
          </p:cNvSpPr>
          <p:nvPr>
            <p:ph type="title"/>
          </p:nvPr>
        </p:nvSpPr>
        <p:spPr>
          <a:xfrm>
            <a:off x="145355" y="1371600"/>
            <a:ext cx="3785992" cy="4114800"/>
          </a:xfrm>
        </p:spPr>
        <p:txBody>
          <a:bodyPr anchor="ctr">
            <a:normAutofit/>
          </a:bodyPr>
          <a:lstStyle/>
          <a:p>
            <a:pPr algn="ctr"/>
            <a:br>
              <a:rPr lang="en-US" dirty="0">
                <a:solidFill>
                  <a:schemeClr val="bg2"/>
                </a:solidFill>
              </a:rPr>
            </a:br>
            <a:r>
              <a:rPr lang="en-US" dirty="0">
                <a:solidFill>
                  <a:schemeClr val="bg2"/>
                </a:solidFill>
              </a:rPr>
              <a:t>DATA VISUALIZATION</a:t>
            </a:r>
            <a:br>
              <a:rPr lang="en-US" dirty="0">
                <a:solidFill>
                  <a:schemeClr val="bg2"/>
                </a:solidFill>
              </a:rPr>
            </a:br>
            <a:br>
              <a:rPr lang="en-US" dirty="0">
                <a:solidFill>
                  <a:schemeClr val="bg2"/>
                </a:solidFill>
              </a:rPr>
            </a:br>
            <a:r>
              <a:rPr lang="en-US" dirty="0">
                <a:solidFill>
                  <a:schemeClr val="bg2"/>
                </a:solidFill>
              </a:rPr>
              <a:t>Service Type </a:t>
            </a:r>
            <a:r>
              <a:rPr lang="en-US" altLang="zh-CN" dirty="0">
                <a:solidFill>
                  <a:schemeClr val="bg2"/>
                </a:solidFill>
              </a:rPr>
              <a:t>II</a:t>
            </a:r>
            <a:br>
              <a:rPr lang="en-US" dirty="0">
                <a:solidFill>
                  <a:schemeClr val="bg2"/>
                </a:solidFill>
              </a:rPr>
            </a:br>
            <a:br>
              <a:rPr lang="en-US" dirty="0">
                <a:solidFill>
                  <a:schemeClr val="bg2"/>
                </a:solidFill>
              </a:rPr>
            </a:br>
            <a:endParaRPr lang="en-US" dirty="0">
              <a:solidFill>
                <a:schemeClr val="bg2"/>
              </a:solidFill>
            </a:endParaRPr>
          </a:p>
        </p:txBody>
      </p:sp>
      <p:sp>
        <p:nvSpPr>
          <p:cNvPr id="16" name="TextBox 15">
            <a:extLst>
              <a:ext uri="{FF2B5EF4-FFF2-40B4-BE49-F238E27FC236}">
                <a16:creationId xmlns:a16="http://schemas.microsoft.com/office/drawing/2014/main" id="{B8C00A36-864A-574F-B972-B56376E9568A}"/>
              </a:ext>
            </a:extLst>
          </p:cNvPr>
          <p:cNvSpPr txBox="1"/>
          <p:nvPr/>
        </p:nvSpPr>
        <p:spPr>
          <a:xfrm>
            <a:off x="4762500" y="4975034"/>
            <a:ext cx="7967663" cy="954107"/>
          </a:xfrm>
          <a:prstGeom prst="rect">
            <a:avLst/>
          </a:prstGeom>
          <a:noFill/>
        </p:spPr>
        <p:txBody>
          <a:bodyPr wrap="square">
            <a:spAutoFit/>
          </a:bodyPr>
          <a:lstStyle/>
          <a:p>
            <a:pPr rtl="0">
              <a:spcBef>
                <a:spcPts val="0"/>
              </a:spcBef>
              <a:spcAft>
                <a:spcPts val="0"/>
              </a:spcAft>
            </a:pPr>
            <a:r>
              <a:rPr lang="en-US" sz="1400" b="0" i="0" u="none" strike="noStrike" dirty="0">
                <a:solidFill>
                  <a:srgbClr val="000000"/>
                </a:solidFill>
                <a:effectLst/>
                <a:latin typeface="Arial" panose="020B0604020202020204" pitchFamily="34" charset="0"/>
              </a:rPr>
              <a:t>Sandwiches      Nightlife               Bars            American(Traditional)     </a:t>
            </a:r>
            <a:r>
              <a:rPr lang="en-US" sz="1400" b="0" i="0" u="none" strike="noStrike" dirty="0" err="1">
                <a:solidFill>
                  <a:srgbClr val="000000"/>
                </a:solidFill>
                <a:effectLst/>
                <a:latin typeface="Arial" panose="020B0604020202020204" pitchFamily="34" charset="0"/>
              </a:rPr>
              <a:t>FastFood</a:t>
            </a:r>
            <a:r>
              <a:rPr lang="en-US" sz="1400" b="0" i="0" u="none" strike="noStrike" dirty="0">
                <a:solidFill>
                  <a:srgbClr val="000000"/>
                </a:solidFill>
                <a:effectLst/>
                <a:latin typeface="Arial" panose="020B0604020202020204" pitchFamily="34" charset="0"/>
              </a:rPr>
              <a:t>        </a:t>
            </a:r>
          </a:p>
          <a:p>
            <a:pPr rtl="0">
              <a:spcBef>
                <a:spcPts val="0"/>
              </a:spcBef>
              <a:spcAft>
                <a:spcPts val="0"/>
              </a:spcAft>
            </a:pPr>
            <a:r>
              <a:rPr lang="en-US" sz="1400" b="0" i="0" u="none" strike="noStrike" dirty="0">
                <a:solidFill>
                  <a:srgbClr val="000000"/>
                </a:solidFill>
                <a:effectLst/>
                <a:latin typeface="Arial" panose="020B0604020202020204" pitchFamily="34" charset="0"/>
              </a:rPr>
              <a:t> Pizza           </a:t>
            </a:r>
            <a:r>
              <a:rPr lang="en-US" sz="1400" b="0" i="0" u="none" strike="noStrike" dirty="0" err="1">
                <a:solidFill>
                  <a:srgbClr val="000000"/>
                </a:solidFill>
                <a:effectLst/>
                <a:latin typeface="Arial" panose="020B0604020202020204" pitchFamily="34" charset="0"/>
              </a:rPr>
              <a:t>Breakfast&amp;Brunch</a:t>
            </a:r>
            <a:r>
              <a:rPr lang="en-US" sz="1400" b="0" i="0" u="none" strike="noStrike" dirty="0">
                <a:solidFill>
                  <a:srgbClr val="000000"/>
                </a:solidFill>
                <a:effectLst/>
                <a:latin typeface="Arial" panose="020B0604020202020204" pitchFamily="34" charset="0"/>
              </a:rPr>
              <a:t>    Burgers       American(New)              Mexican </a:t>
            </a:r>
            <a:endParaRPr lang="en-US" sz="1400" b="0" dirty="0">
              <a:effectLst/>
            </a:endParaRPr>
          </a:p>
          <a:p>
            <a:pPr rtl="0">
              <a:spcBef>
                <a:spcPts val="0"/>
              </a:spcBef>
              <a:spcAft>
                <a:spcPts val="0"/>
              </a:spcAft>
            </a:pPr>
            <a:r>
              <a:rPr lang="en-US" sz="1400" b="0" i="0" u="none" strike="noStrike" dirty="0">
                <a:solidFill>
                  <a:srgbClr val="000000"/>
                </a:solidFill>
                <a:effectLst/>
                <a:latin typeface="Arial" panose="020B0604020202020204" pitchFamily="34" charset="0"/>
              </a:rPr>
              <a:t> </a:t>
            </a:r>
            <a:r>
              <a:rPr lang="en-US" sz="1400" b="0" i="0" u="none" strike="noStrike" dirty="0" err="1">
                <a:solidFill>
                  <a:srgbClr val="000000"/>
                </a:solidFill>
                <a:effectLst/>
                <a:latin typeface="Arial" panose="020B0604020202020204" pitchFamily="34" charset="0"/>
              </a:rPr>
              <a:t>Coffee&amp;Tea</a:t>
            </a:r>
            <a:r>
              <a:rPr lang="en-US" sz="1400" b="0" i="0" u="none" strike="noStrike" dirty="0">
                <a:solidFill>
                  <a:srgbClr val="000000"/>
                </a:solidFill>
                <a:effectLst/>
                <a:latin typeface="Arial" panose="020B0604020202020204" pitchFamily="34" charset="0"/>
              </a:rPr>
              <a:t>       Italian                 Seafood      </a:t>
            </a:r>
            <a:r>
              <a:rPr lang="en-US" sz="1400" b="0" i="0" u="none" strike="noStrike" dirty="0" err="1">
                <a:solidFill>
                  <a:srgbClr val="000000"/>
                </a:solidFill>
                <a:effectLst/>
                <a:latin typeface="Arial" panose="020B0604020202020204" pitchFamily="34" charset="0"/>
              </a:rPr>
              <a:t>ChickenWings</a:t>
            </a:r>
            <a:r>
              <a:rPr lang="en-US" sz="1400" b="0" i="0" u="none" strike="noStrike" dirty="0">
                <a:solidFill>
                  <a:srgbClr val="000000"/>
                </a:solidFill>
                <a:effectLst/>
                <a:latin typeface="Arial" panose="020B0604020202020204" pitchFamily="34" charset="0"/>
              </a:rPr>
              <a:t>                Chinese  </a:t>
            </a:r>
            <a:endParaRPr lang="en-US" sz="1400" b="0" dirty="0">
              <a:effectLst/>
            </a:endParaRPr>
          </a:p>
          <a:p>
            <a:pPr rtl="0">
              <a:spcBef>
                <a:spcPts val="0"/>
              </a:spcBef>
              <a:spcAft>
                <a:spcPts val="0"/>
              </a:spcAft>
            </a:pPr>
            <a:r>
              <a:rPr lang="en-US" sz="1400" b="0" i="0" u="none" strike="noStrike" dirty="0">
                <a:solidFill>
                  <a:srgbClr val="000000"/>
                </a:solidFill>
                <a:effectLst/>
                <a:latin typeface="Arial" panose="020B0604020202020204" pitchFamily="34" charset="0"/>
              </a:rPr>
              <a:t> </a:t>
            </a:r>
            <a:r>
              <a:rPr lang="en-US" sz="1400" b="0" i="0" u="none" strike="noStrike" dirty="0" err="1">
                <a:solidFill>
                  <a:srgbClr val="000000"/>
                </a:solidFill>
                <a:effectLst/>
                <a:latin typeface="Arial" panose="020B0604020202020204" pitchFamily="34" charset="0"/>
              </a:rPr>
              <a:t>EventPlanning&amp;Services</a:t>
            </a:r>
            <a:r>
              <a:rPr lang="en-US" sz="1400" b="0" i="0" u="none" strike="noStrike" dirty="0">
                <a:solidFill>
                  <a:srgbClr val="000000"/>
                </a:solidFill>
                <a:effectLst/>
                <a:latin typeface="Arial" panose="020B0604020202020204" pitchFamily="34" charset="0"/>
              </a:rPr>
              <a:t>             Salad          Delis                               Cafes </a:t>
            </a:r>
            <a:endParaRPr lang="en-US" sz="1400" b="0" dirty="0">
              <a:effectLst/>
            </a:endParaRPr>
          </a:p>
        </p:txBody>
      </p:sp>
    </p:spTree>
    <p:extLst>
      <p:ext uri="{BB962C8B-B14F-4D97-AF65-F5344CB8AC3E}">
        <p14:creationId xmlns:p14="http://schemas.microsoft.com/office/powerpoint/2010/main" val="3319250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a:extLst>
              <a:ext uri="{FF2B5EF4-FFF2-40B4-BE49-F238E27FC236}">
                <a16:creationId xmlns:a16="http://schemas.microsoft.com/office/drawing/2014/main" id="{E5A7EA5A-9123-9A4D-BF1D-0EAD3B9A53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96345" y="868489"/>
            <a:ext cx="4876010" cy="313639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7B54E85D-39B1-C943-ACFB-AEFEF93ECBC7}"/>
              </a:ext>
            </a:extLst>
          </p:cNvPr>
          <p:cNvSpPr>
            <a:spLocks noGrp="1"/>
          </p:cNvSpPr>
          <p:nvPr>
            <p:ph type="title"/>
          </p:nvPr>
        </p:nvSpPr>
        <p:spPr>
          <a:xfrm>
            <a:off x="145355" y="1371600"/>
            <a:ext cx="3785992" cy="4114800"/>
          </a:xfrm>
        </p:spPr>
        <p:txBody>
          <a:bodyPr anchor="ctr">
            <a:normAutofit/>
          </a:bodyPr>
          <a:lstStyle/>
          <a:p>
            <a:pPr algn="ctr"/>
            <a:br>
              <a:rPr lang="en-US" dirty="0">
                <a:solidFill>
                  <a:schemeClr val="bg2"/>
                </a:solidFill>
              </a:rPr>
            </a:br>
            <a:r>
              <a:rPr lang="en-US" dirty="0">
                <a:solidFill>
                  <a:schemeClr val="bg2"/>
                </a:solidFill>
              </a:rPr>
              <a:t>DATA VISUALIZATION</a:t>
            </a:r>
            <a:br>
              <a:rPr lang="en-US" dirty="0">
                <a:solidFill>
                  <a:schemeClr val="bg2"/>
                </a:solidFill>
              </a:rPr>
            </a:br>
            <a:br>
              <a:rPr lang="en-US" dirty="0">
                <a:solidFill>
                  <a:schemeClr val="bg2"/>
                </a:solidFill>
              </a:rPr>
            </a:br>
            <a:r>
              <a:rPr lang="en-US" dirty="0">
                <a:solidFill>
                  <a:schemeClr val="bg2"/>
                </a:solidFill>
              </a:rPr>
              <a:t>REVIEWS</a:t>
            </a:r>
            <a:br>
              <a:rPr lang="en-US" dirty="0">
                <a:solidFill>
                  <a:schemeClr val="bg2"/>
                </a:solidFill>
              </a:rPr>
            </a:br>
            <a:br>
              <a:rPr lang="en-US" dirty="0">
                <a:solidFill>
                  <a:schemeClr val="bg2"/>
                </a:solidFill>
              </a:rPr>
            </a:br>
            <a:endParaRPr lang="en-US" dirty="0">
              <a:solidFill>
                <a:schemeClr val="bg2"/>
              </a:solidFill>
            </a:endParaRPr>
          </a:p>
        </p:txBody>
      </p:sp>
      <p:pic>
        <p:nvPicPr>
          <p:cNvPr id="3" name="Picture 2">
            <a:extLst>
              <a:ext uri="{FF2B5EF4-FFF2-40B4-BE49-F238E27FC236}">
                <a16:creationId xmlns:a16="http://schemas.microsoft.com/office/drawing/2014/main" id="{C3073118-3533-7741-A98B-4075C3BAA95B}"/>
              </a:ext>
            </a:extLst>
          </p:cNvPr>
          <p:cNvPicPr>
            <a:picLocks noChangeAspect="1"/>
          </p:cNvPicPr>
          <p:nvPr/>
        </p:nvPicPr>
        <p:blipFill>
          <a:blip r:embed="rId3"/>
          <a:stretch>
            <a:fillRect/>
          </a:stretch>
        </p:blipFill>
        <p:spPr>
          <a:xfrm>
            <a:off x="5880100" y="4101464"/>
            <a:ext cx="4508500" cy="2044700"/>
          </a:xfrm>
          <a:prstGeom prst="rect">
            <a:avLst/>
          </a:prstGeom>
        </p:spPr>
      </p:pic>
    </p:spTree>
    <p:extLst>
      <p:ext uri="{BB962C8B-B14F-4D97-AF65-F5344CB8AC3E}">
        <p14:creationId xmlns:p14="http://schemas.microsoft.com/office/powerpoint/2010/main" val="3642872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lassicFram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831</Words>
  <Application>Microsoft Macintosh PowerPoint</Application>
  <PresentationFormat>宽屏</PresentationFormat>
  <Paragraphs>131</Paragraphs>
  <Slides>24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Arial</vt:lpstr>
      <vt:lpstr>Calibri</vt:lpstr>
      <vt:lpstr>Gill Sans MT</vt:lpstr>
      <vt:lpstr>Goudy Old Style</vt:lpstr>
      <vt:lpstr>Wingdings</vt:lpstr>
      <vt:lpstr>ClassicFrameVTI</vt:lpstr>
      <vt:lpstr>Restaurant stars prediction</vt:lpstr>
      <vt:lpstr>Aim &amp; Work Flow</vt:lpstr>
      <vt:lpstr>Data Cleaning</vt:lpstr>
      <vt:lpstr>PowerPoint 演示文稿</vt:lpstr>
      <vt:lpstr>PowerPoint 演示文稿</vt:lpstr>
      <vt:lpstr> DATA VISUALIZATION  Service Time  </vt:lpstr>
      <vt:lpstr> DATA VISUALIZATION  Service Type  I  </vt:lpstr>
      <vt:lpstr> DATA VISUALIZATION  Service Type II  </vt:lpstr>
      <vt:lpstr> DATA VISUALIZATION  REVIEWS  </vt:lpstr>
      <vt:lpstr> DATA VISUALIZATION  LOCATIONS  </vt:lpstr>
      <vt:lpstr>Methods</vt:lpstr>
      <vt:lpstr>Linear Regression</vt:lpstr>
      <vt:lpstr>Results</vt:lpstr>
      <vt:lpstr>Diagnostics</vt:lpstr>
      <vt:lpstr>Results</vt:lpstr>
      <vt:lpstr>Decision Tree Regression</vt:lpstr>
      <vt:lpstr>Results</vt:lpstr>
      <vt:lpstr>Results</vt:lpstr>
      <vt:lpstr>Feature Selection</vt:lpstr>
      <vt:lpstr>Gradient Boosting Regressors  With 9 Classes 1.0 1.5 2.0 2.5 3.0 3.5 4.0 4.5 5.0</vt:lpstr>
      <vt:lpstr>Stacking Regressors    With 5 Classes 1.0 2.0 3.0 4.0 5.0 </vt:lpstr>
      <vt:lpstr>Classifiers    With 5 Classes 1.0 2.0 3.0 4.0 5.0 </vt:lpstr>
      <vt:lpstr>Conclusion    classifiers have better performance with 5 Classes </vt:lpstr>
      <vt:lpstr>Thanks for your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stars prediction</dc:title>
  <dc:creator>Xu Kaia</dc:creator>
  <cp:lastModifiedBy>patricia song</cp:lastModifiedBy>
  <cp:revision>12</cp:revision>
  <dcterms:created xsi:type="dcterms:W3CDTF">2022-03-26T19:43:36Z</dcterms:created>
  <dcterms:modified xsi:type="dcterms:W3CDTF">2022-03-29T21:39:44Z</dcterms:modified>
</cp:coreProperties>
</file>