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22"/>
  </p:notesMasterIdLst>
  <p:sldIdLst>
    <p:sldId id="257" r:id="rId2"/>
    <p:sldId id="259" r:id="rId3"/>
    <p:sldId id="263" r:id="rId4"/>
    <p:sldId id="261" r:id="rId5"/>
    <p:sldId id="264" r:id="rId6"/>
    <p:sldId id="265" r:id="rId7"/>
    <p:sldId id="266" r:id="rId8"/>
    <p:sldId id="267" r:id="rId9"/>
    <p:sldId id="268" r:id="rId10"/>
    <p:sldId id="280" r:id="rId11"/>
    <p:sldId id="269" r:id="rId12"/>
    <p:sldId id="270" r:id="rId13"/>
    <p:sldId id="273" r:id="rId14"/>
    <p:sldId id="272" r:id="rId15"/>
    <p:sldId id="274" r:id="rId16"/>
    <p:sldId id="275" r:id="rId17"/>
    <p:sldId id="276" r:id="rId18"/>
    <p:sldId id="277" r:id="rId19"/>
    <p:sldId id="278" r:id="rId20"/>
    <p:sldId id="279" r:id="rId2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58C8F-639A-4F81-86CB-9565EF8670F6}" type="datetimeFigureOut">
              <a:rPr lang="es-MX" smtClean="0"/>
              <a:t>11/11/2022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79A34-F99E-44F3-8E38-1805655DE991}" type="slidenum">
              <a:rPr lang="es-MX" smtClean="0"/>
              <a:t>‹#›</a:t>
            </a:fld>
            <a:endParaRPr lang="es-MX"/>
          </a:p>
        </p:txBody>
      </p:sp>
    </p:spTree>
    <p:extLst>
      <p:ext uri="{BB962C8B-B14F-4D97-AF65-F5344CB8AC3E}">
        <p14:creationId xmlns:p14="http://schemas.microsoft.com/office/powerpoint/2010/main" val="680894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A7F46F-5849-4BA4-90ED-30E96FA3051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5D791286-FFBF-4752-A1FF-0DBB8842B3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A195B076-3EA0-4083-8881-FA9BB9EF006A}"/>
              </a:ext>
            </a:extLst>
          </p:cNvPr>
          <p:cNvSpPr>
            <a:spLocks noGrp="1"/>
          </p:cNvSpPr>
          <p:nvPr>
            <p:ph type="dt" sz="half" idx="10"/>
          </p:nvPr>
        </p:nvSpPr>
        <p:spPr/>
        <p:txBody>
          <a:bodyPr/>
          <a:lstStyle/>
          <a:p>
            <a:fld id="{6FAE226C-B335-4802-A839-6B1F6A60E112}" type="datetime1">
              <a:rPr lang="es-MX" smtClean="0"/>
              <a:t>11/11/2022</a:t>
            </a:fld>
            <a:endParaRPr lang="es-MX"/>
          </a:p>
        </p:txBody>
      </p:sp>
      <p:sp>
        <p:nvSpPr>
          <p:cNvPr id="5" name="Marcador de pie de página 4">
            <a:extLst>
              <a:ext uri="{FF2B5EF4-FFF2-40B4-BE49-F238E27FC236}">
                <a16:creationId xmlns:a16="http://schemas.microsoft.com/office/drawing/2014/main" id="{4DA9A8C7-4132-40FC-98F4-7A9DB4CB7A0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C48AC7A-DCE5-44CD-A1EB-F9136E86FF3C}"/>
              </a:ext>
            </a:extLst>
          </p:cNvPr>
          <p:cNvSpPr>
            <a:spLocks noGrp="1"/>
          </p:cNvSpPr>
          <p:nvPr>
            <p:ph type="sldNum" sz="quarter" idx="12"/>
          </p:nvPr>
        </p:nvSpPr>
        <p:spPr/>
        <p:txBody>
          <a:bodyPr/>
          <a:lstStyle/>
          <a:p>
            <a:fld id="{BF0A4586-C5B9-4815-BDE1-F4FD96C145D6}" type="slidenum">
              <a:rPr lang="es-MX" smtClean="0"/>
              <a:t>‹#›</a:t>
            </a:fld>
            <a:endParaRPr lang="es-MX"/>
          </a:p>
        </p:txBody>
      </p:sp>
    </p:spTree>
    <p:extLst>
      <p:ext uri="{BB962C8B-B14F-4D97-AF65-F5344CB8AC3E}">
        <p14:creationId xmlns:p14="http://schemas.microsoft.com/office/powerpoint/2010/main" val="632457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19776-BADD-491E-80B4-91350BB2CBB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D289894-F05F-4B50-938A-0765A44270A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FA0EE85-D094-4FBB-884C-7E3502F97BB7}"/>
              </a:ext>
            </a:extLst>
          </p:cNvPr>
          <p:cNvSpPr>
            <a:spLocks noGrp="1"/>
          </p:cNvSpPr>
          <p:nvPr>
            <p:ph type="dt" sz="half" idx="10"/>
          </p:nvPr>
        </p:nvSpPr>
        <p:spPr/>
        <p:txBody>
          <a:bodyPr/>
          <a:lstStyle/>
          <a:p>
            <a:fld id="{5AB8963D-F048-4517-B868-1B755D612602}" type="datetime1">
              <a:rPr lang="es-MX" smtClean="0"/>
              <a:t>11/11/2022</a:t>
            </a:fld>
            <a:endParaRPr lang="es-MX"/>
          </a:p>
        </p:txBody>
      </p:sp>
      <p:sp>
        <p:nvSpPr>
          <p:cNvPr id="5" name="Marcador de pie de página 4">
            <a:extLst>
              <a:ext uri="{FF2B5EF4-FFF2-40B4-BE49-F238E27FC236}">
                <a16:creationId xmlns:a16="http://schemas.microsoft.com/office/drawing/2014/main" id="{1A2CA8CB-A0FF-47F2-B42D-DDA5240B270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FA6AC28-7B46-4425-B50A-E777AEF1F251}"/>
              </a:ext>
            </a:extLst>
          </p:cNvPr>
          <p:cNvSpPr>
            <a:spLocks noGrp="1"/>
          </p:cNvSpPr>
          <p:nvPr>
            <p:ph type="sldNum" sz="quarter" idx="12"/>
          </p:nvPr>
        </p:nvSpPr>
        <p:spPr/>
        <p:txBody>
          <a:bodyPr/>
          <a:lstStyle/>
          <a:p>
            <a:fld id="{BF0A4586-C5B9-4815-BDE1-F4FD96C145D6}" type="slidenum">
              <a:rPr lang="es-MX" smtClean="0"/>
              <a:t>‹#›</a:t>
            </a:fld>
            <a:endParaRPr lang="es-MX"/>
          </a:p>
        </p:txBody>
      </p:sp>
    </p:spTree>
    <p:extLst>
      <p:ext uri="{BB962C8B-B14F-4D97-AF65-F5344CB8AC3E}">
        <p14:creationId xmlns:p14="http://schemas.microsoft.com/office/powerpoint/2010/main" val="1347534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A781924-560D-4AB8-A2CF-F5F5D4E39FF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EC9456D-A231-4DB7-BB49-F93FB22BF8F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2A95BEF-D379-4C75-9F53-817220E44EBA}"/>
              </a:ext>
            </a:extLst>
          </p:cNvPr>
          <p:cNvSpPr>
            <a:spLocks noGrp="1"/>
          </p:cNvSpPr>
          <p:nvPr>
            <p:ph type="dt" sz="half" idx="10"/>
          </p:nvPr>
        </p:nvSpPr>
        <p:spPr/>
        <p:txBody>
          <a:bodyPr/>
          <a:lstStyle/>
          <a:p>
            <a:fld id="{DD69D746-238B-4438-AFA0-C547F7048C6A}" type="datetime1">
              <a:rPr lang="es-MX" smtClean="0"/>
              <a:t>11/11/2022</a:t>
            </a:fld>
            <a:endParaRPr lang="es-MX"/>
          </a:p>
        </p:txBody>
      </p:sp>
      <p:sp>
        <p:nvSpPr>
          <p:cNvPr id="5" name="Marcador de pie de página 4">
            <a:extLst>
              <a:ext uri="{FF2B5EF4-FFF2-40B4-BE49-F238E27FC236}">
                <a16:creationId xmlns:a16="http://schemas.microsoft.com/office/drawing/2014/main" id="{FF36AB77-A7F4-41DA-9384-ADA9AD46F06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12ABB3B-2A45-4A02-A571-D6D3E065E453}"/>
              </a:ext>
            </a:extLst>
          </p:cNvPr>
          <p:cNvSpPr>
            <a:spLocks noGrp="1"/>
          </p:cNvSpPr>
          <p:nvPr>
            <p:ph type="sldNum" sz="quarter" idx="12"/>
          </p:nvPr>
        </p:nvSpPr>
        <p:spPr/>
        <p:txBody>
          <a:bodyPr/>
          <a:lstStyle/>
          <a:p>
            <a:fld id="{BF0A4586-C5B9-4815-BDE1-F4FD96C145D6}" type="slidenum">
              <a:rPr lang="es-MX" smtClean="0"/>
              <a:t>‹#›</a:t>
            </a:fld>
            <a:endParaRPr lang="es-MX"/>
          </a:p>
        </p:txBody>
      </p:sp>
    </p:spTree>
    <p:extLst>
      <p:ext uri="{BB962C8B-B14F-4D97-AF65-F5344CB8AC3E}">
        <p14:creationId xmlns:p14="http://schemas.microsoft.com/office/powerpoint/2010/main" val="77779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0C05FA-0A1A-420C-9B7B-D88EC9B0E50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B7E89F1-C1BE-4C63-BEB7-52FFD7B59ED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6FBA099-D806-49F5-8285-3B55D96B9BB5}"/>
              </a:ext>
            </a:extLst>
          </p:cNvPr>
          <p:cNvSpPr>
            <a:spLocks noGrp="1"/>
          </p:cNvSpPr>
          <p:nvPr>
            <p:ph type="dt" sz="half" idx="10"/>
          </p:nvPr>
        </p:nvSpPr>
        <p:spPr/>
        <p:txBody>
          <a:bodyPr/>
          <a:lstStyle/>
          <a:p>
            <a:fld id="{A1161015-5381-4D32-B145-9ACF920B7398}" type="datetime1">
              <a:rPr lang="es-MX" smtClean="0"/>
              <a:t>11/11/2022</a:t>
            </a:fld>
            <a:endParaRPr lang="es-MX"/>
          </a:p>
        </p:txBody>
      </p:sp>
      <p:sp>
        <p:nvSpPr>
          <p:cNvPr id="5" name="Marcador de pie de página 4">
            <a:extLst>
              <a:ext uri="{FF2B5EF4-FFF2-40B4-BE49-F238E27FC236}">
                <a16:creationId xmlns:a16="http://schemas.microsoft.com/office/drawing/2014/main" id="{579F80AF-72D7-481C-A3F1-352FB399249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855A020-8EA3-49D9-828C-B62C483BC708}"/>
              </a:ext>
            </a:extLst>
          </p:cNvPr>
          <p:cNvSpPr>
            <a:spLocks noGrp="1"/>
          </p:cNvSpPr>
          <p:nvPr>
            <p:ph type="sldNum" sz="quarter" idx="12"/>
          </p:nvPr>
        </p:nvSpPr>
        <p:spPr/>
        <p:txBody>
          <a:bodyPr/>
          <a:lstStyle/>
          <a:p>
            <a:fld id="{BF0A4586-C5B9-4815-BDE1-F4FD96C145D6}" type="slidenum">
              <a:rPr lang="es-MX" smtClean="0"/>
              <a:t>‹#›</a:t>
            </a:fld>
            <a:endParaRPr lang="es-MX"/>
          </a:p>
        </p:txBody>
      </p:sp>
    </p:spTree>
    <p:extLst>
      <p:ext uri="{BB962C8B-B14F-4D97-AF65-F5344CB8AC3E}">
        <p14:creationId xmlns:p14="http://schemas.microsoft.com/office/powerpoint/2010/main" val="2033217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2E2C2D-C41C-4E6F-8FBA-31F1C4FE3C5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2CF378B-DA61-4201-9CC9-134C453D2B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7B92531-9C8A-4D81-A77A-E9B95FDCE10F}"/>
              </a:ext>
            </a:extLst>
          </p:cNvPr>
          <p:cNvSpPr>
            <a:spLocks noGrp="1"/>
          </p:cNvSpPr>
          <p:nvPr>
            <p:ph type="dt" sz="half" idx="10"/>
          </p:nvPr>
        </p:nvSpPr>
        <p:spPr/>
        <p:txBody>
          <a:bodyPr/>
          <a:lstStyle/>
          <a:p>
            <a:fld id="{CEFE62F4-A204-4CBE-B64E-C52DE54333F4}" type="datetime1">
              <a:rPr lang="es-MX" smtClean="0"/>
              <a:t>11/11/2022</a:t>
            </a:fld>
            <a:endParaRPr lang="es-MX"/>
          </a:p>
        </p:txBody>
      </p:sp>
      <p:sp>
        <p:nvSpPr>
          <p:cNvPr id="5" name="Marcador de pie de página 4">
            <a:extLst>
              <a:ext uri="{FF2B5EF4-FFF2-40B4-BE49-F238E27FC236}">
                <a16:creationId xmlns:a16="http://schemas.microsoft.com/office/drawing/2014/main" id="{BCF9573F-A2B7-4DBA-8765-6C0B5BF7EB0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E4B1703-C273-4946-BA5F-06BE31B9C246}"/>
              </a:ext>
            </a:extLst>
          </p:cNvPr>
          <p:cNvSpPr>
            <a:spLocks noGrp="1"/>
          </p:cNvSpPr>
          <p:nvPr>
            <p:ph type="sldNum" sz="quarter" idx="12"/>
          </p:nvPr>
        </p:nvSpPr>
        <p:spPr/>
        <p:txBody>
          <a:bodyPr/>
          <a:lstStyle/>
          <a:p>
            <a:fld id="{BF0A4586-C5B9-4815-BDE1-F4FD96C145D6}" type="slidenum">
              <a:rPr lang="es-MX" smtClean="0"/>
              <a:t>‹#›</a:t>
            </a:fld>
            <a:endParaRPr lang="es-MX"/>
          </a:p>
        </p:txBody>
      </p:sp>
    </p:spTree>
    <p:extLst>
      <p:ext uri="{BB962C8B-B14F-4D97-AF65-F5344CB8AC3E}">
        <p14:creationId xmlns:p14="http://schemas.microsoft.com/office/powerpoint/2010/main" val="3792172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500AAF-D65E-443F-9772-B772A390AD9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531E6FD-CC51-4605-93BD-BD2BBEDBB22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F5640BD0-9EB2-4F8B-B042-9A596157906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13E5072B-BE14-4324-A853-89822615EC1B}"/>
              </a:ext>
            </a:extLst>
          </p:cNvPr>
          <p:cNvSpPr>
            <a:spLocks noGrp="1"/>
          </p:cNvSpPr>
          <p:nvPr>
            <p:ph type="dt" sz="half" idx="10"/>
          </p:nvPr>
        </p:nvSpPr>
        <p:spPr/>
        <p:txBody>
          <a:bodyPr/>
          <a:lstStyle/>
          <a:p>
            <a:fld id="{E0F16259-0196-4DD8-BE89-021DB2B93F5F}" type="datetime1">
              <a:rPr lang="es-MX" smtClean="0"/>
              <a:t>11/11/2022</a:t>
            </a:fld>
            <a:endParaRPr lang="es-MX"/>
          </a:p>
        </p:txBody>
      </p:sp>
      <p:sp>
        <p:nvSpPr>
          <p:cNvPr id="6" name="Marcador de pie de página 5">
            <a:extLst>
              <a:ext uri="{FF2B5EF4-FFF2-40B4-BE49-F238E27FC236}">
                <a16:creationId xmlns:a16="http://schemas.microsoft.com/office/drawing/2014/main" id="{FE931ADC-2851-467C-898E-5EBE3FF138B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0977F5B-885F-49A4-86DD-82F29E23983C}"/>
              </a:ext>
            </a:extLst>
          </p:cNvPr>
          <p:cNvSpPr>
            <a:spLocks noGrp="1"/>
          </p:cNvSpPr>
          <p:nvPr>
            <p:ph type="sldNum" sz="quarter" idx="12"/>
          </p:nvPr>
        </p:nvSpPr>
        <p:spPr/>
        <p:txBody>
          <a:bodyPr/>
          <a:lstStyle/>
          <a:p>
            <a:fld id="{BF0A4586-C5B9-4815-BDE1-F4FD96C145D6}" type="slidenum">
              <a:rPr lang="es-MX" smtClean="0"/>
              <a:t>‹#›</a:t>
            </a:fld>
            <a:endParaRPr lang="es-MX"/>
          </a:p>
        </p:txBody>
      </p:sp>
    </p:spTree>
    <p:extLst>
      <p:ext uri="{BB962C8B-B14F-4D97-AF65-F5344CB8AC3E}">
        <p14:creationId xmlns:p14="http://schemas.microsoft.com/office/powerpoint/2010/main" val="2998699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89BA3-33B6-4ABD-9491-B6F0CBD6C45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020BA31-45AD-4DA0-A129-91F6612DA9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EBB07BC-6B6F-4734-B9F2-B50947183D9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332CAE63-7C19-4180-A549-AEC60E4058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BE21F33-DA07-4776-8F4E-840ED5EFAFA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1765603D-B67F-4987-94BA-0F368EB33D97}"/>
              </a:ext>
            </a:extLst>
          </p:cNvPr>
          <p:cNvSpPr>
            <a:spLocks noGrp="1"/>
          </p:cNvSpPr>
          <p:nvPr>
            <p:ph type="dt" sz="half" idx="10"/>
          </p:nvPr>
        </p:nvSpPr>
        <p:spPr/>
        <p:txBody>
          <a:bodyPr/>
          <a:lstStyle/>
          <a:p>
            <a:fld id="{E89E36FA-2EE6-4BC6-BE9E-3C57D77940DB}" type="datetime1">
              <a:rPr lang="es-MX" smtClean="0"/>
              <a:t>11/11/2022</a:t>
            </a:fld>
            <a:endParaRPr lang="es-MX"/>
          </a:p>
        </p:txBody>
      </p:sp>
      <p:sp>
        <p:nvSpPr>
          <p:cNvPr id="8" name="Marcador de pie de página 7">
            <a:extLst>
              <a:ext uri="{FF2B5EF4-FFF2-40B4-BE49-F238E27FC236}">
                <a16:creationId xmlns:a16="http://schemas.microsoft.com/office/drawing/2014/main" id="{5F0526AD-B72D-4852-9252-ACD42CD520AB}"/>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73A272E7-54AE-4115-9276-1DCAFFC0A6C5}"/>
              </a:ext>
            </a:extLst>
          </p:cNvPr>
          <p:cNvSpPr>
            <a:spLocks noGrp="1"/>
          </p:cNvSpPr>
          <p:nvPr>
            <p:ph type="sldNum" sz="quarter" idx="12"/>
          </p:nvPr>
        </p:nvSpPr>
        <p:spPr/>
        <p:txBody>
          <a:bodyPr/>
          <a:lstStyle/>
          <a:p>
            <a:fld id="{BF0A4586-C5B9-4815-BDE1-F4FD96C145D6}" type="slidenum">
              <a:rPr lang="es-MX" smtClean="0"/>
              <a:t>‹#›</a:t>
            </a:fld>
            <a:endParaRPr lang="es-MX"/>
          </a:p>
        </p:txBody>
      </p:sp>
    </p:spTree>
    <p:extLst>
      <p:ext uri="{BB962C8B-B14F-4D97-AF65-F5344CB8AC3E}">
        <p14:creationId xmlns:p14="http://schemas.microsoft.com/office/powerpoint/2010/main" val="632009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DF1776-D2D3-41BC-B2A1-4BE1F89A45A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7B31A6C4-8F6E-448D-BB10-43DAD20E2A01}"/>
              </a:ext>
            </a:extLst>
          </p:cNvPr>
          <p:cNvSpPr>
            <a:spLocks noGrp="1"/>
          </p:cNvSpPr>
          <p:nvPr>
            <p:ph type="dt" sz="half" idx="10"/>
          </p:nvPr>
        </p:nvSpPr>
        <p:spPr/>
        <p:txBody>
          <a:bodyPr/>
          <a:lstStyle/>
          <a:p>
            <a:fld id="{E63D1A88-F7F9-4281-89B1-229952C6D33A}" type="datetime1">
              <a:rPr lang="es-MX" smtClean="0"/>
              <a:t>11/11/2022</a:t>
            </a:fld>
            <a:endParaRPr lang="es-MX"/>
          </a:p>
        </p:txBody>
      </p:sp>
      <p:sp>
        <p:nvSpPr>
          <p:cNvPr id="4" name="Marcador de pie de página 3">
            <a:extLst>
              <a:ext uri="{FF2B5EF4-FFF2-40B4-BE49-F238E27FC236}">
                <a16:creationId xmlns:a16="http://schemas.microsoft.com/office/drawing/2014/main" id="{ADEBF087-4F16-49D2-A07F-519A24A78C02}"/>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9C621D83-9480-4B38-8102-9C7469ACC120}"/>
              </a:ext>
            </a:extLst>
          </p:cNvPr>
          <p:cNvSpPr>
            <a:spLocks noGrp="1"/>
          </p:cNvSpPr>
          <p:nvPr>
            <p:ph type="sldNum" sz="quarter" idx="12"/>
          </p:nvPr>
        </p:nvSpPr>
        <p:spPr/>
        <p:txBody>
          <a:bodyPr/>
          <a:lstStyle/>
          <a:p>
            <a:fld id="{BF0A4586-C5B9-4815-BDE1-F4FD96C145D6}" type="slidenum">
              <a:rPr lang="es-MX" smtClean="0"/>
              <a:t>‹#›</a:t>
            </a:fld>
            <a:endParaRPr lang="es-MX"/>
          </a:p>
        </p:txBody>
      </p:sp>
    </p:spTree>
    <p:extLst>
      <p:ext uri="{BB962C8B-B14F-4D97-AF65-F5344CB8AC3E}">
        <p14:creationId xmlns:p14="http://schemas.microsoft.com/office/powerpoint/2010/main" val="353238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5CF135F-D330-47D2-A5BF-81004F271817}"/>
              </a:ext>
            </a:extLst>
          </p:cNvPr>
          <p:cNvSpPr>
            <a:spLocks noGrp="1"/>
          </p:cNvSpPr>
          <p:nvPr>
            <p:ph type="dt" sz="half" idx="10"/>
          </p:nvPr>
        </p:nvSpPr>
        <p:spPr/>
        <p:txBody>
          <a:bodyPr/>
          <a:lstStyle/>
          <a:p>
            <a:fld id="{58CE26C1-CF39-44CD-B964-A66C570DC0E5}" type="datetime1">
              <a:rPr lang="es-MX" smtClean="0"/>
              <a:t>11/11/2022</a:t>
            </a:fld>
            <a:endParaRPr lang="es-MX"/>
          </a:p>
        </p:txBody>
      </p:sp>
      <p:sp>
        <p:nvSpPr>
          <p:cNvPr id="3" name="Marcador de pie de página 2">
            <a:extLst>
              <a:ext uri="{FF2B5EF4-FFF2-40B4-BE49-F238E27FC236}">
                <a16:creationId xmlns:a16="http://schemas.microsoft.com/office/drawing/2014/main" id="{4DE32DF0-61F5-4861-8CBF-823582DA74DC}"/>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2D34D84-51C1-4491-9142-CA92532A423C}"/>
              </a:ext>
            </a:extLst>
          </p:cNvPr>
          <p:cNvSpPr>
            <a:spLocks noGrp="1"/>
          </p:cNvSpPr>
          <p:nvPr>
            <p:ph type="sldNum" sz="quarter" idx="12"/>
          </p:nvPr>
        </p:nvSpPr>
        <p:spPr/>
        <p:txBody>
          <a:bodyPr/>
          <a:lstStyle/>
          <a:p>
            <a:fld id="{BF0A4586-C5B9-4815-BDE1-F4FD96C145D6}" type="slidenum">
              <a:rPr lang="es-MX" smtClean="0"/>
              <a:t>‹#›</a:t>
            </a:fld>
            <a:endParaRPr lang="es-MX"/>
          </a:p>
        </p:txBody>
      </p:sp>
    </p:spTree>
    <p:extLst>
      <p:ext uri="{BB962C8B-B14F-4D97-AF65-F5344CB8AC3E}">
        <p14:creationId xmlns:p14="http://schemas.microsoft.com/office/powerpoint/2010/main" val="4071624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1737ED-6B3B-4CBF-8C5B-2CA7F0B21C7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BC3E4FB-C6B7-4A40-BA24-1B17B16217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FD22815-28E8-495E-A466-73439B1E0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AA70BE1-982D-481B-A42B-37E9B1D035F8}"/>
              </a:ext>
            </a:extLst>
          </p:cNvPr>
          <p:cNvSpPr>
            <a:spLocks noGrp="1"/>
          </p:cNvSpPr>
          <p:nvPr>
            <p:ph type="dt" sz="half" idx="10"/>
          </p:nvPr>
        </p:nvSpPr>
        <p:spPr/>
        <p:txBody>
          <a:bodyPr/>
          <a:lstStyle/>
          <a:p>
            <a:fld id="{0C8B40B3-D954-4439-95B9-2963E77682B3}" type="datetime1">
              <a:rPr lang="es-MX" smtClean="0"/>
              <a:t>11/11/2022</a:t>
            </a:fld>
            <a:endParaRPr lang="es-MX"/>
          </a:p>
        </p:txBody>
      </p:sp>
      <p:sp>
        <p:nvSpPr>
          <p:cNvPr id="6" name="Marcador de pie de página 5">
            <a:extLst>
              <a:ext uri="{FF2B5EF4-FFF2-40B4-BE49-F238E27FC236}">
                <a16:creationId xmlns:a16="http://schemas.microsoft.com/office/drawing/2014/main" id="{E2E5F688-EA57-4B8E-85B3-770115D7EB5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6168ACF-B227-463B-A502-C6F97FC7BA4A}"/>
              </a:ext>
            </a:extLst>
          </p:cNvPr>
          <p:cNvSpPr>
            <a:spLocks noGrp="1"/>
          </p:cNvSpPr>
          <p:nvPr>
            <p:ph type="sldNum" sz="quarter" idx="12"/>
          </p:nvPr>
        </p:nvSpPr>
        <p:spPr/>
        <p:txBody>
          <a:bodyPr/>
          <a:lstStyle/>
          <a:p>
            <a:fld id="{BF0A4586-C5B9-4815-BDE1-F4FD96C145D6}" type="slidenum">
              <a:rPr lang="es-MX" smtClean="0"/>
              <a:t>‹#›</a:t>
            </a:fld>
            <a:endParaRPr lang="es-MX"/>
          </a:p>
        </p:txBody>
      </p:sp>
    </p:spTree>
    <p:extLst>
      <p:ext uri="{BB962C8B-B14F-4D97-AF65-F5344CB8AC3E}">
        <p14:creationId xmlns:p14="http://schemas.microsoft.com/office/powerpoint/2010/main" val="302547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5D4D0F-2A59-4010-B7B6-E2F47041706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022071D5-C29A-4FA7-9B9E-765C3F6237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95B9018A-2230-4F49-B28A-FC047F457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187973C-9FF9-4644-B96F-0D53B12EB403}"/>
              </a:ext>
            </a:extLst>
          </p:cNvPr>
          <p:cNvSpPr>
            <a:spLocks noGrp="1"/>
          </p:cNvSpPr>
          <p:nvPr>
            <p:ph type="dt" sz="half" idx="10"/>
          </p:nvPr>
        </p:nvSpPr>
        <p:spPr/>
        <p:txBody>
          <a:bodyPr/>
          <a:lstStyle/>
          <a:p>
            <a:fld id="{39715FE5-385B-4ED1-A0CE-3CAA6C7E80D0}" type="datetime1">
              <a:rPr lang="es-MX" smtClean="0"/>
              <a:t>11/11/2022</a:t>
            </a:fld>
            <a:endParaRPr lang="es-MX"/>
          </a:p>
        </p:txBody>
      </p:sp>
      <p:sp>
        <p:nvSpPr>
          <p:cNvPr id="6" name="Marcador de pie de página 5">
            <a:extLst>
              <a:ext uri="{FF2B5EF4-FFF2-40B4-BE49-F238E27FC236}">
                <a16:creationId xmlns:a16="http://schemas.microsoft.com/office/drawing/2014/main" id="{0D05C421-FF12-4AE6-BBF0-3C95EF8FED7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3684796-C021-4E4F-B9D2-01455416DEC7}"/>
              </a:ext>
            </a:extLst>
          </p:cNvPr>
          <p:cNvSpPr>
            <a:spLocks noGrp="1"/>
          </p:cNvSpPr>
          <p:nvPr>
            <p:ph type="sldNum" sz="quarter" idx="12"/>
          </p:nvPr>
        </p:nvSpPr>
        <p:spPr/>
        <p:txBody>
          <a:bodyPr/>
          <a:lstStyle/>
          <a:p>
            <a:fld id="{BF0A4586-C5B9-4815-BDE1-F4FD96C145D6}" type="slidenum">
              <a:rPr lang="es-MX" smtClean="0"/>
              <a:t>‹#›</a:t>
            </a:fld>
            <a:endParaRPr lang="es-MX"/>
          </a:p>
        </p:txBody>
      </p:sp>
    </p:spTree>
    <p:extLst>
      <p:ext uri="{BB962C8B-B14F-4D97-AF65-F5344CB8AC3E}">
        <p14:creationId xmlns:p14="http://schemas.microsoft.com/office/powerpoint/2010/main" val="1184830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AB7B4CA-37C5-4AF4-A2BC-29BDFE56BC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BB8BF96-9547-4B59-8147-EF0C6DC897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DF966A6-3EC4-4EA3-A5BF-AB08A5F75E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4245BC-2F33-4AD3-A445-B4ABE5ECCF44}" type="datetime1">
              <a:rPr lang="es-MX" smtClean="0"/>
              <a:t>11/11/2022</a:t>
            </a:fld>
            <a:endParaRPr lang="es-MX"/>
          </a:p>
        </p:txBody>
      </p:sp>
      <p:sp>
        <p:nvSpPr>
          <p:cNvPr id="5" name="Marcador de pie de página 4">
            <a:extLst>
              <a:ext uri="{FF2B5EF4-FFF2-40B4-BE49-F238E27FC236}">
                <a16:creationId xmlns:a16="http://schemas.microsoft.com/office/drawing/2014/main" id="{9454BE54-E628-498C-A3C0-3D4B6FF1E7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77898E07-10F3-4A3D-BEB3-53EC487D9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A4586-C5B9-4815-BDE1-F4FD96C145D6}" type="slidenum">
              <a:rPr lang="es-MX" smtClean="0"/>
              <a:t>‹#›</a:t>
            </a:fld>
            <a:endParaRPr lang="es-MX"/>
          </a:p>
        </p:txBody>
      </p:sp>
    </p:spTree>
    <p:extLst>
      <p:ext uri="{BB962C8B-B14F-4D97-AF65-F5344CB8AC3E}">
        <p14:creationId xmlns:p14="http://schemas.microsoft.com/office/powerpoint/2010/main" val="293712936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2C7D7C94-41C0-4614-8A18-941174D4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64F9BFC-91EF-499B-B924-5C29468D177F}"/>
              </a:ext>
            </a:extLst>
          </p:cNvPr>
          <p:cNvSpPr>
            <a:spLocks noGrp="1"/>
          </p:cNvSpPr>
          <p:nvPr>
            <p:ph type="title"/>
          </p:nvPr>
        </p:nvSpPr>
        <p:spPr>
          <a:xfrm>
            <a:off x="1280804" y="1449623"/>
            <a:ext cx="9611581" cy="2558305"/>
          </a:xfrm>
        </p:spPr>
        <p:txBody>
          <a:bodyPr vert="horz" lIns="91440" tIns="45720" rIns="91440" bIns="45720" rtlCol="0" anchor="b">
            <a:normAutofit/>
          </a:bodyPr>
          <a:lstStyle/>
          <a:p>
            <a:pPr algn="ctr"/>
            <a:r>
              <a:rPr lang="es-MX" sz="3600" dirty="0">
                <a:effectLst/>
                <a:latin typeface="Times New Roman" panose="02020603050405020304" pitchFamily="18" charset="0"/>
                <a:ea typeface="Calibri" panose="020F0502020204030204" pitchFamily="34" charset="0"/>
              </a:rPr>
              <a:t>“Estandarización </a:t>
            </a:r>
            <a:r>
              <a:rPr lang="es-MX" sz="3600" dirty="0">
                <a:latin typeface="Times New Roman" panose="02020603050405020304" pitchFamily="18" charset="0"/>
                <a:ea typeface="Calibri" panose="020F0502020204030204" pitchFamily="34" charset="0"/>
              </a:rPr>
              <a:t>en un</a:t>
            </a:r>
            <a:r>
              <a:rPr lang="es-MX" sz="3600" dirty="0">
                <a:effectLst/>
                <a:latin typeface="Times New Roman" panose="02020603050405020304" pitchFamily="18" charset="0"/>
                <a:ea typeface="Calibri" panose="020F0502020204030204" pitchFamily="34" charset="0"/>
              </a:rPr>
              <a:t> proceso de ensamblado de ruedas, eje y motor eléctrico para trenes de carga"</a:t>
            </a:r>
            <a:br>
              <a:rPr lang="es-MX" sz="1400" dirty="0">
                <a:effectLst/>
                <a:latin typeface="Arial" panose="020B0604020202020204" pitchFamily="34" charset="0"/>
                <a:ea typeface="Calibri" panose="020F0502020204030204" pitchFamily="34" charset="0"/>
              </a:rPr>
            </a:br>
            <a:endParaRPr lang="en-US" sz="4800" kern="1200" dirty="0">
              <a:solidFill>
                <a:schemeClr val="tx2"/>
              </a:solidFill>
              <a:latin typeface="+mj-lt"/>
              <a:ea typeface="+mj-ea"/>
              <a:cs typeface="+mj-cs"/>
            </a:endParaRPr>
          </a:p>
        </p:txBody>
      </p:sp>
      <p:cxnSp>
        <p:nvCxnSpPr>
          <p:cNvPr id="21" name="Straight Connector 11">
            <a:extLst>
              <a:ext uri="{FF2B5EF4-FFF2-40B4-BE49-F238E27FC236}">
                <a16:creationId xmlns:a16="http://schemas.microsoft.com/office/drawing/2014/main" id="{61F6FBC1-6409-4059-B87B-1BE513242F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13">
            <a:extLst>
              <a:ext uri="{FF2B5EF4-FFF2-40B4-BE49-F238E27FC236}">
                <a16:creationId xmlns:a16="http://schemas.microsoft.com/office/drawing/2014/main" id="{E6A98E26-C7DC-48E3-8F50-FBF7F3C50F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5B3D45F-509E-43F3-B685-A5E78AD0D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6C53B0F8-0414-437D-87C2-23F48DF9C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B56551-40C7-4552-A11A-6D86B7EB08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5" name="Imagen 14" descr="Resultado de imagen para uanl">
            <a:extLst>
              <a:ext uri="{FF2B5EF4-FFF2-40B4-BE49-F238E27FC236}">
                <a16:creationId xmlns:a16="http://schemas.microsoft.com/office/drawing/2014/main" id="{78652846-37FB-4A96-8D6B-FBC9892B4AB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804" y="266700"/>
            <a:ext cx="1453515" cy="727710"/>
          </a:xfrm>
          <a:prstGeom prst="rect">
            <a:avLst/>
          </a:prstGeom>
          <a:noFill/>
        </p:spPr>
      </p:pic>
      <p:pic>
        <p:nvPicPr>
          <p:cNvPr id="23" name="Imagen 22" descr="Resultado de imagen para fime">
            <a:extLst>
              <a:ext uri="{FF2B5EF4-FFF2-40B4-BE49-F238E27FC236}">
                <a16:creationId xmlns:a16="http://schemas.microsoft.com/office/drawing/2014/main" id="{D734C029-2200-484A-8F76-9B34D4C4A4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27869" y="326950"/>
            <a:ext cx="1432560" cy="663575"/>
          </a:xfrm>
          <a:prstGeom prst="rect">
            <a:avLst/>
          </a:prstGeom>
          <a:noFill/>
        </p:spPr>
      </p:pic>
      <p:sp>
        <p:nvSpPr>
          <p:cNvPr id="4" name="Rectangle 2">
            <a:extLst>
              <a:ext uri="{FF2B5EF4-FFF2-40B4-BE49-F238E27FC236}">
                <a16:creationId xmlns:a16="http://schemas.microsoft.com/office/drawing/2014/main" id="{E884D7B8-6506-4C23-905D-19B2BBB4B82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5" name="Rectangle 3">
            <a:extLst>
              <a:ext uri="{FF2B5EF4-FFF2-40B4-BE49-F238E27FC236}">
                <a16:creationId xmlns:a16="http://schemas.microsoft.com/office/drawing/2014/main" id="{260E7803-372E-4BBC-8D80-9BB851B36B2F}"/>
              </a:ext>
            </a:extLst>
          </p:cNvPr>
          <p:cNvSpPr>
            <a:spLocks noChangeArrowheads="1"/>
          </p:cNvSpPr>
          <p:nvPr/>
        </p:nvSpPr>
        <p:spPr bwMode="auto">
          <a:xfrm>
            <a:off x="3139133" y="392723"/>
            <a:ext cx="59137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UNIVERSIDAD AUTÓNOMA DE NUEVO LEÓN</a:t>
            </a:r>
            <a:endParaRPr kumimoji="0" lang="es-MX" altLang="es-MX" sz="1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FACULTAD DE INGENIERÍA MECANICA Y ELÉCTRICA</a:t>
            </a:r>
            <a:endParaRPr kumimoji="0" lang="es-MX" altLang="es-MX" sz="2800" b="0" i="0" u="none" strike="noStrike" cap="none" normalizeH="0" baseline="0" dirty="0">
              <a:ln>
                <a:noFill/>
              </a:ln>
              <a:solidFill>
                <a:schemeClr val="tx1"/>
              </a:solidFill>
              <a:effectLst/>
              <a:latin typeface="Arial" panose="020B0604020202020204" pitchFamily="34" charset="0"/>
            </a:endParaRPr>
          </a:p>
        </p:txBody>
      </p:sp>
      <p:sp>
        <p:nvSpPr>
          <p:cNvPr id="24" name="CuadroTexto 23">
            <a:extLst>
              <a:ext uri="{FF2B5EF4-FFF2-40B4-BE49-F238E27FC236}">
                <a16:creationId xmlns:a16="http://schemas.microsoft.com/office/drawing/2014/main" id="{74495C09-A15C-473D-B279-30BD0C381AAD}"/>
              </a:ext>
            </a:extLst>
          </p:cNvPr>
          <p:cNvSpPr txBox="1"/>
          <p:nvPr/>
        </p:nvSpPr>
        <p:spPr>
          <a:xfrm>
            <a:off x="1280804" y="3843077"/>
            <a:ext cx="6597746" cy="1565300"/>
          </a:xfrm>
          <a:prstGeom prst="rect">
            <a:avLst/>
          </a:prstGeom>
          <a:noFill/>
        </p:spPr>
        <p:txBody>
          <a:bodyPr wrap="square">
            <a:spAutoFit/>
          </a:bodyPr>
          <a:lstStyle/>
          <a:p>
            <a:pPr>
              <a:lnSpc>
                <a:spcPct val="107000"/>
              </a:lnSpc>
              <a:spcAft>
                <a:spcPts val="800"/>
              </a:spcAft>
            </a:pPr>
            <a:r>
              <a:rPr lang="es-MX" sz="1800" dirty="0">
                <a:effectLst/>
                <a:latin typeface="Times New Roman" panose="02020603050405020304" pitchFamily="18" charset="0"/>
                <a:ea typeface="Calibri" panose="020F0502020204030204" pitchFamily="34" charset="0"/>
              </a:rPr>
              <a:t>Hernán Alejandro Rojas Nájera</a:t>
            </a:r>
            <a:endParaRPr lang="es-MX" sz="1600" dirty="0">
              <a:effectLst/>
              <a:latin typeface="Arial" panose="020B0604020202020204" pitchFamily="34" charset="0"/>
              <a:ea typeface="Calibri" panose="020F0502020204030204" pitchFamily="34" charset="0"/>
            </a:endParaRPr>
          </a:p>
          <a:p>
            <a:pPr>
              <a:lnSpc>
                <a:spcPct val="107000"/>
              </a:lnSpc>
              <a:spcAft>
                <a:spcPts val="800"/>
              </a:spcAft>
            </a:pPr>
            <a:r>
              <a:rPr lang="es-MX" sz="1800" dirty="0">
                <a:effectLst/>
                <a:latin typeface="Times New Roman" panose="02020603050405020304" pitchFamily="18" charset="0"/>
                <a:ea typeface="Calibri" panose="020F0502020204030204" pitchFamily="34" charset="0"/>
              </a:rPr>
              <a:t>Martha Patricia Uresti Pérez</a:t>
            </a:r>
            <a:endParaRPr lang="es-MX" sz="1600" dirty="0">
              <a:effectLst/>
              <a:latin typeface="Arial" panose="020B0604020202020204" pitchFamily="34" charset="0"/>
              <a:ea typeface="Calibri" panose="020F0502020204030204" pitchFamily="34" charset="0"/>
            </a:endParaRPr>
          </a:p>
          <a:p>
            <a:pPr>
              <a:lnSpc>
                <a:spcPct val="107000"/>
              </a:lnSpc>
              <a:spcAft>
                <a:spcPts val="800"/>
              </a:spcAft>
            </a:pPr>
            <a:r>
              <a:rPr lang="es-MX" sz="1800" dirty="0">
                <a:effectLst/>
                <a:latin typeface="Times New Roman" panose="02020603050405020304" pitchFamily="18" charset="0"/>
                <a:ea typeface="Calibri" panose="020F0502020204030204" pitchFamily="34" charset="0"/>
              </a:rPr>
              <a:t>Brandon Azael López Piña</a:t>
            </a:r>
            <a:endParaRPr lang="es-MX" sz="1600" dirty="0">
              <a:effectLst/>
              <a:latin typeface="Arial" panose="020B0604020202020204" pitchFamily="34" charset="0"/>
              <a:ea typeface="Calibri" panose="020F0502020204030204" pitchFamily="34" charset="0"/>
            </a:endParaRPr>
          </a:p>
          <a:p>
            <a:pPr>
              <a:lnSpc>
                <a:spcPct val="107000"/>
              </a:lnSpc>
              <a:spcAft>
                <a:spcPts val="800"/>
              </a:spcAft>
            </a:pPr>
            <a:r>
              <a:rPr lang="es-MX" sz="1800" dirty="0">
                <a:effectLst/>
                <a:latin typeface="Times New Roman" panose="02020603050405020304" pitchFamily="18" charset="0"/>
                <a:ea typeface="Calibri" panose="020F0502020204030204" pitchFamily="34" charset="0"/>
              </a:rPr>
              <a:t>Bernardo André De León Ramírez</a:t>
            </a:r>
            <a:endParaRPr lang="es-MX" sz="1600" dirty="0">
              <a:effectLst/>
              <a:latin typeface="Arial" panose="020B0604020202020204" pitchFamily="34" charset="0"/>
              <a:ea typeface="Calibri" panose="020F0502020204030204" pitchFamily="34" charset="0"/>
            </a:endParaRPr>
          </a:p>
        </p:txBody>
      </p:sp>
      <p:sp>
        <p:nvSpPr>
          <p:cNvPr id="25" name="CuadroTexto 24">
            <a:extLst>
              <a:ext uri="{FF2B5EF4-FFF2-40B4-BE49-F238E27FC236}">
                <a16:creationId xmlns:a16="http://schemas.microsoft.com/office/drawing/2014/main" id="{CC6E763F-7404-4677-99CF-EC1B9D8C13A6}"/>
              </a:ext>
            </a:extLst>
          </p:cNvPr>
          <p:cNvSpPr txBox="1"/>
          <p:nvPr/>
        </p:nvSpPr>
        <p:spPr>
          <a:xfrm>
            <a:off x="1813031" y="5832030"/>
            <a:ext cx="6597746" cy="368434"/>
          </a:xfrm>
          <a:prstGeom prst="rect">
            <a:avLst/>
          </a:prstGeom>
          <a:noFill/>
        </p:spPr>
        <p:txBody>
          <a:bodyPr wrap="square">
            <a:spAutoFit/>
          </a:bodyPr>
          <a:lstStyle/>
          <a:p>
            <a:pPr>
              <a:lnSpc>
                <a:spcPct val="107000"/>
              </a:lnSpc>
              <a:spcAft>
                <a:spcPts val="800"/>
              </a:spcAft>
            </a:pPr>
            <a:r>
              <a:rPr lang="es-MX" dirty="0">
                <a:latin typeface="Times New Roman" panose="02020603050405020304" pitchFamily="18" charset="0"/>
                <a:ea typeface="Calibri" panose="020F0502020204030204" pitchFamily="34" charset="0"/>
              </a:rPr>
              <a:t>Ciudad Universitaria, a 11 de Noviembre del 2022</a:t>
            </a:r>
            <a:endParaRPr lang="es-MX" sz="1600" dirty="0">
              <a:effectLst/>
              <a:latin typeface="Arial" panose="020B0604020202020204" pitchFamily="34" charset="0"/>
              <a:ea typeface="Calibri" panose="020F0502020204030204" pitchFamily="34" charset="0"/>
            </a:endParaRPr>
          </a:p>
        </p:txBody>
      </p:sp>
      <p:pic>
        <p:nvPicPr>
          <p:cNvPr id="2053" name="Picture 5" descr="K'ERI - Terminal Ferroviaria de Almacenamiento en Aguascalientes">
            <a:extLst>
              <a:ext uri="{FF2B5EF4-FFF2-40B4-BE49-F238E27FC236}">
                <a16:creationId xmlns:a16="http://schemas.microsoft.com/office/drawing/2014/main" id="{49C9C1FF-FC38-4E43-A5C5-41B55BCE61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9441" y="3501922"/>
            <a:ext cx="5091884" cy="3043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20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9">
            <a:extLst>
              <a:ext uri="{FF2B5EF4-FFF2-40B4-BE49-F238E27FC236}">
                <a16:creationId xmlns:a16="http://schemas.microsoft.com/office/drawing/2014/main" id="{2C7D7C94-41C0-4614-8A18-941174D4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Connector 11">
            <a:extLst>
              <a:ext uri="{FF2B5EF4-FFF2-40B4-BE49-F238E27FC236}">
                <a16:creationId xmlns:a16="http://schemas.microsoft.com/office/drawing/2014/main" id="{61F6FBC1-6409-4059-B87B-1BE513242F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13">
            <a:extLst>
              <a:ext uri="{FF2B5EF4-FFF2-40B4-BE49-F238E27FC236}">
                <a16:creationId xmlns:a16="http://schemas.microsoft.com/office/drawing/2014/main" id="{E6A98E26-C7DC-48E3-8F50-FBF7F3C50F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5B3D45F-509E-43F3-B685-A5E78AD0D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6C53B0F8-0414-437D-87C2-23F48DF9C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B56551-40C7-4552-A11A-6D86B7EB08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5" name="Imagen 14" descr="Resultado de imagen para uanl">
            <a:extLst>
              <a:ext uri="{FF2B5EF4-FFF2-40B4-BE49-F238E27FC236}">
                <a16:creationId xmlns:a16="http://schemas.microsoft.com/office/drawing/2014/main" id="{78652846-37FB-4A96-8D6B-FBC9892B4AB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804" y="266700"/>
            <a:ext cx="1453515" cy="727710"/>
          </a:xfrm>
          <a:prstGeom prst="rect">
            <a:avLst/>
          </a:prstGeom>
          <a:noFill/>
        </p:spPr>
      </p:pic>
      <p:pic>
        <p:nvPicPr>
          <p:cNvPr id="23" name="Imagen 22" descr="Resultado de imagen para fime">
            <a:extLst>
              <a:ext uri="{FF2B5EF4-FFF2-40B4-BE49-F238E27FC236}">
                <a16:creationId xmlns:a16="http://schemas.microsoft.com/office/drawing/2014/main" id="{D734C029-2200-484A-8F76-9B34D4C4A4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27869" y="326950"/>
            <a:ext cx="1432560" cy="663575"/>
          </a:xfrm>
          <a:prstGeom prst="rect">
            <a:avLst/>
          </a:prstGeom>
          <a:noFill/>
        </p:spPr>
      </p:pic>
      <p:sp>
        <p:nvSpPr>
          <p:cNvPr id="4" name="Rectangle 2">
            <a:extLst>
              <a:ext uri="{FF2B5EF4-FFF2-40B4-BE49-F238E27FC236}">
                <a16:creationId xmlns:a16="http://schemas.microsoft.com/office/drawing/2014/main" id="{E884D7B8-6506-4C23-905D-19B2BBB4B82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Marcador de número de diapositiva 5">
            <a:extLst>
              <a:ext uri="{FF2B5EF4-FFF2-40B4-BE49-F238E27FC236}">
                <a16:creationId xmlns:a16="http://schemas.microsoft.com/office/drawing/2014/main" id="{221914A4-BCB1-4A48-809D-B83F0FCA3110}"/>
              </a:ext>
            </a:extLst>
          </p:cNvPr>
          <p:cNvSpPr>
            <a:spLocks noGrp="1"/>
          </p:cNvSpPr>
          <p:nvPr>
            <p:ph type="sldNum" sz="quarter" idx="12"/>
          </p:nvPr>
        </p:nvSpPr>
        <p:spPr>
          <a:xfrm>
            <a:off x="8814428" y="597486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A4586-C5B9-4815-BDE1-F4FD96C145D6}" type="slidenum">
              <a:rPr kumimoji="0" lang="es-MX" sz="2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MX"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7729A784-8D6B-ADC4-1EFB-FB4358FDA4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091" r="50000"/>
          <a:stretch/>
        </p:blipFill>
        <p:spPr bwMode="auto">
          <a:xfrm>
            <a:off x="2493014" y="2657480"/>
            <a:ext cx="7205971" cy="349994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9A80586-F141-53F6-101E-AF47E480718B}"/>
              </a:ext>
            </a:extLst>
          </p:cNvPr>
          <p:cNvSpPr>
            <a:spLocks noGrp="1"/>
          </p:cNvSpPr>
          <p:nvPr>
            <p:ph type="title"/>
          </p:nvPr>
        </p:nvSpPr>
        <p:spPr>
          <a:xfrm>
            <a:off x="988063" y="1548564"/>
            <a:ext cx="6955787" cy="659166"/>
          </a:xfrm>
        </p:spPr>
        <p:txBody>
          <a:bodyPr vert="horz" lIns="91440" tIns="45720" rIns="91440" bIns="45720" rtlCol="0" anchor="b">
            <a:normAutofit fontScale="90000"/>
          </a:bodyPr>
          <a:lstStyle/>
          <a:p>
            <a:r>
              <a:rPr lang="en-US" dirty="0" err="1">
                <a:solidFill>
                  <a:schemeClr val="tx2"/>
                </a:solidFill>
                <a:latin typeface="Times New Roman" panose="02020603050405020304" pitchFamily="18" charset="0"/>
                <a:cs typeface="Times New Roman" panose="02020603050405020304" pitchFamily="18" charset="0"/>
              </a:rPr>
              <a:t>Proceso</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Modelo</a:t>
            </a:r>
            <a:r>
              <a:rPr lang="en-US" dirty="0">
                <a:solidFill>
                  <a:schemeClr val="tx2"/>
                </a:solidFill>
                <a:latin typeface="Times New Roman" panose="02020603050405020304" pitchFamily="18" charset="0"/>
                <a:cs typeface="Times New Roman" panose="02020603050405020304" pitchFamily="18" charset="0"/>
              </a:rPr>
              <a:t> 13 (Texas)</a:t>
            </a:r>
            <a:endParaRPr lang="en-US" kern="12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620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9">
            <a:extLst>
              <a:ext uri="{FF2B5EF4-FFF2-40B4-BE49-F238E27FC236}">
                <a16:creationId xmlns:a16="http://schemas.microsoft.com/office/drawing/2014/main" id="{2C7D7C94-41C0-4614-8A18-941174D4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Connector 11">
            <a:extLst>
              <a:ext uri="{FF2B5EF4-FFF2-40B4-BE49-F238E27FC236}">
                <a16:creationId xmlns:a16="http://schemas.microsoft.com/office/drawing/2014/main" id="{61F6FBC1-6409-4059-B87B-1BE513242F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13">
            <a:extLst>
              <a:ext uri="{FF2B5EF4-FFF2-40B4-BE49-F238E27FC236}">
                <a16:creationId xmlns:a16="http://schemas.microsoft.com/office/drawing/2014/main" id="{E6A98E26-C7DC-48E3-8F50-FBF7F3C50F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5B3D45F-509E-43F3-B685-A5E78AD0D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6C53B0F8-0414-437D-87C2-23F48DF9C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B56551-40C7-4552-A11A-6D86B7EB08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5" name="Imagen 14" descr="Resultado de imagen para uanl">
            <a:extLst>
              <a:ext uri="{FF2B5EF4-FFF2-40B4-BE49-F238E27FC236}">
                <a16:creationId xmlns:a16="http://schemas.microsoft.com/office/drawing/2014/main" id="{78652846-37FB-4A96-8D6B-FBC9892B4AB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804" y="266700"/>
            <a:ext cx="1453515" cy="727710"/>
          </a:xfrm>
          <a:prstGeom prst="rect">
            <a:avLst/>
          </a:prstGeom>
          <a:noFill/>
        </p:spPr>
      </p:pic>
      <p:pic>
        <p:nvPicPr>
          <p:cNvPr id="23" name="Imagen 22" descr="Resultado de imagen para fime">
            <a:extLst>
              <a:ext uri="{FF2B5EF4-FFF2-40B4-BE49-F238E27FC236}">
                <a16:creationId xmlns:a16="http://schemas.microsoft.com/office/drawing/2014/main" id="{D734C029-2200-484A-8F76-9B34D4C4A4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27869" y="326950"/>
            <a:ext cx="1432560" cy="663575"/>
          </a:xfrm>
          <a:prstGeom prst="rect">
            <a:avLst/>
          </a:prstGeom>
          <a:noFill/>
        </p:spPr>
      </p:pic>
      <p:sp>
        <p:nvSpPr>
          <p:cNvPr id="4" name="Rectangle 2">
            <a:extLst>
              <a:ext uri="{FF2B5EF4-FFF2-40B4-BE49-F238E27FC236}">
                <a16:creationId xmlns:a16="http://schemas.microsoft.com/office/drawing/2014/main" id="{E884D7B8-6506-4C23-905D-19B2BBB4B82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Marcador de número de diapositiva 5">
            <a:extLst>
              <a:ext uri="{FF2B5EF4-FFF2-40B4-BE49-F238E27FC236}">
                <a16:creationId xmlns:a16="http://schemas.microsoft.com/office/drawing/2014/main" id="{221914A4-BCB1-4A48-809D-B83F0FCA3110}"/>
              </a:ext>
            </a:extLst>
          </p:cNvPr>
          <p:cNvSpPr>
            <a:spLocks noGrp="1"/>
          </p:cNvSpPr>
          <p:nvPr>
            <p:ph type="sldNum" sz="quarter" idx="12"/>
          </p:nvPr>
        </p:nvSpPr>
        <p:spPr>
          <a:xfrm>
            <a:off x="8814428" y="597486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A4586-C5B9-4815-BDE1-F4FD96C145D6}" type="slidenum">
              <a:rPr kumimoji="0" lang="es-MX" sz="2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MX"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CuadroTexto 24">
            <a:extLst>
              <a:ext uri="{FF2B5EF4-FFF2-40B4-BE49-F238E27FC236}">
                <a16:creationId xmlns:a16="http://schemas.microsoft.com/office/drawing/2014/main" id="{A3AB3F2F-88D6-4F8D-8433-7E165F70C782}"/>
              </a:ext>
            </a:extLst>
          </p:cNvPr>
          <p:cNvSpPr txBox="1"/>
          <p:nvPr/>
        </p:nvSpPr>
        <p:spPr>
          <a:xfrm>
            <a:off x="988063" y="1820980"/>
            <a:ext cx="6472913" cy="368434"/>
          </a:xfrm>
          <a:prstGeom prst="rect">
            <a:avLst/>
          </a:prstGeom>
          <a:noFill/>
        </p:spPr>
        <p:txBody>
          <a:bodyPr wrap="square">
            <a:spAutoFit/>
          </a:bodyPr>
          <a:lstStyle/>
          <a:p>
            <a:pPr algn="just">
              <a:lnSpc>
                <a:spcPct val="107000"/>
              </a:lnSpc>
              <a:spcAft>
                <a:spcPts val="800"/>
              </a:spcAft>
            </a:pPr>
            <a:r>
              <a:rPr lang="es-MX" dirty="0">
                <a:latin typeface="Times New Roman" panose="02020603050405020304" pitchFamily="18" charset="0"/>
                <a:ea typeface="Calibri" panose="020F0502020204030204" pitchFamily="34" charset="0"/>
              </a:rPr>
              <a:t>Con la toma de tiempos se realizo un gráfico </a:t>
            </a:r>
            <a:r>
              <a:rPr lang="es-MX" dirty="0" err="1">
                <a:latin typeface="Times New Roman" panose="02020603050405020304" pitchFamily="18" charset="0"/>
                <a:ea typeface="Calibri" panose="020F0502020204030204" pitchFamily="34" charset="0"/>
              </a:rPr>
              <a:t>Yamazumi</a:t>
            </a:r>
            <a:endParaRPr lang="es-MX" sz="2200" dirty="0">
              <a:effectLst/>
              <a:latin typeface="Arial" panose="020B0604020202020204" pitchFamily="34" charset="0"/>
              <a:ea typeface="Calibri" panose="020F0502020204030204" pitchFamily="34" charset="0"/>
            </a:endParaRPr>
          </a:p>
        </p:txBody>
      </p:sp>
      <p:pic>
        <p:nvPicPr>
          <p:cNvPr id="24" name="Imagen 23" descr="Gráfico&#10;&#10;Descripción generada automáticamente">
            <a:extLst>
              <a:ext uri="{FF2B5EF4-FFF2-40B4-BE49-F238E27FC236}">
                <a16:creationId xmlns:a16="http://schemas.microsoft.com/office/drawing/2014/main" id="{526B3E3B-3BE4-4F63-8AB3-DCDAF2AA1662}"/>
              </a:ext>
            </a:extLst>
          </p:cNvPr>
          <p:cNvPicPr/>
          <p:nvPr/>
        </p:nvPicPr>
        <p:blipFill>
          <a:blip r:embed="rId4">
            <a:extLst>
              <a:ext uri="{28A0092B-C50C-407E-A947-70E740481C1C}">
                <a14:useLocalDpi xmlns:a14="http://schemas.microsoft.com/office/drawing/2010/main" val="0"/>
              </a:ext>
            </a:extLst>
          </a:blip>
          <a:stretch>
            <a:fillRect/>
          </a:stretch>
        </p:blipFill>
        <p:spPr>
          <a:xfrm>
            <a:off x="5241298" y="2434892"/>
            <a:ext cx="3236595" cy="3842385"/>
          </a:xfrm>
          <a:prstGeom prst="rect">
            <a:avLst/>
          </a:prstGeom>
        </p:spPr>
      </p:pic>
      <p:pic>
        <p:nvPicPr>
          <p:cNvPr id="27" name="Imagen 26">
            <a:extLst>
              <a:ext uri="{FF2B5EF4-FFF2-40B4-BE49-F238E27FC236}">
                <a16:creationId xmlns:a16="http://schemas.microsoft.com/office/drawing/2014/main" id="{20225EEA-4D04-4906-BD5B-06CDA37EF186}"/>
              </a:ext>
            </a:extLst>
          </p:cNvPr>
          <p:cNvPicPr/>
          <p:nvPr/>
        </p:nvPicPr>
        <p:blipFill>
          <a:blip r:embed="rId5">
            <a:extLst>
              <a:ext uri="{28A0092B-C50C-407E-A947-70E740481C1C}">
                <a14:useLocalDpi xmlns:a14="http://schemas.microsoft.com/office/drawing/2010/main" val="0"/>
              </a:ext>
            </a:extLst>
          </a:blip>
          <a:stretch>
            <a:fillRect/>
          </a:stretch>
        </p:blipFill>
        <p:spPr>
          <a:xfrm>
            <a:off x="3377573" y="3729657"/>
            <a:ext cx="1227455" cy="2191385"/>
          </a:xfrm>
          <a:prstGeom prst="rect">
            <a:avLst/>
          </a:prstGeom>
        </p:spPr>
      </p:pic>
      <p:sp>
        <p:nvSpPr>
          <p:cNvPr id="2" name="CuadroTexto 1">
            <a:extLst>
              <a:ext uri="{FF2B5EF4-FFF2-40B4-BE49-F238E27FC236}">
                <a16:creationId xmlns:a16="http://schemas.microsoft.com/office/drawing/2014/main" id="{23857C73-2B99-4252-8F08-14BE863BBE55}"/>
              </a:ext>
            </a:extLst>
          </p:cNvPr>
          <p:cNvSpPr txBox="1"/>
          <p:nvPr/>
        </p:nvSpPr>
        <p:spPr>
          <a:xfrm flipH="1">
            <a:off x="5989321" y="6215351"/>
            <a:ext cx="2943310" cy="369332"/>
          </a:xfrm>
          <a:prstGeom prst="rect">
            <a:avLst/>
          </a:prstGeom>
          <a:noFill/>
        </p:spPr>
        <p:txBody>
          <a:bodyPr wrap="square" rtlCol="0">
            <a:spAutoFit/>
          </a:bodyPr>
          <a:lstStyle/>
          <a:p>
            <a:r>
              <a:rPr lang="es-MX" dirty="0"/>
              <a:t>Grafica </a:t>
            </a:r>
            <a:r>
              <a:rPr lang="es-MX" dirty="0" err="1"/>
              <a:t>Yamazumi</a:t>
            </a:r>
            <a:endParaRPr lang="es-MX" dirty="0"/>
          </a:p>
        </p:txBody>
      </p:sp>
    </p:spTree>
    <p:extLst>
      <p:ext uri="{BB962C8B-B14F-4D97-AF65-F5344CB8AC3E}">
        <p14:creationId xmlns:p14="http://schemas.microsoft.com/office/powerpoint/2010/main" val="3448519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9">
            <a:extLst>
              <a:ext uri="{FF2B5EF4-FFF2-40B4-BE49-F238E27FC236}">
                <a16:creationId xmlns:a16="http://schemas.microsoft.com/office/drawing/2014/main" id="{2C7D7C94-41C0-4614-8A18-941174D4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Connector 11">
            <a:extLst>
              <a:ext uri="{FF2B5EF4-FFF2-40B4-BE49-F238E27FC236}">
                <a16:creationId xmlns:a16="http://schemas.microsoft.com/office/drawing/2014/main" id="{61F6FBC1-6409-4059-B87B-1BE513242F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13">
            <a:extLst>
              <a:ext uri="{FF2B5EF4-FFF2-40B4-BE49-F238E27FC236}">
                <a16:creationId xmlns:a16="http://schemas.microsoft.com/office/drawing/2014/main" id="{E6A98E26-C7DC-48E3-8F50-FBF7F3C50F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5B3D45F-509E-43F3-B685-A5E78AD0D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6C53B0F8-0414-437D-87C2-23F48DF9C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B56551-40C7-4552-A11A-6D86B7EB08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5" name="Imagen 14" descr="Resultado de imagen para uanl">
            <a:extLst>
              <a:ext uri="{FF2B5EF4-FFF2-40B4-BE49-F238E27FC236}">
                <a16:creationId xmlns:a16="http://schemas.microsoft.com/office/drawing/2014/main" id="{78652846-37FB-4A96-8D6B-FBC9892B4AB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804" y="266700"/>
            <a:ext cx="1453515" cy="727710"/>
          </a:xfrm>
          <a:prstGeom prst="rect">
            <a:avLst/>
          </a:prstGeom>
          <a:noFill/>
        </p:spPr>
      </p:pic>
      <p:pic>
        <p:nvPicPr>
          <p:cNvPr id="23" name="Imagen 22" descr="Resultado de imagen para fime">
            <a:extLst>
              <a:ext uri="{FF2B5EF4-FFF2-40B4-BE49-F238E27FC236}">
                <a16:creationId xmlns:a16="http://schemas.microsoft.com/office/drawing/2014/main" id="{D734C029-2200-484A-8F76-9B34D4C4A4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27869" y="326950"/>
            <a:ext cx="1432560" cy="663575"/>
          </a:xfrm>
          <a:prstGeom prst="rect">
            <a:avLst/>
          </a:prstGeom>
          <a:noFill/>
        </p:spPr>
      </p:pic>
      <p:sp>
        <p:nvSpPr>
          <p:cNvPr id="4" name="Rectangle 2">
            <a:extLst>
              <a:ext uri="{FF2B5EF4-FFF2-40B4-BE49-F238E27FC236}">
                <a16:creationId xmlns:a16="http://schemas.microsoft.com/office/drawing/2014/main" id="{E884D7B8-6506-4C23-905D-19B2BBB4B82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Marcador de número de diapositiva 5">
            <a:extLst>
              <a:ext uri="{FF2B5EF4-FFF2-40B4-BE49-F238E27FC236}">
                <a16:creationId xmlns:a16="http://schemas.microsoft.com/office/drawing/2014/main" id="{221914A4-BCB1-4A48-809D-B83F0FCA3110}"/>
              </a:ext>
            </a:extLst>
          </p:cNvPr>
          <p:cNvSpPr>
            <a:spLocks noGrp="1"/>
          </p:cNvSpPr>
          <p:nvPr>
            <p:ph type="sldNum" sz="quarter" idx="12"/>
          </p:nvPr>
        </p:nvSpPr>
        <p:spPr>
          <a:xfrm>
            <a:off x="8814428" y="597486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A4586-C5B9-4815-BDE1-F4FD96C145D6}" type="slidenum">
              <a:rPr kumimoji="0" lang="es-MX" sz="2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MX"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CuadroTexto 24">
            <a:extLst>
              <a:ext uri="{FF2B5EF4-FFF2-40B4-BE49-F238E27FC236}">
                <a16:creationId xmlns:a16="http://schemas.microsoft.com/office/drawing/2014/main" id="{A3AB3F2F-88D6-4F8D-8433-7E165F70C782}"/>
              </a:ext>
            </a:extLst>
          </p:cNvPr>
          <p:cNvSpPr txBox="1"/>
          <p:nvPr/>
        </p:nvSpPr>
        <p:spPr>
          <a:xfrm>
            <a:off x="988063" y="1206869"/>
            <a:ext cx="6472913" cy="368434"/>
          </a:xfrm>
          <a:prstGeom prst="rect">
            <a:avLst/>
          </a:prstGeom>
          <a:noFill/>
        </p:spPr>
        <p:txBody>
          <a:bodyPr wrap="square">
            <a:spAutoFit/>
          </a:bodyPr>
          <a:lstStyle/>
          <a:p>
            <a:pPr algn="just">
              <a:lnSpc>
                <a:spcPct val="107000"/>
              </a:lnSpc>
              <a:spcAft>
                <a:spcPts val="800"/>
              </a:spcAft>
            </a:pPr>
            <a:r>
              <a:rPr lang="es-MX" dirty="0">
                <a:latin typeface="Times New Roman" panose="02020603050405020304" pitchFamily="18" charset="0"/>
                <a:ea typeface="Calibri" panose="020F0502020204030204" pitchFamily="34" charset="0"/>
              </a:rPr>
              <a:t>Análisis de Pareto</a:t>
            </a:r>
            <a:endParaRPr lang="es-MX" sz="2200" dirty="0">
              <a:effectLst/>
              <a:latin typeface="Arial" panose="020B0604020202020204" pitchFamily="34" charset="0"/>
              <a:ea typeface="Calibri" panose="020F0502020204030204" pitchFamily="34" charset="0"/>
            </a:endParaRPr>
          </a:p>
        </p:txBody>
      </p:sp>
      <p:pic>
        <p:nvPicPr>
          <p:cNvPr id="26" name="Imagen 25" descr="Tabla&#10;&#10;Descripción generada automáticamente">
            <a:extLst>
              <a:ext uri="{FF2B5EF4-FFF2-40B4-BE49-F238E27FC236}">
                <a16:creationId xmlns:a16="http://schemas.microsoft.com/office/drawing/2014/main" id="{12C8EE50-8118-474C-B751-BDEC687FCE7B}"/>
              </a:ext>
            </a:extLst>
          </p:cNvPr>
          <p:cNvPicPr/>
          <p:nvPr/>
        </p:nvPicPr>
        <p:blipFill>
          <a:blip r:embed="rId4"/>
          <a:stretch>
            <a:fillRect/>
          </a:stretch>
        </p:blipFill>
        <p:spPr>
          <a:xfrm>
            <a:off x="1280803" y="1627630"/>
            <a:ext cx="3905250" cy="1676400"/>
          </a:xfrm>
          <a:prstGeom prst="rect">
            <a:avLst/>
          </a:prstGeom>
        </p:spPr>
      </p:pic>
      <p:pic>
        <p:nvPicPr>
          <p:cNvPr id="28" name="Imagen 27" descr="Gráfico, Gráfico de barras&#10;&#10;Descripción generada automáticamente">
            <a:extLst>
              <a:ext uri="{FF2B5EF4-FFF2-40B4-BE49-F238E27FC236}">
                <a16:creationId xmlns:a16="http://schemas.microsoft.com/office/drawing/2014/main" id="{4E678540-B4B7-4FA4-A9BA-7C8EF15CF0C7}"/>
              </a:ext>
            </a:extLst>
          </p:cNvPr>
          <p:cNvPicPr/>
          <p:nvPr/>
        </p:nvPicPr>
        <p:blipFill>
          <a:blip r:embed="rId5"/>
          <a:stretch>
            <a:fillRect/>
          </a:stretch>
        </p:blipFill>
        <p:spPr>
          <a:xfrm>
            <a:off x="988063" y="3492060"/>
            <a:ext cx="4662013" cy="2421736"/>
          </a:xfrm>
          <a:prstGeom prst="rect">
            <a:avLst/>
          </a:prstGeom>
        </p:spPr>
      </p:pic>
      <p:pic>
        <p:nvPicPr>
          <p:cNvPr id="29" name="Imagen 28" descr="Tabla&#10;&#10;Descripción generada automáticamente">
            <a:extLst>
              <a:ext uri="{FF2B5EF4-FFF2-40B4-BE49-F238E27FC236}">
                <a16:creationId xmlns:a16="http://schemas.microsoft.com/office/drawing/2014/main" id="{C1438237-BCFE-4BA5-B116-F5C5ECFC565B}"/>
              </a:ext>
            </a:extLst>
          </p:cNvPr>
          <p:cNvPicPr/>
          <p:nvPr/>
        </p:nvPicPr>
        <p:blipFill>
          <a:blip r:embed="rId6"/>
          <a:stretch>
            <a:fillRect/>
          </a:stretch>
        </p:blipFill>
        <p:spPr>
          <a:xfrm>
            <a:off x="7005949" y="1599055"/>
            <a:ext cx="3552825" cy="1733550"/>
          </a:xfrm>
          <a:prstGeom prst="rect">
            <a:avLst/>
          </a:prstGeom>
        </p:spPr>
      </p:pic>
      <p:pic>
        <p:nvPicPr>
          <p:cNvPr id="30" name="Imagen 29" descr="Gráfico&#10;&#10;Descripción generada automáticamente">
            <a:extLst>
              <a:ext uri="{FF2B5EF4-FFF2-40B4-BE49-F238E27FC236}">
                <a16:creationId xmlns:a16="http://schemas.microsoft.com/office/drawing/2014/main" id="{5896D76E-90A0-4760-8852-5FE700A0C946}"/>
              </a:ext>
            </a:extLst>
          </p:cNvPr>
          <p:cNvPicPr/>
          <p:nvPr/>
        </p:nvPicPr>
        <p:blipFill>
          <a:blip r:embed="rId7"/>
          <a:stretch>
            <a:fillRect/>
          </a:stretch>
        </p:blipFill>
        <p:spPr>
          <a:xfrm>
            <a:off x="6311825" y="3618173"/>
            <a:ext cx="5005205" cy="2144117"/>
          </a:xfrm>
          <a:prstGeom prst="rect">
            <a:avLst/>
          </a:prstGeom>
        </p:spPr>
      </p:pic>
    </p:spTree>
    <p:extLst>
      <p:ext uri="{BB962C8B-B14F-4D97-AF65-F5344CB8AC3E}">
        <p14:creationId xmlns:p14="http://schemas.microsoft.com/office/powerpoint/2010/main" val="44038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9">
            <a:extLst>
              <a:ext uri="{FF2B5EF4-FFF2-40B4-BE49-F238E27FC236}">
                <a16:creationId xmlns:a16="http://schemas.microsoft.com/office/drawing/2014/main" id="{2C7D7C94-41C0-4614-8A18-941174D4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Connector 11">
            <a:extLst>
              <a:ext uri="{FF2B5EF4-FFF2-40B4-BE49-F238E27FC236}">
                <a16:creationId xmlns:a16="http://schemas.microsoft.com/office/drawing/2014/main" id="{61F6FBC1-6409-4059-B87B-1BE513242F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13">
            <a:extLst>
              <a:ext uri="{FF2B5EF4-FFF2-40B4-BE49-F238E27FC236}">
                <a16:creationId xmlns:a16="http://schemas.microsoft.com/office/drawing/2014/main" id="{E6A98E26-C7DC-48E3-8F50-FBF7F3C50F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5B3D45F-509E-43F3-B685-A5E78AD0D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6C53B0F8-0414-437D-87C2-23F48DF9C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B56551-40C7-4552-A11A-6D86B7EB08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5" name="Imagen 14" descr="Resultado de imagen para uanl">
            <a:extLst>
              <a:ext uri="{FF2B5EF4-FFF2-40B4-BE49-F238E27FC236}">
                <a16:creationId xmlns:a16="http://schemas.microsoft.com/office/drawing/2014/main" id="{78652846-37FB-4A96-8D6B-FBC9892B4AB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804" y="266700"/>
            <a:ext cx="1453515" cy="727710"/>
          </a:xfrm>
          <a:prstGeom prst="rect">
            <a:avLst/>
          </a:prstGeom>
          <a:noFill/>
        </p:spPr>
      </p:pic>
      <p:pic>
        <p:nvPicPr>
          <p:cNvPr id="23" name="Imagen 22" descr="Resultado de imagen para fime">
            <a:extLst>
              <a:ext uri="{FF2B5EF4-FFF2-40B4-BE49-F238E27FC236}">
                <a16:creationId xmlns:a16="http://schemas.microsoft.com/office/drawing/2014/main" id="{D734C029-2200-484A-8F76-9B34D4C4A4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27869" y="326950"/>
            <a:ext cx="1432560" cy="663575"/>
          </a:xfrm>
          <a:prstGeom prst="rect">
            <a:avLst/>
          </a:prstGeom>
          <a:noFill/>
        </p:spPr>
      </p:pic>
      <p:sp>
        <p:nvSpPr>
          <p:cNvPr id="4" name="Rectangle 2">
            <a:extLst>
              <a:ext uri="{FF2B5EF4-FFF2-40B4-BE49-F238E27FC236}">
                <a16:creationId xmlns:a16="http://schemas.microsoft.com/office/drawing/2014/main" id="{E884D7B8-6506-4C23-905D-19B2BBB4B82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Marcador de número de diapositiva 5">
            <a:extLst>
              <a:ext uri="{FF2B5EF4-FFF2-40B4-BE49-F238E27FC236}">
                <a16:creationId xmlns:a16="http://schemas.microsoft.com/office/drawing/2014/main" id="{221914A4-BCB1-4A48-809D-B83F0FCA3110}"/>
              </a:ext>
            </a:extLst>
          </p:cNvPr>
          <p:cNvSpPr>
            <a:spLocks noGrp="1"/>
          </p:cNvSpPr>
          <p:nvPr>
            <p:ph type="sldNum" sz="quarter" idx="12"/>
          </p:nvPr>
        </p:nvSpPr>
        <p:spPr>
          <a:xfrm>
            <a:off x="8814428" y="597486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A4586-C5B9-4815-BDE1-F4FD96C145D6}" type="slidenum">
              <a:rPr kumimoji="0" lang="es-MX" sz="2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MX"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CuadroTexto 24">
            <a:extLst>
              <a:ext uri="{FF2B5EF4-FFF2-40B4-BE49-F238E27FC236}">
                <a16:creationId xmlns:a16="http://schemas.microsoft.com/office/drawing/2014/main" id="{A3AB3F2F-88D6-4F8D-8433-7E165F70C782}"/>
              </a:ext>
            </a:extLst>
          </p:cNvPr>
          <p:cNvSpPr txBox="1"/>
          <p:nvPr/>
        </p:nvSpPr>
        <p:spPr>
          <a:xfrm>
            <a:off x="988063" y="1206869"/>
            <a:ext cx="6472913" cy="428259"/>
          </a:xfrm>
          <a:prstGeom prst="rect">
            <a:avLst/>
          </a:prstGeom>
          <a:noFill/>
        </p:spPr>
        <p:txBody>
          <a:bodyPr wrap="square">
            <a:spAutoFit/>
          </a:bodyPr>
          <a:lstStyle/>
          <a:p>
            <a:pPr algn="just">
              <a:lnSpc>
                <a:spcPct val="107000"/>
              </a:lnSpc>
              <a:spcAft>
                <a:spcPts val="800"/>
              </a:spcAft>
            </a:pPr>
            <a:r>
              <a:rPr lang="es-MX" sz="2200" dirty="0">
                <a:effectLst/>
                <a:latin typeface="Times New Roman" panose="02020603050405020304" pitchFamily="18" charset="0"/>
                <a:ea typeface="Calibri" panose="020F0502020204030204" pitchFamily="34" charset="0"/>
              </a:rPr>
              <a:t>Áreas de oportunidad</a:t>
            </a:r>
            <a:endParaRPr lang="es-MX" sz="2200" dirty="0">
              <a:effectLst/>
              <a:latin typeface="Arial" panose="020B0604020202020204" pitchFamily="34" charset="0"/>
              <a:ea typeface="Calibri" panose="020F0502020204030204" pitchFamily="34" charset="0"/>
            </a:endParaRPr>
          </a:p>
        </p:txBody>
      </p:sp>
      <p:sp>
        <p:nvSpPr>
          <p:cNvPr id="2" name="CuadroTexto 1">
            <a:extLst>
              <a:ext uri="{FF2B5EF4-FFF2-40B4-BE49-F238E27FC236}">
                <a16:creationId xmlns:a16="http://schemas.microsoft.com/office/drawing/2014/main" id="{84B46FEE-66AC-460E-9678-13E771B27653}"/>
              </a:ext>
            </a:extLst>
          </p:cNvPr>
          <p:cNvSpPr txBox="1"/>
          <p:nvPr/>
        </p:nvSpPr>
        <p:spPr>
          <a:xfrm>
            <a:off x="1744295" y="1840291"/>
            <a:ext cx="3932487" cy="2108782"/>
          </a:xfrm>
          <a:prstGeom prst="rect">
            <a:avLst/>
          </a:prstGeom>
          <a:noFill/>
        </p:spPr>
        <p:txBody>
          <a:bodyPr wrap="none" rtlCol="0">
            <a:spAutoFit/>
          </a:bodyPr>
          <a:lstStyle/>
          <a:p>
            <a:pPr algn="ctr"/>
            <a:r>
              <a:rPr lang="es-MX" b="1" dirty="0"/>
              <a:t>Prensa engrane</a:t>
            </a:r>
          </a:p>
          <a:p>
            <a:endParaRPr lang="es-MX" b="1" dirty="0"/>
          </a:p>
          <a:p>
            <a:pPr>
              <a:lnSpc>
                <a:spcPct val="107000"/>
              </a:lnSpc>
              <a:spcAft>
                <a:spcPts val="0"/>
              </a:spcAft>
            </a:pPr>
            <a:r>
              <a:rPr lang="es-MX" sz="1800" dirty="0">
                <a:effectLst/>
                <a:latin typeface="Times New Roman" panose="02020603050405020304" pitchFamily="18" charset="0"/>
                <a:ea typeface="Calibri" panose="020F0502020204030204" pitchFamily="34" charset="0"/>
              </a:rPr>
              <a:t>• variación de rugosidad </a:t>
            </a:r>
            <a:endParaRPr lang="es-MX" sz="1800" dirty="0">
              <a:effectLst/>
              <a:latin typeface="Arial" panose="020B0604020202020204" pitchFamily="34" charset="0"/>
              <a:ea typeface="Calibri" panose="020F0502020204030204" pitchFamily="34" charset="0"/>
            </a:endParaRPr>
          </a:p>
          <a:p>
            <a:pPr>
              <a:lnSpc>
                <a:spcPct val="107000"/>
              </a:lnSpc>
              <a:spcAft>
                <a:spcPts val="0"/>
              </a:spcAft>
            </a:pPr>
            <a:r>
              <a:rPr lang="es-MX" sz="1800" dirty="0">
                <a:effectLst/>
                <a:latin typeface="Times New Roman" panose="02020603050405020304" pitchFamily="18" charset="0"/>
                <a:ea typeface="Calibri" panose="020F0502020204030204" pitchFamily="34" charset="0"/>
              </a:rPr>
              <a:t>• Herramienta sobre maquina </a:t>
            </a:r>
            <a:endParaRPr lang="es-MX" sz="1800" dirty="0">
              <a:effectLst/>
              <a:latin typeface="Arial" panose="020B0604020202020204" pitchFamily="34" charset="0"/>
              <a:ea typeface="Calibri" panose="020F0502020204030204" pitchFamily="34" charset="0"/>
            </a:endParaRPr>
          </a:p>
          <a:p>
            <a:pPr>
              <a:lnSpc>
                <a:spcPct val="107000"/>
              </a:lnSpc>
              <a:spcAft>
                <a:spcPts val="0"/>
              </a:spcAft>
            </a:pPr>
            <a:r>
              <a:rPr lang="es-MX" sz="1800" dirty="0">
                <a:effectLst/>
                <a:latin typeface="Times New Roman" panose="02020603050405020304" pitchFamily="18" charset="0"/>
                <a:ea typeface="Calibri" panose="020F0502020204030204" pitchFamily="34" charset="0"/>
              </a:rPr>
              <a:t>• Ergonomía en el monitor </a:t>
            </a:r>
            <a:endParaRPr lang="es-MX" sz="1800" dirty="0">
              <a:effectLst/>
              <a:latin typeface="Arial" panose="020B0604020202020204" pitchFamily="34" charset="0"/>
              <a:ea typeface="Calibri" panose="020F0502020204030204" pitchFamily="34" charset="0"/>
            </a:endParaRPr>
          </a:p>
          <a:p>
            <a:pPr>
              <a:lnSpc>
                <a:spcPct val="107000"/>
              </a:lnSpc>
              <a:spcAft>
                <a:spcPts val="0"/>
              </a:spcAft>
            </a:pPr>
            <a:r>
              <a:rPr lang="es-MX" sz="1800" dirty="0">
                <a:effectLst/>
                <a:latin typeface="Times New Roman" panose="02020603050405020304" pitchFamily="18" charset="0"/>
                <a:ea typeface="Calibri" panose="020F0502020204030204" pitchFamily="34" charset="0"/>
              </a:rPr>
              <a:t>• Herramienta sin delimitar en polipasto </a:t>
            </a:r>
            <a:endParaRPr lang="es-MX" sz="1800" dirty="0">
              <a:effectLst/>
              <a:latin typeface="Arial" panose="020B0604020202020204" pitchFamily="34" charset="0"/>
              <a:ea typeface="Calibri" panose="020F0502020204030204" pitchFamily="34" charset="0"/>
            </a:endParaRPr>
          </a:p>
          <a:p>
            <a:r>
              <a:rPr lang="es-MX" sz="1800" dirty="0">
                <a:effectLst/>
                <a:latin typeface="Times New Roman" panose="02020603050405020304" pitchFamily="18" charset="0"/>
                <a:ea typeface="Calibri" panose="020F0502020204030204" pitchFamily="34" charset="0"/>
              </a:rPr>
              <a:t>• Inactividad por WIP lleno </a:t>
            </a:r>
            <a:endParaRPr lang="es-MX" dirty="0"/>
          </a:p>
        </p:txBody>
      </p:sp>
      <p:sp>
        <p:nvSpPr>
          <p:cNvPr id="24" name="CuadroTexto 23">
            <a:extLst>
              <a:ext uri="{FF2B5EF4-FFF2-40B4-BE49-F238E27FC236}">
                <a16:creationId xmlns:a16="http://schemas.microsoft.com/office/drawing/2014/main" id="{121C906F-10FA-477F-BA4A-675E4CF1C315}"/>
              </a:ext>
            </a:extLst>
          </p:cNvPr>
          <p:cNvSpPr txBox="1"/>
          <p:nvPr/>
        </p:nvSpPr>
        <p:spPr>
          <a:xfrm>
            <a:off x="1744295" y="4389197"/>
            <a:ext cx="3932487" cy="1515158"/>
          </a:xfrm>
          <a:prstGeom prst="rect">
            <a:avLst/>
          </a:prstGeom>
          <a:noFill/>
        </p:spPr>
        <p:txBody>
          <a:bodyPr wrap="square" rtlCol="0">
            <a:spAutoFit/>
          </a:bodyPr>
          <a:lstStyle/>
          <a:p>
            <a:pPr algn="ctr"/>
            <a:r>
              <a:rPr lang="es-MX" b="1" dirty="0"/>
              <a:t>Prensado de ruedas</a:t>
            </a:r>
          </a:p>
          <a:p>
            <a:endParaRPr lang="es-MX" b="1" dirty="0"/>
          </a:p>
          <a:p>
            <a:pPr>
              <a:lnSpc>
                <a:spcPct val="107000"/>
              </a:lnSpc>
              <a:spcAft>
                <a:spcPts val="0"/>
              </a:spcAft>
            </a:pPr>
            <a:r>
              <a:rPr lang="es-MX" sz="1800" dirty="0">
                <a:effectLst/>
                <a:latin typeface="Times New Roman" panose="02020603050405020304" pitchFamily="18" charset="0"/>
                <a:ea typeface="Calibri" panose="020F0502020204030204" pitchFamily="34" charset="0"/>
              </a:rPr>
              <a:t>• Falta de lubricación en prensa</a:t>
            </a:r>
            <a:endParaRPr lang="es-MX" sz="1800" dirty="0">
              <a:effectLst/>
              <a:latin typeface="Arial" panose="020B0604020202020204" pitchFamily="34" charset="0"/>
              <a:ea typeface="Calibri" panose="020F0502020204030204" pitchFamily="34" charset="0"/>
            </a:endParaRPr>
          </a:p>
          <a:p>
            <a:pPr>
              <a:lnSpc>
                <a:spcPct val="107000"/>
              </a:lnSpc>
              <a:spcAft>
                <a:spcPts val="0"/>
              </a:spcAft>
            </a:pPr>
            <a:r>
              <a:rPr lang="es-MX" sz="1800" dirty="0">
                <a:effectLst/>
                <a:latin typeface="Times New Roman" panose="02020603050405020304" pitchFamily="18" charset="0"/>
                <a:ea typeface="Calibri" panose="020F0502020204030204" pitchFamily="34" charset="0"/>
              </a:rPr>
              <a:t>• Esperas de grúa</a:t>
            </a:r>
            <a:endParaRPr lang="es-MX" sz="1800" dirty="0">
              <a:effectLst/>
              <a:latin typeface="Arial" panose="020B0604020202020204" pitchFamily="34" charset="0"/>
              <a:ea typeface="Calibri" panose="020F0502020204030204" pitchFamily="34" charset="0"/>
            </a:endParaRPr>
          </a:p>
          <a:p>
            <a:pPr>
              <a:lnSpc>
                <a:spcPct val="107000"/>
              </a:lnSpc>
              <a:spcAft>
                <a:spcPts val="0"/>
              </a:spcAft>
            </a:pPr>
            <a:r>
              <a:rPr lang="es-MX" sz="1800" dirty="0">
                <a:effectLst/>
                <a:latin typeface="Times New Roman" panose="02020603050405020304" pitchFamily="18" charset="0"/>
                <a:ea typeface="Calibri" panose="020F0502020204030204" pitchFamily="34" charset="0"/>
              </a:rPr>
              <a:t>• Base para pulidor</a:t>
            </a:r>
            <a:endParaRPr lang="es-MX" sz="1800" dirty="0">
              <a:effectLst/>
              <a:latin typeface="Arial" panose="020B0604020202020204" pitchFamily="34" charset="0"/>
              <a:ea typeface="Calibri" panose="020F0502020204030204" pitchFamily="34" charset="0"/>
            </a:endParaRPr>
          </a:p>
        </p:txBody>
      </p:sp>
      <p:sp>
        <p:nvSpPr>
          <p:cNvPr id="27" name="CuadroTexto 26">
            <a:extLst>
              <a:ext uri="{FF2B5EF4-FFF2-40B4-BE49-F238E27FC236}">
                <a16:creationId xmlns:a16="http://schemas.microsoft.com/office/drawing/2014/main" id="{CBBB8E75-803B-45A5-92D0-28D175BAD3C5}"/>
              </a:ext>
            </a:extLst>
          </p:cNvPr>
          <p:cNvSpPr txBox="1"/>
          <p:nvPr/>
        </p:nvSpPr>
        <p:spPr>
          <a:xfrm>
            <a:off x="6199034" y="1857651"/>
            <a:ext cx="5358594" cy="1811522"/>
          </a:xfrm>
          <a:prstGeom prst="rect">
            <a:avLst/>
          </a:prstGeom>
          <a:noFill/>
        </p:spPr>
        <p:txBody>
          <a:bodyPr wrap="square" rtlCol="0">
            <a:spAutoFit/>
          </a:bodyPr>
          <a:lstStyle/>
          <a:p>
            <a:pPr algn="ctr"/>
            <a:r>
              <a:rPr lang="es-MX" b="1" dirty="0"/>
              <a:t>Ensamble Tubo U</a:t>
            </a:r>
          </a:p>
          <a:p>
            <a:endParaRPr lang="es-MX" b="1" dirty="0"/>
          </a:p>
          <a:p>
            <a:pPr>
              <a:lnSpc>
                <a:spcPct val="107000"/>
              </a:lnSpc>
              <a:spcAft>
                <a:spcPts val="0"/>
              </a:spcAft>
            </a:pPr>
            <a:r>
              <a:rPr lang="es-MX" sz="1800" dirty="0">
                <a:effectLst/>
                <a:latin typeface="Times New Roman" panose="02020603050405020304" pitchFamily="18" charset="0"/>
                <a:ea typeface="Calibri" panose="020F0502020204030204" pitchFamily="34" charset="0"/>
              </a:rPr>
              <a:t>• Abanicos no son suficientes para enfriar</a:t>
            </a:r>
            <a:endParaRPr lang="es-MX" sz="1800" dirty="0">
              <a:effectLst/>
              <a:latin typeface="Arial" panose="020B0604020202020204" pitchFamily="34" charset="0"/>
              <a:ea typeface="Calibri" panose="020F0502020204030204" pitchFamily="34" charset="0"/>
            </a:endParaRPr>
          </a:p>
          <a:p>
            <a:pPr>
              <a:lnSpc>
                <a:spcPct val="107000"/>
              </a:lnSpc>
              <a:spcAft>
                <a:spcPts val="0"/>
              </a:spcAft>
            </a:pPr>
            <a:r>
              <a:rPr lang="es-MX" sz="1800" dirty="0">
                <a:effectLst/>
                <a:latin typeface="Times New Roman" panose="02020603050405020304" pitchFamily="18" charset="0"/>
                <a:ea typeface="Calibri" panose="020F0502020204030204" pitchFamily="34" charset="0"/>
              </a:rPr>
              <a:t>• Volteador de tubo U no es apto para modelo GEB24</a:t>
            </a:r>
            <a:endParaRPr lang="es-MX" sz="1800" dirty="0">
              <a:effectLst/>
              <a:latin typeface="Arial" panose="020B0604020202020204" pitchFamily="34" charset="0"/>
              <a:ea typeface="Calibri" panose="020F0502020204030204" pitchFamily="34" charset="0"/>
            </a:endParaRPr>
          </a:p>
          <a:p>
            <a:pPr>
              <a:lnSpc>
                <a:spcPct val="107000"/>
              </a:lnSpc>
              <a:spcAft>
                <a:spcPts val="0"/>
              </a:spcAft>
            </a:pPr>
            <a:r>
              <a:rPr lang="es-MX" sz="1800" dirty="0">
                <a:effectLst/>
                <a:latin typeface="Times New Roman" panose="02020603050405020304" pitchFamily="18" charset="0"/>
                <a:ea typeface="Calibri" panose="020F0502020204030204" pitchFamily="34" charset="0"/>
              </a:rPr>
              <a:t>• Fosas en UX suelen estar ocupadas</a:t>
            </a:r>
            <a:endParaRPr lang="es-MX" sz="1800" dirty="0">
              <a:effectLst/>
              <a:latin typeface="Arial" panose="020B0604020202020204" pitchFamily="34" charset="0"/>
              <a:ea typeface="Calibri" panose="020F0502020204030204" pitchFamily="34" charset="0"/>
            </a:endParaRPr>
          </a:p>
          <a:p>
            <a:pPr>
              <a:lnSpc>
                <a:spcPct val="107000"/>
              </a:lnSpc>
              <a:spcAft>
                <a:spcPts val="0"/>
              </a:spcAft>
            </a:pPr>
            <a:r>
              <a:rPr lang="es-MX" sz="1800" dirty="0">
                <a:effectLst/>
                <a:latin typeface="Times New Roman" panose="02020603050405020304" pitchFamily="18" charset="0"/>
                <a:ea typeface="Calibri" panose="020F0502020204030204" pitchFamily="34" charset="0"/>
              </a:rPr>
              <a:t>• Herramientas en base de polipasto</a:t>
            </a:r>
            <a:endParaRPr lang="es-MX" sz="1800" dirty="0">
              <a:effectLst/>
              <a:latin typeface="Arial" panose="020B0604020202020204" pitchFamily="34" charset="0"/>
              <a:ea typeface="Calibri" panose="020F0502020204030204" pitchFamily="34" charset="0"/>
            </a:endParaRPr>
          </a:p>
        </p:txBody>
      </p:sp>
      <p:sp>
        <p:nvSpPr>
          <p:cNvPr id="31" name="CuadroTexto 30">
            <a:extLst>
              <a:ext uri="{FF2B5EF4-FFF2-40B4-BE49-F238E27FC236}">
                <a16:creationId xmlns:a16="http://schemas.microsoft.com/office/drawing/2014/main" id="{196A20CC-050D-4853-B0B7-65F12D78E290}"/>
              </a:ext>
            </a:extLst>
          </p:cNvPr>
          <p:cNvSpPr txBox="1"/>
          <p:nvPr/>
        </p:nvSpPr>
        <p:spPr>
          <a:xfrm>
            <a:off x="6262483" y="4155429"/>
            <a:ext cx="5343816" cy="2107885"/>
          </a:xfrm>
          <a:prstGeom prst="rect">
            <a:avLst/>
          </a:prstGeom>
          <a:noFill/>
        </p:spPr>
        <p:txBody>
          <a:bodyPr wrap="square" rtlCol="0">
            <a:spAutoFit/>
          </a:bodyPr>
          <a:lstStyle/>
          <a:p>
            <a:pPr algn="ctr"/>
            <a:r>
              <a:rPr lang="es-MX" b="1" dirty="0"/>
              <a:t>Prensado de ruedas</a:t>
            </a:r>
          </a:p>
          <a:p>
            <a:endParaRPr lang="es-MX" b="1" dirty="0"/>
          </a:p>
          <a:p>
            <a:pPr>
              <a:lnSpc>
                <a:spcPct val="107000"/>
              </a:lnSpc>
              <a:spcAft>
                <a:spcPts val="0"/>
              </a:spcAft>
            </a:pPr>
            <a:r>
              <a:rPr lang="es-MX" sz="1800" dirty="0">
                <a:effectLst/>
                <a:latin typeface="Times New Roman" panose="02020603050405020304" pitchFamily="18" charset="0"/>
                <a:ea typeface="Calibri" panose="020F0502020204030204" pitchFamily="34" charset="0"/>
              </a:rPr>
              <a:t>•  Falta base para modelo GEB24, generando tiempos extra de volteo</a:t>
            </a:r>
            <a:endParaRPr lang="es-MX" sz="1800" dirty="0">
              <a:effectLst/>
              <a:latin typeface="Arial" panose="020B0604020202020204" pitchFamily="34" charset="0"/>
              <a:ea typeface="Calibri" panose="020F0502020204030204" pitchFamily="34" charset="0"/>
            </a:endParaRPr>
          </a:p>
          <a:p>
            <a:pPr>
              <a:lnSpc>
                <a:spcPct val="107000"/>
              </a:lnSpc>
              <a:spcAft>
                <a:spcPts val="0"/>
              </a:spcAft>
            </a:pPr>
            <a:r>
              <a:rPr lang="es-MX" sz="1800" dirty="0">
                <a:effectLst/>
                <a:latin typeface="Times New Roman" panose="02020603050405020304" pitchFamily="18" charset="0"/>
                <a:ea typeface="Calibri" panose="020F0502020204030204" pitchFamily="34" charset="0"/>
              </a:rPr>
              <a:t>• Operador </a:t>
            </a:r>
            <a:r>
              <a:rPr lang="es-MX" sz="1800" dirty="0" err="1">
                <a:effectLst/>
                <a:latin typeface="Times New Roman" panose="02020603050405020304" pitchFamily="18" charset="0"/>
                <a:ea typeface="Calibri" panose="020F0502020204030204" pitchFamily="34" charset="0"/>
              </a:rPr>
              <a:t>torquea</a:t>
            </a:r>
            <a:r>
              <a:rPr lang="es-MX" sz="1800" dirty="0">
                <a:effectLst/>
                <a:latin typeface="Times New Roman" panose="02020603050405020304" pitchFamily="18" charset="0"/>
                <a:ea typeface="Calibri" panose="020F0502020204030204" pitchFamily="34" charset="0"/>
              </a:rPr>
              <a:t> sobre el volteador neumático</a:t>
            </a:r>
            <a:endParaRPr lang="es-MX" sz="1800" dirty="0">
              <a:effectLst/>
              <a:latin typeface="Arial" panose="020B0604020202020204" pitchFamily="34" charset="0"/>
              <a:ea typeface="Calibri" panose="020F0502020204030204" pitchFamily="34" charset="0"/>
            </a:endParaRPr>
          </a:p>
          <a:p>
            <a:pPr>
              <a:lnSpc>
                <a:spcPct val="107000"/>
              </a:lnSpc>
              <a:spcAft>
                <a:spcPts val="0"/>
              </a:spcAft>
            </a:pPr>
            <a:r>
              <a:rPr lang="es-MX" sz="1800" dirty="0">
                <a:effectLst/>
                <a:latin typeface="Times New Roman" panose="02020603050405020304" pitchFamily="18" charset="0"/>
                <a:ea typeface="Calibri" panose="020F0502020204030204" pitchFamily="34" charset="0"/>
              </a:rPr>
              <a:t>• Herramientas desordenadas</a:t>
            </a:r>
            <a:endParaRPr lang="es-MX" sz="1800" dirty="0">
              <a:effectLst/>
              <a:latin typeface="Arial" panose="020B0604020202020204" pitchFamily="34" charset="0"/>
              <a:ea typeface="Calibri" panose="020F0502020204030204" pitchFamily="34" charset="0"/>
            </a:endParaRPr>
          </a:p>
          <a:p>
            <a:pPr>
              <a:lnSpc>
                <a:spcPct val="107000"/>
              </a:lnSpc>
              <a:spcAft>
                <a:spcPts val="0"/>
              </a:spcAft>
            </a:pPr>
            <a:r>
              <a:rPr lang="es-MX" sz="1800" dirty="0">
                <a:effectLst/>
                <a:latin typeface="Times New Roman" panose="02020603050405020304" pitchFamily="18" charset="0"/>
                <a:ea typeface="Calibri" panose="020F0502020204030204" pitchFamily="34" charset="0"/>
              </a:rPr>
              <a:t>• Volteador neumático descompuesto</a:t>
            </a:r>
            <a:endParaRPr lang="es-MX"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4235247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9">
            <a:extLst>
              <a:ext uri="{FF2B5EF4-FFF2-40B4-BE49-F238E27FC236}">
                <a16:creationId xmlns:a16="http://schemas.microsoft.com/office/drawing/2014/main" id="{2C7D7C94-41C0-4614-8A18-941174D4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Connector 11">
            <a:extLst>
              <a:ext uri="{FF2B5EF4-FFF2-40B4-BE49-F238E27FC236}">
                <a16:creationId xmlns:a16="http://schemas.microsoft.com/office/drawing/2014/main" id="{61F6FBC1-6409-4059-B87B-1BE513242F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13">
            <a:extLst>
              <a:ext uri="{FF2B5EF4-FFF2-40B4-BE49-F238E27FC236}">
                <a16:creationId xmlns:a16="http://schemas.microsoft.com/office/drawing/2014/main" id="{E6A98E26-C7DC-48E3-8F50-FBF7F3C50F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5B3D45F-509E-43F3-B685-A5E78AD0D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6C53B0F8-0414-437D-87C2-23F48DF9C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B56551-40C7-4552-A11A-6D86B7EB08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5" name="Imagen 14" descr="Resultado de imagen para uanl">
            <a:extLst>
              <a:ext uri="{FF2B5EF4-FFF2-40B4-BE49-F238E27FC236}">
                <a16:creationId xmlns:a16="http://schemas.microsoft.com/office/drawing/2014/main" id="{78652846-37FB-4A96-8D6B-FBC9892B4AB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804" y="266700"/>
            <a:ext cx="1453515" cy="727710"/>
          </a:xfrm>
          <a:prstGeom prst="rect">
            <a:avLst/>
          </a:prstGeom>
          <a:noFill/>
        </p:spPr>
      </p:pic>
      <p:pic>
        <p:nvPicPr>
          <p:cNvPr id="23" name="Imagen 22" descr="Resultado de imagen para fime">
            <a:extLst>
              <a:ext uri="{FF2B5EF4-FFF2-40B4-BE49-F238E27FC236}">
                <a16:creationId xmlns:a16="http://schemas.microsoft.com/office/drawing/2014/main" id="{D734C029-2200-484A-8F76-9B34D4C4A4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27869" y="326950"/>
            <a:ext cx="1432560" cy="663575"/>
          </a:xfrm>
          <a:prstGeom prst="rect">
            <a:avLst/>
          </a:prstGeom>
          <a:noFill/>
        </p:spPr>
      </p:pic>
      <p:sp>
        <p:nvSpPr>
          <p:cNvPr id="4" name="Rectangle 2">
            <a:extLst>
              <a:ext uri="{FF2B5EF4-FFF2-40B4-BE49-F238E27FC236}">
                <a16:creationId xmlns:a16="http://schemas.microsoft.com/office/drawing/2014/main" id="{E884D7B8-6506-4C23-905D-19B2BBB4B82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Marcador de número de diapositiva 5">
            <a:extLst>
              <a:ext uri="{FF2B5EF4-FFF2-40B4-BE49-F238E27FC236}">
                <a16:creationId xmlns:a16="http://schemas.microsoft.com/office/drawing/2014/main" id="{221914A4-BCB1-4A48-809D-B83F0FCA3110}"/>
              </a:ext>
            </a:extLst>
          </p:cNvPr>
          <p:cNvSpPr>
            <a:spLocks noGrp="1"/>
          </p:cNvSpPr>
          <p:nvPr>
            <p:ph type="sldNum" sz="quarter" idx="12"/>
          </p:nvPr>
        </p:nvSpPr>
        <p:spPr>
          <a:xfrm>
            <a:off x="8814428" y="597486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A4586-C5B9-4815-BDE1-F4FD96C145D6}" type="slidenum">
              <a:rPr kumimoji="0" lang="es-MX" sz="2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MX"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CuadroTexto 24">
            <a:extLst>
              <a:ext uri="{FF2B5EF4-FFF2-40B4-BE49-F238E27FC236}">
                <a16:creationId xmlns:a16="http://schemas.microsoft.com/office/drawing/2014/main" id="{A3AB3F2F-88D6-4F8D-8433-7E165F70C782}"/>
              </a:ext>
            </a:extLst>
          </p:cNvPr>
          <p:cNvSpPr txBox="1"/>
          <p:nvPr/>
        </p:nvSpPr>
        <p:spPr>
          <a:xfrm>
            <a:off x="433337" y="2882791"/>
            <a:ext cx="3148447" cy="982833"/>
          </a:xfrm>
          <a:prstGeom prst="rect">
            <a:avLst/>
          </a:prstGeom>
          <a:noFill/>
        </p:spPr>
        <p:txBody>
          <a:bodyPr wrap="square">
            <a:spAutoFit/>
          </a:bodyPr>
          <a:lstStyle/>
          <a:p>
            <a:pPr>
              <a:lnSpc>
                <a:spcPct val="107000"/>
              </a:lnSpc>
              <a:spcAft>
                <a:spcPts val="800"/>
              </a:spcAft>
            </a:pPr>
            <a:r>
              <a:rPr lang="es-MX" sz="2800" dirty="0">
                <a:latin typeface="Times New Roman" panose="02020603050405020304" pitchFamily="18" charset="0"/>
                <a:ea typeface="Calibri" panose="020F0502020204030204" pitchFamily="34" charset="0"/>
              </a:rPr>
              <a:t>Propuesta de soluciones</a:t>
            </a:r>
            <a:endParaRPr lang="es-MX" sz="2200" dirty="0">
              <a:effectLst/>
              <a:latin typeface="Arial" panose="020B0604020202020204" pitchFamily="34" charset="0"/>
              <a:ea typeface="Calibri" panose="020F0502020204030204" pitchFamily="34" charset="0"/>
            </a:endParaRPr>
          </a:p>
        </p:txBody>
      </p:sp>
      <p:pic>
        <p:nvPicPr>
          <p:cNvPr id="27" name="Imagen 26" descr="Tabla&#10;&#10;Descripción generada automáticamente">
            <a:extLst>
              <a:ext uri="{FF2B5EF4-FFF2-40B4-BE49-F238E27FC236}">
                <a16:creationId xmlns:a16="http://schemas.microsoft.com/office/drawing/2014/main" id="{19DABF1F-93A0-436E-B2EF-AAEDC607B9EE}"/>
              </a:ext>
            </a:extLst>
          </p:cNvPr>
          <p:cNvPicPr/>
          <p:nvPr/>
        </p:nvPicPr>
        <p:blipFill>
          <a:blip r:embed="rId4">
            <a:extLst>
              <a:ext uri="{28A0092B-C50C-407E-A947-70E740481C1C}">
                <a14:useLocalDpi xmlns:a14="http://schemas.microsoft.com/office/drawing/2010/main" val="0"/>
              </a:ext>
            </a:extLst>
          </a:blip>
          <a:stretch>
            <a:fillRect/>
          </a:stretch>
        </p:blipFill>
        <p:spPr>
          <a:xfrm>
            <a:off x="8012430" y="701358"/>
            <a:ext cx="1114425" cy="5448300"/>
          </a:xfrm>
          <a:prstGeom prst="rect">
            <a:avLst/>
          </a:prstGeom>
        </p:spPr>
      </p:pic>
      <p:pic>
        <p:nvPicPr>
          <p:cNvPr id="31" name="Imagen 30" descr="Tabla&#10;&#10;Descripción generada automáticamente">
            <a:extLst>
              <a:ext uri="{FF2B5EF4-FFF2-40B4-BE49-F238E27FC236}">
                <a16:creationId xmlns:a16="http://schemas.microsoft.com/office/drawing/2014/main" id="{326ECC72-5C48-4EF2-ABF3-F4812DCF8700}"/>
              </a:ext>
            </a:extLst>
          </p:cNvPr>
          <p:cNvPicPr/>
          <p:nvPr/>
        </p:nvPicPr>
        <p:blipFill rotWithShape="1">
          <a:blip r:embed="rId5">
            <a:extLst>
              <a:ext uri="{28A0092B-C50C-407E-A947-70E740481C1C}">
                <a14:useLocalDpi xmlns:a14="http://schemas.microsoft.com/office/drawing/2010/main" val="0"/>
              </a:ext>
            </a:extLst>
          </a:blip>
          <a:srcRect t="226" r="468" b="1"/>
          <a:stretch/>
        </p:blipFill>
        <p:spPr bwMode="auto">
          <a:xfrm>
            <a:off x="3069581" y="706215"/>
            <a:ext cx="4966970" cy="54546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93275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9">
            <a:extLst>
              <a:ext uri="{FF2B5EF4-FFF2-40B4-BE49-F238E27FC236}">
                <a16:creationId xmlns:a16="http://schemas.microsoft.com/office/drawing/2014/main" id="{2C7D7C94-41C0-4614-8A18-941174D4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Connector 11">
            <a:extLst>
              <a:ext uri="{FF2B5EF4-FFF2-40B4-BE49-F238E27FC236}">
                <a16:creationId xmlns:a16="http://schemas.microsoft.com/office/drawing/2014/main" id="{61F6FBC1-6409-4059-B87B-1BE513242F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13">
            <a:extLst>
              <a:ext uri="{FF2B5EF4-FFF2-40B4-BE49-F238E27FC236}">
                <a16:creationId xmlns:a16="http://schemas.microsoft.com/office/drawing/2014/main" id="{E6A98E26-C7DC-48E3-8F50-FBF7F3C50F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5B3D45F-509E-43F3-B685-A5E78AD0D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6C53B0F8-0414-437D-87C2-23F48DF9C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B56551-40C7-4552-A11A-6D86B7EB08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5" name="Imagen 14" descr="Resultado de imagen para uanl">
            <a:extLst>
              <a:ext uri="{FF2B5EF4-FFF2-40B4-BE49-F238E27FC236}">
                <a16:creationId xmlns:a16="http://schemas.microsoft.com/office/drawing/2014/main" id="{78652846-37FB-4A96-8D6B-FBC9892B4AB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804" y="266700"/>
            <a:ext cx="1453515" cy="727710"/>
          </a:xfrm>
          <a:prstGeom prst="rect">
            <a:avLst/>
          </a:prstGeom>
          <a:noFill/>
        </p:spPr>
      </p:pic>
      <p:pic>
        <p:nvPicPr>
          <p:cNvPr id="23" name="Imagen 22" descr="Resultado de imagen para fime">
            <a:extLst>
              <a:ext uri="{FF2B5EF4-FFF2-40B4-BE49-F238E27FC236}">
                <a16:creationId xmlns:a16="http://schemas.microsoft.com/office/drawing/2014/main" id="{D734C029-2200-484A-8F76-9B34D4C4A4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27869" y="326950"/>
            <a:ext cx="1432560" cy="663575"/>
          </a:xfrm>
          <a:prstGeom prst="rect">
            <a:avLst/>
          </a:prstGeom>
          <a:noFill/>
        </p:spPr>
      </p:pic>
      <p:sp>
        <p:nvSpPr>
          <p:cNvPr id="4" name="Rectangle 2">
            <a:extLst>
              <a:ext uri="{FF2B5EF4-FFF2-40B4-BE49-F238E27FC236}">
                <a16:creationId xmlns:a16="http://schemas.microsoft.com/office/drawing/2014/main" id="{E884D7B8-6506-4C23-905D-19B2BBB4B82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Marcador de número de diapositiva 5">
            <a:extLst>
              <a:ext uri="{FF2B5EF4-FFF2-40B4-BE49-F238E27FC236}">
                <a16:creationId xmlns:a16="http://schemas.microsoft.com/office/drawing/2014/main" id="{221914A4-BCB1-4A48-809D-B83F0FCA3110}"/>
              </a:ext>
            </a:extLst>
          </p:cNvPr>
          <p:cNvSpPr>
            <a:spLocks noGrp="1"/>
          </p:cNvSpPr>
          <p:nvPr>
            <p:ph type="sldNum" sz="quarter" idx="12"/>
          </p:nvPr>
        </p:nvSpPr>
        <p:spPr>
          <a:xfrm>
            <a:off x="8814428" y="597486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A4586-C5B9-4815-BDE1-F4FD96C145D6}" type="slidenum">
              <a:rPr kumimoji="0" lang="es-MX" sz="2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MX"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CuadroTexto 24">
            <a:extLst>
              <a:ext uri="{FF2B5EF4-FFF2-40B4-BE49-F238E27FC236}">
                <a16:creationId xmlns:a16="http://schemas.microsoft.com/office/drawing/2014/main" id="{A3AB3F2F-88D6-4F8D-8433-7E165F70C782}"/>
              </a:ext>
            </a:extLst>
          </p:cNvPr>
          <p:cNvSpPr txBox="1"/>
          <p:nvPr/>
        </p:nvSpPr>
        <p:spPr>
          <a:xfrm>
            <a:off x="5026077" y="792587"/>
            <a:ext cx="3148447" cy="583237"/>
          </a:xfrm>
          <a:prstGeom prst="rect">
            <a:avLst/>
          </a:prstGeom>
          <a:noFill/>
        </p:spPr>
        <p:txBody>
          <a:bodyPr wrap="square">
            <a:spAutoFit/>
          </a:bodyPr>
          <a:lstStyle/>
          <a:p>
            <a:pPr>
              <a:lnSpc>
                <a:spcPct val="107000"/>
              </a:lnSpc>
              <a:spcAft>
                <a:spcPts val="800"/>
              </a:spcAft>
            </a:pPr>
            <a:r>
              <a:rPr lang="es-MX" sz="3200" dirty="0">
                <a:effectLst/>
                <a:latin typeface="Times New Roman" panose="02020603050405020304" pitchFamily="18" charset="0"/>
                <a:ea typeface="Calibri" panose="020F0502020204030204" pitchFamily="34" charset="0"/>
              </a:rPr>
              <a:t>Resultados</a:t>
            </a:r>
            <a:endParaRPr lang="es-MX" sz="2400" dirty="0">
              <a:effectLst/>
              <a:latin typeface="Arial" panose="020B0604020202020204" pitchFamily="34" charset="0"/>
              <a:ea typeface="Calibri" panose="020F0502020204030204" pitchFamily="34" charset="0"/>
            </a:endParaRPr>
          </a:p>
        </p:txBody>
      </p:sp>
      <p:sp>
        <p:nvSpPr>
          <p:cNvPr id="24" name="CuadroTexto 23">
            <a:extLst>
              <a:ext uri="{FF2B5EF4-FFF2-40B4-BE49-F238E27FC236}">
                <a16:creationId xmlns:a16="http://schemas.microsoft.com/office/drawing/2014/main" id="{707DE02D-CA78-4498-86D1-55975277442D}"/>
              </a:ext>
            </a:extLst>
          </p:cNvPr>
          <p:cNvSpPr txBox="1"/>
          <p:nvPr/>
        </p:nvSpPr>
        <p:spPr>
          <a:xfrm>
            <a:off x="732568" y="1600032"/>
            <a:ext cx="10726864" cy="728405"/>
          </a:xfrm>
          <a:prstGeom prst="rect">
            <a:avLst/>
          </a:prstGeom>
          <a:noFill/>
        </p:spPr>
        <p:txBody>
          <a:bodyPr wrap="square">
            <a:spAutoFit/>
          </a:bodyPr>
          <a:lstStyle/>
          <a:p>
            <a:pPr algn="ctr">
              <a:lnSpc>
                <a:spcPct val="107000"/>
              </a:lnSpc>
              <a:spcAft>
                <a:spcPts val="800"/>
              </a:spcAft>
            </a:pPr>
            <a:r>
              <a:rPr lang="es-MX" sz="2000" dirty="0">
                <a:effectLst/>
                <a:latin typeface="Times New Roman" panose="02020603050405020304" pitchFamily="18" charset="0"/>
                <a:ea typeface="Calibri" panose="020F0502020204030204" pitchFamily="34" charset="0"/>
              </a:rPr>
              <a:t>Hasta el día de hoy, de las doce propuestas aceptadas, solo se han logrado implementar cinco de acuerdo con las posibilidades y limitantes.</a:t>
            </a:r>
            <a:endParaRPr lang="es-MX" dirty="0">
              <a:effectLst/>
              <a:latin typeface="Arial" panose="020B0604020202020204" pitchFamily="34" charset="0"/>
              <a:ea typeface="Calibri" panose="020F0502020204030204" pitchFamily="34" charset="0"/>
            </a:endParaRPr>
          </a:p>
        </p:txBody>
      </p:sp>
      <p:pic>
        <p:nvPicPr>
          <p:cNvPr id="8" name="Imagen 7">
            <a:extLst>
              <a:ext uri="{FF2B5EF4-FFF2-40B4-BE49-F238E27FC236}">
                <a16:creationId xmlns:a16="http://schemas.microsoft.com/office/drawing/2014/main" id="{B4DE1821-5EF5-487D-83A8-7607CD1B4F43}"/>
              </a:ext>
            </a:extLst>
          </p:cNvPr>
          <p:cNvPicPr>
            <a:picLocks noChangeAspect="1"/>
          </p:cNvPicPr>
          <p:nvPr/>
        </p:nvPicPr>
        <p:blipFill>
          <a:blip r:embed="rId4"/>
          <a:stretch>
            <a:fillRect/>
          </a:stretch>
        </p:blipFill>
        <p:spPr>
          <a:xfrm>
            <a:off x="1914321" y="2557759"/>
            <a:ext cx="8363358" cy="1385859"/>
          </a:xfrm>
          <a:prstGeom prst="rect">
            <a:avLst/>
          </a:prstGeom>
        </p:spPr>
      </p:pic>
      <p:pic>
        <p:nvPicPr>
          <p:cNvPr id="26" name="Imagen 25" descr="Imagen que contiene torno&#10;&#10;Descripción generada automáticamente">
            <a:extLst>
              <a:ext uri="{FF2B5EF4-FFF2-40B4-BE49-F238E27FC236}">
                <a16:creationId xmlns:a16="http://schemas.microsoft.com/office/drawing/2014/main" id="{002FF155-F5ED-4B67-8CE1-D4BC6C8BF1C7}"/>
              </a:ext>
            </a:extLst>
          </p:cNvPr>
          <p:cNvPicPr/>
          <p:nvPr/>
        </p:nvPicPr>
        <p:blipFill>
          <a:blip r:embed="rId5">
            <a:extLst>
              <a:ext uri="{28A0092B-C50C-407E-A947-70E740481C1C}">
                <a14:useLocalDpi xmlns:a14="http://schemas.microsoft.com/office/drawing/2010/main" val="0"/>
              </a:ext>
            </a:extLst>
          </a:blip>
          <a:stretch>
            <a:fillRect/>
          </a:stretch>
        </p:blipFill>
        <p:spPr>
          <a:xfrm>
            <a:off x="3377573" y="4262605"/>
            <a:ext cx="2876550" cy="1990725"/>
          </a:xfrm>
          <a:prstGeom prst="rect">
            <a:avLst/>
          </a:prstGeom>
        </p:spPr>
      </p:pic>
      <p:sp>
        <p:nvSpPr>
          <p:cNvPr id="28" name="Cuadro de texto 2">
            <a:extLst>
              <a:ext uri="{FF2B5EF4-FFF2-40B4-BE49-F238E27FC236}">
                <a16:creationId xmlns:a16="http://schemas.microsoft.com/office/drawing/2014/main" id="{66356E1B-6E77-438E-87E4-58E8AA611525}"/>
              </a:ext>
            </a:extLst>
          </p:cNvPr>
          <p:cNvSpPr txBox="1">
            <a:spLocks noChangeArrowheads="1"/>
          </p:cNvSpPr>
          <p:nvPr/>
        </p:nvSpPr>
        <p:spPr bwMode="auto">
          <a:xfrm>
            <a:off x="2402706" y="5059197"/>
            <a:ext cx="1545590" cy="3479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MX" sz="1400" dirty="0">
                <a:effectLst/>
                <a:latin typeface="Times New Roman" panose="02020603050405020304" pitchFamily="18" charset="0"/>
                <a:ea typeface="Calibri" panose="020F0502020204030204" pitchFamily="34" charset="0"/>
              </a:rPr>
              <a:t>Antes </a:t>
            </a:r>
            <a:endParaRPr lang="es-MX" sz="1200" dirty="0">
              <a:effectLst/>
              <a:latin typeface="Arial" panose="020B0604020202020204" pitchFamily="34" charset="0"/>
              <a:ea typeface="Calibri" panose="020F0502020204030204" pitchFamily="34" charset="0"/>
            </a:endParaRPr>
          </a:p>
        </p:txBody>
      </p:sp>
      <p:pic>
        <p:nvPicPr>
          <p:cNvPr id="29" name="Imagen 28" descr="Imagen que contiene motor, camioneta, estacionado, pequeño&#10;&#10;Descripción generada automáticamente">
            <a:extLst>
              <a:ext uri="{FF2B5EF4-FFF2-40B4-BE49-F238E27FC236}">
                <a16:creationId xmlns:a16="http://schemas.microsoft.com/office/drawing/2014/main" id="{5C8D27A6-05B4-4C4E-B3E5-9E3B6A7E3211}"/>
              </a:ext>
            </a:extLst>
          </p:cNvPr>
          <p:cNvPicPr/>
          <p:nvPr/>
        </p:nvPicPr>
        <p:blipFill>
          <a:blip r:embed="rId6">
            <a:extLst>
              <a:ext uri="{28A0092B-C50C-407E-A947-70E740481C1C}">
                <a14:useLocalDpi xmlns:a14="http://schemas.microsoft.com/office/drawing/2010/main" val="0"/>
              </a:ext>
            </a:extLst>
          </a:blip>
          <a:stretch>
            <a:fillRect/>
          </a:stretch>
        </p:blipFill>
        <p:spPr>
          <a:xfrm>
            <a:off x="6587498" y="4078455"/>
            <a:ext cx="2057400" cy="2359025"/>
          </a:xfrm>
          <a:prstGeom prst="rect">
            <a:avLst/>
          </a:prstGeom>
        </p:spPr>
      </p:pic>
      <p:sp>
        <p:nvSpPr>
          <p:cNvPr id="30" name="Cuadro de texto 2">
            <a:extLst>
              <a:ext uri="{FF2B5EF4-FFF2-40B4-BE49-F238E27FC236}">
                <a16:creationId xmlns:a16="http://schemas.microsoft.com/office/drawing/2014/main" id="{DD242C3C-F678-4F9B-8CA6-8B513598D1CD}"/>
              </a:ext>
            </a:extLst>
          </p:cNvPr>
          <p:cNvSpPr txBox="1">
            <a:spLocks noChangeArrowheads="1"/>
          </p:cNvSpPr>
          <p:nvPr/>
        </p:nvSpPr>
        <p:spPr bwMode="auto">
          <a:xfrm>
            <a:off x="8814428" y="5059197"/>
            <a:ext cx="1861185" cy="3479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MX" sz="1400" dirty="0">
                <a:effectLst/>
                <a:latin typeface="Times New Roman" panose="02020603050405020304" pitchFamily="18" charset="0"/>
                <a:ea typeface="Calibri" panose="020F0502020204030204" pitchFamily="34" charset="0"/>
              </a:rPr>
              <a:t>Después</a:t>
            </a:r>
            <a:endParaRPr lang="es-MX" sz="12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373526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9">
            <a:extLst>
              <a:ext uri="{FF2B5EF4-FFF2-40B4-BE49-F238E27FC236}">
                <a16:creationId xmlns:a16="http://schemas.microsoft.com/office/drawing/2014/main" id="{2C7D7C94-41C0-4614-8A18-941174D4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Connector 11">
            <a:extLst>
              <a:ext uri="{FF2B5EF4-FFF2-40B4-BE49-F238E27FC236}">
                <a16:creationId xmlns:a16="http://schemas.microsoft.com/office/drawing/2014/main" id="{61F6FBC1-6409-4059-B87B-1BE513242F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13">
            <a:extLst>
              <a:ext uri="{FF2B5EF4-FFF2-40B4-BE49-F238E27FC236}">
                <a16:creationId xmlns:a16="http://schemas.microsoft.com/office/drawing/2014/main" id="{E6A98E26-C7DC-48E3-8F50-FBF7F3C50F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5B3D45F-509E-43F3-B685-A5E78AD0D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6C53B0F8-0414-437D-87C2-23F48DF9C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B56551-40C7-4552-A11A-6D86B7EB08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5" name="Imagen 14" descr="Resultado de imagen para uanl">
            <a:extLst>
              <a:ext uri="{FF2B5EF4-FFF2-40B4-BE49-F238E27FC236}">
                <a16:creationId xmlns:a16="http://schemas.microsoft.com/office/drawing/2014/main" id="{78652846-37FB-4A96-8D6B-FBC9892B4AB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804" y="266700"/>
            <a:ext cx="1453515" cy="727710"/>
          </a:xfrm>
          <a:prstGeom prst="rect">
            <a:avLst/>
          </a:prstGeom>
          <a:noFill/>
        </p:spPr>
      </p:pic>
      <p:pic>
        <p:nvPicPr>
          <p:cNvPr id="23" name="Imagen 22" descr="Resultado de imagen para fime">
            <a:extLst>
              <a:ext uri="{FF2B5EF4-FFF2-40B4-BE49-F238E27FC236}">
                <a16:creationId xmlns:a16="http://schemas.microsoft.com/office/drawing/2014/main" id="{D734C029-2200-484A-8F76-9B34D4C4A4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27869" y="326950"/>
            <a:ext cx="1432560" cy="663575"/>
          </a:xfrm>
          <a:prstGeom prst="rect">
            <a:avLst/>
          </a:prstGeom>
          <a:noFill/>
        </p:spPr>
      </p:pic>
      <p:sp>
        <p:nvSpPr>
          <p:cNvPr id="4" name="Rectangle 2">
            <a:extLst>
              <a:ext uri="{FF2B5EF4-FFF2-40B4-BE49-F238E27FC236}">
                <a16:creationId xmlns:a16="http://schemas.microsoft.com/office/drawing/2014/main" id="{E884D7B8-6506-4C23-905D-19B2BBB4B82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Marcador de número de diapositiva 5">
            <a:extLst>
              <a:ext uri="{FF2B5EF4-FFF2-40B4-BE49-F238E27FC236}">
                <a16:creationId xmlns:a16="http://schemas.microsoft.com/office/drawing/2014/main" id="{221914A4-BCB1-4A48-809D-B83F0FCA3110}"/>
              </a:ext>
            </a:extLst>
          </p:cNvPr>
          <p:cNvSpPr>
            <a:spLocks noGrp="1"/>
          </p:cNvSpPr>
          <p:nvPr>
            <p:ph type="sldNum" sz="quarter" idx="12"/>
          </p:nvPr>
        </p:nvSpPr>
        <p:spPr>
          <a:xfrm>
            <a:off x="8814428" y="597486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A4586-C5B9-4815-BDE1-F4FD96C145D6}" type="slidenum">
              <a:rPr kumimoji="0" lang="es-MX" sz="2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MX"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CuadroTexto 24">
            <a:extLst>
              <a:ext uri="{FF2B5EF4-FFF2-40B4-BE49-F238E27FC236}">
                <a16:creationId xmlns:a16="http://schemas.microsoft.com/office/drawing/2014/main" id="{A3AB3F2F-88D6-4F8D-8433-7E165F70C782}"/>
              </a:ext>
            </a:extLst>
          </p:cNvPr>
          <p:cNvSpPr txBox="1"/>
          <p:nvPr/>
        </p:nvSpPr>
        <p:spPr>
          <a:xfrm>
            <a:off x="5026077" y="792587"/>
            <a:ext cx="3148447" cy="583237"/>
          </a:xfrm>
          <a:prstGeom prst="rect">
            <a:avLst/>
          </a:prstGeom>
          <a:noFill/>
        </p:spPr>
        <p:txBody>
          <a:bodyPr wrap="square">
            <a:spAutoFit/>
          </a:bodyPr>
          <a:lstStyle/>
          <a:p>
            <a:pPr>
              <a:lnSpc>
                <a:spcPct val="107000"/>
              </a:lnSpc>
              <a:spcAft>
                <a:spcPts val="800"/>
              </a:spcAft>
            </a:pPr>
            <a:r>
              <a:rPr lang="es-MX" sz="3200" dirty="0">
                <a:effectLst/>
                <a:latin typeface="Times New Roman" panose="02020603050405020304" pitchFamily="18" charset="0"/>
                <a:ea typeface="Calibri" panose="020F0502020204030204" pitchFamily="34" charset="0"/>
              </a:rPr>
              <a:t>Resultados</a:t>
            </a:r>
            <a:endParaRPr lang="es-MX" sz="2400" dirty="0">
              <a:effectLst/>
              <a:latin typeface="Arial" panose="020B0604020202020204" pitchFamily="34" charset="0"/>
              <a:ea typeface="Calibri" panose="020F0502020204030204" pitchFamily="34" charset="0"/>
            </a:endParaRPr>
          </a:p>
        </p:txBody>
      </p:sp>
      <p:pic>
        <p:nvPicPr>
          <p:cNvPr id="3" name="Imagen 2">
            <a:extLst>
              <a:ext uri="{FF2B5EF4-FFF2-40B4-BE49-F238E27FC236}">
                <a16:creationId xmlns:a16="http://schemas.microsoft.com/office/drawing/2014/main" id="{D22EC86A-90A2-4296-8ABA-B4D543D5FDAC}"/>
              </a:ext>
            </a:extLst>
          </p:cNvPr>
          <p:cNvPicPr>
            <a:picLocks noChangeAspect="1"/>
          </p:cNvPicPr>
          <p:nvPr/>
        </p:nvPicPr>
        <p:blipFill>
          <a:blip r:embed="rId4"/>
          <a:stretch>
            <a:fillRect/>
          </a:stretch>
        </p:blipFill>
        <p:spPr>
          <a:xfrm>
            <a:off x="1869620" y="1526468"/>
            <a:ext cx="8452760" cy="1335290"/>
          </a:xfrm>
          <a:prstGeom prst="rect">
            <a:avLst/>
          </a:prstGeom>
        </p:spPr>
      </p:pic>
      <p:pic>
        <p:nvPicPr>
          <p:cNvPr id="27" name="Imagen 26" descr="Imagen que contiene camioneta, edificio, pila, pequeño&#10;&#10;Descripción generada automáticamente">
            <a:extLst>
              <a:ext uri="{FF2B5EF4-FFF2-40B4-BE49-F238E27FC236}">
                <a16:creationId xmlns:a16="http://schemas.microsoft.com/office/drawing/2014/main" id="{3F7AC1C1-7EBD-45DF-AA2C-365A8D9370D2}"/>
              </a:ext>
            </a:extLst>
          </p:cNvPr>
          <p:cNvPicPr/>
          <p:nvPr/>
        </p:nvPicPr>
        <p:blipFill>
          <a:blip r:embed="rId5">
            <a:extLst>
              <a:ext uri="{28A0092B-C50C-407E-A947-70E740481C1C}">
                <a14:useLocalDpi xmlns:a14="http://schemas.microsoft.com/office/drawing/2010/main" val="0"/>
              </a:ext>
            </a:extLst>
          </a:blip>
          <a:stretch>
            <a:fillRect/>
          </a:stretch>
        </p:blipFill>
        <p:spPr>
          <a:xfrm>
            <a:off x="3050001" y="3701669"/>
            <a:ext cx="2926080" cy="1772285"/>
          </a:xfrm>
          <a:prstGeom prst="rect">
            <a:avLst/>
          </a:prstGeom>
        </p:spPr>
      </p:pic>
      <p:pic>
        <p:nvPicPr>
          <p:cNvPr id="31" name="Imagen 30" descr="Imagen que contiene camioneta, edificio, pequeño, comida&#10;&#10;Descripción generada automáticamente">
            <a:extLst>
              <a:ext uri="{FF2B5EF4-FFF2-40B4-BE49-F238E27FC236}">
                <a16:creationId xmlns:a16="http://schemas.microsoft.com/office/drawing/2014/main" id="{07E87CCF-1750-4671-A317-9B45E4E59DE5}"/>
              </a:ext>
            </a:extLst>
          </p:cNvPr>
          <p:cNvPicPr/>
          <p:nvPr/>
        </p:nvPicPr>
        <p:blipFill>
          <a:blip r:embed="rId6">
            <a:extLst>
              <a:ext uri="{28A0092B-C50C-407E-A947-70E740481C1C}">
                <a14:useLocalDpi xmlns:a14="http://schemas.microsoft.com/office/drawing/2010/main" val="0"/>
              </a:ext>
            </a:extLst>
          </a:blip>
          <a:stretch>
            <a:fillRect/>
          </a:stretch>
        </p:blipFill>
        <p:spPr>
          <a:xfrm>
            <a:off x="6218651" y="3182239"/>
            <a:ext cx="2790825" cy="2609850"/>
          </a:xfrm>
          <a:prstGeom prst="rect">
            <a:avLst/>
          </a:prstGeom>
        </p:spPr>
      </p:pic>
    </p:spTree>
    <p:extLst>
      <p:ext uri="{BB962C8B-B14F-4D97-AF65-F5344CB8AC3E}">
        <p14:creationId xmlns:p14="http://schemas.microsoft.com/office/powerpoint/2010/main" val="3178072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9">
            <a:extLst>
              <a:ext uri="{FF2B5EF4-FFF2-40B4-BE49-F238E27FC236}">
                <a16:creationId xmlns:a16="http://schemas.microsoft.com/office/drawing/2014/main" id="{2C7D7C94-41C0-4614-8A18-941174D4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Connector 11">
            <a:extLst>
              <a:ext uri="{FF2B5EF4-FFF2-40B4-BE49-F238E27FC236}">
                <a16:creationId xmlns:a16="http://schemas.microsoft.com/office/drawing/2014/main" id="{61F6FBC1-6409-4059-B87B-1BE513242F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13">
            <a:extLst>
              <a:ext uri="{FF2B5EF4-FFF2-40B4-BE49-F238E27FC236}">
                <a16:creationId xmlns:a16="http://schemas.microsoft.com/office/drawing/2014/main" id="{E6A98E26-C7DC-48E3-8F50-FBF7F3C50F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5B3D45F-509E-43F3-B685-A5E78AD0D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6C53B0F8-0414-437D-87C2-23F48DF9C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B56551-40C7-4552-A11A-6D86B7EB08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5" name="Imagen 14" descr="Resultado de imagen para uanl">
            <a:extLst>
              <a:ext uri="{FF2B5EF4-FFF2-40B4-BE49-F238E27FC236}">
                <a16:creationId xmlns:a16="http://schemas.microsoft.com/office/drawing/2014/main" id="{78652846-37FB-4A96-8D6B-FBC9892B4AB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804" y="266700"/>
            <a:ext cx="1453515" cy="727710"/>
          </a:xfrm>
          <a:prstGeom prst="rect">
            <a:avLst/>
          </a:prstGeom>
          <a:noFill/>
        </p:spPr>
      </p:pic>
      <p:pic>
        <p:nvPicPr>
          <p:cNvPr id="23" name="Imagen 22" descr="Resultado de imagen para fime">
            <a:extLst>
              <a:ext uri="{FF2B5EF4-FFF2-40B4-BE49-F238E27FC236}">
                <a16:creationId xmlns:a16="http://schemas.microsoft.com/office/drawing/2014/main" id="{D734C029-2200-484A-8F76-9B34D4C4A4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27869" y="326950"/>
            <a:ext cx="1432560" cy="663575"/>
          </a:xfrm>
          <a:prstGeom prst="rect">
            <a:avLst/>
          </a:prstGeom>
          <a:noFill/>
        </p:spPr>
      </p:pic>
      <p:sp>
        <p:nvSpPr>
          <p:cNvPr id="4" name="Rectangle 2">
            <a:extLst>
              <a:ext uri="{FF2B5EF4-FFF2-40B4-BE49-F238E27FC236}">
                <a16:creationId xmlns:a16="http://schemas.microsoft.com/office/drawing/2014/main" id="{E884D7B8-6506-4C23-905D-19B2BBB4B82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Marcador de número de diapositiva 5">
            <a:extLst>
              <a:ext uri="{FF2B5EF4-FFF2-40B4-BE49-F238E27FC236}">
                <a16:creationId xmlns:a16="http://schemas.microsoft.com/office/drawing/2014/main" id="{221914A4-BCB1-4A48-809D-B83F0FCA3110}"/>
              </a:ext>
            </a:extLst>
          </p:cNvPr>
          <p:cNvSpPr>
            <a:spLocks noGrp="1"/>
          </p:cNvSpPr>
          <p:nvPr>
            <p:ph type="sldNum" sz="quarter" idx="12"/>
          </p:nvPr>
        </p:nvSpPr>
        <p:spPr>
          <a:xfrm>
            <a:off x="8814428" y="597486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A4586-C5B9-4815-BDE1-F4FD96C145D6}" type="slidenum">
              <a:rPr kumimoji="0" lang="es-MX" sz="2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MX"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CuadroTexto 24">
            <a:extLst>
              <a:ext uri="{FF2B5EF4-FFF2-40B4-BE49-F238E27FC236}">
                <a16:creationId xmlns:a16="http://schemas.microsoft.com/office/drawing/2014/main" id="{A3AB3F2F-88D6-4F8D-8433-7E165F70C782}"/>
              </a:ext>
            </a:extLst>
          </p:cNvPr>
          <p:cNvSpPr txBox="1"/>
          <p:nvPr/>
        </p:nvSpPr>
        <p:spPr>
          <a:xfrm>
            <a:off x="5026077" y="792587"/>
            <a:ext cx="3148447" cy="583237"/>
          </a:xfrm>
          <a:prstGeom prst="rect">
            <a:avLst/>
          </a:prstGeom>
          <a:noFill/>
        </p:spPr>
        <p:txBody>
          <a:bodyPr wrap="square">
            <a:spAutoFit/>
          </a:bodyPr>
          <a:lstStyle/>
          <a:p>
            <a:pPr>
              <a:lnSpc>
                <a:spcPct val="107000"/>
              </a:lnSpc>
              <a:spcAft>
                <a:spcPts val="800"/>
              </a:spcAft>
            </a:pPr>
            <a:r>
              <a:rPr lang="es-MX" sz="3200" dirty="0">
                <a:effectLst/>
                <a:latin typeface="Times New Roman" panose="02020603050405020304" pitchFamily="18" charset="0"/>
                <a:ea typeface="Calibri" panose="020F0502020204030204" pitchFamily="34" charset="0"/>
              </a:rPr>
              <a:t>Resultados</a:t>
            </a:r>
            <a:endParaRPr lang="es-MX" sz="2400" dirty="0">
              <a:effectLst/>
              <a:latin typeface="Arial" panose="020B0604020202020204" pitchFamily="34" charset="0"/>
              <a:ea typeface="Calibri" panose="020F0502020204030204" pitchFamily="34" charset="0"/>
            </a:endParaRPr>
          </a:p>
        </p:txBody>
      </p:sp>
      <p:pic>
        <p:nvPicPr>
          <p:cNvPr id="5" name="Imagen 4">
            <a:extLst>
              <a:ext uri="{FF2B5EF4-FFF2-40B4-BE49-F238E27FC236}">
                <a16:creationId xmlns:a16="http://schemas.microsoft.com/office/drawing/2014/main" id="{353C6103-1FD3-4CD8-8D09-9E239EF42463}"/>
              </a:ext>
            </a:extLst>
          </p:cNvPr>
          <p:cNvPicPr>
            <a:picLocks noChangeAspect="1"/>
          </p:cNvPicPr>
          <p:nvPr/>
        </p:nvPicPr>
        <p:blipFill>
          <a:blip r:embed="rId4"/>
          <a:stretch>
            <a:fillRect/>
          </a:stretch>
        </p:blipFill>
        <p:spPr>
          <a:xfrm>
            <a:off x="1879288" y="1565767"/>
            <a:ext cx="8193585" cy="1461877"/>
          </a:xfrm>
          <a:prstGeom prst="rect">
            <a:avLst/>
          </a:prstGeom>
        </p:spPr>
      </p:pic>
      <p:pic>
        <p:nvPicPr>
          <p:cNvPr id="24" name="Imagen 23" descr="Imagen que contiene interior, tabla, avión, hombre&#10;&#10;Descripción generada automáticamente">
            <a:extLst>
              <a:ext uri="{FF2B5EF4-FFF2-40B4-BE49-F238E27FC236}">
                <a16:creationId xmlns:a16="http://schemas.microsoft.com/office/drawing/2014/main" id="{EFC73EF1-EE50-4FAF-B76B-AA920331550A}"/>
              </a:ext>
            </a:extLst>
          </p:cNvPr>
          <p:cNvPicPr/>
          <p:nvPr/>
        </p:nvPicPr>
        <p:blipFill>
          <a:blip r:embed="rId5">
            <a:extLst>
              <a:ext uri="{28A0092B-C50C-407E-A947-70E740481C1C}">
                <a14:useLocalDpi xmlns:a14="http://schemas.microsoft.com/office/drawing/2010/main" val="0"/>
              </a:ext>
            </a:extLst>
          </a:blip>
          <a:stretch>
            <a:fillRect/>
          </a:stretch>
        </p:blipFill>
        <p:spPr>
          <a:xfrm>
            <a:off x="3467984" y="3243861"/>
            <a:ext cx="2000250" cy="2581275"/>
          </a:xfrm>
          <a:prstGeom prst="rect">
            <a:avLst/>
          </a:prstGeom>
          <a:ln w="38100" cap="sq">
            <a:solidFill>
              <a:srgbClr val="FF0000"/>
            </a:solidFill>
            <a:prstDash val="solid"/>
            <a:miter lim="800000"/>
          </a:ln>
          <a:effectLst/>
        </p:spPr>
      </p:pic>
      <p:pic>
        <p:nvPicPr>
          <p:cNvPr id="26" name="Imagen 25" descr="Imagen que contiene interior, tabla, artículos, mostrador&#10;&#10;Descripción generada automáticamente">
            <a:extLst>
              <a:ext uri="{FF2B5EF4-FFF2-40B4-BE49-F238E27FC236}">
                <a16:creationId xmlns:a16="http://schemas.microsoft.com/office/drawing/2014/main" id="{7DE35A18-5F9A-48F2-B0FD-BAFF6006715D}"/>
              </a:ext>
            </a:extLst>
          </p:cNvPr>
          <p:cNvPicPr/>
          <p:nvPr/>
        </p:nvPicPr>
        <p:blipFill>
          <a:blip r:embed="rId6">
            <a:extLst>
              <a:ext uri="{28A0092B-C50C-407E-A947-70E740481C1C}">
                <a14:useLocalDpi xmlns:a14="http://schemas.microsoft.com/office/drawing/2010/main" val="0"/>
              </a:ext>
            </a:extLst>
          </a:blip>
          <a:stretch>
            <a:fillRect/>
          </a:stretch>
        </p:blipFill>
        <p:spPr>
          <a:xfrm>
            <a:off x="6475344" y="3249576"/>
            <a:ext cx="2169160" cy="2593340"/>
          </a:xfrm>
          <a:prstGeom prst="rect">
            <a:avLst/>
          </a:prstGeom>
          <a:ln w="38100" cap="sq">
            <a:solidFill>
              <a:srgbClr val="92D050"/>
            </a:solidFill>
            <a:prstDash val="solid"/>
            <a:miter lim="800000"/>
          </a:ln>
          <a:effectLst/>
        </p:spPr>
      </p:pic>
    </p:spTree>
    <p:extLst>
      <p:ext uri="{BB962C8B-B14F-4D97-AF65-F5344CB8AC3E}">
        <p14:creationId xmlns:p14="http://schemas.microsoft.com/office/powerpoint/2010/main" val="1039186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9">
            <a:extLst>
              <a:ext uri="{FF2B5EF4-FFF2-40B4-BE49-F238E27FC236}">
                <a16:creationId xmlns:a16="http://schemas.microsoft.com/office/drawing/2014/main" id="{2C7D7C94-41C0-4614-8A18-941174D4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Connector 11">
            <a:extLst>
              <a:ext uri="{FF2B5EF4-FFF2-40B4-BE49-F238E27FC236}">
                <a16:creationId xmlns:a16="http://schemas.microsoft.com/office/drawing/2014/main" id="{61F6FBC1-6409-4059-B87B-1BE513242F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13">
            <a:extLst>
              <a:ext uri="{FF2B5EF4-FFF2-40B4-BE49-F238E27FC236}">
                <a16:creationId xmlns:a16="http://schemas.microsoft.com/office/drawing/2014/main" id="{E6A98E26-C7DC-48E3-8F50-FBF7F3C50F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5B3D45F-509E-43F3-B685-A5E78AD0D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6C53B0F8-0414-437D-87C2-23F48DF9C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B56551-40C7-4552-A11A-6D86B7EB08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5" name="Imagen 14" descr="Resultado de imagen para uanl">
            <a:extLst>
              <a:ext uri="{FF2B5EF4-FFF2-40B4-BE49-F238E27FC236}">
                <a16:creationId xmlns:a16="http://schemas.microsoft.com/office/drawing/2014/main" id="{78652846-37FB-4A96-8D6B-FBC9892B4AB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804" y="266700"/>
            <a:ext cx="1453515" cy="727710"/>
          </a:xfrm>
          <a:prstGeom prst="rect">
            <a:avLst/>
          </a:prstGeom>
          <a:noFill/>
        </p:spPr>
      </p:pic>
      <p:pic>
        <p:nvPicPr>
          <p:cNvPr id="23" name="Imagen 22" descr="Resultado de imagen para fime">
            <a:extLst>
              <a:ext uri="{FF2B5EF4-FFF2-40B4-BE49-F238E27FC236}">
                <a16:creationId xmlns:a16="http://schemas.microsoft.com/office/drawing/2014/main" id="{D734C029-2200-484A-8F76-9B34D4C4A4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27869" y="326950"/>
            <a:ext cx="1432560" cy="663575"/>
          </a:xfrm>
          <a:prstGeom prst="rect">
            <a:avLst/>
          </a:prstGeom>
          <a:noFill/>
        </p:spPr>
      </p:pic>
      <p:sp>
        <p:nvSpPr>
          <p:cNvPr id="4" name="Rectangle 2">
            <a:extLst>
              <a:ext uri="{FF2B5EF4-FFF2-40B4-BE49-F238E27FC236}">
                <a16:creationId xmlns:a16="http://schemas.microsoft.com/office/drawing/2014/main" id="{E884D7B8-6506-4C23-905D-19B2BBB4B82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Marcador de número de diapositiva 5">
            <a:extLst>
              <a:ext uri="{FF2B5EF4-FFF2-40B4-BE49-F238E27FC236}">
                <a16:creationId xmlns:a16="http://schemas.microsoft.com/office/drawing/2014/main" id="{221914A4-BCB1-4A48-809D-B83F0FCA3110}"/>
              </a:ext>
            </a:extLst>
          </p:cNvPr>
          <p:cNvSpPr>
            <a:spLocks noGrp="1"/>
          </p:cNvSpPr>
          <p:nvPr>
            <p:ph type="sldNum" sz="quarter" idx="12"/>
          </p:nvPr>
        </p:nvSpPr>
        <p:spPr>
          <a:xfrm>
            <a:off x="8814428" y="597486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A4586-C5B9-4815-BDE1-F4FD96C145D6}" type="slidenum">
              <a:rPr kumimoji="0" lang="es-MX" sz="2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MX"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CuadroTexto 24">
            <a:extLst>
              <a:ext uri="{FF2B5EF4-FFF2-40B4-BE49-F238E27FC236}">
                <a16:creationId xmlns:a16="http://schemas.microsoft.com/office/drawing/2014/main" id="{A3AB3F2F-88D6-4F8D-8433-7E165F70C782}"/>
              </a:ext>
            </a:extLst>
          </p:cNvPr>
          <p:cNvSpPr txBox="1"/>
          <p:nvPr/>
        </p:nvSpPr>
        <p:spPr>
          <a:xfrm>
            <a:off x="5026077" y="792587"/>
            <a:ext cx="3148447" cy="583237"/>
          </a:xfrm>
          <a:prstGeom prst="rect">
            <a:avLst/>
          </a:prstGeom>
          <a:noFill/>
        </p:spPr>
        <p:txBody>
          <a:bodyPr wrap="square">
            <a:spAutoFit/>
          </a:bodyPr>
          <a:lstStyle/>
          <a:p>
            <a:pPr>
              <a:lnSpc>
                <a:spcPct val="107000"/>
              </a:lnSpc>
              <a:spcAft>
                <a:spcPts val="800"/>
              </a:spcAft>
            </a:pPr>
            <a:r>
              <a:rPr lang="es-MX" sz="3200" dirty="0">
                <a:effectLst/>
                <a:latin typeface="Times New Roman" panose="02020603050405020304" pitchFamily="18" charset="0"/>
                <a:ea typeface="Calibri" panose="020F0502020204030204" pitchFamily="34" charset="0"/>
              </a:rPr>
              <a:t>Resultados</a:t>
            </a:r>
            <a:endParaRPr lang="es-MX" sz="2400" dirty="0">
              <a:effectLst/>
              <a:latin typeface="Arial" panose="020B0604020202020204" pitchFamily="34" charset="0"/>
              <a:ea typeface="Calibri" panose="020F0502020204030204" pitchFamily="34" charset="0"/>
            </a:endParaRPr>
          </a:p>
        </p:txBody>
      </p:sp>
      <p:pic>
        <p:nvPicPr>
          <p:cNvPr id="3" name="Imagen 2">
            <a:extLst>
              <a:ext uri="{FF2B5EF4-FFF2-40B4-BE49-F238E27FC236}">
                <a16:creationId xmlns:a16="http://schemas.microsoft.com/office/drawing/2014/main" id="{C968D58D-0DF2-4322-9A31-4514D2DF061B}"/>
              </a:ext>
            </a:extLst>
          </p:cNvPr>
          <p:cNvPicPr>
            <a:picLocks noChangeAspect="1"/>
          </p:cNvPicPr>
          <p:nvPr/>
        </p:nvPicPr>
        <p:blipFill>
          <a:blip r:embed="rId4"/>
          <a:stretch>
            <a:fillRect/>
          </a:stretch>
        </p:blipFill>
        <p:spPr>
          <a:xfrm>
            <a:off x="1911216" y="1427047"/>
            <a:ext cx="8575636" cy="1794325"/>
          </a:xfrm>
          <a:prstGeom prst="rect">
            <a:avLst/>
          </a:prstGeom>
        </p:spPr>
      </p:pic>
      <p:pic>
        <p:nvPicPr>
          <p:cNvPr id="27" name="Imagen 26" descr="Imagen que contiene persona, edificio, hombre, niño&#10;&#10;Descripción generada automáticamente">
            <a:extLst>
              <a:ext uri="{FF2B5EF4-FFF2-40B4-BE49-F238E27FC236}">
                <a16:creationId xmlns:a16="http://schemas.microsoft.com/office/drawing/2014/main" id="{EE281DD4-170F-4878-88B6-034C55FD9049}"/>
              </a:ext>
            </a:extLst>
          </p:cNvPr>
          <p:cNvPicPr/>
          <p:nvPr/>
        </p:nvPicPr>
        <p:blipFill>
          <a:blip r:embed="rId5">
            <a:extLst>
              <a:ext uri="{28A0092B-C50C-407E-A947-70E740481C1C}">
                <a14:useLocalDpi xmlns:a14="http://schemas.microsoft.com/office/drawing/2010/main" val="0"/>
              </a:ext>
            </a:extLst>
          </a:blip>
          <a:stretch>
            <a:fillRect/>
          </a:stretch>
        </p:blipFill>
        <p:spPr>
          <a:xfrm>
            <a:off x="3811905" y="3424463"/>
            <a:ext cx="1543050" cy="2543175"/>
          </a:xfrm>
          <a:prstGeom prst="rect">
            <a:avLst/>
          </a:prstGeom>
          <a:ln w="38100" cap="sq">
            <a:solidFill>
              <a:srgbClr val="FF0000"/>
            </a:solidFill>
            <a:prstDash val="solid"/>
            <a:miter lim="800000"/>
          </a:ln>
          <a:effectLst/>
        </p:spPr>
      </p:pic>
      <p:pic>
        <p:nvPicPr>
          <p:cNvPr id="28" name="Imagen 27">
            <a:extLst>
              <a:ext uri="{FF2B5EF4-FFF2-40B4-BE49-F238E27FC236}">
                <a16:creationId xmlns:a16="http://schemas.microsoft.com/office/drawing/2014/main" id="{A68814AB-4234-4624-BF68-915F5E07D966}"/>
              </a:ext>
            </a:extLst>
          </p:cNvPr>
          <p:cNvPicPr/>
          <p:nvPr/>
        </p:nvPicPr>
        <p:blipFill>
          <a:blip r:embed="rId6">
            <a:extLst>
              <a:ext uri="{28A0092B-C50C-407E-A947-70E740481C1C}">
                <a14:useLocalDpi xmlns:a14="http://schemas.microsoft.com/office/drawing/2010/main" val="0"/>
              </a:ext>
            </a:extLst>
          </a:blip>
          <a:stretch>
            <a:fillRect/>
          </a:stretch>
        </p:blipFill>
        <p:spPr>
          <a:xfrm>
            <a:off x="6798945" y="3404143"/>
            <a:ext cx="1581150" cy="2724150"/>
          </a:xfrm>
          <a:prstGeom prst="rect">
            <a:avLst/>
          </a:prstGeom>
          <a:ln w="38100" cap="sq">
            <a:solidFill>
              <a:srgbClr val="92D050"/>
            </a:solidFill>
            <a:prstDash val="solid"/>
            <a:miter lim="800000"/>
          </a:ln>
          <a:effectLst/>
        </p:spPr>
      </p:pic>
    </p:spTree>
    <p:extLst>
      <p:ext uri="{BB962C8B-B14F-4D97-AF65-F5344CB8AC3E}">
        <p14:creationId xmlns:p14="http://schemas.microsoft.com/office/powerpoint/2010/main" val="328053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9">
            <a:extLst>
              <a:ext uri="{FF2B5EF4-FFF2-40B4-BE49-F238E27FC236}">
                <a16:creationId xmlns:a16="http://schemas.microsoft.com/office/drawing/2014/main" id="{2C7D7C94-41C0-4614-8A18-941174D4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Connector 11">
            <a:extLst>
              <a:ext uri="{FF2B5EF4-FFF2-40B4-BE49-F238E27FC236}">
                <a16:creationId xmlns:a16="http://schemas.microsoft.com/office/drawing/2014/main" id="{61F6FBC1-6409-4059-B87B-1BE513242F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13">
            <a:extLst>
              <a:ext uri="{FF2B5EF4-FFF2-40B4-BE49-F238E27FC236}">
                <a16:creationId xmlns:a16="http://schemas.microsoft.com/office/drawing/2014/main" id="{E6A98E26-C7DC-48E3-8F50-FBF7F3C50F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5B3D45F-509E-43F3-B685-A5E78AD0D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6C53B0F8-0414-437D-87C2-23F48DF9C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B56551-40C7-4552-A11A-6D86B7EB08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5" name="Imagen 14" descr="Resultado de imagen para uanl">
            <a:extLst>
              <a:ext uri="{FF2B5EF4-FFF2-40B4-BE49-F238E27FC236}">
                <a16:creationId xmlns:a16="http://schemas.microsoft.com/office/drawing/2014/main" id="{78652846-37FB-4A96-8D6B-FBC9892B4AB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804" y="266700"/>
            <a:ext cx="1453515" cy="727710"/>
          </a:xfrm>
          <a:prstGeom prst="rect">
            <a:avLst/>
          </a:prstGeom>
          <a:noFill/>
        </p:spPr>
      </p:pic>
      <p:pic>
        <p:nvPicPr>
          <p:cNvPr id="23" name="Imagen 22" descr="Resultado de imagen para fime">
            <a:extLst>
              <a:ext uri="{FF2B5EF4-FFF2-40B4-BE49-F238E27FC236}">
                <a16:creationId xmlns:a16="http://schemas.microsoft.com/office/drawing/2014/main" id="{D734C029-2200-484A-8F76-9B34D4C4A4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27869" y="326950"/>
            <a:ext cx="1432560" cy="663575"/>
          </a:xfrm>
          <a:prstGeom prst="rect">
            <a:avLst/>
          </a:prstGeom>
          <a:noFill/>
        </p:spPr>
      </p:pic>
      <p:sp>
        <p:nvSpPr>
          <p:cNvPr id="4" name="Rectangle 2">
            <a:extLst>
              <a:ext uri="{FF2B5EF4-FFF2-40B4-BE49-F238E27FC236}">
                <a16:creationId xmlns:a16="http://schemas.microsoft.com/office/drawing/2014/main" id="{E884D7B8-6506-4C23-905D-19B2BBB4B82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Marcador de número de diapositiva 5">
            <a:extLst>
              <a:ext uri="{FF2B5EF4-FFF2-40B4-BE49-F238E27FC236}">
                <a16:creationId xmlns:a16="http://schemas.microsoft.com/office/drawing/2014/main" id="{221914A4-BCB1-4A48-809D-B83F0FCA3110}"/>
              </a:ext>
            </a:extLst>
          </p:cNvPr>
          <p:cNvSpPr>
            <a:spLocks noGrp="1"/>
          </p:cNvSpPr>
          <p:nvPr>
            <p:ph type="sldNum" sz="quarter" idx="12"/>
          </p:nvPr>
        </p:nvSpPr>
        <p:spPr>
          <a:xfrm>
            <a:off x="8814428" y="597486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A4586-C5B9-4815-BDE1-F4FD96C145D6}" type="slidenum">
              <a:rPr kumimoji="0" lang="es-MX" sz="2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MX"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CuadroTexto 24">
            <a:extLst>
              <a:ext uri="{FF2B5EF4-FFF2-40B4-BE49-F238E27FC236}">
                <a16:creationId xmlns:a16="http://schemas.microsoft.com/office/drawing/2014/main" id="{A3AB3F2F-88D6-4F8D-8433-7E165F70C782}"/>
              </a:ext>
            </a:extLst>
          </p:cNvPr>
          <p:cNvSpPr txBox="1"/>
          <p:nvPr/>
        </p:nvSpPr>
        <p:spPr>
          <a:xfrm>
            <a:off x="5026077" y="792587"/>
            <a:ext cx="3148447" cy="583237"/>
          </a:xfrm>
          <a:prstGeom prst="rect">
            <a:avLst/>
          </a:prstGeom>
          <a:noFill/>
        </p:spPr>
        <p:txBody>
          <a:bodyPr wrap="square">
            <a:spAutoFit/>
          </a:bodyPr>
          <a:lstStyle/>
          <a:p>
            <a:pPr>
              <a:lnSpc>
                <a:spcPct val="107000"/>
              </a:lnSpc>
              <a:spcAft>
                <a:spcPts val="800"/>
              </a:spcAft>
            </a:pPr>
            <a:r>
              <a:rPr lang="es-MX" sz="3200" dirty="0">
                <a:effectLst/>
                <a:latin typeface="Times New Roman" panose="02020603050405020304" pitchFamily="18" charset="0"/>
                <a:ea typeface="Calibri" panose="020F0502020204030204" pitchFamily="34" charset="0"/>
              </a:rPr>
              <a:t>Resultados</a:t>
            </a:r>
            <a:endParaRPr lang="es-MX" sz="2400" dirty="0">
              <a:effectLst/>
              <a:latin typeface="Arial" panose="020B0604020202020204" pitchFamily="34" charset="0"/>
              <a:ea typeface="Calibri" panose="020F0502020204030204" pitchFamily="34" charset="0"/>
            </a:endParaRPr>
          </a:p>
        </p:txBody>
      </p:sp>
      <p:pic>
        <p:nvPicPr>
          <p:cNvPr id="5" name="Imagen 4">
            <a:extLst>
              <a:ext uri="{FF2B5EF4-FFF2-40B4-BE49-F238E27FC236}">
                <a16:creationId xmlns:a16="http://schemas.microsoft.com/office/drawing/2014/main" id="{0920C584-9AC1-4BEA-B99D-F0FC1ECDC24C}"/>
              </a:ext>
            </a:extLst>
          </p:cNvPr>
          <p:cNvPicPr>
            <a:picLocks noChangeAspect="1"/>
          </p:cNvPicPr>
          <p:nvPr/>
        </p:nvPicPr>
        <p:blipFill>
          <a:blip r:embed="rId4"/>
          <a:stretch>
            <a:fillRect/>
          </a:stretch>
        </p:blipFill>
        <p:spPr>
          <a:xfrm>
            <a:off x="2020725" y="1448126"/>
            <a:ext cx="8150550" cy="1575614"/>
          </a:xfrm>
          <a:prstGeom prst="rect">
            <a:avLst/>
          </a:prstGeom>
        </p:spPr>
      </p:pic>
      <p:pic>
        <p:nvPicPr>
          <p:cNvPr id="24" name="Imagen 23" descr="Imagen que contiene interior, tabla, naranja, alimentos&#10;&#10;Descripción generada automáticamente">
            <a:extLst>
              <a:ext uri="{FF2B5EF4-FFF2-40B4-BE49-F238E27FC236}">
                <a16:creationId xmlns:a16="http://schemas.microsoft.com/office/drawing/2014/main" id="{93A84FA2-F22D-4F39-AB75-801F391ED54C}"/>
              </a:ext>
            </a:extLst>
          </p:cNvPr>
          <p:cNvPicPr/>
          <p:nvPr/>
        </p:nvPicPr>
        <p:blipFill>
          <a:blip r:embed="rId5">
            <a:extLst>
              <a:ext uri="{28A0092B-C50C-407E-A947-70E740481C1C}">
                <a14:useLocalDpi xmlns:a14="http://schemas.microsoft.com/office/drawing/2010/main" val="0"/>
              </a:ext>
            </a:extLst>
          </a:blip>
          <a:stretch>
            <a:fillRect/>
          </a:stretch>
        </p:blipFill>
        <p:spPr>
          <a:xfrm>
            <a:off x="3377573" y="3200293"/>
            <a:ext cx="2343150" cy="2819400"/>
          </a:xfrm>
          <a:prstGeom prst="rect">
            <a:avLst/>
          </a:prstGeom>
          <a:ln w="38100" cap="sq">
            <a:solidFill>
              <a:srgbClr val="FF0000"/>
            </a:solidFill>
            <a:prstDash val="solid"/>
            <a:miter lim="800000"/>
          </a:ln>
          <a:effectLst/>
        </p:spPr>
      </p:pic>
      <p:pic>
        <p:nvPicPr>
          <p:cNvPr id="26" name="Imagen 25" descr="Imagen que contiene interior, tabla, silla, cocina&#10;&#10;Descripción generada automáticamente">
            <a:extLst>
              <a:ext uri="{FF2B5EF4-FFF2-40B4-BE49-F238E27FC236}">
                <a16:creationId xmlns:a16="http://schemas.microsoft.com/office/drawing/2014/main" id="{B7E34790-927D-436C-9FF1-CAF268AAC053}"/>
              </a:ext>
            </a:extLst>
          </p:cNvPr>
          <p:cNvPicPr/>
          <p:nvPr/>
        </p:nvPicPr>
        <p:blipFill rotWithShape="1">
          <a:blip r:embed="rId6">
            <a:extLst>
              <a:ext uri="{28A0092B-C50C-407E-A947-70E740481C1C}">
                <a14:useLocalDpi xmlns:a14="http://schemas.microsoft.com/office/drawing/2010/main" val="0"/>
              </a:ext>
            </a:extLst>
          </a:blip>
          <a:srcRect b="2309"/>
          <a:stretch/>
        </p:blipFill>
        <p:spPr bwMode="auto">
          <a:xfrm>
            <a:off x="6605913" y="3218073"/>
            <a:ext cx="2181225" cy="2847340"/>
          </a:xfrm>
          <a:prstGeom prst="rect">
            <a:avLst/>
          </a:prstGeom>
          <a:ln w="38100" cap="sq" cmpd="sng" algn="ctr">
            <a:solidFill>
              <a:srgbClr val="92D050"/>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083457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2C7D7C94-41C0-4614-8A18-941174D4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64F9BFC-91EF-499B-B924-5C29468D177F}"/>
              </a:ext>
            </a:extLst>
          </p:cNvPr>
          <p:cNvSpPr>
            <a:spLocks noGrp="1"/>
          </p:cNvSpPr>
          <p:nvPr>
            <p:ph type="title"/>
          </p:nvPr>
        </p:nvSpPr>
        <p:spPr>
          <a:xfrm>
            <a:off x="509674" y="1075457"/>
            <a:ext cx="2995774" cy="659166"/>
          </a:xfrm>
        </p:spPr>
        <p:txBody>
          <a:bodyPr vert="horz" lIns="91440" tIns="45720" rIns="91440" bIns="45720" rtlCol="0" anchor="b">
            <a:normAutofit/>
          </a:bodyPr>
          <a:lstStyle/>
          <a:p>
            <a:pPr algn="ctr"/>
            <a:r>
              <a:rPr lang="es-MX" sz="3200" kern="1200" dirty="0">
                <a:solidFill>
                  <a:schemeClr val="tx2"/>
                </a:solidFill>
                <a:latin typeface="Times New Roman" panose="02020603050405020304" pitchFamily="18" charset="0"/>
                <a:cs typeface="Times New Roman" panose="02020603050405020304" pitchFamily="18" charset="0"/>
              </a:rPr>
              <a:t>Índice</a:t>
            </a:r>
            <a:endParaRPr lang="en-US" kern="1200" dirty="0">
              <a:solidFill>
                <a:schemeClr val="tx2"/>
              </a:solidFill>
              <a:latin typeface="Times New Roman" panose="02020603050405020304" pitchFamily="18" charset="0"/>
              <a:cs typeface="Times New Roman" panose="02020603050405020304" pitchFamily="18" charset="0"/>
            </a:endParaRPr>
          </a:p>
        </p:txBody>
      </p:sp>
      <p:cxnSp>
        <p:nvCxnSpPr>
          <p:cNvPr id="21" name="Straight Connector 11">
            <a:extLst>
              <a:ext uri="{FF2B5EF4-FFF2-40B4-BE49-F238E27FC236}">
                <a16:creationId xmlns:a16="http://schemas.microsoft.com/office/drawing/2014/main" id="{61F6FBC1-6409-4059-B87B-1BE513242F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13">
            <a:extLst>
              <a:ext uri="{FF2B5EF4-FFF2-40B4-BE49-F238E27FC236}">
                <a16:creationId xmlns:a16="http://schemas.microsoft.com/office/drawing/2014/main" id="{E6A98E26-C7DC-48E3-8F50-FBF7F3C50F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5B3D45F-509E-43F3-B685-A5E78AD0D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6C53B0F8-0414-437D-87C2-23F48DF9C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B56551-40C7-4552-A11A-6D86B7EB08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5" name="Imagen 14" descr="Resultado de imagen para uanl">
            <a:extLst>
              <a:ext uri="{FF2B5EF4-FFF2-40B4-BE49-F238E27FC236}">
                <a16:creationId xmlns:a16="http://schemas.microsoft.com/office/drawing/2014/main" id="{78652846-37FB-4A96-8D6B-FBC9892B4AB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804" y="266700"/>
            <a:ext cx="1453515" cy="727710"/>
          </a:xfrm>
          <a:prstGeom prst="rect">
            <a:avLst/>
          </a:prstGeom>
          <a:noFill/>
        </p:spPr>
      </p:pic>
      <p:pic>
        <p:nvPicPr>
          <p:cNvPr id="23" name="Imagen 22" descr="Resultado de imagen para fime">
            <a:extLst>
              <a:ext uri="{FF2B5EF4-FFF2-40B4-BE49-F238E27FC236}">
                <a16:creationId xmlns:a16="http://schemas.microsoft.com/office/drawing/2014/main" id="{D734C029-2200-484A-8F76-9B34D4C4A4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27869" y="326950"/>
            <a:ext cx="1432560" cy="663575"/>
          </a:xfrm>
          <a:prstGeom prst="rect">
            <a:avLst/>
          </a:prstGeom>
          <a:noFill/>
        </p:spPr>
      </p:pic>
      <p:sp>
        <p:nvSpPr>
          <p:cNvPr id="4" name="Rectangle 2">
            <a:extLst>
              <a:ext uri="{FF2B5EF4-FFF2-40B4-BE49-F238E27FC236}">
                <a16:creationId xmlns:a16="http://schemas.microsoft.com/office/drawing/2014/main" id="{E884D7B8-6506-4C23-905D-19B2BBB4B82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6" name="Marcador de número de diapositiva 5">
            <a:extLst>
              <a:ext uri="{FF2B5EF4-FFF2-40B4-BE49-F238E27FC236}">
                <a16:creationId xmlns:a16="http://schemas.microsoft.com/office/drawing/2014/main" id="{221914A4-BCB1-4A48-809D-B83F0FCA3110}"/>
              </a:ext>
            </a:extLst>
          </p:cNvPr>
          <p:cNvSpPr>
            <a:spLocks noGrp="1"/>
          </p:cNvSpPr>
          <p:nvPr>
            <p:ph type="sldNum" sz="quarter" idx="12"/>
          </p:nvPr>
        </p:nvSpPr>
        <p:spPr>
          <a:xfrm>
            <a:off x="8814428" y="5974860"/>
            <a:ext cx="2743200" cy="365125"/>
          </a:xfrm>
        </p:spPr>
        <p:txBody>
          <a:bodyPr/>
          <a:lstStyle/>
          <a:p>
            <a:fld id="{BF0A4586-C5B9-4815-BDE1-F4FD96C145D6}" type="slidenum">
              <a:rPr lang="es-MX" sz="2800" smtClean="0">
                <a:solidFill>
                  <a:schemeClr val="tx1"/>
                </a:solidFill>
              </a:rPr>
              <a:t>2</a:t>
            </a:fld>
            <a:endParaRPr lang="es-MX" sz="2800" dirty="0">
              <a:solidFill>
                <a:schemeClr val="tx1"/>
              </a:solidFill>
            </a:endParaRPr>
          </a:p>
        </p:txBody>
      </p:sp>
      <p:sp>
        <p:nvSpPr>
          <p:cNvPr id="3" name="CuadroTexto 2">
            <a:extLst>
              <a:ext uri="{FF2B5EF4-FFF2-40B4-BE49-F238E27FC236}">
                <a16:creationId xmlns:a16="http://schemas.microsoft.com/office/drawing/2014/main" id="{934274A4-DAE3-4884-A953-7F993891E137}"/>
              </a:ext>
            </a:extLst>
          </p:cNvPr>
          <p:cNvSpPr txBox="1"/>
          <p:nvPr/>
        </p:nvSpPr>
        <p:spPr>
          <a:xfrm>
            <a:off x="1448219" y="1838616"/>
            <a:ext cx="5394938" cy="4524315"/>
          </a:xfrm>
          <a:prstGeom prst="rect">
            <a:avLst/>
          </a:prstGeom>
          <a:noFill/>
        </p:spPr>
        <p:txBody>
          <a:bodyPr wrap="none" rtlCol="0">
            <a:spAutoFit/>
          </a:bodyPr>
          <a:lstStyle/>
          <a:p>
            <a:r>
              <a:rPr lang="es-ES" dirty="0"/>
              <a:t>I. Introducción………………………………………………………….3</a:t>
            </a:r>
          </a:p>
          <a:p>
            <a:r>
              <a:rPr lang="es-ES" dirty="0"/>
              <a:t>     Línea de ensamblaje…………………………………………….3</a:t>
            </a:r>
          </a:p>
          <a:p>
            <a:r>
              <a:rPr lang="es-ES" dirty="0"/>
              <a:t>     </a:t>
            </a:r>
            <a:r>
              <a:rPr lang="es-ES" dirty="0" err="1"/>
              <a:t>Takt</a:t>
            </a:r>
            <a:r>
              <a:rPr lang="es-ES" dirty="0"/>
              <a:t> Time……………………………………………………………..4</a:t>
            </a:r>
          </a:p>
          <a:p>
            <a:r>
              <a:rPr lang="es-ES" dirty="0"/>
              <a:t>     Justificación………………………………………………………….5</a:t>
            </a:r>
          </a:p>
          <a:p>
            <a:r>
              <a:rPr lang="es-ES" dirty="0"/>
              <a:t>     Hipótesis…………………………………………………………......6</a:t>
            </a:r>
          </a:p>
          <a:p>
            <a:r>
              <a:rPr lang="es-ES" dirty="0"/>
              <a:t>     Objetivo……………………………………………………………….6</a:t>
            </a:r>
          </a:p>
          <a:p>
            <a:r>
              <a:rPr lang="es-ES" dirty="0"/>
              <a:t>II. Antecedentes y Estado del Arte…………………….........7</a:t>
            </a:r>
          </a:p>
          <a:p>
            <a:r>
              <a:rPr lang="es-ES" dirty="0"/>
              <a:t>      Antecedentes……………………………………………………..7</a:t>
            </a:r>
          </a:p>
          <a:p>
            <a:r>
              <a:rPr lang="es-ES" dirty="0"/>
              <a:t>III. Desarrollo experimental………………………………………8</a:t>
            </a:r>
          </a:p>
          <a:p>
            <a:r>
              <a:rPr lang="es-ES" dirty="0"/>
              <a:t>     Planteamiento del problema……………...……………....9</a:t>
            </a:r>
          </a:p>
          <a:p>
            <a:r>
              <a:rPr lang="es-ES" dirty="0"/>
              <a:t>     Grafico </a:t>
            </a:r>
            <a:r>
              <a:rPr lang="es-ES" dirty="0" err="1"/>
              <a:t>Yamazumi</a:t>
            </a:r>
            <a:r>
              <a:rPr lang="es-ES" dirty="0"/>
              <a:t>……………………………………………….10</a:t>
            </a:r>
          </a:p>
          <a:p>
            <a:r>
              <a:rPr lang="es-ES" dirty="0"/>
              <a:t>     Análisis de Pareto……………………………………………....11</a:t>
            </a:r>
          </a:p>
          <a:p>
            <a:r>
              <a:rPr lang="es-ES" dirty="0"/>
              <a:t>     Áreas de oportunidad…………………………………………12</a:t>
            </a:r>
          </a:p>
          <a:p>
            <a:r>
              <a:rPr lang="es-ES" dirty="0"/>
              <a:t>     Propuestas de soluciones…………………………………….13</a:t>
            </a:r>
          </a:p>
          <a:p>
            <a:r>
              <a:rPr lang="es-ES" dirty="0"/>
              <a:t>IV. Resultados y discusiones…………………………………….14</a:t>
            </a:r>
          </a:p>
          <a:p>
            <a:r>
              <a:rPr lang="es-ES" dirty="0"/>
              <a:t>V. Conclusiones..……………………………………………………...19</a:t>
            </a:r>
          </a:p>
        </p:txBody>
      </p:sp>
    </p:spTree>
    <p:extLst>
      <p:ext uri="{BB962C8B-B14F-4D97-AF65-F5344CB8AC3E}">
        <p14:creationId xmlns:p14="http://schemas.microsoft.com/office/powerpoint/2010/main" val="2731772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9">
            <a:extLst>
              <a:ext uri="{FF2B5EF4-FFF2-40B4-BE49-F238E27FC236}">
                <a16:creationId xmlns:a16="http://schemas.microsoft.com/office/drawing/2014/main" id="{2C7D7C94-41C0-4614-8A18-941174D4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Connector 11">
            <a:extLst>
              <a:ext uri="{FF2B5EF4-FFF2-40B4-BE49-F238E27FC236}">
                <a16:creationId xmlns:a16="http://schemas.microsoft.com/office/drawing/2014/main" id="{61F6FBC1-6409-4059-B87B-1BE513242F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13">
            <a:extLst>
              <a:ext uri="{FF2B5EF4-FFF2-40B4-BE49-F238E27FC236}">
                <a16:creationId xmlns:a16="http://schemas.microsoft.com/office/drawing/2014/main" id="{E6A98E26-C7DC-48E3-8F50-FBF7F3C50F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5B3D45F-509E-43F3-B685-A5E78AD0D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6C53B0F8-0414-437D-87C2-23F48DF9C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B56551-40C7-4552-A11A-6D86B7EB08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5" name="Imagen 14" descr="Resultado de imagen para uanl">
            <a:extLst>
              <a:ext uri="{FF2B5EF4-FFF2-40B4-BE49-F238E27FC236}">
                <a16:creationId xmlns:a16="http://schemas.microsoft.com/office/drawing/2014/main" id="{78652846-37FB-4A96-8D6B-FBC9892B4AB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804" y="266700"/>
            <a:ext cx="1453515" cy="727710"/>
          </a:xfrm>
          <a:prstGeom prst="rect">
            <a:avLst/>
          </a:prstGeom>
          <a:noFill/>
        </p:spPr>
      </p:pic>
      <p:pic>
        <p:nvPicPr>
          <p:cNvPr id="23" name="Imagen 22" descr="Resultado de imagen para fime">
            <a:extLst>
              <a:ext uri="{FF2B5EF4-FFF2-40B4-BE49-F238E27FC236}">
                <a16:creationId xmlns:a16="http://schemas.microsoft.com/office/drawing/2014/main" id="{D734C029-2200-484A-8F76-9B34D4C4A4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27869" y="326950"/>
            <a:ext cx="1432560" cy="663575"/>
          </a:xfrm>
          <a:prstGeom prst="rect">
            <a:avLst/>
          </a:prstGeom>
          <a:noFill/>
        </p:spPr>
      </p:pic>
      <p:sp>
        <p:nvSpPr>
          <p:cNvPr id="4" name="Rectangle 2">
            <a:extLst>
              <a:ext uri="{FF2B5EF4-FFF2-40B4-BE49-F238E27FC236}">
                <a16:creationId xmlns:a16="http://schemas.microsoft.com/office/drawing/2014/main" id="{E884D7B8-6506-4C23-905D-19B2BBB4B82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Marcador de número de diapositiva 5">
            <a:extLst>
              <a:ext uri="{FF2B5EF4-FFF2-40B4-BE49-F238E27FC236}">
                <a16:creationId xmlns:a16="http://schemas.microsoft.com/office/drawing/2014/main" id="{221914A4-BCB1-4A48-809D-B83F0FCA3110}"/>
              </a:ext>
            </a:extLst>
          </p:cNvPr>
          <p:cNvSpPr>
            <a:spLocks noGrp="1"/>
          </p:cNvSpPr>
          <p:nvPr>
            <p:ph type="sldNum" sz="quarter" idx="12"/>
          </p:nvPr>
        </p:nvSpPr>
        <p:spPr>
          <a:xfrm>
            <a:off x="8814428" y="597486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A4586-C5B9-4815-BDE1-F4FD96C145D6}" type="slidenum">
              <a:rPr kumimoji="0" lang="es-MX" sz="2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MX"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CuadroTexto 24">
            <a:extLst>
              <a:ext uri="{FF2B5EF4-FFF2-40B4-BE49-F238E27FC236}">
                <a16:creationId xmlns:a16="http://schemas.microsoft.com/office/drawing/2014/main" id="{A3AB3F2F-88D6-4F8D-8433-7E165F70C782}"/>
              </a:ext>
            </a:extLst>
          </p:cNvPr>
          <p:cNvSpPr txBox="1"/>
          <p:nvPr/>
        </p:nvSpPr>
        <p:spPr>
          <a:xfrm>
            <a:off x="1280804" y="1542798"/>
            <a:ext cx="3148447" cy="583237"/>
          </a:xfrm>
          <a:prstGeom prst="rect">
            <a:avLst/>
          </a:prstGeom>
          <a:noFill/>
        </p:spPr>
        <p:txBody>
          <a:bodyPr wrap="square">
            <a:spAutoFit/>
          </a:bodyPr>
          <a:lstStyle/>
          <a:p>
            <a:pPr>
              <a:lnSpc>
                <a:spcPct val="107000"/>
              </a:lnSpc>
              <a:spcAft>
                <a:spcPts val="800"/>
              </a:spcAft>
            </a:pPr>
            <a:r>
              <a:rPr lang="es-MX" sz="3200" dirty="0">
                <a:effectLst/>
                <a:latin typeface="Times New Roman" panose="02020603050405020304" pitchFamily="18" charset="0"/>
                <a:ea typeface="Calibri" panose="020F0502020204030204" pitchFamily="34" charset="0"/>
              </a:rPr>
              <a:t>Conclusiones</a:t>
            </a:r>
            <a:endParaRPr lang="es-MX" sz="2400" dirty="0">
              <a:effectLst/>
              <a:latin typeface="Arial" panose="020B0604020202020204" pitchFamily="34" charset="0"/>
              <a:ea typeface="Calibri" panose="020F0502020204030204" pitchFamily="34" charset="0"/>
            </a:endParaRPr>
          </a:p>
        </p:txBody>
      </p:sp>
      <p:sp>
        <p:nvSpPr>
          <p:cNvPr id="27" name="CuadroTexto 26">
            <a:extLst>
              <a:ext uri="{FF2B5EF4-FFF2-40B4-BE49-F238E27FC236}">
                <a16:creationId xmlns:a16="http://schemas.microsoft.com/office/drawing/2014/main" id="{751D8FB1-64BA-4075-A917-C4E1D30E275C}"/>
              </a:ext>
            </a:extLst>
          </p:cNvPr>
          <p:cNvSpPr txBox="1"/>
          <p:nvPr/>
        </p:nvSpPr>
        <p:spPr>
          <a:xfrm>
            <a:off x="1280804" y="2348681"/>
            <a:ext cx="8446292" cy="2648161"/>
          </a:xfrm>
          <a:prstGeom prst="rect">
            <a:avLst/>
          </a:prstGeom>
          <a:noFill/>
        </p:spPr>
        <p:txBody>
          <a:bodyPr wrap="square">
            <a:spAutoFit/>
          </a:bodyPr>
          <a:lstStyle/>
          <a:p>
            <a:pPr algn="just">
              <a:lnSpc>
                <a:spcPct val="107000"/>
              </a:lnSpc>
              <a:spcAft>
                <a:spcPts val="800"/>
              </a:spcAft>
            </a:pPr>
            <a:r>
              <a:rPr lang="es-MX" sz="1800" dirty="0">
                <a:effectLst/>
                <a:latin typeface="Times New Roman" panose="02020603050405020304" pitchFamily="18" charset="0"/>
                <a:ea typeface="Calibri" panose="020F0502020204030204" pitchFamily="34" charset="0"/>
              </a:rPr>
              <a:t>Con las propuestas implementadas se lograron reducir riesgos de seguridad y mejorar el flujo de operación lo que conlleva a la reducción de tiempos y aumento de la productividad.</a:t>
            </a:r>
            <a:endParaRPr lang="es-MX" sz="1600" dirty="0">
              <a:effectLst/>
              <a:latin typeface="Arial" panose="020B0604020202020204" pitchFamily="34" charset="0"/>
              <a:ea typeface="Calibri" panose="020F0502020204030204" pitchFamily="34" charset="0"/>
            </a:endParaRPr>
          </a:p>
          <a:p>
            <a:pPr algn="just">
              <a:lnSpc>
                <a:spcPct val="107000"/>
              </a:lnSpc>
              <a:spcAft>
                <a:spcPts val="800"/>
              </a:spcAft>
            </a:pPr>
            <a:r>
              <a:rPr lang="es-MX" sz="1800" dirty="0">
                <a:effectLst/>
                <a:latin typeface="Times New Roman" panose="02020603050405020304" pitchFamily="18" charset="0"/>
                <a:ea typeface="Calibri" panose="020F0502020204030204" pitchFamily="34" charset="0"/>
              </a:rPr>
              <a:t> </a:t>
            </a:r>
            <a:endParaRPr lang="es-MX" sz="1600" dirty="0">
              <a:effectLst/>
              <a:latin typeface="Arial" panose="020B0604020202020204" pitchFamily="34" charset="0"/>
              <a:ea typeface="Calibri" panose="020F0502020204030204" pitchFamily="34" charset="0"/>
            </a:endParaRPr>
          </a:p>
          <a:p>
            <a:pPr algn="just">
              <a:lnSpc>
                <a:spcPct val="107000"/>
              </a:lnSpc>
              <a:spcAft>
                <a:spcPts val="800"/>
              </a:spcAft>
            </a:pPr>
            <a:r>
              <a:rPr lang="es-MX" sz="1800" dirty="0">
                <a:effectLst/>
                <a:latin typeface="Times New Roman" panose="02020603050405020304" pitchFamily="18" charset="0"/>
                <a:ea typeface="Calibri" panose="020F0502020204030204" pitchFamily="34" charset="0"/>
              </a:rPr>
              <a:t>Debido a las limitantes no se han podido llevar a la practica todas las soluciones planteadas en el proyecto. El propósito principal a futuro es ejecutar todas y cada una de ellas de la mejor manera posible, para así reducir los tiempos de espera, traslados innecesarios y riesgos de seguridad al máximo</a:t>
            </a:r>
            <a:endParaRPr lang="es-MX" sz="16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361412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2C7D7C94-41C0-4614-8A18-941174D4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64F9BFC-91EF-499B-B924-5C29468D177F}"/>
              </a:ext>
            </a:extLst>
          </p:cNvPr>
          <p:cNvSpPr>
            <a:spLocks noGrp="1"/>
          </p:cNvSpPr>
          <p:nvPr>
            <p:ph type="title"/>
          </p:nvPr>
        </p:nvSpPr>
        <p:spPr>
          <a:xfrm>
            <a:off x="988063" y="1548564"/>
            <a:ext cx="5750449" cy="659166"/>
          </a:xfrm>
        </p:spPr>
        <p:txBody>
          <a:bodyPr vert="horz" lIns="91440" tIns="45720" rIns="91440" bIns="45720" rtlCol="0" anchor="b">
            <a:normAutofit/>
          </a:bodyPr>
          <a:lstStyle/>
          <a:p>
            <a:r>
              <a:rPr lang="es-MX" sz="3200" kern="1200" dirty="0">
                <a:solidFill>
                  <a:schemeClr val="tx2"/>
                </a:solidFill>
                <a:latin typeface="Times New Roman" panose="02020603050405020304" pitchFamily="18" charset="0"/>
                <a:cs typeface="Times New Roman" panose="02020603050405020304" pitchFamily="18" charset="0"/>
              </a:rPr>
              <a:t>Línea de Ensamblaje</a:t>
            </a:r>
            <a:endParaRPr lang="en-US" kern="1200" dirty="0">
              <a:solidFill>
                <a:schemeClr val="tx2"/>
              </a:solidFill>
              <a:latin typeface="Times New Roman" panose="02020603050405020304" pitchFamily="18" charset="0"/>
              <a:cs typeface="Times New Roman" panose="02020603050405020304" pitchFamily="18" charset="0"/>
            </a:endParaRPr>
          </a:p>
        </p:txBody>
      </p:sp>
      <p:cxnSp>
        <p:nvCxnSpPr>
          <p:cNvPr id="21" name="Straight Connector 11">
            <a:extLst>
              <a:ext uri="{FF2B5EF4-FFF2-40B4-BE49-F238E27FC236}">
                <a16:creationId xmlns:a16="http://schemas.microsoft.com/office/drawing/2014/main" id="{61F6FBC1-6409-4059-B87B-1BE513242F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13">
            <a:extLst>
              <a:ext uri="{FF2B5EF4-FFF2-40B4-BE49-F238E27FC236}">
                <a16:creationId xmlns:a16="http://schemas.microsoft.com/office/drawing/2014/main" id="{E6A98E26-C7DC-48E3-8F50-FBF7F3C50F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5B3D45F-509E-43F3-B685-A5E78AD0D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6C53B0F8-0414-437D-87C2-23F48DF9C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B56551-40C7-4552-A11A-6D86B7EB08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5" name="Imagen 14" descr="Resultado de imagen para uanl">
            <a:extLst>
              <a:ext uri="{FF2B5EF4-FFF2-40B4-BE49-F238E27FC236}">
                <a16:creationId xmlns:a16="http://schemas.microsoft.com/office/drawing/2014/main" id="{78652846-37FB-4A96-8D6B-FBC9892B4AB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804" y="266700"/>
            <a:ext cx="1453515" cy="727710"/>
          </a:xfrm>
          <a:prstGeom prst="rect">
            <a:avLst/>
          </a:prstGeom>
          <a:noFill/>
        </p:spPr>
      </p:pic>
      <p:pic>
        <p:nvPicPr>
          <p:cNvPr id="23" name="Imagen 22" descr="Resultado de imagen para fime">
            <a:extLst>
              <a:ext uri="{FF2B5EF4-FFF2-40B4-BE49-F238E27FC236}">
                <a16:creationId xmlns:a16="http://schemas.microsoft.com/office/drawing/2014/main" id="{D734C029-2200-484A-8F76-9B34D4C4A4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27869" y="326950"/>
            <a:ext cx="1432560" cy="663575"/>
          </a:xfrm>
          <a:prstGeom prst="rect">
            <a:avLst/>
          </a:prstGeom>
          <a:noFill/>
        </p:spPr>
      </p:pic>
      <p:sp>
        <p:nvSpPr>
          <p:cNvPr id="4" name="Rectangle 2">
            <a:extLst>
              <a:ext uri="{FF2B5EF4-FFF2-40B4-BE49-F238E27FC236}">
                <a16:creationId xmlns:a16="http://schemas.microsoft.com/office/drawing/2014/main" id="{E884D7B8-6506-4C23-905D-19B2BBB4B82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6" name="Marcador de número de diapositiva 5">
            <a:extLst>
              <a:ext uri="{FF2B5EF4-FFF2-40B4-BE49-F238E27FC236}">
                <a16:creationId xmlns:a16="http://schemas.microsoft.com/office/drawing/2014/main" id="{221914A4-BCB1-4A48-809D-B83F0FCA3110}"/>
              </a:ext>
            </a:extLst>
          </p:cNvPr>
          <p:cNvSpPr>
            <a:spLocks noGrp="1"/>
          </p:cNvSpPr>
          <p:nvPr>
            <p:ph type="sldNum" sz="quarter" idx="12"/>
          </p:nvPr>
        </p:nvSpPr>
        <p:spPr>
          <a:xfrm>
            <a:off x="8814428" y="5974860"/>
            <a:ext cx="2743200" cy="365125"/>
          </a:xfrm>
        </p:spPr>
        <p:txBody>
          <a:bodyPr/>
          <a:lstStyle/>
          <a:p>
            <a:fld id="{BF0A4586-C5B9-4815-BDE1-F4FD96C145D6}" type="slidenum">
              <a:rPr lang="es-MX" sz="2800" smtClean="0">
                <a:solidFill>
                  <a:schemeClr val="tx1"/>
                </a:solidFill>
              </a:rPr>
              <a:t>3</a:t>
            </a:fld>
            <a:endParaRPr lang="es-MX" sz="2800" dirty="0">
              <a:solidFill>
                <a:schemeClr val="tx1"/>
              </a:solidFill>
            </a:endParaRPr>
          </a:p>
        </p:txBody>
      </p:sp>
      <p:sp>
        <p:nvSpPr>
          <p:cNvPr id="24" name="CuadroTexto 23">
            <a:extLst>
              <a:ext uri="{FF2B5EF4-FFF2-40B4-BE49-F238E27FC236}">
                <a16:creationId xmlns:a16="http://schemas.microsoft.com/office/drawing/2014/main" id="{67450FE0-C40B-44C2-BD3E-95A311429C8A}"/>
              </a:ext>
            </a:extLst>
          </p:cNvPr>
          <p:cNvSpPr txBox="1"/>
          <p:nvPr/>
        </p:nvSpPr>
        <p:spPr>
          <a:xfrm>
            <a:off x="988063" y="2761885"/>
            <a:ext cx="6597746" cy="1878976"/>
          </a:xfrm>
          <a:prstGeom prst="rect">
            <a:avLst/>
          </a:prstGeom>
          <a:noFill/>
        </p:spPr>
        <p:txBody>
          <a:bodyPr wrap="square">
            <a:spAutoFit/>
          </a:bodyPr>
          <a:lstStyle/>
          <a:p>
            <a:pPr algn="just">
              <a:lnSpc>
                <a:spcPct val="107000"/>
              </a:lnSpc>
              <a:spcAft>
                <a:spcPts val="800"/>
              </a:spcAft>
            </a:pPr>
            <a:r>
              <a:rPr lang="es-ES" sz="2200" dirty="0">
                <a:effectLst/>
                <a:latin typeface="Times New Roman" panose="02020603050405020304" pitchFamily="18" charset="0"/>
                <a:ea typeface="Calibri" panose="020F0502020204030204" pitchFamily="34" charset="0"/>
              </a:rPr>
              <a:t>Es un proceso de manufactura o fabricación de un producto o bien, en el cual se disponen estaciones de trabajo que van en secuencia. En cada estación se van agregando y acoplando piezas para ir armando el diseño original hasta obtener el ensamble final del producto.</a:t>
            </a:r>
            <a:endParaRPr lang="es-MX" sz="2200" dirty="0">
              <a:effectLst/>
              <a:latin typeface="Arial" panose="020B0604020202020204" pitchFamily="34" charset="0"/>
              <a:ea typeface="Calibri" panose="020F0502020204030204" pitchFamily="34" charset="0"/>
            </a:endParaRPr>
          </a:p>
        </p:txBody>
      </p:sp>
      <p:pic>
        <p:nvPicPr>
          <p:cNvPr id="4098" name="Picture 2" descr="Línea de ensamblaje para el Dash Pannel LH-RH del Opel Astra | Metrica (ES)">
            <a:extLst>
              <a:ext uri="{FF2B5EF4-FFF2-40B4-BE49-F238E27FC236}">
                <a16:creationId xmlns:a16="http://schemas.microsoft.com/office/drawing/2014/main" id="{283E31D5-24E1-4BCA-87B9-2F1771A2D2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5827" y="2529390"/>
            <a:ext cx="3611074" cy="2256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5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9">
            <a:extLst>
              <a:ext uri="{FF2B5EF4-FFF2-40B4-BE49-F238E27FC236}">
                <a16:creationId xmlns:a16="http://schemas.microsoft.com/office/drawing/2014/main" id="{2C7D7C94-41C0-4614-8A18-941174D4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64F9BFC-91EF-499B-B924-5C29468D177F}"/>
              </a:ext>
            </a:extLst>
          </p:cNvPr>
          <p:cNvSpPr>
            <a:spLocks noGrp="1"/>
          </p:cNvSpPr>
          <p:nvPr>
            <p:ph type="title"/>
          </p:nvPr>
        </p:nvSpPr>
        <p:spPr>
          <a:xfrm>
            <a:off x="-637917" y="1590073"/>
            <a:ext cx="5750449" cy="659166"/>
          </a:xfrm>
        </p:spPr>
        <p:txBody>
          <a:bodyPr vert="horz" lIns="91440" tIns="45720" rIns="91440" bIns="45720" rtlCol="0" anchor="b">
            <a:normAutofit fontScale="90000"/>
          </a:bodyPr>
          <a:lstStyle/>
          <a:p>
            <a:pPr algn="ctr"/>
            <a:r>
              <a:rPr lang="en-US" kern="1200" dirty="0">
                <a:solidFill>
                  <a:schemeClr val="tx2"/>
                </a:solidFill>
                <a:latin typeface="Times New Roman" panose="02020603050405020304" pitchFamily="18" charset="0"/>
                <a:cs typeface="Times New Roman" panose="02020603050405020304" pitchFamily="18" charset="0"/>
              </a:rPr>
              <a:t>Takt time</a:t>
            </a:r>
          </a:p>
        </p:txBody>
      </p:sp>
      <p:cxnSp>
        <p:nvCxnSpPr>
          <p:cNvPr id="21" name="Straight Connector 11">
            <a:extLst>
              <a:ext uri="{FF2B5EF4-FFF2-40B4-BE49-F238E27FC236}">
                <a16:creationId xmlns:a16="http://schemas.microsoft.com/office/drawing/2014/main" id="{61F6FBC1-6409-4059-B87B-1BE513242F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13">
            <a:extLst>
              <a:ext uri="{FF2B5EF4-FFF2-40B4-BE49-F238E27FC236}">
                <a16:creationId xmlns:a16="http://schemas.microsoft.com/office/drawing/2014/main" id="{E6A98E26-C7DC-48E3-8F50-FBF7F3C50F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5B3D45F-509E-43F3-B685-A5E78AD0D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6C53B0F8-0414-437D-87C2-23F48DF9C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B56551-40C7-4552-A11A-6D86B7EB08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5" name="Imagen 14" descr="Resultado de imagen para uanl">
            <a:extLst>
              <a:ext uri="{FF2B5EF4-FFF2-40B4-BE49-F238E27FC236}">
                <a16:creationId xmlns:a16="http://schemas.microsoft.com/office/drawing/2014/main" id="{78652846-37FB-4A96-8D6B-FBC9892B4AB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804" y="266700"/>
            <a:ext cx="1453515" cy="727710"/>
          </a:xfrm>
          <a:prstGeom prst="rect">
            <a:avLst/>
          </a:prstGeom>
          <a:noFill/>
        </p:spPr>
      </p:pic>
      <p:pic>
        <p:nvPicPr>
          <p:cNvPr id="23" name="Imagen 22" descr="Resultado de imagen para fime">
            <a:extLst>
              <a:ext uri="{FF2B5EF4-FFF2-40B4-BE49-F238E27FC236}">
                <a16:creationId xmlns:a16="http://schemas.microsoft.com/office/drawing/2014/main" id="{D734C029-2200-484A-8F76-9B34D4C4A4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27869" y="326950"/>
            <a:ext cx="1432560" cy="663575"/>
          </a:xfrm>
          <a:prstGeom prst="rect">
            <a:avLst/>
          </a:prstGeom>
          <a:noFill/>
        </p:spPr>
      </p:pic>
      <p:sp>
        <p:nvSpPr>
          <p:cNvPr id="4" name="Rectangle 2">
            <a:extLst>
              <a:ext uri="{FF2B5EF4-FFF2-40B4-BE49-F238E27FC236}">
                <a16:creationId xmlns:a16="http://schemas.microsoft.com/office/drawing/2014/main" id="{E884D7B8-6506-4C23-905D-19B2BBB4B82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Marcador de número de diapositiva 5">
            <a:extLst>
              <a:ext uri="{FF2B5EF4-FFF2-40B4-BE49-F238E27FC236}">
                <a16:creationId xmlns:a16="http://schemas.microsoft.com/office/drawing/2014/main" id="{221914A4-BCB1-4A48-809D-B83F0FCA3110}"/>
              </a:ext>
            </a:extLst>
          </p:cNvPr>
          <p:cNvSpPr>
            <a:spLocks noGrp="1"/>
          </p:cNvSpPr>
          <p:nvPr>
            <p:ph type="sldNum" sz="quarter" idx="12"/>
          </p:nvPr>
        </p:nvSpPr>
        <p:spPr>
          <a:xfrm>
            <a:off x="8814428" y="597486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A4586-C5B9-4815-BDE1-F4FD96C145D6}" type="slidenum">
              <a:rPr kumimoji="0" lang="es-MX" sz="2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MX"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CuadroTexto 23">
            <a:extLst>
              <a:ext uri="{FF2B5EF4-FFF2-40B4-BE49-F238E27FC236}">
                <a16:creationId xmlns:a16="http://schemas.microsoft.com/office/drawing/2014/main" id="{67450FE0-C40B-44C2-BD3E-95A311429C8A}"/>
              </a:ext>
            </a:extLst>
          </p:cNvPr>
          <p:cNvSpPr txBox="1"/>
          <p:nvPr/>
        </p:nvSpPr>
        <p:spPr>
          <a:xfrm>
            <a:off x="988063" y="2761885"/>
            <a:ext cx="6597746" cy="1154419"/>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s-ES" sz="2200" dirty="0">
                <a:solidFill>
                  <a:prstClr val="black"/>
                </a:solidFill>
                <a:latin typeface="Times New Roman" panose="02020603050405020304" pitchFamily="18" charset="0"/>
                <a:ea typeface="Calibri" panose="020F0502020204030204" pitchFamily="34" charset="0"/>
              </a:rPr>
              <a:t>E</a:t>
            </a:r>
            <a:r>
              <a:rPr kumimoji="0" lang="es-ES" sz="2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s un concepto empleado en producción que hace referencia al ritmo de fabricación que debemos mantener para responder a las demandas de los clientes. </a:t>
            </a:r>
            <a:endParaRPr kumimoji="0" lang="es-MX" sz="2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mn-cs"/>
            </a:endParaRPr>
          </a:p>
        </p:txBody>
      </p:sp>
      <p:pic>
        <p:nvPicPr>
          <p:cNvPr id="1026" name="Picture 2" descr="Amazon.com: Cronómetro Analógico : Alexa Skills">
            <a:extLst>
              <a:ext uri="{FF2B5EF4-FFF2-40B4-BE49-F238E27FC236}">
                <a16:creationId xmlns:a16="http://schemas.microsoft.com/office/drawing/2014/main" id="{3E98EC5B-E699-4554-8B62-36314CEF13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76521">
            <a:off x="7807993" y="2687521"/>
            <a:ext cx="3488104" cy="3488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62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2C7D7C94-41C0-4614-8A18-941174D4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64F9BFC-91EF-499B-B924-5C29468D177F}"/>
              </a:ext>
            </a:extLst>
          </p:cNvPr>
          <p:cNvSpPr>
            <a:spLocks noGrp="1"/>
          </p:cNvSpPr>
          <p:nvPr>
            <p:ph type="title"/>
          </p:nvPr>
        </p:nvSpPr>
        <p:spPr>
          <a:xfrm>
            <a:off x="988063" y="1548564"/>
            <a:ext cx="5750449" cy="659166"/>
          </a:xfrm>
        </p:spPr>
        <p:txBody>
          <a:bodyPr vert="horz" lIns="91440" tIns="45720" rIns="91440" bIns="45720" rtlCol="0" anchor="b">
            <a:normAutofit fontScale="90000"/>
          </a:bodyPr>
          <a:lstStyle/>
          <a:p>
            <a:r>
              <a:rPr lang="en-US" kern="1200" dirty="0" err="1">
                <a:solidFill>
                  <a:schemeClr val="tx2"/>
                </a:solidFill>
                <a:latin typeface="Times New Roman" panose="02020603050405020304" pitchFamily="18" charset="0"/>
                <a:cs typeface="Times New Roman" panose="02020603050405020304" pitchFamily="18" charset="0"/>
              </a:rPr>
              <a:t>Justificación</a:t>
            </a:r>
            <a:endParaRPr lang="en-US" kern="1200" dirty="0">
              <a:solidFill>
                <a:schemeClr val="tx2"/>
              </a:solidFill>
              <a:latin typeface="Times New Roman" panose="02020603050405020304" pitchFamily="18" charset="0"/>
              <a:cs typeface="Times New Roman" panose="02020603050405020304" pitchFamily="18" charset="0"/>
            </a:endParaRPr>
          </a:p>
        </p:txBody>
      </p:sp>
      <p:cxnSp>
        <p:nvCxnSpPr>
          <p:cNvPr id="21" name="Straight Connector 11">
            <a:extLst>
              <a:ext uri="{FF2B5EF4-FFF2-40B4-BE49-F238E27FC236}">
                <a16:creationId xmlns:a16="http://schemas.microsoft.com/office/drawing/2014/main" id="{61F6FBC1-6409-4059-B87B-1BE513242F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13">
            <a:extLst>
              <a:ext uri="{FF2B5EF4-FFF2-40B4-BE49-F238E27FC236}">
                <a16:creationId xmlns:a16="http://schemas.microsoft.com/office/drawing/2014/main" id="{E6A98E26-C7DC-48E3-8F50-FBF7F3C50F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5B3D45F-509E-43F3-B685-A5E78AD0D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6C53B0F8-0414-437D-87C2-23F48DF9C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B56551-40C7-4552-A11A-6D86B7EB08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5" name="Imagen 14" descr="Resultado de imagen para uanl">
            <a:extLst>
              <a:ext uri="{FF2B5EF4-FFF2-40B4-BE49-F238E27FC236}">
                <a16:creationId xmlns:a16="http://schemas.microsoft.com/office/drawing/2014/main" id="{78652846-37FB-4A96-8D6B-FBC9892B4AB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804" y="266700"/>
            <a:ext cx="1453515" cy="727710"/>
          </a:xfrm>
          <a:prstGeom prst="rect">
            <a:avLst/>
          </a:prstGeom>
          <a:noFill/>
        </p:spPr>
      </p:pic>
      <p:pic>
        <p:nvPicPr>
          <p:cNvPr id="23" name="Imagen 22" descr="Resultado de imagen para fime">
            <a:extLst>
              <a:ext uri="{FF2B5EF4-FFF2-40B4-BE49-F238E27FC236}">
                <a16:creationId xmlns:a16="http://schemas.microsoft.com/office/drawing/2014/main" id="{D734C029-2200-484A-8F76-9B34D4C4A4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27869" y="326950"/>
            <a:ext cx="1432560" cy="663575"/>
          </a:xfrm>
          <a:prstGeom prst="rect">
            <a:avLst/>
          </a:prstGeom>
          <a:noFill/>
        </p:spPr>
      </p:pic>
      <p:sp>
        <p:nvSpPr>
          <p:cNvPr id="4" name="Rectangle 2">
            <a:extLst>
              <a:ext uri="{FF2B5EF4-FFF2-40B4-BE49-F238E27FC236}">
                <a16:creationId xmlns:a16="http://schemas.microsoft.com/office/drawing/2014/main" id="{E884D7B8-6506-4C23-905D-19B2BBB4B82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6" name="Marcador de número de diapositiva 5">
            <a:extLst>
              <a:ext uri="{FF2B5EF4-FFF2-40B4-BE49-F238E27FC236}">
                <a16:creationId xmlns:a16="http://schemas.microsoft.com/office/drawing/2014/main" id="{221914A4-BCB1-4A48-809D-B83F0FCA3110}"/>
              </a:ext>
            </a:extLst>
          </p:cNvPr>
          <p:cNvSpPr>
            <a:spLocks noGrp="1"/>
          </p:cNvSpPr>
          <p:nvPr>
            <p:ph type="sldNum" sz="quarter" idx="12"/>
          </p:nvPr>
        </p:nvSpPr>
        <p:spPr>
          <a:xfrm>
            <a:off x="8814428" y="5974860"/>
            <a:ext cx="2743200" cy="365125"/>
          </a:xfrm>
        </p:spPr>
        <p:txBody>
          <a:bodyPr/>
          <a:lstStyle/>
          <a:p>
            <a:fld id="{BF0A4586-C5B9-4815-BDE1-F4FD96C145D6}" type="slidenum">
              <a:rPr lang="es-MX" sz="2800" smtClean="0">
                <a:solidFill>
                  <a:schemeClr val="tx1"/>
                </a:solidFill>
              </a:rPr>
              <a:t>5</a:t>
            </a:fld>
            <a:endParaRPr lang="es-MX" sz="2800" dirty="0">
              <a:solidFill>
                <a:schemeClr val="tx1"/>
              </a:solidFill>
            </a:endParaRPr>
          </a:p>
        </p:txBody>
      </p:sp>
      <p:sp>
        <p:nvSpPr>
          <p:cNvPr id="24" name="CuadroTexto 23">
            <a:extLst>
              <a:ext uri="{FF2B5EF4-FFF2-40B4-BE49-F238E27FC236}">
                <a16:creationId xmlns:a16="http://schemas.microsoft.com/office/drawing/2014/main" id="{67450FE0-C40B-44C2-BD3E-95A311429C8A}"/>
              </a:ext>
            </a:extLst>
          </p:cNvPr>
          <p:cNvSpPr txBox="1"/>
          <p:nvPr/>
        </p:nvSpPr>
        <p:spPr>
          <a:xfrm>
            <a:off x="1059817" y="2796747"/>
            <a:ext cx="10072366" cy="1516697"/>
          </a:xfrm>
          <a:prstGeom prst="rect">
            <a:avLst/>
          </a:prstGeom>
          <a:noFill/>
        </p:spPr>
        <p:txBody>
          <a:bodyPr wrap="square">
            <a:spAutoFit/>
          </a:bodyPr>
          <a:lstStyle/>
          <a:p>
            <a:pPr algn="just">
              <a:lnSpc>
                <a:spcPct val="107000"/>
              </a:lnSpc>
              <a:spcAft>
                <a:spcPts val="800"/>
              </a:spcAft>
            </a:pPr>
            <a:r>
              <a:rPr lang="es-ES" sz="2200" dirty="0">
                <a:effectLst/>
                <a:latin typeface="Times New Roman" panose="02020603050405020304" pitchFamily="18" charset="0"/>
                <a:ea typeface="Calibri" panose="020F0502020204030204" pitchFamily="34" charset="0"/>
              </a:rPr>
              <a:t>Actualmente en el proceso de ensamblado hay operaciones que son desempeñadas manualmente por los operadores, esto hace que algunos movimientos en la operación dependan del criterio y habilidad del operador, lo que puede provocar variación en el ritmo de producción, riesgos de seguridad y afectar la calidad.</a:t>
            </a:r>
            <a:endParaRPr lang="es-MX" sz="22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143595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2C7D7C94-41C0-4614-8A18-941174D4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64F9BFC-91EF-499B-B924-5C29468D177F}"/>
              </a:ext>
            </a:extLst>
          </p:cNvPr>
          <p:cNvSpPr>
            <a:spLocks noGrp="1"/>
          </p:cNvSpPr>
          <p:nvPr>
            <p:ph type="title"/>
          </p:nvPr>
        </p:nvSpPr>
        <p:spPr>
          <a:xfrm>
            <a:off x="988063" y="1548564"/>
            <a:ext cx="5750449" cy="659166"/>
          </a:xfrm>
        </p:spPr>
        <p:txBody>
          <a:bodyPr vert="horz" lIns="91440" tIns="45720" rIns="91440" bIns="45720" rtlCol="0" anchor="b">
            <a:normAutofit/>
          </a:bodyPr>
          <a:lstStyle/>
          <a:p>
            <a:r>
              <a:rPr lang="es-MX" sz="3200" kern="1200" dirty="0">
                <a:solidFill>
                  <a:schemeClr val="tx2"/>
                </a:solidFill>
                <a:latin typeface="Times New Roman" panose="02020603050405020304" pitchFamily="18" charset="0"/>
                <a:cs typeface="Times New Roman" panose="02020603050405020304" pitchFamily="18" charset="0"/>
              </a:rPr>
              <a:t>Hipótesis</a:t>
            </a:r>
            <a:endParaRPr lang="en-US" kern="1200" dirty="0">
              <a:solidFill>
                <a:schemeClr val="tx2"/>
              </a:solidFill>
              <a:latin typeface="Times New Roman" panose="02020603050405020304" pitchFamily="18" charset="0"/>
              <a:cs typeface="Times New Roman" panose="02020603050405020304" pitchFamily="18" charset="0"/>
            </a:endParaRPr>
          </a:p>
        </p:txBody>
      </p:sp>
      <p:cxnSp>
        <p:nvCxnSpPr>
          <p:cNvPr id="21" name="Straight Connector 11">
            <a:extLst>
              <a:ext uri="{FF2B5EF4-FFF2-40B4-BE49-F238E27FC236}">
                <a16:creationId xmlns:a16="http://schemas.microsoft.com/office/drawing/2014/main" id="{61F6FBC1-6409-4059-B87B-1BE513242F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13">
            <a:extLst>
              <a:ext uri="{FF2B5EF4-FFF2-40B4-BE49-F238E27FC236}">
                <a16:creationId xmlns:a16="http://schemas.microsoft.com/office/drawing/2014/main" id="{E6A98E26-C7DC-48E3-8F50-FBF7F3C50F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5B3D45F-509E-43F3-B685-A5E78AD0D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6C53B0F8-0414-437D-87C2-23F48DF9C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B56551-40C7-4552-A11A-6D86B7EB08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5" name="Imagen 14" descr="Resultado de imagen para uanl">
            <a:extLst>
              <a:ext uri="{FF2B5EF4-FFF2-40B4-BE49-F238E27FC236}">
                <a16:creationId xmlns:a16="http://schemas.microsoft.com/office/drawing/2014/main" id="{78652846-37FB-4A96-8D6B-FBC9892B4AB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804" y="266700"/>
            <a:ext cx="1453515" cy="727710"/>
          </a:xfrm>
          <a:prstGeom prst="rect">
            <a:avLst/>
          </a:prstGeom>
          <a:noFill/>
        </p:spPr>
      </p:pic>
      <p:pic>
        <p:nvPicPr>
          <p:cNvPr id="23" name="Imagen 22" descr="Resultado de imagen para fime">
            <a:extLst>
              <a:ext uri="{FF2B5EF4-FFF2-40B4-BE49-F238E27FC236}">
                <a16:creationId xmlns:a16="http://schemas.microsoft.com/office/drawing/2014/main" id="{D734C029-2200-484A-8F76-9B34D4C4A4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27869" y="326950"/>
            <a:ext cx="1432560" cy="663575"/>
          </a:xfrm>
          <a:prstGeom prst="rect">
            <a:avLst/>
          </a:prstGeom>
          <a:noFill/>
        </p:spPr>
      </p:pic>
      <p:sp>
        <p:nvSpPr>
          <p:cNvPr id="4" name="Rectangle 2">
            <a:extLst>
              <a:ext uri="{FF2B5EF4-FFF2-40B4-BE49-F238E27FC236}">
                <a16:creationId xmlns:a16="http://schemas.microsoft.com/office/drawing/2014/main" id="{E884D7B8-6506-4C23-905D-19B2BBB4B82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6" name="Marcador de número de diapositiva 5">
            <a:extLst>
              <a:ext uri="{FF2B5EF4-FFF2-40B4-BE49-F238E27FC236}">
                <a16:creationId xmlns:a16="http://schemas.microsoft.com/office/drawing/2014/main" id="{221914A4-BCB1-4A48-809D-B83F0FCA3110}"/>
              </a:ext>
            </a:extLst>
          </p:cNvPr>
          <p:cNvSpPr>
            <a:spLocks noGrp="1"/>
          </p:cNvSpPr>
          <p:nvPr>
            <p:ph type="sldNum" sz="quarter" idx="12"/>
          </p:nvPr>
        </p:nvSpPr>
        <p:spPr>
          <a:xfrm>
            <a:off x="8814428" y="5974860"/>
            <a:ext cx="2743200" cy="365125"/>
          </a:xfrm>
        </p:spPr>
        <p:txBody>
          <a:bodyPr/>
          <a:lstStyle/>
          <a:p>
            <a:fld id="{BF0A4586-C5B9-4815-BDE1-F4FD96C145D6}" type="slidenum">
              <a:rPr lang="es-MX" sz="2800" smtClean="0">
                <a:solidFill>
                  <a:schemeClr val="tx1"/>
                </a:solidFill>
              </a:rPr>
              <a:t>6</a:t>
            </a:fld>
            <a:endParaRPr lang="es-MX" sz="2800" dirty="0">
              <a:solidFill>
                <a:schemeClr val="tx1"/>
              </a:solidFill>
            </a:endParaRPr>
          </a:p>
        </p:txBody>
      </p:sp>
      <p:sp>
        <p:nvSpPr>
          <p:cNvPr id="24" name="CuadroTexto 23">
            <a:extLst>
              <a:ext uri="{FF2B5EF4-FFF2-40B4-BE49-F238E27FC236}">
                <a16:creationId xmlns:a16="http://schemas.microsoft.com/office/drawing/2014/main" id="{67450FE0-C40B-44C2-BD3E-95A311429C8A}"/>
              </a:ext>
            </a:extLst>
          </p:cNvPr>
          <p:cNvSpPr txBox="1"/>
          <p:nvPr/>
        </p:nvSpPr>
        <p:spPr>
          <a:xfrm>
            <a:off x="988061" y="2761884"/>
            <a:ext cx="10181685" cy="1154419"/>
          </a:xfrm>
          <a:prstGeom prst="rect">
            <a:avLst/>
          </a:prstGeom>
          <a:noFill/>
        </p:spPr>
        <p:txBody>
          <a:bodyPr wrap="square">
            <a:spAutoFit/>
          </a:bodyPr>
          <a:lstStyle/>
          <a:p>
            <a:pPr algn="just">
              <a:lnSpc>
                <a:spcPct val="107000"/>
              </a:lnSpc>
              <a:spcAft>
                <a:spcPts val="800"/>
              </a:spcAft>
            </a:pPr>
            <a:r>
              <a:rPr lang="es-ES" sz="2200" dirty="0">
                <a:effectLst/>
                <a:latin typeface="Times New Roman" panose="02020603050405020304" pitchFamily="18" charset="0"/>
                <a:ea typeface="Calibri" panose="020F0502020204030204" pitchFamily="34" charset="0"/>
              </a:rPr>
              <a:t>Se propone reducir los tiempos de espera, traslados innecesarios, riesgos de seguridad, ergonomía y aumentar la productividad con la creación de un modelo estandarizado en el proceso de ensamblado de ruedas, eje y motor eléctrico para trenes de carga.</a:t>
            </a:r>
            <a:endParaRPr lang="es-MX" sz="2200" dirty="0">
              <a:effectLst/>
              <a:latin typeface="Arial" panose="020B0604020202020204" pitchFamily="34" charset="0"/>
              <a:ea typeface="Calibri" panose="020F0502020204030204" pitchFamily="34" charset="0"/>
            </a:endParaRPr>
          </a:p>
        </p:txBody>
      </p:sp>
      <p:sp>
        <p:nvSpPr>
          <p:cNvPr id="25" name="Título 1">
            <a:extLst>
              <a:ext uri="{FF2B5EF4-FFF2-40B4-BE49-F238E27FC236}">
                <a16:creationId xmlns:a16="http://schemas.microsoft.com/office/drawing/2014/main" id="{765666CD-28CB-4014-ACEB-7589C8C62261}"/>
              </a:ext>
            </a:extLst>
          </p:cNvPr>
          <p:cNvSpPr txBox="1">
            <a:spLocks/>
          </p:cNvSpPr>
          <p:nvPr/>
        </p:nvSpPr>
        <p:spPr>
          <a:xfrm>
            <a:off x="988061" y="4348653"/>
            <a:ext cx="5750449" cy="6591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3200" dirty="0">
                <a:solidFill>
                  <a:schemeClr val="tx2"/>
                </a:solidFill>
                <a:latin typeface="Times New Roman" panose="02020603050405020304" pitchFamily="18" charset="0"/>
                <a:cs typeface="Times New Roman" panose="02020603050405020304" pitchFamily="18" charset="0"/>
              </a:rPr>
              <a:t>Objetivo</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26" name="CuadroTexto 25">
            <a:extLst>
              <a:ext uri="{FF2B5EF4-FFF2-40B4-BE49-F238E27FC236}">
                <a16:creationId xmlns:a16="http://schemas.microsoft.com/office/drawing/2014/main" id="{F9BE8FF0-BA80-4597-9E05-26ED050ADAFF}"/>
              </a:ext>
            </a:extLst>
          </p:cNvPr>
          <p:cNvSpPr txBox="1"/>
          <p:nvPr/>
        </p:nvSpPr>
        <p:spPr>
          <a:xfrm>
            <a:off x="988061" y="5204426"/>
            <a:ext cx="10181685" cy="792140"/>
          </a:xfrm>
          <a:prstGeom prst="rect">
            <a:avLst/>
          </a:prstGeom>
          <a:noFill/>
        </p:spPr>
        <p:txBody>
          <a:bodyPr wrap="square">
            <a:spAutoFit/>
          </a:bodyPr>
          <a:lstStyle/>
          <a:p>
            <a:pPr algn="just">
              <a:lnSpc>
                <a:spcPct val="107000"/>
              </a:lnSpc>
              <a:spcAft>
                <a:spcPts val="800"/>
              </a:spcAft>
            </a:pPr>
            <a:r>
              <a:rPr lang="es-ES" sz="2200" dirty="0">
                <a:effectLst/>
                <a:latin typeface="Times New Roman" panose="02020603050405020304" pitchFamily="18" charset="0"/>
                <a:ea typeface="Calibri" panose="020F0502020204030204" pitchFamily="34" charset="0"/>
              </a:rPr>
              <a:t>Reducir el tiempo de producción y ensamble que lleva </a:t>
            </a:r>
            <a:r>
              <a:rPr lang="es-ES" sz="2200" dirty="0">
                <a:latin typeface="Times New Roman" panose="02020603050405020304" pitchFamily="18" charset="0"/>
                <a:ea typeface="Calibri" panose="020F0502020204030204" pitchFamily="34" charset="0"/>
              </a:rPr>
              <a:t>el ensamble </a:t>
            </a:r>
            <a:r>
              <a:rPr lang="es-ES" sz="2200" dirty="0">
                <a:effectLst/>
                <a:latin typeface="Times New Roman" panose="02020603050405020304" pitchFamily="18" charset="0"/>
                <a:ea typeface="Calibri" panose="020F0502020204030204" pitchFamily="34" charset="0"/>
              </a:rPr>
              <a:t>de los ejes, las ruedas y los motores eléctricos (combo).</a:t>
            </a:r>
            <a:endParaRPr lang="es-MX" sz="22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04817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2C7D7C94-41C0-4614-8A18-941174D4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64F9BFC-91EF-499B-B924-5C29468D177F}"/>
              </a:ext>
            </a:extLst>
          </p:cNvPr>
          <p:cNvSpPr>
            <a:spLocks noGrp="1"/>
          </p:cNvSpPr>
          <p:nvPr>
            <p:ph type="title"/>
          </p:nvPr>
        </p:nvSpPr>
        <p:spPr>
          <a:xfrm>
            <a:off x="988063" y="1548564"/>
            <a:ext cx="5750449" cy="659166"/>
          </a:xfrm>
        </p:spPr>
        <p:txBody>
          <a:bodyPr vert="horz" lIns="91440" tIns="45720" rIns="91440" bIns="45720" rtlCol="0" anchor="b">
            <a:normAutofit/>
          </a:bodyPr>
          <a:lstStyle/>
          <a:p>
            <a:r>
              <a:rPr lang="es-MX" sz="3200" kern="1200" dirty="0">
                <a:solidFill>
                  <a:schemeClr val="tx2"/>
                </a:solidFill>
                <a:latin typeface="Times New Roman" panose="02020603050405020304" pitchFamily="18" charset="0"/>
                <a:cs typeface="Times New Roman" panose="02020603050405020304" pitchFamily="18" charset="0"/>
              </a:rPr>
              <a:t>Antecedentes</a:t>
            </a:r>
            <a:endParaRPr lang="en-US" kern="1200" dirty="0">
              <a:solidFill>
                <a:schemeClr val="tx2"/>
              </a:solidFill>
              <a:latin typeface="Times New Roman" panose="02020603050405020304" pitchFamily="18" charset="0"/>
              <a:cs typeface="Times New Roman" panose="02020603050405020304" pitchFamily="18" charset="0"/>
            </a:endParaRPr>
          </a:p>
        </p:txBody>
      </p:sp>
      <p:cxnSp>
        <p:nvCxnSpPr>
          <p:cNvPr id="21" name="Straight Connector 11">
            <a:extLst>
              <a:ext uri="{FF2B5EF4-FFF2-40B4-BE49-F238E27FC236}">
                <a16:creationId xmlns:a16="http://schemas.microsoft.com/office/drawing/2014/main" id="{61F6FBC1-6409-4059-B87B-1BE513242F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13">
            <a:extLst>
              <a:ext uri="{FF2B5EF4-FFF2-40B4-BE49-F238E27FC236}">
                <a16:creationId xmlns:a16="http://schemas.microsoft.com/office/drawing/2014/main" id="{E6A98E26-C7DC-48E3-8F50-FBF7F3C50F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5B3D45F-509E-43F3-B685-A5E78AD0D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6C53B0F8-0414-437D-87C2-23F48DF9C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B56551-40C7-4552-A11A-6D86B7EB08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5" name="Imagen 14" descr="Resultado de imagen para uanl">
            <a:extLst>
              <a:ext uri="{FF2B5EF4-FFF2-40B4-BE49-F238E27FC236}">
                <a16:creationId xmlns:a16="http://schemas.microsoft.com/office/drawing/2014/main" id="{78652846-37FB-4A96-8D6B-FBC9892B4AB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804" y="266700"/>
            <a:ext cx="1453515" cy="727710"/>
          </a:xfrm>
          <a:prstGeom prst="rect">
            <a:avLst/>
          </a:prstGeom>
          <a:noFill/>
        </p:spPr>
      </p:pic>
      <p:pic>
        <p:nvPicPr>
          <p:cNvPr id="23" name="Imagen 22" descr="Resultado de imagen para fime">
            <a:extLst>
              <a:ext uri="{FF2B5EF4-FFF2-40B4-BE49-F238E27FC236}">
                <a16:creationId xmlns:a16="http://schemas.microsoft.com/office/drawing/2014/main" id="{D734C029-2200-484A-8F76-9B34D4C4A4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27869" y="326950"/>
            <a:ext cx="1432560" cy="663575"/>
          </a:xfrm>
          <a:prstGeom prst="rect">
            <a:avLst/>
          </a:prstGeom>
          <a:noFill/>
        </p:spPr>
      </p:pic>
      <p:sp>
        <p:nvSpPr>
          <p:cNvPr id="4" name="Rectangle 2">
            <a:extLst>
              <a:ext uri="{FF2B5EF4-FFF2-40B4-BE49-F238E27FC236}">
                <a16:creationId xmlns:a16="http://schemas.microsoft.com/office/drawing/2014/main" id="{E884D7B8-6506-4C23-905D-19B2BBB4B82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6" name="Marcador de número de diapositiva 5">
            <a:extLst>
              <a:ext uri="{FF2B5EF4-FFF2-40B4-BE49-F238E27FC236}">
                <a16:creationId xmlns:a16="http://schemas.microsoft.com/office/drawing/2014/main" id="{221914A4-BCB1-4A48-809D-B83F0FCA3110}"/>
              </a:ext>
            </a:extLst>
          </p:cNvPr>
          <p:cNvSpPr>
            <a:spLocks noGrp="1"/>
          </p:cNvSpPr>
          <p:nvPr>
            <p:ph type="sldNum" sz="quarter" idx="12"/>
          </p:nvPr>
        </p:nvSpPr>
        <p:spPr>
          <a:xfrm>
            <a:off x="8814428" y="5974860"/>
            <a:ext cx="2743200" cy="365125"/>
          </a:xfrm>
        </p:spPr>
        <p:txBody>
          <a:bodyPr/>
          <a:lstStyle/>
          <a:p>
            <a:fld id="{BF0A4586-C5B9-4815-BDE1-F4FD96C145D6}" type="slidenum">
              <a:rPr lang="es-MX" sz="2800" smtClean="0">
                <a:solidFill>
                  <a:schemeClr val="tx1"/>
                </a:solidFill>
              </a:rPr>
              <a:t>7</a:t>
            </a:fld>
            <a:endParaRPr lang="es-MX" sz="2800" dirty="0">
              <a:solidFill>
                <a:schemeClr val="tx1"/>
              </a:solidFill>
            </a:endParaRPr>
          </a:p>
        </p:txBody>
      </p:sp>
      <p:graphicFrame>
        <p:nvGraphicFramePr>
          <p:cNvPr id="3" name="Tabla 2">
            <a:extLst>
              <a:ext uri="{FF2B5EF4-FFF2-40B4-BE49-F238E27FC236}">
                <a16:creationId xmlns:a16="http://schemas.microsoft.com/office/drawing/2014/main" id="{D58CD9FC-B3BB-4C25-B671-CBD8A2076FE8}"/>
              </a:ext>
            </a:extLst>
          </p:cNvPr>
          <p:cNvGraphicFramePr>
            <a:graphicFrameLocks noGrp="1"/>
          </p:cNvGraphicFramePr>
          <p:nvPr>
            <p:extLst>
              <p:ext uri="{D42A27DB-BD31-4B8C-83A1-F6EECF244321}">
                <p14:modId xmlns:p14="http://schemas.microsoft.com/office/powerpoint/2010/main" val="516596929"/>
              </p:ext>
            </p:extLst>
          </p:nvPr>
        </p:nvGraphicFramePr>
        <p:xfrm>
          <a:off x="2099883" y="2293291"/>
          <a:ext cx="8016284" cy="4013809"/>
        </p:xfrm>
        <a:graphic>
          <a:graphicData uri="http://schemas.openxmlformats.org/drawingml/2006/table">
            <a:tbl>
              <a:tblPr firstRow="1" firstCol="1" bandRow="1">
                <a:tableStyleId>{5C22544A-7EE6-4342-B048-85BDC9FD1C3A}</a:tableStyleId>
              </a:tblPr>
              <a:tblGrid>
                <a:gridCol w="1395742">
                  <a:extLst>
                    <a:ext uri="{9D8B030D-6E8A-4147-A177-3AD203B41FA5}">
                      <a16:colId xmlns:a16="http://schemas.microsoft.com/office/drawing/2014/main" val="1966674303"/>
                    </a:ext>
                  </a:extLst>
                </a:gridCol>
                <a:gridCol w="965942">
                  <a:extLst>
                    <a:ext uri="{9D8B030D-6E8A-4147-A177-3AD203B41FA5}">
                      <a16:colId xmlns:a16="http://schemas.microsoft.com/office/drawing/2014/main" val="1333574045"/>
                    </a:ext>
                  </a:extLst>
                </a:gridCol>
                <a:gridCol w="2996783">
                  <a:extLst>
                    <a:ext uri="{9D8B030D-6E8A-4147-A177-3AD203B41FA5}">
                      <a16:colId xmlns:a16="http://schemas.microsoft.com/office/drawing/2014/main" val="109051087"/>
                    </a:ext>
                  </a:extLst>
                </a:gridCol>
                <a:gridCol w="2657817">
                  <a:extLst>
                    <a:ext uri="{9D8B030D-6E8A-4147-A177-3AD203B41FA5}">
                      <a16:colId xmlns:a16="http://schemas.microsoft.com/office/drawing/2014/main" val="1462890872"/>
                    </a:ext>
                  </a:extLst>
                </a:gridCol>
              </a:tblGrid>
              <a:tr h="182792">
                <a:tc>
                  <a:txBody>
                    <a:bodyPr/>
                    <a:lstStyle/>
                    <a:p>
                      <a:pPr>
                        <a:spcAft>
                          <a:spcPts val="0"/>
                        </a:spcAft>
                      </a:pPr>
                      <a:r>
                        <a:rPr lang="es-MX" sz="1100">
                          <a:effectLst/>
                        </a:rPr>
                        <a:t>Nombre</a:t>
                      </a:r>
                      <a:endParaRPr lang="es-MX"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s-MX" sz="1100">
                          <a:effectLst/>
                        </a:rPr>
                        <a:t>Fecha</a:t>
                      </a:r>
                      <a:endParaRPr lang="es-MX"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s-MX" sz="1100">
                          <a:effectLst/>
                        </a:rPr>
                        <a:t>Descripción</a:t>
                      </a:r>
                      <a:endParaRPr lang="es-MX"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s-MX" sz="1100">
                          <a:effectLst/>
                        </a:rPr>
                        <a:t>Ilustración</a:t>
                      </a:r>
                      <a:endParaRPr lang="es-MX"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6575649"/>
                  </a:ext>
                </a:extLst>
              </a:tr>
              <a:tr h="1163222">
                <a:tc>
                  <a:txBody>
                    <a:bodyPr/>
                    <a:lstStyle/>
                    <a:p>
                      <a:pPr>
                        <a:spcAft>
                          <a:spcPts val="0"/>
                        </a:spcAft>
                      </a:pPr>
                      <a:r>
                        <a:rPr lang="es-MX" sz="1000">
                          <a:effectLst/>
                        </a:rPr>
                        <a:t>Propuesta en estandarización de procesos en planta de producción de ensamble de línea de calzado para Dama</a:t>
                      </a:r>
                      <a:endParaRPr lang="es-MX"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s-MX" sz="1000">
                          <a:effectLst/>
                        </a:rPr>
                        <a:t>01 de diciembre de 2015</a:t>
                      </a:r>
                      <a:endParaRPr lang="es-MX"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s-MX" sz="1000" dirty="0">
                          <a:effectLst/>
                        </a:rPr>
                        <a:t>En el inicio de la investigación se evidencia un problema de prácticas de producción no adecuadas en la planta de ensamble que no permiten aumentar la productividad en la producción, para atacar esta problemática se realiza un estudio de métodos y tiempos soportado de una distribución en planta que se acople y de solución a esta principal problemática.</a:t>
                      </a:r>
                      <a:endParaRPr lang="es-MX"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endParaRPr lang="es-MX"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04299083"/>
                  </a:ext>
                </a:extLst>
              </a:tr>
              <a:tr h="1163222">
                <a:tc>
                  <a:txBody>
                    <a:bodyPr/>
                    <a:lstStyle/>
                    <a:p>
                      <a:pPr>
                        <a:spcAft>
                          <a:spcPts val="0"/>
                        </a:spcAft>
                      </a:pPr>
                      <a:r>
                        <a:rPr lang="es-MX" sz="1000">
                          <a:effectLst/>
                        </a:rPr>
                        <a:t>Modelo de Estandarización del Trabajo y Rediseño del Layout para Incrementar la Eficiencia en los Procesos de Ensamble.</a:t>
                      </a:r>
                      <a:endParaRPr lang="es-MX"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s-MX" sz="1000">
                          <a:effectLst/>
                        </a:rPr>
                        <a:t>08 de agosto de 2020</a:t>
                      </a:r>
                      <a:endParaRPr lang="es-MX"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s-MX" sz="1000" dirty="0">
                          <a:effectLst/>
                        </a:rPr>
                        <a:t>El presente estudio aborda el problema de ineficiencia en una línea de ensamble de sanitarios. En este contexto, el siguiente caso de estudio propone un modelo de estandarización de trabajo integrado por las técnicas de Ingeniería de Métodos.</a:t>
                      </a:r>
                      <a:endParaRPr lang="es-MX"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s-MX" sz="1100">
                          <a:effectLst/>
                        </a:rPr>
                        <a:t>  </a:t>
                      </a:r>
                      <a:endParaRPr lang="es-MX"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56418026"/>
                  </a:ext>
                </a:extLst>
              </a:tr>
              <a:tr h="1504573">
                <a:tc>
                  <a:txBody>
                    <a:bodyPr/>
                    <a:lstStyle/>
                    <a:p>
                      <a:pPr>
                        <a:spcAft>
                          <a:spcPts val="0"/>
                        </a:spcAft>
                      </a:pPr>
                      <a:r>
                        <a:rPr lang="es-MX" sz="1000">
                          <a:effectLst/>
                        </a:rPr>
                        <a:t>Propuesta de estandarización de procesos en el área de Fibra de vidrio en una empresa de fabricación de Carrocerías</a:t>
                      </a:r>
                      <a:endParaRPr lang="es-MX"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s-MX" sz="1000">
                          <a:effectLst/>
                        </a:rPr>
                        <a:t>2020</a:t>
                      </a:r>
                      <a:endParaRPr lang="es-MX"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0"/>
                        </a:spcAft>
                      </a:pPr>
                      <a:r>
                        <a:rPr lang="es-MX" sz="1000">
                          <a:effectLst/>
                        </a:rPr>
                        <a:t>Debido a la existencia de muchos problemas aún por resolver en el área se propondrá estandarizar todo el proceso productivo en el área de fibra de vidrio, enfocado a solucionar las no conformidades y demás desperdicios en los puntos críticos del proceso.</a:t>
                      </a:r>
                      <a:endParaRPr lang="es-MX"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endParaRPr lang="es-MX"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5604300"/>
                  </a:ext>
                </a:extLst>
              </a:tr>
            </a:tbl>
          </a:graphicData>
        </a:graphic>
      </p:graphicFrame>
      <p:pic>
        <p:nvPicPr>
          <p:cNvPr id="5122" name="Imagen 3">
            <a:extLst>
              <a:ext uri="{FF2B5EF4-FFF2-40B4-BE49-F238E27FC236}">
                <a16:creationId xmlns:a16="http://schemas.microsoft.com/office/drawing/2014/main" id="{95895583-6DB5-45C5-AF09-06D460EA26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500" t="2284" r="1161" b="4129"/>
          <a:stretch>
            <a:fillRect/>
          </a:stretch>
        </p:blipFill>
        <p:spPr bwMode="auto">
          <a:xfrm>
            <a:off x="7804992" y="2554967"/>
            <a:ext cx="1876425" cy="931862"/>
          </a:xfrm>
          <a:prstGeom prst="rect">
            <a:avLst/>
          </a:prstGeom>
          <a:noFill/>
          <a:extLst>
            <a:ext uri="{909E8E84-426E-40DD-AFC4-6F175D3DCCD1}">
              <a14:hiddenFill xmlns:a14="http://schemas.microsoft.com/office/drawing/2010/main">
                <a:solidFill>
                  <a:srgbClr val="FFFFFF"/>
                </a:solidFill>
              </a14:hiddenFill>
            </a:ext>
          </a:extLst>
        </p:spPr>
      </p:pic>
      <p:pic>
        <p:nvPicPr>
          <p:cNvPr id="5123" name="Imagen 2">
            <a:extLst>
              <a:ext uri="{FF2B5EF4-FFF2-40B4-BE49-F238E27FC236}">
                <a16:creationId xmlns:a16="http://schemas.microsoft.com/office/drawing/2014/main" id="{EF3FEDA8-4628-4C4C-A7EE-D1FE669649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0670" y="3656535"/>
            <a:ext cx="1563687"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21" name="Imagen 4">
            <a:extLst>
              <a:ext uri="{FF2B5EF4-FFF2-40B4-BE49-F238E27FC236}">
                <a16:creationId xmlns:a16="http://schemas.microsoft.com/office/drawing/2014/main" id="{2516DDD7-55A2-4CA0-B8B2-691160A882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6997" y="5018719"/>
            <a:ext cx="2074862" cy="1135062"/>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67F2525C-2430-42E4-884B-41106C13697C}"/>
              </a:ext>
            </a:extLst>
          </p:cNvPr>
          <p:cNvSpPr txBox="1"/>
          <p:nvPr/>
        </p:nvSpPr>
        <p:spPr>
          <a:xfrm>
            <a:off x="2219049" y="6230262"/>
            <a:ext cx="1030539" cy="369332"/>
          </a:xfrm>
          <a:prstGeom prst="rect">
            <a:avLst/>
          </a:prstGeom>
          <a:noFill/>
        </p:spPr>
        <p:txBody>
          <a:bodyPr wrap="none" rtlCol="0">
            <a:spAutoFit/>
          </a:bodyPr>
          <a:lstStyle/>
          <a:p>
            <a:r>
              <a:rPr lang="es-MX" dirty="0"/>
              <a:t>Cuadro 1</a:t>
            </a:r>
          </a:p>
        </p:txBody>
      </p:sp>
    </p:spTree>
    <p:extLst>
      <p:ext uri="{BB962C8B-B14F-4D97-AF65-F5344CB8AC3E}">
        <p14:creationId xmlns:p14="http://schemas.microsoft.com/office/powerpoint/2010/main" val="231578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9">
            <a:extLst>
              <a:ext uri="{FF2B5EF4-FFF2-40B4-BE49-F238E27FC236}">
                <a16:creationId xmlns:a16="http://schemas.microsoft.com/office/drawing/2014/main" id="{2C7D7C94-41C0-4614-8A18-941174D4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64F9BFC-91EF-499B-B924-5C29468D177F}"/>
              </a:ext>
            </a:extLst>
          </p:cNvPr>
          <p:cNvSpPr>
            <a:spLocks noGrp="1"/>
          </p:cNvSpPr>
          <p:nvPr>
            <p:ph type="title"/>
          </p:nvPr>
        </p:nvSpPr>
        <p:spPr>
          <a:xfrm>
            <a:off x="988063" y="2732249"/>
            <a:ext cx="8011527" cy="1649022"/>
          </a:xfrm>
        </p:spPr>
        <p:txBody>
          <a:bodyPr vert="horz" lIns="91440" tIns="45720" rIns="91440" bIns="45720" rtlCol="0" anchor="b">
            <a:normAutofit fontScale="90000"/>
          </a:bodyPr>
          <a:lstStyle/>
          <a:p>
            <a:r>
              <a:rPr lang="en-US" sz="6000" kern="1200" dirty="0">
                <a:solidFill>
                  <a:schemeClr val="tx2"/>
                </a:solidFill>
                <a:latin typeface="Times New Roman" panose="02020603050405020304" pitchFamily="18" charset="0"/>
                <a:cs typeface="Times New Roman" panose="02020603050405020304" pitchFamily="18" charset="0"/>
              </a:rPr>
              <a:t>DESARROLLO EXPERIMENTAL</a:t>
            </a:r>
          </a:p>
        </p:txBody>
      </p:sp>
      <p:cxnSp>
        <p:nvCxnSpPr>
          <p:cNvPr id="21" name="Straight Connector 11">
            <a:extLst>
              <a:ext uri="{FF2B5EF4-FFF2-40B4-BE49-F238E27FC236}">
                <a16:creationId xmlns:a16="http://schemas.microsoft.com/office/drawing/2014/main" id="{61F6FBC1-6409-4059-B87B-1BE513242F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13">
            <a:extLst>
              <a:ext uri="{FF2B5EF4-FFF2-40B4-BE49-F238E27FC236}">
                <a16:creationId xmlns:a16="http://schemas.microsoft.com/office/drawing/2014/main" id="{E6A98E26-C7DC-48E3-8F50-FBF7F3C50F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5B3D45F-509E-43F3-B685-A5E78AD0D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6C53B0F8-0414-437D-87C2-23F48DF9C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B56551-40C7-4552-A11A-6D86B7EB08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5" name="Imagen 14" descr="Resultado de imagen para uanl">
            <a:extLst>
              <a:ext uri="{FF2B5EF4-FFF2-40B4-BE49-F238E27FC236}">
                <a16:creationId xmlns:a16="http://schemas.microsoft.com/office/drawing/2014/main" id="{78652846-37FB-4A96-8D6B-FBC9892B4AB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804" y="266700"/>
            <a:ext cx="1453515" cy="727710"/>
          </a:xfrm>
          <a:prstGeom prst="rect">
            <a:avLst/>
          </a:prstGeom>
          <a:noFill/>
        </p:spPr>
      </p:pic>
      <p:pic>
        <p:nvPicPr>
          <p:cNvPr id="23" name="Imagen 22" descr="Resultado de imagen para fime">
            <a:extLst>
              <a:ext uri="{FF2B5EF4-FFF2-40B4-BE49-F238E27FC236}">
                <a16:creationId xmlns:a16="http://schemas.microsoft.com/office/drawing/2014/main" id="{D734C029-2200-484A-8F76-9B34D4C4A4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27869" y="326950"/>
            <a:ext cx="1432560" cy="663575"/>
          </a:xfrm>
          <a:prstGeom prst="rect">
            <a:avLst/>
          </a:prstGeom>
          <a:noFill/>
        </p:spPr>
      </p:pic>
      <p:sp>
        <p:nvSpPr>
          <p:cNvPr id="4" name="Rectangle 2">
            <a:extLst>
              <a:ext uri="{FF2B5EF4-FFF2-40B4-BE49-F238E27FC236}">
                <a16:creationId xmlns:a16="http://schemas.microsoft.com/office/drawing/2014/main" id="{E884D7B8-6506-4C23-905D-19B2BBB4B82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Marcador de número de diapositiva 5">
            <a:extLst>
              <a:ext uri="{FF2B5EF4-FFF2-40B4-BE49-F238E27FC236}">
                <a16:creationId xmlns:a16="http://schemas.microsoft.com/office/drawing/2014/main" id="{221914A4-BCB1-4A48-809D-B83F0FCA3110}"/>
              </a:ext>
            </a:extLst>
          </p:cNvPr>
          <p:cNvSpPr>
            <a:spLocks noGrp="1"/>
          </p:cNvSpPr>
          <p:nvPr>
            <p:ph type="sldNum" sz="quarter" idx="12"/>
          </p:nvPr>
        </p:nvSpPr>
        <p:spPr>
          <a:xfrm>
            <a:off x="8814428" y="597486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A4586-C5B9-4815-BDE1-F4FD96C145D6}" type="slidenum">
              <a:rPr kumimoji="0" lang="es-MX" sz="2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MX"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1652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9">
            <a:extLst>
              <a:ext uri="{FF2B5EF4-FFF2-40B4-BE49-F238E27FC236}">
                <a16:creationId xmlns:a16="http://schemas.microsoft.com/office/drawing/2014/main" id="{2C7D7C94-41C0-4614-8A18-941174D4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Connector 11">
            <a:extLst>
              <a:ext uri="{FF2B5EF4-FFF2-40B4-BE49-F238E27FC236}">
                <a16:creationId xmlns:a16="http://schemas.microsoft.com/office/drawing/2014/main" id="{61F6FBC1-6409-4059-B87B-1BE513242F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13">
            <a:extLst>
              <a:ext uri="{FF2B5EF4-FFF2-40B4-BE49-F238E27FC236}">
                <a16:creationId xmlns:a16="http://schemas.microsoft.com/office/drawing/2014/main" id="{E6A98E26-C7DC-48E3-8F50-FBF7F3C50F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5B3D45F-509E-43F3-B685-A5E78AD0D8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6C53B0F8-0414-437D-87C2-23F48DF9C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B56551-40C7-4552-A11A-6D86B7EB08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5" name="Imagen 14" descr="Resultado de imagen para uanl">
            <a:extLst>
              <a:ext uri="{FF2B5EF4-FFF2-40B4-BE49-F238E27FC236}">
                <a16:creationId xmlns:a16="http://schemas.microsoft.com/office/drawing/2014/main" id="{78652846-37FB-4A96-8D6B-FBC9892B4AB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804" y="266700"/>
            <a:ext cx="1453515" cy="727710"/>
          </a:xfrm>
          <a:prstGeom prst="rect">
            <a:avLst/>
          </a:prstGeom>
          <a:noFill/>
        </p:spPr>
      </p:pic>
      <p:pic>
        <p:nvPicPr>
          <p:cNvPr id="23" name="Imagen 22" descr="Resultado de imagen para fime">
            <a:extLst>
              <a:ext uri="{FF2B5EF4-FFF2-40B4-BE49-F238E27FC236}">
                <a16:creationId xmlns:a16="http://schemas.microsoft.com/office/drawing/2014/main" id="{D734C029-2200-484A-8F76-9B34D4C4A4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27869" y="326950"/>
            <a:ext cx="1432560" cy="663575"/>
          </a:xfrm>
          <a:prstGeom prst="rect">
            <a:avLst/>
          </a:prstGeom>
          <a:noFill/>
        </p:spPr>
      </p:pic>
      <p:sp>
        <p:nvSpPr>
          <p:cNvPr id="4" name="Rectangle 2">
            <a:extLst>
              <a:ext uri="{FF2B5EF4-FFF2-40B4-BE49-F238E27FC236}">
                <a16:creationId xmlns:a16="http://schemas.microsoft.com/office/drawing/2014/main" id="{E884D7B8-6506-4C23-905D-19B2BBB4B82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Marcador de número de diapositiva 5">
            <a:extLst>
              <a:ext uri="{FF2B5EF4-FFF2-40B4-BE49-F238E27FC236}">
                <a16:creationId xmlns:a16="http://schemas.microsoft.com/office/drawing/2014/main" id="{221914A4-BCB1-4A48-809D-B83F0FCA3110}"/>
              </a:ext>
            </a:extLst>
          </p:cNvPr>
          <p:cNvSpPr>
            <a:spLocks noGrp="1"/>
          </p:cNvSpPr>
          <p:nvPr>
            <p:ph type="sldNum" sz="quarter" idx="12"/>
          </p:nvPr>
        </p:nvSpPr>
        <p:spPr>
          <a:xfrm>
            <a:off x="8814428" y="597486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0A4586-C5B9-4815-BDE1-F4FD96C145D6}" type="slidenum">
              <a:rPr kumimoji="0" lang="es-MX" sz="2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MX"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CuadroTexto 24">
            <a:extLst>
              <a:ext uri="{FF2B5EF4-FFF2-40B4-BE49-F238E27FC236}">
                <a16:creationId xmlns:a16="http://schemas.microsoft.com/office/drawing/2014/main" id="{A3AB3F2F-88D6-4F8D-8433-7E165F70C782}"/>
              </a:ext>
            </a:extLst>
          </p:cNvPr>
          <p:cNvSpPr txBox="1"/>
          <p:nvPr/>
        </p:nvSpPr>
        <p:spPr>
          <a:xfrm>
            <a:off x="988063" y="1473763"/>
            <a:ext cx="6472913" cy="1656479"/>
          </a:xfrm>
          <a:prstGeom prst="rect">
            <a:avLst/>
          </a:prstGeom>
          <a:noFill/>
        </p:spPr>
        <p:txBody>
          <a:bodyPr wrap="square">
            <a:spAutoFit/>
          </a:bodyPr>
          <a:lstStyle/>
          <a:p>
            <a:pPr algn="just">
              <a:lnSpc>
                <a:spcPct val="107000"/>
              </a:lnSpc>
              <a:spcAft>
                <a:spcPts val="800"/>
              </a:spcAft>
            </a:pPr>
            <a:r>
              <a:rPr lang="es-MX" b="1" dirty="0">
                <a:latin typeface="Times New Roman" panose="02020603050405020304" pitchFamily="18" charset="0"/>
                <a:ea typeface="Calibri" panose="020F0502020204030204" pitchFamily="34" charset="0"/>
              </a:rPr>
              <a:t>Planteamiento del problema</a:t>
            </a:r>
            <a:endParaRPr lang="es-MX" sz="1800" b="1" dirty="0">
              <a:effectLst/>
              <a:latin typeface="Times New Roman" panose="02020603050405020304" pitchFamily="18" charset="0"/>
              <a:ea typeface="Calibri" panose="020F0502020204030204" pitchFamily="34" charset="0"/>
            </a:endParaRPr>
          </a:p>
          <a:p>
            <a:pPr algn="just">
              <a:lnSpc>
                <a:spcPct val="107000"/>
              </a:lnSpc>
              <a:spcAft>
                <a:spcPts val="800"/>
              </a:spcAft>
            </a:pPr>
            <a:r>
              <a:rPr lang="es-MX" sz="1800" dirty="0">
                <a:effectLst/>
                <a:latin typeface="Times New Roman" panose="02020603050405020304" pitchFamily="18" charset="0"/>
                <a:ea typeface="Calibri" panose="020F0502020204030204" pitchFamily="34" charset="0"/>
              </a:rPr>
              <a:t>Los procesos son desempeñados manualmente por los operadores, esto hace que algunos movimientos de las operaciones dependan del criterio, habilidades, o entrenamiento, pudiendo generar variación y afectación en el ritmo de la producción</a:t>
            </a:r>
            <a:endParaRPr lang="es-MX" sz="2200" dirty="0">
              <a:effectLst/>
              <a:latin typeface="Arial" panose="020B0604020202020204" pitchFamily="34" charset="0"/>
              <a:ea typeface="Calibri" panose="020F0502020204030204" pitchFamily="34" charset="0"/>
            </a:endParaRPr>
          </a:p>
        </p:txBody>
      </p:sp>
      <p:sp>
        <p:nvSpPr>
          <p:cNvPr id="26" name="CuadroTexto 25">
            <a:extLst>
              <a:ext uri="{FF2B5EF4-FFF2-40B4-BE49-F238E27FC236}">
                <a16:creationId xmlns:a16="http://schemas.microsoft.com/office/drawing/2014/main" id="{A46C53B0-25D7-4846-8D9E-FC5BC20785A5}"/>
              </a:ext>
            </a:extLst>
          </p:cNvPr>
          <p:cNvSpPr txBox="1"/>
          <p:nvPr/>
        </p:nvSpPr>
        <p:spPr>
          <a:xfrm>
            <a:off x="1454426" y="3500198"/>
            <a:ext cx="6592956" cy="1656479"/>
          </a:xfrm>
          <a:prstGeom prst="rect">
            <a:avLst/>
          </a:prstGeom>
          <a:noFill/>
        </p:spPr>
        <p:txBody>
          <a:bodyPr wrap="square">
            <a:spAutoFit/>
          </a:bodyPr>
          <a:lstStyle/>
          <a:p>
            <a:pPr algn="just">
              <a:lnSpc>
                <a:spcPct val="107000"/>
              </a:lnSpc>
              <a:spcAft>
                <a:spcPts val="800"/>
              </a:spcAft>
            </a:pPr>
            <a:r>
              <a:rPr lang="es-MX" sz="1800" dirty="0">
                <a:effectLst/>
                <a:latin typeface="Times New Roman" panose="02020603050405020304" pitchFamily="18" charset="0"/>
                <a:ea typeface="Calibri" panose="020F0502020204030204" pitchFamily="34" charset="0"/>
              </a:rPr>
              <a:t>Entregable:</a:t>
            </a:r>
            <a:endParaRPr lang="es-MX" sz="1600" dirty="0">
              <a:effectLst/>
              <a:latin typeface="Arial" panose="020B0604020202020204" pitchFamily="34" charset="0"/>
              <a:ea typeface="Calibri" panose="020F0502020204030204" pitchFamily="34" charset="0"/>
            </a:endParaRPr>
          </a:p>
          <a:p>
            <a:pPr marL="342900" lvl="0" indent="-342900" algn="just">
              <a:lnSpc>
                <a:spcPct val="107000"/>
              </a:lnSpc>
              <a:spcAft>
                <a:spcPts val="0"/>
              </a:spcAft>
              <a:buFont typeface="Symbol" panose="05050102010706020507" pitchFamily="18" charset="2"/>
              <a:buChar char=""/>
            </a:pPr>
            <a:r>
              <a:rPr lang="es-MX" sz="1800" dirty="0">
                <a:effectLst/>
                <a:latin typeface="Times New Roman" panose="02020603050405020304" pitchFamily="18" charset="0"/>
                <a:ea typeface="Calibri" panose="020F0502020204030204" pitchFamily="34" charset="0"/>
              </a:rPr>
              <a:t>Toma de tiempos</a:t>
            </a:r>
            <a:endParaRPr lang="es-MX" sz="1600" dirty="0">
              <a:effectLst/>
              <a:latin typeface="Arial" panose="020B0604020202020204" pitchFamily="34" charset="0"/>
              <a:ea typeface="Calibri" panose="020F0502020204030204" pitchFamily="34" charset="0"/>
            </a:endParaRPr>
          </a:p>
          <a:p>
            <a:pPr marL="342900" lvl="0" indent="-342900" algn="just">
              <a:lnSpc>
                <a:spcPct val="107000"/>
              </a:lnSpc>
              <a:spcAft>
                <a:spcPts val="0"/>
              </a:spcAft>
              <a:buFont typeface="Symbol" panose="05050102010706020507" pitchFamily="18" charset="2"/>
              <a:buChar char=""/>
            </a:pPr>
            <a:r>
              <a:rPr lang="es-MX" sz="1800" dirty="0">
                <a:effectLst/>
                <a:latin typeface="Times New Roman" panose="02020603050405020304" pitchFamily="18" charset="0"/>
                <a:ea typeface="Calibri" panose="020F0502020204030204" pitchFamily="34" charset="0"/>
              </a:rPr>
              <a:t>Análisis de tiempos estándar de labor.</a:t>
            </a:r>
            <a:endParaRPr lang="es-MX" sz="1600" dirty="0">
              <a:effectLst/>
              <a:latin typeface="Arial" panose="020B0604020202020204" pitchFamily="34" charset="0"/>
              <a:ea typeface="Calibri" panose="020F0502020204030204" pitchFamily="34" charset="0"/>
            </a:endParaRPr>
          </a:p>
          <a:p>
            <a:pPr marL="342900" lvl="0" indent="-342900" algn="just">
              <a:lnSpc>
                <a:spcPct val="107000"/>
              </a:lnSpc>
              <a:spcAft>
                <a:spcPts val="0"/>
              </a:spcAft>
              <a:buFont typeface="Symbol" panose="05050102010706020507" pitchFamily="18" charset="2"/>
              <a:buChar char=""/>
            </a:pPr>
            <a:r>
              <a:rPr lang="es-MX" sz="1800" dirty="0">
                <a:effectLst/>
                <a:latin typeface="Times New Roman" panose="02020603050405020304" pitchFamily="18" charset="0"/>
                <a:ea typeface="Calibri" panose="020F0502020204030204" pitchFamily="34" charset="0"/>
              </a:rPr>
              <a:t>Propuesta, evaluación y ejecución de mejoras </a:t>
            </a:r>
            <a:endParaRPr lang="es-MX" sz="1600" dirty="0">
              <a:effectLst/>
              <a:latin typeface="Arial" panose="020B0604020202020204" pitchFamily="34" charset="0"/>
              <a:ea typeface="Calibri" panose="020F0502020204030204" pitchFamily="34" charset="0"/>
            </a:endParaRPr>
          </a:p>
          <a:p>
            <a:pPr marL="342900" lvl="0" indent="-342900" algn="just">
              <a:lnSpc>
                <a:spcPct val="107000"/>
              </a:lnSpc>
              <a:spcAft>
                <a:spcPts val="800"/>
              </a:spcAft>
              <a:buFont typeface="Symbol" panose="05050102010706020507" pitchFamily="18" charset="2"/>
              <a:buChar char=""/>
            </a:pPr>
            <a:r>
              <a:rPr lang="es-MX" sz="1800" dirty="0">
                <a:effectLst/>
                <a:latin typeface="Times New Roman" panose="02020603050405020304" pitchFamily="18" charset="0"/>
                <a:ea typeface="Calibri" panose="020F0502020204030204" pitchFamily="34" charset="0"/>
              </a:rPr>
              <a:t>Reducción o eliminación de riesgos de seguridad o ergonomía.</a:t>
            </a:r>
            <a:endParaRPr lang="es-MX" sz="16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596709689"/>
      </p:ext>
    </p:extLst>
  </p:cSld>
  <p:clrMapOvr>
    <a:masterClrMapping/>
  </p:clrMapOvr>
</p:sld>
</file>

<file path=ppt/theme/theme1.xml><?xml version="1.0" encoding="utf-8"?>
<a:theme xmlns:a="http://schemas.openxmlformats.org/drawingml/2006/main" name="Tema de Office">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909</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Symbol</vt:lpstr>
      <vt:lpstr>Times New Roman</vt:lpstr>
      <vt:lpstr>Tema de Office</vt:lpstr>
      <vt:lpstr>“Estandarización en un proceso de ensamblado de ruedas, eje y motor eléctrico para trenes de carga" </vt:lpstr>
      <vt:lpstr>Índice</vt:lpstr>
      <vt:lpstr>Línea de Ensamblaje</vt:lpstr>
      <vt:lpstr>Takt time</vt:lpstr>
      <vt:lpstr>Justificación</vt:lpstr>
      <vt:lpstr>Hipótesis</vt:lpstr>
      <vt:lpstr>Antecedentes</vt:lpstr>
      <vt:lpstr>DESARROLLO EXPERIMENTAL</vt:lpstr>
      <vt:lpstr>PowerPoint Presentation</vt:lpstr>
      <vt:lpstr>Proceso Modelo 13 (Texas)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“Estandarización del proceso de ensamblado de ruedas, eje y motor eléctrico para trenes de carga"</dc:title>
  <dc:creator>BRANDON AZAEL LOPEZ PIÑA</dc:creator>
  <cp:lastModifiedBy>Martha Patricia Uresti Perez</cp:lastModifiedBy>
  <cp:revision>5</cp:revision>
  <dcterms:created xsi:type="dcterms:W3CDTF">2022-11-09T02:15:05Z</dcterms:created>
  <dcterms:modified xsi:type="dcterms:W3CDTF">2022-11-11T23:05:26Z</dcterms:modified>
</cp:coreProperties>
</file>