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26/09/2022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26/09/2022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26/09/2022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26/09/2022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26/09/2022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26/09/2022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26/09/2022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26/09/2022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26/09/2022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26/09/2022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26/09/2022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26/09/2022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26/09/2022</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26/09/2022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26/09/2022</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26/09/2022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26/09/2022</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26/09/2022</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230936" y="1777600"/>
            <a:ext cx="3485073" cy="1387728"/>
          </a:xfrm>
        </p:spPr>
        <p:txBody>
          <a:bodyPr rtlCol="0">
            <a:normAutofit fontScale="90000"/>
          </a:bodyPr>
          <a:lstStyle/>
          <a:p>
            <a:pPr algn="l">
              <a:spcAft>
                <a:spcPts val="0"/>
              </a:spcAft>
            </a:pPr>
            <a:r>
              <a:rPr lang="es-MX" sz="2400" b="1" dirty="0">
                <a:effectLst/>
                <a:latin typeface="Times New Roman" panose="02020603050405020304" pitchFamily="18" charset="0"/>
                <a:ea typeface="Times New Roman" panose="02020603050405020304" pitchFamily="18" charset="0"/>
              </a:rPr>
              <a:t> “Estandarización del proceso de ensamblado de ruedas, eje y motor eléctrico para trenes de carga"</a:t>
            </a:r>
            <a:endParaRPr lang="es-MX" sz="2400" dirty="0">
              <a:effectLst/>
              <a:latin typeface="Times New Roman" panose="02020603050405020304" pitchFamily="18" charset="0"/>
              <a:ea typeface="Times New Roman" panose="02020603050405020304" pitchFamily="18" charset="0"/>
            </a:endParaRP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30475" y="3297096"/>
            <a:ext cx="3634081" cy="2019149"/>
          </a:xfrm>
        </p:spPr>
        <p:txBody>
          <a:bodyPr rtlCol="0">
            <a:normAutofit fontScale="77500" lnSpcReduction="20000"/>
          </a:bodyPr>
          <a:lstStyle/>
          <a:p>
            <a:pPr algn="l" rtl="0"/>
            <a:r>
              <a:rPr lang="es-ES" sz="2300" dirty="0"/>
              <a:t>Propuesto por:</a:t>
            </a:r>
          </a:p>
          <a:p>
            <a:pPr algn="l" rtl="0"/>
            <a:r>
              <a:rPr lang="es-ES" dirty="0"/>
              <a:t>Bernardo André de León Ramírez</a:t>
            </a:r>
          </a:p>
          <a:p>
            <a:pPr algn="l" rtl="0"/>
            <a:r>
              <a:rPr lang="es-ES" dirty="0"/>
              <a:t>Hernán Alejandro Rojas Nájera</a:t>
            </a:r>
          </a:p>
          <a:p>
            <a:pPr algn="l" rtl="0"/>
            <a:r>
              <a:rPr lang="es-ES" dirty="0"/>
              <a:t>Brandon Azael López Piña</a:t>
            </a:r>
          </a:p>
          <a:p>
            <a:pPr algn="l" rtl="0"/>
            <a:r>
              <a:rPr lang="es-ES" dirty="0"/>
              <a:t>Martha Patricia Uresti </a:t>
            </a:r>
            <a:r>
              <a:rPr lang="es-ES" dirty="0" err="1"/>
              <a:t>Perez</a:t>
            </a:r>
            <a:endParaRPr lang="es-ES" dirty="0"/>
          </a:p>
          <a:p>
            <a:pPr algn="l" rtl="0"/>
            <a:endParaRPr lang="es-ES"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B81FD-A4C4-49CC-9FF3-77F893CE66CB}"/>
              </a:ext>
            </a:extLst>
          </p:cNvPr>
          <p:cNvSpPr>
            <a:spLocks noGrp="1"/>
          </p:cNvSpPr>
          <p:nvPr>
            <p:ph type="title"/>
          </p:nvPr>
        </p:nvSpPr>
        <p:spPr/>
        <p:txBody>
          <a:bodyPr/>
          <a:lstStyle/>
          <a:p>
            <a:pPr algn="l"/>
            <a:r>
              <a:rPr lang="es-MX" dirty="0"/>
              <a:t>Cronograma</a:t>
            </a:r>
          </a:p>
        </p:txBody>
      </p:sp>
      <p:grpSp>
        <p:nvGrpSpPr>
          <p:cNvPr id="6" name="Grupo 5">
            <a:extLst>
              <a:ext uri="{FF2B5EF4-FFF2-40B4-BE49-F238E27FC236}">
                <a16:creationId xmlns:a16="http://schemas.microsoft.com/office/drawing/2014/main" id="{98848BDB-F5B9-46A3-963B-836A2CA1E8E8}"/>
              </a:ext>
            </a:extLst>
          </p:cNvPr>
          <p:cNvGrpSpPr/>
          <p:nvPr/>
        </p:nvGrpSpPr>
        <p:grpSpPr>
          <a:xfrm>
            <a:off x="0" y="2396647"/>
            <a:ext cx="12192000" cy="2064705"/>
            <a:chOff x="0" y="2396647"/>
            <a:chExt cx="12192000" cy="2064705"/>
          </a:xfrm>
        </p:grpSpPr>
        <p:sp>
          <p:nvSpPr>
            <p:cNvPr id="5" name="Rectángulo 4">
              <a:extLst>
                <a:ext uri="{FF2B5EF4-FFF2-40B4-BE49-F238E27FC236}">
                  <a16:creationId xmlns:a16="http://schemas.microsoft.com/office/drawing/2014/main" id="{C808B516-514E-4D49-9C08-275AB7BDC522}"/>
                </a:ext>
              </a:extLst>
            </p:cNvPr>
            <p:cNvSpPr/>
            <p:nvPr/>
          </p:nvSpPr>
          <p:spPr>
            <a:xfrm>
              <a:off x="0" y="2396647"/>
              <a:ext cx="12192000" cy="20647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a:extLst>
                <a:ext uri="{FF2B5EF4-FFF2-40B4-BE49-F238E27FC236}">
                  <a16:creationId xmlns:a16="http://schemas.microsoft.com/office/drawing/2014/main" id="{0D361AC8-7730-42C2-B969-F18D5E5171E2}"/>
                </a:ext>
              </a:extLst>
            </p:cNvPr>
            <p:cNvPicPr>
              <a:picLocks noChangeAspect="1"/>
            </p:cNvPicPr>
            <p:nvPr/>
          </p:nvPicPr>
          <p:blipFill>
            <a:blip r:embed="rId2"/>
            <a:stretch>
              <a:fillRect/>
            </a:stretch>
          </p:blipFill>
          <p:spPr>
            <a:xfrm>
              <a:off x="0" y="2396647"/>
              <a:ext cx="12192000" cy="2064705"/>
            </a:xfrm>
            <a:prstGeom prst="rect">
              <a:avLst/>
            </a:prstGeom>
          </p:spPr>
        </p:pic>
      </p:grpSp>
    </p:spTree>
    <p:extLst>
      <p:ext uri="{BB962C8B-B14F-4D97-AF65-F5344CB8AC3E}">
        <p14:creationId xmlns:p14="http://schemas.microsoft.com/office/powerpoint/2010/main" val="213025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5C35E-2209-4A18-B252-91DD21206DEC}"/>
              </a:ext>
            </a:extLst>
          </p:cNvPr>
          <p:cNvSpPr>
            <a:spLocks noGrp="1"/>
          </p:cNvSpPr>
          <p:nvPr>
            <p:ph type="title"/>
          </p:nvPr>
        </p:nvSpPr>
        <p:spPr/>
        <p:txBody>
          <a:bodyPr>
            <a:normAutofit/>
          </a:bodyPr>
          <a:lstStyle/>
          <a:p>
            <a:pPr algn="l"/>
            <a:r>
              <a:rPr lang="es-MX" dirty="0"/>
              <a:t>Referencias</a:t>
            </a:r>
          </a:p>
        </p:txBody>
      </p:sp>
      <p:sp>
        <p:nvSpPr>
          <p:cNvPr id="3" name="Marcador de contenido 2">
            <a:extLst>
              <a:ext uri="{FF2B5EF4-FFF2-40B4-BE49-F238E27FC236}">
                <a16:creationId xmlns:a16="http://schemas.microsoft.com/office/drawing/2014/main" id="{408C97A4-9FE1-44EC-AECD-74B00F216E22}"/>
              </a:ext>
            </a:extLst>
          </p:cNvPr>
          <p:cNvSpPr>
            <a:spLocks noGrp="1"/>
          </p:cNvSpPr>
          <p:nvPr>
            <p:ph idx="1"/>
          </p:nvPr>
        </p:nvSpPr>
        <p:spPr/>
        <p:txBody>
          <a:bodyPr>
            <a:normAutofit/>
          </a:bodyPr>
          <a:lstStyle/>
          <a:p>
            <a:r>
              <a:rPr lang="es-ES" dirty="0"/>
              <a:t>Ferrer Rosales, J. B., &amp; </a:t>
            </a:r>
            <a:r>
              <a:rPr lang="es-ES" dirty="0" err="1"/>
              <a:t>Magallan</a:t>
            </a:r>
            <a:r>
              <a:rPr lang="es-ES" dirty="0"/>
              <a:t> Tejada, V. Modelo de Estandarización del Trabajo y Rediseño del </a:t>
            </a:r>
            <a:r>
              <a:rPr lang="es-ES" dirty="0" err="1"/>
              <a:t>Layout</a:t>
            </a:r>
            <a:r>
              <a:rPr lang="es-ES" dirty="0"/>
              <a:t> para Incrementar la Eficiencia en los Procesos de Ensamble.</a:t>
            </a:r>
          </a:p>
          <a:p>
            <a:r>
              <a:rPr lang="es-ES" dirty="0"/>
              <a:t>Molina Diaz, A. H. (2020). Propuesta de estandarización de procesos en el área de fibra de vidrio en una empresa de fabricación de carrocerías.</a:t>
            </a:r>
          </a:p>
          <a:p>
            <a:r>
              <a:rPr lang="es-ES" dirty="0"/>
              <a:t>Carpintero Sánchez, Y. M. (2017). Propuesta en estandarización de procesos en planta de producción de ensamble (soldadura) de línea de calzado para dama en Vivaldi.</a:t>
            </a:r>
          </a:p>
          <a:p>
            <a:endParaRPr lang="es-MX" dirty="0"/>
          </a:p>
        </p:txBody>
      </p:sp>
    </p:spTree>
    <p:extLst>
      <p:ext uri="{BB962C8B-B14F-4D97-AF65-F5344CB8AC3E}">
        <p14:creationId xmlns:p14="http://schemas.microsoft.com/office/powerpoint/2010/main" val="200103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CAB8B-93AD-43A9-B0E0-53B0776DFE9C}"/>
              </a:ext>
            </a:extLst>
          </p:cNvPr>
          <p:cNvSpPr>
            <a:spLocks noGrp="1"/>
          </p:cNvSpPr>
          <p:nvPr>
            <p:ph type="title"/>
          </p:nvPr>
        </p:nvSpPr>
        <p:spPr/>
        <p:txBody>
          <a:bodyPr/>
          <a:lstStyle/>
          <a:p>
            <a:r>
              <a:rPr lang="es-MX" dirty="0"/>
              <a:t>Índice</a:t>
            </a:r>
          </a:p>
        </p:txBody>
      </p:sp>
      <p:sp>
        <p:nvSpPr>
          <p:cNvPr id="4" name="Rectangle 1">
            <a:extLst>
              <a:ext uri="{FF2B5EF4-FFF2-40B4-BE49-F238E27FC236}">
                <a16:creationId xmlns:a16="http://schemas.microsoft.com/office/drawing/2014/main" id="{919A0316-5932-432F-94E1-870198AD484C}"/>
              </a:ext>
            </a:extLst>
          </p:cNvPr>
          <p:cNvSpPr>
            <a:spLocks noGrp="1" noChangeArrowheads="1"/>
          </p:cNvSpPr>
          <p:nvPr>
            <p:ph idx="1"/>
          </p:nvPr>
        </p:nvSpPr>
        <p:spPr bwMode="auto">
          <a:xfrm>
            <a:off x="913795" y="1020926"/>
            <a:ext cx="4296625" cy="537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94325" algn="r"/>
              </a:tabLst>
              <a:defRPr>
                <a:solidFill>
                  <a:schemeClr val="tx1"/>
                </a:solidFill>
                <a:latin typeface="Arial" panose="020B0604020202020204" pitchFamily="34" charset="0"/>
              </a:defRPr>
            </a:lvl1pPr>
            <a:lvl2pPr eaLnBrk="0" fontAlgn="base" hangingPunct="0">
              <a:spcBef>
                <a:spcPct val="0"/>
              </a:spcBef>
              <a:spcAft>
                <a:spcPct val="0"/>
              </a:spcAft>
              <a:tabLst>
                <a:tab pos="5394325" algn="r"/>
              </a:tabLst>
              <a:defRPr>
                <a:solidFill>
                  <a:schemeClr val="tx1"/>
                </a:solidFill>
                <a:latin typeface="Arial" panose="020B0604020202020204" pitchFamily="34" charset="0"/>
              </a:defRPr>
            </a:lvl2pPr>
            <a:lvl3pPr eaLnBrk="0" fontAlgn="base" hangingPunct="0">
              <a:spcBef>
                <a:spcPct val="0"/>
              </a:spcBef>
              <a:spcAft>
                <a:spcPct val="0"/>
              </a:spcAft>
              <a:tabLst>
                <a:tab pos="5394325" algn="r"/>
              </a:tabLst>
              <a:defRPr>
                <a:solidFill>
                  <a:schemeClr val="tx1"/>
                </a:solidFill>
                <a:latin typeface="Arial" panose="020B0604020202020204" pitchFamily="34" charset="0"/>
              </a:defRPr>
            </a:lvl3pPr>
            <a:lvl4pPr eaLnBrk="0" fontAlgn="base" hangingPunct="0">
              <a:spcBef>
                <a:spcPct val="0"/>
              </a:spcBef>
              <a:spcAft>
                <a:spcPct val="0"/>
              </a:spcAft>
              <a:tabLst>
                <a:tab pos="5394325" algn="r"/>
              </a:tabLst>
              <a:defRPr>
                <a:solidFill>
                  <a:schemeClr val="tx1"/>
                </a:solidFill>
                <a:latin typeface="Arial" panose="020B0604020202020204" pitchFamily="34" charset="0"/>
              </a:defRPr>
            </a:lvl4pPr>
            <a:lvl5pPr eaLnBrk="0" fontAlgn="base" hangingPunct="0">
              <a:spcBef>
                <a:spcPct val="0"/>
              </a:spcBef>
              <a:spcAft>
                <a:spcPct val="0"/>
              </a:spcAft>
              <a:tabLst>
                <a:tab pos="5394325" algn="r"/>
              </a:tabLst>
              <a:defRPr>
                <a:solidFill>
                  <a:schemeClr val="tx1"/>
                </a:solidFill>
                <a:latin typeface="Arial" panose="020B0604020202020204" pitchFamily="34" charset="0"/>
              </a:defRPr>
            </a:lvl5pPr>
            <a:lvl6pPr eaLnBrk="0" fontAlgn="base" hangingPunct="0">
              <a:spcBef>
                <a:spcPct val="0"/>
              </a:spcBef>
              <a:spcAft>
                <a:spcPct val="0"/>
              </a:spcAft>
              <a:tabLst>
                <a:tab pos="5394325" algn="r"/>
              </a:tabLst>
              <a:defRPr>
                <a:solidFill>
                  <a:schemeClr val="tx1"/>
                </a:solidFill>
                <a:latin typeface="Arial" panose="020B0604020202020204" pitchFamily="34" charset="0"/>
              </a:defRPr>
            </a:lvl6pPr>
            <a:lvl7pPr eaLnBrk="0" fontAlgn="base" hangingPunct="0">
              <a:spcBef>
                <a:spcPct val="0"/>
              </a:spcBef>
              <a:spcAft>
                <a:spcPct val="0"/>
              </a:spcAft>
              <a:tabLst>
                <a:tab pos="5394325" algn="r"/>
              </a:tabLst>
              <a:defRPr>
                <a:solidFill>
                  <a:schemeClr val="tx1"/>
                </a:solidFill>
                <a:latin typeface="Arial" panose="020B0604020202020204" pitchFamily="34" charset="0"/>
              </a:defRPr>
            </a:lvl7pPr>
            <a:lvl8pPr eaLnBrk="0" fontAlgn="base" hangingPunct="0">
              <a:spcBef>
                <a:spcPct val="0"/>
              </a:spcBef>
              <a:spcAft>
                <a:spcPct val="0"/>
              </a:spcAft>
              <a:tabLst>
                <a:tab pos="5394325" algn="r"/>
              </a:tabLst>
              <a:defRPr>
                <a:solidFill>
                  <a:schemeClr val="tx1"/>
                </a:solidFill>
                <a:latin typeface="Arial" panose="020B0604020202020204" pitchFamily="34" charset="0"/>
              </a:defRPr>
            </a:lvl8pPr>
            <a:lvl9pPr eaLnBrk="0" fontAlgn="base" hangingPunct="0">
              <a:spcBef>
                <a:spcPct val="0"/>
              </a:spcBef>
              <a:spcAft>
                <a:spcPct val="0"/>
              </a:spcAft>
              <a:tabLst>
                <a:tab pos="53943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394325" algn="r"/>
              </a:tabLst>
            </a:pPr>
            <a:endParaRPr kumimoji="0" lang="es-MX" altLang="es-MX"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394325" algn="r"/>
              </a:tabLst>
            </a:pPr>
            <a:endParaRPr kumimoji="0" lang="es-MX" altLang="es-MX" sz="1800" b="0" i="0" u="sng"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1.-Introducción </a:t>
            </a:r>
          </a:p>
          <a:p>
            <a:pPr marL="0" marR="0" lvl="0" indent="0" algn="l" defTabSz="914400" rtl="0" eaLnBrk="0" fontAlgn="base" latinLnBrk="0" hangingPunct="0">
              <a:lnSpc>
                <a:spcPct val="150000"/>
              </a:lnSpc>
              <a:spcBef>
                <a:spcPct val="0"/>
              </a:spcBef>
              <a:spcAft>
                <a:spcPct val="0"/>
              </a:spcAft>
              <a:buClrTx/>
              <a:buSz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2. Antecedentes y Estado del Arte</a:t>
            </a:r>
            <a:endParaRPr kumimoji="0" lang="es-MX" altLang="es-MX" sz="1800" b="0" i="0"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3. Hipótesis</a:t>
            </a:r>
            <a:endParaRPr kumimoji="0" lang="es-MX" altLang="es-MX" sz="1800" b="0" i="0"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4. Propuesta (Concreta)</a:t>
            </a:r>
            <a:endParaRPr kumimoji="0" lang="es-MX" altLang="es-MX" sz="1800" b="0" i="0"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5. Objetivos</a:t>
            </a:r>
            <a:endParaRPr kumimoji="0" lang="es-MX" altLang="es-MX" sz="1800" b="0" i="0"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6. Metodología </a:t>
            </a:r>
          </a:p>
          <a:p>
            <a:pPr marL="0" marR="0" lvl="0" indent="0" algn="l" defTabSz="914400" rtl="0" eaLnBrk="0" fontAlgn="base" latinLnBrk="0" hangingPunct="0">
              <a:lnSpc>
                <a:spcPct val="150000"/>
              </a:lnSpc>
              <a:spcBef>
                <a:spcPct val="0"/>
              </a:spcBef>
              <a:spcAft>
                <a:spcPct val="0"/>
              </a:spcAft>
              <a:buClrTx/>
              <a:buSzTx/>
              <a:buFont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7. Equipos e Infraestructura</a:t>
            </a:r>
            <a:endParaRPr kumimoji="0" lang="es-MX" altLang="es-MX" sz="1800" b="0" i="0"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8. Índice Tentativo de la Tesis</a:t>
            </a:r>
            <a:endParaRPr kumimoji="0" lang="es-MX" altLang="es-MX" sz="1800" b="0" i="0"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8. Cronograma</a:t>
            </a:r>
            <a:endParaRPr kumimoji="0" lang="es-MX" altLang="es-MX" sz="1800" b="0" i="0"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394325" algn="r"/>
              </a:tabLst>
            </a:pPr>
            <a:r>
              <a:rPr kumimoji="0" lang="es-MX" altLang="es-MX" sz="2000" b="1" i="0" strike="noStrike" cap="none" normalizeH="0" baseline="0" dirty="0">
                <a:ln>
                  <a:noFill/>
                </a:ln>
                <a:effectLst/>
                <a:latin typeface="Arial" panose="020B0604020202020204" pitchFamily="34" charset="0"/>
                <a:ea typeface="Times New Roman" panose="02020603050405020304" pitchFamily="18" charset="0"/>
              </a:rPr>
              <a:t>9. Referencias</a:t>
            </a:r>
            <a:endParaRPr kumimoji="0" lang="es-MX" altLang="es-MX" sz="32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94584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7B4F2-5A7C-48E3-8420-FA154371C91E}"/>
              </a:ext>
            </a:extLst>
          </p:cNvPr>
          <p:cNvSpPr>
            <a:spLocks noGrp="1"/>
          </p:cNvSpPr>
          <p:nvPr>
            <p:ph type="title"/>
          </p:nvPr>
        </p:nvSpPr>
        <p:spPr/>
        <p:txBody>
          <a:bodyPr/>
          <a:lstStyle/>
          <a:p>
            <a:pPr algn="l"/>
            <a:r>
              <a:rPr lang="es-MX" dirty="0"/>
              <a:t>Introducción</a:t>
            </a:r>
          </a:p>
        </p:txBody>
      </p:sp>
      <p:sp>
        <p:nvSpPr>
          <p:cNvPr id="3" name="Marcador de contenido 2">
            <a:extLst>
              <a:ext uri="{FF2B5EF4-FFF2-40B4-BE49-F238E27FC236}">
                <a16:creationId xmlns:a16="http://schemas.microsoft.com/office/drawing/2014/main" id="{5B226F79-D1BD-43A6-B7D4-16F6EAFE5190}"/>
              </a:ext>
            </a:extLst>
          </p:cNvPr>
          <p:cNvSpPr>
            <a:spLocks noGrp="1"/>
          </p:cNvSpPr>
          <p:nvPr>
            <p:ph idx="1"/>
          </p:nvPr>
        </p:nvSpPr>
        <p:spPr>
          <a:xfrm>
            <a:off x="913795" y="1866900"/>
            <a:ext cx="10353762" cy="4509880"/>
          </a:xfrm>
        </p:spPr>
        <p:txBody>
          <a:bodyPr>
            <a:normAutofit/>
          </a:bodyPr>
          <a:lstStyle/>
          <a:p>
            <a:pPr marL="36900" indent="0" algn="just">
              <a:buNone/>
            </a:pPr>
            <a:r>
              <a:rPr lang="es-ES" sz="1800" dirty="0"/>
              <a:t>Actualmente en el proceso de ensamblado hay operaciones que son desempeñadas manualmente por los operadores, esto hace que algunos movimientos en la operación dependan del criterio y habilidad del operador, lo que puede provocar variación en el ritmo de producción, riesgos de seguridad y afectar la calidad.</a:t>
            </a:r>
          </a:p>
          <a:p>
            <a:pPr algn="just"/>
            <a:endParaRPr lang="es-ES" sz="1800" dirty="0"/>
          </a:p>
          <a:p>
            <a:pPr marL="36900" indent="0" algn="just">
              <a:buNone/>
            </a:pPr>
            <a:r>
              <a:rPr lang="es-ES" sz="1800" dirty="0"/>
              <a:t>Vale la pena verlo si se requiere estandarizar un proceso, a veces realizar esto es un poco complicado porque puede haber muchas fallas ya sea en la estructuración y la planificación puede salir de manera incorrecta, nosotros queremos presentar esto como una forma de apoyo a toda esa persona que requiera una ayuda para optimizar el proceso en su empres/trabajo.</a:t>
            </a:r>
          </a:p>
          <a:p>
            <a:pPr algn="just"/>
            <a:endParaRPr lang="es-ES" sz="1800" dirty="0"/>
          </a:p>
          <a:p>
            <a:pPr marL="36900" indent="0" algn="just">
              <a:buNone/>
            </a:pPr>
            <a:r>
              <a:rPr lang="es-ES" sz="1800" dirty="0"/>
              <a:t>Lo que esperamos aportar a la comunidad, es la enseñanza de la estandarización en procesos de producción y ensamble, para que se pueda tener una mayor confiabilidad en estos y al tener esta confiabilidad poder lograr una optimización de tiempo, un beneficio monetario mucho mayor y aliviar la carga de trabajo a los empleados.</a:t>
            </a:r>
          </a:p>
          <a:p>
            <a:pPr marL="36900" indent="0" algn="just">
              <a:buNone/>
            </a:pPr>
            <a:endParaRPr lang="es-MX" sz="1800" dirty="0"/>
          </a:p>
        </p:txBody>
      </p:sp>
    </p:spTree>
    <p:extLst>
      <p:ext uri="{BB962C8B-B14F-4D97-AF65-F5344CB8AC3E}">
        <p14:creationId xmlns:p14="http://schemas.microsoft.com/office/powerpoint/2010/main" val="179006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C7C1E-371F-4B2B-ABE5-A1320AE83300}"/>
              </a:ext>
            </a:extLst>
          </p:cNvPr>
          <p:cNvSpPr>
            <a:spLocks noGrp="1"/>
          </p:cNvSpPr>
          <p:nvPr>
            <p:ph type="title"/>
          </p:nvPr>
        </p:nvSpPr>
        <p:spPr/>
        <p:txBody>
          <a:bodyPr>
            <a:normAutofit fontScale="90000"/>
          </a:bodyPr>
          <a:lstStyle/>
          <a:p>
            <a:pPr algn="l"/>
            <a:r>
              <a:rPr lang="es-ES" dirty="0"/>
              <a:t>Antecedentes y Estado del Arte</a:t>
            </a:r>
            <a:br>
              <a:rPr lang="es-ES" dirty="0"/>
            </a:br>
            <a:endParaRPr lang="es-MX" dirty="0"/>
          </a:p>
        </p:txBody>
      </p:sp>
      <p:sp>
        <p:nvSpPr>
          <p:cNvPr id="3" name="Marcador de contenido 2">
            <a:extLst>
              <a:ext uri="{FF2B5EF4-FFF2-40B4-BE49-F238E27FC236}">
                <a16:creationId xmlns:a16="http://schemas.microsoft.com/office/drawing/2014/main" id="{5852330F-1C77-4792-B524-6263066712F3}"/>
              </a:ext>
            </a:extLst>
          </p:cNvPr>
          <p:cNvSpPr>
            <a:spLocks noGrp="1"/>
          </p:cNvSpPr>
          <p:nvPr>
            <p:ph idx="1"/>
          </p:nvPr>
        </p:nvSpPr>
        <p:spPr>
          <a:xfrm>
            <a:off x="924443" y="1592746"/>
            <a:ext cx="10353762" cy="4655654"/>
          </a:xfrm>
        </p:spPr>
        <p:txBody>
          <a:bodyPr>
            <a:normAutofit fontScale="92500" lnSpcReduction="10000"/>
          </a:bodyPr>
          <a:lstStyle/>
          <a:p>
            <a:pPr marL="36900" indent="0" algn="just">
              <a:buNone/>
            </a:pPr>
            <a:r>
              <a:rPr lang="es-ES" dirty="0"/>
              <a:t>Se realiza un análisis del proceso donde se ve la cantidad de operaciones, las maquinas que se utilizan, el número de operadores por operación, los movimientos que realizan, el tiempo promedio que tardan por ciclo para después compararlo con el </a:t>
            </a:r>
            <a:r>
              <a:rPr lang="es-ES" dirty="0" err="1"/>
              <a:t>takt</a:t>
            </a:r>
            <a:r>
              <a:rPr lang="es-ES" dirty="0"/>
              <a:t> time. Todo esto con la finalidad de identificar los tiempos muertos y cuellos de botella para después hacer un balance en la línea y disminuir esos desperdicios.</a:t>
            </a:r>
          </a:p>
          <a:p>
            <a:pPr algn="just"/>
            <a:endParaRPr lang="es-ES" dirty="0"/>
          </a:p>
          <a:p>
            <a:pPr algn="just"/>
            <a:r>
              <a:rPr lang="es-ES" dirty="0"/>
              <a:t>Propuesta en estandarización de procesos en planta de producción de ensamble de línea de calzado para Dama </a:t>
            </a:r>
            <a:r>
              <a:rPr lang="es-ES" i="1" dirty="0"/>
              <a:t>(01 de diciembre de 2015)</a:t>
            </a:r>
            <a:endParaRPr lang="es-ES" dirty="0"/>
          </a:p>
          <a:p>
            <a:pPr algn="just"/>
            <a:r>
              <a:rPr lang="es-ES" dirty="0"/>
              <a:t>Modelo de Estandarización del Trabajo y Rediseño del </a:t>
            </a:r>
            <a:r>
              <a:rPr lang="es-ES" dirty="0" err="1"/>
              <a:t>Layout</a:t>
            </a:r>
            <a:r>
              <a:rPr lang="es-ES" dirty="0"/>
              <a:t> para Incrementar la Eficiencia en los Procesos de Ensamble.</a:t>
            </a:r>
            <a:r>
              <a:rPr lang="es-ES" i="1" dirty="0"/>
              <a:t>(8 de Agosto de 2020)</a:t>
            </a:r>
          </a:p>
          <a:p>
            <a:pPr algn="just"/>
            <a:r>
              <a:rPr lang="es-ES" dirty="0"/>
              <a:t>Propuesta de estandarización de procesos en el área de Fibra de vidrio en una empresa de fabricación de Carrocerías </a:t>
            </a:r>
            <a:r>
              <a:rPr lang="es-ES" i="1" dirty="0"/>
              <a:t>(20)</a:t>
            </a:r>
            <a:endParaRPr lang="es-ES" dirty="0"/>
          </a:p>
          <a:p>
            <a:pPr algn="just"/>
            <a:endParaRPr lang="es-ES" dirty="0"/>
          </a:p>
          <a:p>
            <a:pPr algn="just"/>
            <a:endParaRPr lang="es-MX" dirty="0"/>
          </a:p>
        </p:txBody>
      </p:sp>
    </p:spTree>
    <p:extLst>
      <p:ext uri="{BB962C8B-B14F-4D97-AF65-F5344CB8AC3E}">
        <p14:creationId xmlns:p14="http://schemas.microsoft.com/office/powerpoint/2010/main" val="316588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9C77E-AE05-4FA3-9520-A9BA7877C982}"/>
              </a:ext>
            </a:extLst>
          </p:cNvPr>
          <p:cNvSpPr>
            <a:spLocks noGrp="1"/>
          </p:cNvSpPr>
          <p:nvPr>
            <p:ph type="title"/>
          </p:nvPr>
        </p:nvSpPr>
        <p:spPr/>
        <p:txBody>
          <a:bodyPr>
            <a:normAutofit/>
          </a:bodyPr>
          <a:lstStyle/>
          <a:p>
            <a:pPr algn="l"/>
            <a:r>
              <a:rPr lang="es-MX" sz="4000" dirty="0"/>
              <a:t>Hipótesis</a:t>
            </a:r>
          </a:p>
        </p:txBody>
      </p:sp>
      <p:sp>
        <p:nvSpPr>
          <p:cNvPr id="3" name="Marcador de contenido 2">
            <a:extLst>
              <a:ext uri="{FF2B5EF4-FFF2-40B4-BE49-F238E27FC236}">
                <a16:creationId xmlns:a16="http://schemas.microsoft.com/office/drawing/2014/main" id="{1D776493-8AB6-4BFA-937E-4BC995A388B1}"/>
              </a:ext>
            </a:extLst>
          </p:cNvPr>
          <p:cNvSpPr>
            <a:spLocks noGrp="1"/>
          </p:cNvSpPr>
          <p:nvPr>
            <p:ph idx="1"/>
          </p:nvPr>
        </p:nvSpPr>
        <p:spPr>
          <a:xfrm>
            <a:off x="913795" y="1866900"/>
            <a:ext cx="10353762" cy="1737691"/>
          </a:xfrm>
        </p:spPr>
        <p:txBody>
          <a:bodyPr/>
          <a:lstStyle/>
          <a:p>
            <a:pPr marL="36900" indent="0" algn="just">
              <a:buNone/>
            </a:pPr>
            <a:r>
              <a:rPr lang="es-ES" sz="2400" dirty="0"/>
              <a:t>Con la creación de un modelo estandarizado del procesos se eliminaran las esperas y traslados innecesarios, los riesgos de seguridad y ergonomía y aumentara la productividad.</a:t>
            </a:r>
          </a:p>
          <a:p>
            <a:pPr marL="36900" indent="0" algn="just">
              <a:buNone/>
            </a:pPr>
            <a:endParaRPr lang="es-ES" sz="2400" dirty="0"/>
          </a:p>
          <a:p>
            <a:pPr marL="36900" indent="0" algn="just">
              <a:buNone/>
            </a:pPr>
            <a:endParaRPr lang="es-ES" sz="2400" dirty="0"/>
          </a:p>
          <a:p>
            <a:pPr marL="36900" indent="0" algn="just">
              <a:buNone/>
            </a:pPr>
            <a:endParaRPr lang="es-ES" sz="2400" dirty="0"/>
          </a:p>
          <a:p>
            <a:pPr marL="36900" indent="0" algn="just">
              <a:buNone/>
            </a:pPr>
            <a:endParaRPr lang="es-ES" sz="2400" dirty="0"/>
          </a:p>
        </p:txBody>
      </p:sp>
      <p:sp>
        <p:nvSpPr>
          <p:cNvPr id="4" name="Título 1">
            <a:extLst>
              <a:ext uri="{FF2B5EF4-FFF2-40B4-BE49-F238E27FC236}">
                <a16:creationId xmlns:a16="http://schemas.microsoft.com/office/drawing/2014/main" id="{BD36A899-B55D-4527-BAC9-A811D91187DB}"/>
              </a:ext>
            </a:extLst>
          </p:cNvPr>
          <p:cNvSpPr txBox="1">
            <a:spLocks/>
          </p:cNvSpPr>
          <p:nvPr/>
        </p:nvSpPr>
        <p:spPr>
          <a:xfrm>
            <a:off x="924443" y="34290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4000" dirty="0"/>
              <a:t>Propuesta</a:t>
            </a:r>
          </a:p>
        </p:txBody>
      </p:sp>
      <p:sp>
        <p:nvSpPr>
          <p:cNvPr id="5" name="Marcador de contenido 2">
            <a:extLst>
              <a:ext uri="{FF2B5EF4-FFF2-40B4-BE49-F238E27FC236}">
                <a16:creationId xmlns:a16="http://schemas.microsoft.com/office/drawing/2014/main" id="{6C4A5CFF-429A-402A-9E1E-2C28C5987584}"/>
              </a:ext>
            </a:extLst>
          </p:cNvPr>
          <p:cNvSpPr txBox="1">
            <a:spLocks/>
          </p:cNvSpPr>
          <p:nvPr/>
        </p:nvSpPr>
        <p:spPr>
          <a:xfrm>
            <a:off x="924443" y="4492488"/>
            <a:ext cx="10353762" cy="193150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400" dirty="0"/>
              <a:t>Buscamos solucionar el problema investigando el proceso de ensamble y producción que se tiene actualmente, luego de analizar este proceso se buscará la forma de optimizar ya sea el proceso y todo lo que conlleva este (transportación, rendimiento laboral, de la máquina, etc.)</a:t>
            </a:r>
          </a:p>
          <a:p>
            <a:pPr marL="36900" indent="0" algn="just">
              <a:buFont typeface="Wingdings 2" charset="2"/>
              <a:buNone/>
            </a:pPr>
            <a:endParaRPr lang="es-ES" sz="2400" dirty="0"/>
          </a:p>
          <a:p>
            <a:pPr marL="36900" indent="0" algn="just">
              <a:buFont typeface="Wingdings 2" charset="2"/>
              <a:buNone/>
            </a:pPr>
            <a:endParaRPr lang="es-ES" sz="2400" dirty="0"/>
          </a:p>
          <a:p>
            <a:pPr marL="36900" indent="0" algn="just">
              <a:buFont typeface="Wingdings 2" charset="2"/>
              <a:buNone/>
            </a:pPr>
            <a:endParaRPr lang="es-ES" sz="2400" dirty="0"/>
          </a:p>
        </p:txBody>
      </p:sp>
    </p:spTree>
    <p:extLst>
      <p:ext uri="{BB962C8B-B14F-4D97-AF65-F5344CB8AC3E}">
        <p14:creationId xmlns:p14="http://schemas.microsoft.com/office/powerpoint/2010/main" val="19963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7C478-9F5D-4AFD-83A7-FE6DB0A841E3}"/>
              </a:ext>
            </a:extLst>
          </p:cNvPr>
          <p:cNvSpPr>
            <a:spLocks noGrp="1"/>
          </p:cNvSpPr>
          <p:nvPr>
            <p:ph type="title"/>
          </p:nvPr>
        </p:nvSpPr>
        <p:spPr>
          <a:xfrm>
            <a:off x="919119" y="556110"/>
            <a:ext cx="10353762" cy="1257300"/>
          </a:xfrm>
        </p:spPr>
        <p:txBody>
          <a:bodyPr>
            <a:normAutofit/>
          </a:bodyPr>
          <a:lstStyle/>
          <a:p>
            <a:pPr algn="l"/>
            <a:r>
              <a:rPr lang="es-MX" sz="4400" dirty="0"/>
              <a:t>Objetivo general</a:t>
            </a:r>
          </a:p>
        </p:txBody>
      </p:sp>
      <p:sp>
        <p:nvSpPr>
          <p:cNvPr id="3" name="Marcador de contenido 2">
            <a:extLst>
              <a:ext uri="{FF2B5EF4-FFF2-40B4-BE49-F238E27FC236}">
                <a16:creationId xmlns:a16="http://schemas.microsoft.com/office/drawing/2014/main" id="{9CDF2A67-ADC8-4F51-958F-84195595616A}"/>
              </a:ext>
            </a:extLst>
          </p:cNvPr>
          <p:cNvSpPr>
            <a:spLocks noGrp="1"/>
          </p:cNvSpPr>
          <p:nvPr>
            <p:ph idx="1"/>
          </p:nvPr>
        </p:nvSpPr>
        <p:spPr>
          <a:xfrm>
            <a:off x="919119" y="2144715"/>
            <a:ext cx="10353762" cy="3714749"/>
          </a:xfrm>
        </p:spPr>
        <p:txBody>
          <a:bodyPr>
            <a:normAutofit/>
          </a:bodyPr>
          <a:lstStyle/>
          <a:p>
            <a:pPr marL="36900" indent="0">
              <a:buNone/>
            </a:pPr>
            <a:r>
              <a:rPr lang="es-ES" sz="2800" dirty="0"/>
              <a:t>Reducir el tiempo de producción y ensamble que lleva la realización de los ejes, las ruedas y los motores eléctricos (combo). </a:t>
            </a:r>
          </a:p>
          <a:p>
            <a:endParaRPr lang="es-ES" sz="3200" dirty="0"/>
          </a:p>
          <a:p>
            <a:pPr marL="36900" indent="0">
              <a:buNone/>
            </a:pPr>
            <a:endParaRPr lang="es-MX" sz="3200" dirty="0"/>
          </a:p>
        </p:txBody>
      </p:sp>
    </p:spTree>
    <p:extLst>
      <p:ext uri="{BB962C8B-B14F-4D97-AF65-F5344CB8AC3E}">
        <p14:creationId xmlns:p14="http://schemas.microsoft.com/office/powerpoint/2010/main" val="6483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1179B6E-9764-4FC2-94F9-FED850DE845A}"/>
              </a:ext>
            </a:extLst>
          </p:cNvPr>
          <p:cNvSpPr txBox="1">
            <a:spLocks/>
          </p:cNvSpPr>
          <p:nvPr/>
        </p:nvSpPr>
        <p:spPr>
          <a:xfrm>
            <a:off x="919119" y="321378"/>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4400" dirty="0"/>
              <a:t>Objetivos específicos</a:t>
            </a:r>
          </a:p>
        </p:txBody>
      </p:sp>
      <p:sp>
        <p:nvSpPr>
          <p:cNvPr id="5" name="Marcador de contenido 2">
            <a:extLst>
              <a:ext uri="{FF2B5EF4-FFF2-40B4-BE49-F238E27FC236}">
                <a16:creationId xmlns:a16="http://schemas.microsoft.com/office/drawing/2014/main" id="{9F0BE451-D161-4E51-A2D0-BD2D2DCD331A}"/>
              </a:ext>
            </a:extLst>
          </p:cNvPr>
          <p:cNvSpPr txBox="1">
            <a:spLocks/>
          </p:cNvSpPr>
          <p:nvPr/>
        </p:nvSpPr>
        <p:spPr>
          <a:xfrm>
            <a:off x="717402" y="1564572"/>
            <a:ext cx="10984267" cy="622770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000" dirty="0"/>
              <a:t>Realizar un recorrido por la línea de producción para conocer a los operadores, observar con atención el desarrollo de los procesos e identificar todas las acciones que se realizan.</a:t>
            </a:r>
          </a:p>
          <a:p>
            <a:r>
              <a:rPr lang="es-ES" sz="2000" dirty="0"/>
              <a:t>Realizar toma de tiempos de cada operación, diagramas Spaghetti para registrar los recorridos que realiza el operador.</a:t>
            </a:r>
          </a:p>
          <a:p>
            <a:r>
              <a:rPr lang="es-ES" sz="2000" dirty="0"/>
              <a:t>Todos los datos obtenidos en el análisis se pasarán a un formato de registro digital que nos servirá para poder observar de una forma mas clara y limpia todo lo que ocurre en la operación.</a:t>
            </a:r>
          </a:p>
          <a:p>
            <a:r>
              <a:rPr lang="es-ES" sz="2000" dirty="0"/>
              <a:t>En base a la demanda de producción del proceso se calculará el </a:t>
            </a:r>
            <a:r>
              <a:rPr lang="es-ES" sz="2000" dirty="0" err="1"/>
              <a:t>takt</a:t>
            </a:r>
            <a:r>
              <a:rPr lang="es-ES" sz="2000" dirty="0"/>
              <a:t> time que será nuestro limite en cuanto al tiempo que debe tardar un ciclo de producción en la operación. Habiendo identificado los desperdicios y riesgos de seguridad, se proponen ideas de solución y se hace el balanceo de los tiempos eliminando estos desperdicios, creando así un modelo estandarizado del proceso.</a:t>
            </a:r>
          </a:p>
          <a:p>
            <a:r>
              <a:rPr lang="es-ES" sz="2000" dirty="0"/>
              <a:t>Comparar los tiempos que se tomaron antes durante el análisis contra los tiempos que se deberán de tener al reducir los desperdicios, es decir, al aplicar el modelo estándar del proceso, y podremos observar que tanto beneficio hubo.</a:t>
            </a:r>
            <a:endParaRPr lang="es-ES" sz="1400" dirty="0"/>
          </a:p>
        </p:txBody>
      </p:sp>
    </p:spTree>
    <p:extLst>
      <p:ext uri="{BB962C8B-B14F-4D97-AF65-F5344CB8AC3E}">
        <p14:creationId xmlns:p14="http://schemas.microsoft.com/office/powerpoint/2010/main" val="424181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2DCA1-59DB-4781-AD6A-8E3AB6B2C07F}"/>
              </a:ext>
            </a:extLst>
          </p:cNvPr>
          <p:cNvSpPr>
            <a:spLocks noGrp="1"/>
          </p:cNvSpPr>
          <p:nvPr>
            <p:ph type="title"/>
          </p:nvPr>
        </p:nvSpPr>
        <p:spPr/>
        <p:txBody>
          <a:bodyPr/>
          <a:lstStyle/>
          <a:p>
            <a:r>
              <a:rPr lang="es-MX" dirty="0"/>
              <a:t>Metodología </a:t>
            </a:r>
          </a:p>
        </p:txBody>
      </p:sp>
      <p:grpSp>
        <p:nvGrpSpPr>
          <p:cNvPr id="35" name="Grupo 34">
            <a:extLst>
              <a:ext uri="{FF2B5EF4-FFF2-40B4-BE49-F238E27FC236}">
                <a16:creationId xmlns:a16="http://schemas.microsoft.com/office/drawing/2014/main" id="{8CB10825-161A-4517-A25A-F32174D77EEC}"/>
              </a:ext>
            </a:extLst>
          </p:cNvPr>
          <p:cNvGrpSpPr/>
          <p:nvPr/>
        </p:nvGrpSpPr>
        <p:grpSpPr>
          <a:xfrm>
            <a:off x="586945" y="1919904"/>
            <a:ext cx="11273752" cy="4031288"/>
            <a:chOff x="1341955" y="1618174"/>
            <a:chExt cx="8942095" cy="2921951"/>
          </a:xfrm>
        </p:grpSpPr>
        <p:pic>
          <p:nvPicPr>
            <p:cNvPr id="5" name="Imagen 4">
              <a:extLst>
                <a:ext uri="{FF2B5EF4-FFF2-40B4-BE49-F238E27FC236}">
                  <a16:creationId xmlns:a16="http://schemas.microsoft.com/office/drawing/2014/main" id="{034DDA31-1DEA-4684-9F87-D3E114649644}"/>
                </a:ext>
              </a:extLst>
            </p:cNvPr>
            <p:cNvPicPr>
              <a:picLocks noChangeAspect="1"/>
            </p:cNvPicPr>
            <p:nvPr/>
          </p:nvPicPr>
          <p:blipFill>
            <a:blip r:embed="rId2"/>
            <a:stretch>
              <a:fillRect/>
            </a:stretch>
          </p:blipFill>
          <p:spPr>
            <a:xfrm>
              <a:off x="1341955" y="2685528"/>
              <a:ext cx="2746934" cy="743472"/>
            </a:xfrm>
            <a:prstGeom prst="rect">
              <a:avLst/>
            </a:prstGeom>
          </p:spPr>
        </p:pic>
        <p:sp>
          <p:nvSpPr>
            <p:cNvPr id="11" name="Flecha: a la derecha 10">
              <a:extLst>
                <a:ext uri="{FF2B5EF4-FFF2-40B4-BE49-F238E27FC236}">
                  <a16:creationId xmlns:a16="http://schemas.microsoft.com/office/drawing/2014/main" id="{55F5B82E-0B9B-4806-84FE-A118EC90E33F}"/>
                </a:ext>
              </a:extLst>
            </p:cNvPr>
            <p:cNvSpPr/>
            <p:nvPr/>
          </p:nvSpPr>
          <p:spPr>
            <a:xfrm>
              <a:off x="4091905" y="2898913"/>
              <a:ext cx="291548" cy="34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2" name="Imagen 11">
              <a:extLst>
                <a:ext uri="{FF2B5EF4-FFF2-40B4-BE49-F238E27FC236}">
                  <a16:creationId xmlns:a16="http://schemas.microsoft.com/office/drawing/2014/main" id="{FFF2DA04-6BE4-4885-BC1E-D6B3552B401F}"/>
                </a:ext>
              </a:extLst>
            </p:cNvPr>
            <p:cNvPicPr>
              <a:picLocks noChangeAspect="1"/>
            </p:cNvPicPr>
            <p:nvPr/>
          </p:nvPicPr>
          <p:blipFill>
            <a:blip r:embed="rId3"/>
            <a:stretch>
              <a:fillRect/>
            </a:stretch>
          </p:blipFill>
          <p:spPr>
            <a:xfrm>
              <a:off x="4409957" y="2682705"/>
              <a:ext cx="2746934" cy="743472"/>
            </a:xfrm>
            <a:prstGeom prst="rect">
              <a:avLst/>
            </a:prstGeom>
          </p:spPr>
        </p:pic>
        <p:sp>
          <p:nvSpPr>
            <p:cNvPr id="13" name="Flecha: a la derecha 12">
              <a:extLst>
                <a:ext uri="{FF2B5EF4-FFF2-40B4-BE49-F238E27FC236}">
                  <a16:creationId xmlns:a16="http://schemas.microsoft.com/office/drawing/2014/main" id="{F6E5E443-0102-45D9-B03F-2A5D4EC20EE7}"/>
                </a:ext>
              </a:extLst>
            </p:cNvPr>
            <p:cNvSpPr/>
            <p:nvPr/>
          </p:nvSpPr>
          <p:spPr>
            <a:xfrm>
              <a:off x="7169072" y="2875417"/>
              <a:ext cx="291548" cy="34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Imagen 13">
              <a:extLst>
                <a:ext uri="{FF2B5EF4-FFF2-40B4-BE49-F238E27FC236}">
                  <a16:creationId xmlns:a16="http://schemas.microsoft.com/office/drawing/2014/main" id="{694DFD3A-F718-4BA3-B3F0-131D042CBE01}"/>
                </a:ext>
              </a:extLst>
            </p:cNvPr>
            <p:cNvPicPr>
              <a:picLocks noChangeAspect="1"/>
            </p:cNvPicPr>
            <p:nvPr/>
          </p:nvPicPr>
          <p:blipFill>
            <a:blip r:embed="rId4"/>
            <a:stretch>
              <a:fillRect/>
            </a:stretch>
          </p:blipFill>
          <p:spPr>
            <a:xfrm>
              <a:off x="7537116" y="2689885"/>
              <a:ext cx="2746934" cy="743472"/>
            </a:xfrm>
            <a:prstGeom prst="rect">
              <a:avLst/>
            </a:prstGeom>
          </p:spPr>
        </p:pic>
        <p:sp>
          <p:nvSpPr>
            <p:cNvPr id="15" name="Flecha: a la derecha 14">
              <a:extLst>
                <a:ext uri="{FF2B5EF4-FFF2-40B4-BE49-F238E27FC236}">
                  <a16:creationId xmlns:a16="http://schemas.microsoft.com/office/drawing/2014/main" id="{28F62356-B488-42A5-A69D-772DDD7B3CDF}"/>
                </a:ext>
              </a:extLst>
            </p:cNvPr>
            <p:cNvSpPr/>
            <p:nvPr/>
          </p:nvSpPr>
          <p:spPr>
            <a:xfrm rot="5400000" flipV="1">
              <a:off x="8764809" y="3406854"/>
              <a:ext cx="291548" cy="34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Imagen 15">
              <a:extLst>
                <a:ext uri="{FF2B5EF4-FFF2-40B4-BE49-F238E27FC236}">
                  <a16:creationId xmlns:a16="http://schemas.microsoft.com/office/drawing/2014/main" id="{FB282C91-51E5-4304-B341-EFEBC4C001BB}"/>
                </a:ext>
              </a:extLst>
            </p:cNvPr>
            <p:cNvPicPr>
              <a:picLocks noChangeAspect="1"/>
            </p:cNvPicPr>
            <p:nvPr/>
          </p:nvPicPr>
          <p:blipFill>
            <a:blip r:embed="rId5"/>
            <a:stretch>
              <a:fillRect/>
            </a:stretch>
          </p:blipFill>
          <p:spPr>
            <a:xfrm>
              <a:off x="7537116" y="3768404"/>
              <a:ext cx="2746934" cy="743472"/>
            </a:xfrm>
            <a:prstGeom prst="rect">
              <a:avLst/>
            </a:prstGeom>
          </p:spPr>
        </p:pic>
        <p:sp>
          <p:nvSpPr>
            <p:cNvPr id="17" name="Flecha: a la derecha 16">
              <a:extLst>
                <a:ext uri="{FF2B5EF4-FFF2-40B4-BE49-F238E27FC236}">
                  <a16:creationId xmlns:a16="http://schemas.microsoft.com/office/drawing/2014/main" id="{E884DC28-3731-4F18-9093-9ED18841097F}"/>
                </a:ext>
              </a:extLst>
            </p:cNvPr>
            <p:cNvSpPr/>
            <p:nvPr/>
          </p:nvSpPr>
          <p:spPr>
            <a:xfrm rot="10800000" flipV="1">
              <a:off x="7240454" y="3969026"/>
              <a:ext cx="291548" cy="34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 name="Imagen 19">
              <a:extLst>
                <a:ext uri="{FF2B5EF4-FFF2-40B4-BE49-F238E27FC236}">
                  <a16:creationId xmlns:a16="http://schemas.microsoft.com/office/drawing/2014/main" id="{D00210E7-9841-4088-A198-9D30A1EA2938}"/>
                </a:ext>
              </a:extLst>
            </p:cNvPr>
            <p:cNvPicPr>
              <a:picLocks noChangeAspect="1"/>
            </p:cNvPicPr>
            <p:nvPr/>
          </p:nvPicPr>
          <p:blipFill>
            <a:blip r:embed="rId6"/>
            <a:stretch>
              <a:fillRect/>
            </a:stretch>
          </p:blipFill>
          <p:spPr>
            <a:xfrm>
              <a:off x="4415081" y="3790550"/>
              <a:ext cx="2825373" cy="749575"/>
            </a:xfrm>
            <a:prstGeom prst="rect">
              <a:avLst/>
            </a:prstGeom>
          </p:spPr>
        </p:pic>
        <p:pic>
          <p:nvPicPr>
            <p:cNvPr id="25" name="Imagen 24">
              <a:extLst>
                <a:ext uri="{FF2B5EF4-FFF2-40B4-BE49-F238E27FC236}">
                  <a16:creationId xmlns:a16="http://schemas.microsoft.com/office/drawing/2014/main" id="{B22E08D5-F7DC-46BE-A489-3A7C214C2B94}"/>
                </a:ext>
              </a:extLst>
            </p:cNvPr>
            <p:cNvPicPr>
              <a:picLocks noChangeAspect="1"/>
            </p:cNvPicPr>
            <p:nvPr/>
          </p:nvPicPr>
          <p:blipFill>
            <a:blip r:embed="rId7"/>
            <a:stretch>
              <a:fillRect/>
            </a:stretch>
          </p:blipFill>
          <p:spPr>
            <a:xfrm>
              <a:off x="1361542" y="3810933"/>
              <a:ext cx="2746934" cy="729192"/>
            </a:xfrm>
            <a:prstGeom prst="rect">
              <a:avLst/>
            </a:prstGeom>
          </p:spPr>
        </p:pic>
        <p:sp>
          <p:nvSpPr>
            <p:cNvPr id="26" name="Flecha: a la derecha 25">
              <a:extLst>
                <a:ext uri="{FF2B5EF4-FFF2-40B4-BE49-F238E27FC236}">
                  <a16:creationId xmlns:a16="http://schemas.microsoft.com/office/drawing/2014/main" id="{A9749BDD-6CA6-47FA-8C98-AA1BD43811BF}"/>
                </a:ext>
              </a:extLst>
            </p:cNvPr>
            <p:cNvSpPr/>
            <p:nvPr/>
          </p:nvSpPr>
          <p:spPr>
            <a:xfrm rot="10800000" flipV="1">
              <a:off x="4120976" y="3989999"/>
              <a:ext cx="291548" cy="34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2" name="Imagen 31">
              <a:extLst>
                <a:ext uri="{FF2B5EF4-FFF2-40B4-BE49-F238E27FC236}">
                  <a16:creationId xmlns:a16="http://schemas.microsoft.com/office/drawing/2014/main" id="{9906BA59-B1E1-479D-9686-3C9FFA485694}"/>
                </a:ext>
              </a:extLst>
            </p:cNvPr>
            <p:cNvPicPr>
              <a:picLocks noChangeAspect="1"/>
            </p:cNvPicPr>
            <p:nvPr/>
          </p:nvPicPr>
          <p:blipFill>
            <a:blip r:embed="rId8"/>
            <a:stretch>
              <a:fillRect/>
            </a:stretch>
          </p:blipFill>
          <p:spPr>
            <a:xfrm>
              <a:off x="1344264" y="1618174"/>
              <a:ext cx="2763459" cy="734804"/>
            </a:xfrm>
            <a:prstGeom prst="rect">
              <a:avLst/>
            </a:prstGeom>
          </p:spPr>
        </p:pic>
        <p:sp>
          <p:nvSpPr>
            <p:cNvPr id="33" name="Flecha: a la derecha 32">
              <a:extLst>
                <a:ext uri="{FF2B5EF4-FFF2-40B4-BE49-F238E27FC236}">
                  <a16:creationId xmlns:a16="http://schemas.microsoft.com/office/drawing/2014/main" id="{6211B1F3-83F4-44CD-AA53-1EFEB3E570F6}"/>
                </a:ext>
              </a:extLst>
            </p:cNvPr>
            <p:cNvSpPr/>
            <p:nvPr/>
          </p:nvSpPr>
          <p:spPr>
            <a:xfrm rot="5400000" flipV="1">
              <a:off x="2569648" y="2341495"/>
              <a:ext cx="291548" cy="34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206003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BF8D2-22E5-4723-BF32-DB8D6CDF1C4D}"/>
              </a:ext>
            </a:extLst>
          </p:cNvPr>
          <p:cNvSpPr>
            <a:spLocks noGrp="1"/>
          </p:cNvSpPr>
          <p:nvPr>
            <p:ph type="title"/>
          </p:nvPr>
        </p:nvSpPr>
        <p:spPr/>
        <p:txBody>
          <a:bodyPr/>
          <a:lstStyle/>
          <a:p>
            <a:pPr algn="l"/>
            <a:r>
              <a:rPr lang="es-MX" dirty="0"/>
              <a:t>Equipos e Infraestructura</a:t>
            </a:r>
          </a:p>
        </p:txBody>
      </p:sp>
      <p:sp>
        <p:nvSpPr>
          <p:cNvPr id="3" name="Marcador de contenido 2">
            <a:extLst>
              <a:ext uri="{FF2B5EF4-FFF2-40B4-BE49-F238E27FC236}">
                <a16:creationId xmlns:a16="http://schemas.microsoft.com/office/drawing/2014/main" id="{E1794365-9463-403D-9EBC-942E4636759D}"/>
              </a:ext>
            </a:extLst>
          </p:cNvPr>
          <p:cNvSpPr>
            <a:spLocks noGrp="1"/>
          </p:cNvSpPr>
          <p:nvPr>
            <p:ph idx="1"/>
          </p:nvPr>
        </p:nvSpPr>
        <p:spPr/>
        <p:txBody>
          <a:bodyPr/>
          <a:lstStyle/>
          <a:p>
            <a:pPr marL="36900" indent="0">
              <a:buNone/>
            </a:pPr>
            <a:r>
              <a:rPr lang="es-MX" dirty="0"/>
              <a:t>Se necesita analizar un equipo de trabajo que tenga la infraestructura suficiente para realizar: </a:t>
            </a:r>
          </a:p>
          <a:p>
            <a:r>
              <a:rPr lang="es-MX" dirty="0"/>
              <a:t>Maquinado de ejes, ruedas</a:t>
            </a:r>
          </a:p>
          <a:p>
            <a:r>
              <a:rPr lang="es-MX" dirty="0"/>
              <a:t>Prensado de engrane y eje</a:t>
            </a:r>
          </a:p>
          <a:p>
            <a:r>
              <a:rPr lang="es-MX" dirty="0"/>
              <a:t>Prensado de ruedas</a:t>
            </a:r>
          </a:p>
          <a:p>
            <a:r>
              <a:rPr lang="es-MX" dirty="0"/>
              <a:t>Ensambles.</a:t>
            </a:r>
          </a:p>
        </p:txBody>
      </p:sp>
    </p:spTree>
    <p:extLst>
      <p:ext uri="{BB962C8B-B14F-4D97-AF65-F5344CB8AC3E}">
        <p14:creationId xmlns:p14="http://schemas.microsoft.com/office/powerpoint/2010/main" val="1898073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{4C6BA15B-6ACC-456B-BAEC-4C83864C9AD9}tf55705232_win32</Template>
  <TotalTime>0</TotalTime>
  <Words>843</Words>
  <Application>Microsoft Office PowerPoint</Application>
  <PresentationFormat>Panorámica</PresentationFormat>
  <Paragraphs>59</Paragraphs>
  <Slides>11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Goudy Old Style</vt:lpstr>
      <vt:lpstr>Times New Roman</vt:lpstr>
      <vt:lpstr>Wingdings 2</vt:lpstr>
      <vt:lpstr>SlateVTI</vt:lpstr>
      <vt:lpstr> “Estandarización del proceso de ensamblado de ruedas, eje y motor eléctrico para trenes de carga"</vt:lpstr>
      <vt:lpstr>Índice</vt:lpstr>
      <vt:lpstr>Introducción</vt:lpstr>
      <vt:lpstr>Antecedentes y Estado del Arte </vt:lpstr>
      <vt:lpstr>Hipótesis</vt:lpstr>
      <vt:lpstr>Objetivo general</vt:lpstr>
      <vt:lpstr>Presentación de PowerPoint</vt:lpstr>
      <vt:lpstr>Metodología </vt:lpstr>
      <vt:lpstr>Equipos e Infraestructura</vt:lpstr>
      <vt:lpstr>Cronograma</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2022-09-26T14:32:46Z</dcterms:created>
  <dcterms:modified xsi:type="dcterms:W3CDTF">2022-09-26T15:57:10Z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