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1097" r:id="rId2"/>
    <p:sldId id="1145" r:id="rId3"/>
    <p:sldId id="1193" r:id="rId4"/>
    <p:sldId id="1157" r:id="rId5"/>
    <p:sldId id="1175" r:id="rId6"/>
    <p:sldId id="1156" r:id="rId7"/>
    <p:sldId id="1161" r:id="rId8"/>
    <p:sldId id="1166" r:id="rId9"/>
    <p:sldId id="1162" r:id="rId10"/>
    <p:sldId id="1179" r:id="rId11"/>
    <p:sldId id="1173" r:id="rId12"/>
    <p:sldId id="1171" r:id="rId13"/>
    <p:sldId id="1148" r:id="rId14"/>
    <p:sldId id="1174" r:id="rId15"/>
    <p:sldId id="1176" r:id="rId16"/>
    <p:sldId id="1165" r:id="rId17"/>
    <p:sldId id="1151" r:id="rId18"/>
    <p:sldId id="1177" r:id="rId19"/>
    <p:sldId id="1152" r:id="rId20"/>
    <p:sldId id="1178" r:id="rId21"/>
    <p:sldId id="1180" r:id="rId22"/>
    <p:sldId id="1181" r:id="rId23"/>
    <p:sldId id="1183" r:id="rId24"/>
    <p:sldId id="1182" r:id="rId25"/>
    <p:sldId id="1167" r:id="rId26"/>
    <p:sldId id="1184" r:id="rId27"/>
    <p:sldId id="1185" r:id="rId28"/>
    <p:sldId id="1186" r:id="rId29"/>
    <p:sldId id="1187" r:id="rId30"/>
    <p:sldId id="1188" r:id="rId31"/>
    <p:sldId id="1189" r:id="rId32"/>
    <p:sldId id="1191" r:id="rId33"/>
    <p:sldId id="1150" r:id="rId34"/>
    <p:sldId id="1192" r:id="rId35"/>
    <p:sldId id="1144" r:id="rId36"/>
  </p:sldIdLst>
  <p:sldSz cx="9906000" cy="6858000" type="A4"/>
  <p:notesSz cx="6797675" cy="9928225"/>
  <p:defaultTextStyle>
    <a:defPPr>
      <a:defRPr lang="zh-CN"/>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 initials="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66FF"/>
    <a:srgbClr val="DE00FF"/>
    <a:srgbClr val="0000CC"/>
    <a:srgbClr val="FF0000"/>
    <a:srgbClr val="008000"/>
    <a:srgbClr val="0033CC"/>
    <a:srgbClr val="FFCCCC"/>
    <a:srgbClr val="FF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4" autoAdjust="0"/>
    <p:restoredTop sz="68842" autoAdjust="0"/>
  </p:normalViewPr>
  <p:slideViewPr>
    <p:cSldViewPr>
      <p:cViewPr varScale="1">
        <p:scale>
          <a:sx n="60" d="100"/>
          <a:sy n="60" d="100"/>
        </p:scale>
        <p:origin x="1752" y="34"/>
      </p:cViewPr>
      <p:guideLst>
        <p:guide orient="horz" pos="2160"/>
        <p:guide pos="3120"/>
      </p:guideLst>
    </p:cSldViewPr>
  </p:slideViewPr>
  <p:outlineViewPr>
    <p:cViewPr>
      <p:scale>
        <a:sx n="33" d="100"/>
        <a:sy n="33" d="100"/>
      </p:scale>
      <p:origin x="0" y="16976"/>
    </p:cViewPr>
  </p:outlineViewPr>
  <p:notesTextViewPr>
    <p:cViewPr>
      <p:scale>
        <a:sx n="100" d="100"/>
        <a:sy n="100" d="100"/>
      </p:scale>
      <p:origin x="0" y="0"/>
    </p:cViewPr>
  </p:notesTextViewPr>
  <p:sorterViewPr>
    <p:cViewPr>
      <p:scale>
        <a:sx n="90" d="100"/>
        <a:sy n="90" d="100"/>
      </p:scale>
      <p:origin x="0" y="3582"/>
    </p:cViewPr>
  </p:sorterViewPr>
  <p:notesViewPr>
    <p:cSldViewPr>
      <p:cViewPr varScale="1">
        <p:scale>
          <a:sx n="95" d="100"/>
          <a:sy n="95" d="100"/>
        </p:scale>
        <p:origin x="-3714" y="-114"/>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4"/>
            <a:ext cx="2946400" cy="495299"/>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49689" y="4"/>
            <a:ext cx="2946400" cy="495299"/>
          </a:xfrm>
          <a:prstGeom prst="rect">
            <a:avLst/>
          </a:prstGeom>
        </p:spPr>
        <p:txBody>
          <a:bodyPr vert="horz" lIns="91440" tIns="45720" rIns="91440" bIns="45720" rtlCol="0"/>
          <a:lstStyle>
            <a:lvl1pPr algn="r">
              <a:defRPr sz="1200">
                <a:latin typeface="Arial" charset="0"/>
              </a:defRPr>
            </a:lvl1pPr>
          </a:lstStyle>
          <a:p>
            <a:pPr>
              <a:defRPr/>
            </a:pPr>
            <a:fld id="{16F6B973-C5F5-4880-880F-0EF195CAB37F}" type="datetimeFigureOut">
              <a:rPr lang="zh-CN" altLang="en-US"/>
              <a:pPr>
                <a:defRPr/>
              </a:pPr>
              <a:t>2017/5/22</a:t>
            </a:fld>
            <a:endParaRPr lang="zh-CN" altLang="en-US"/>
          </a:p>
        </p:txBody>
      </p:sp>
      <p:sp>
        <p:nvSpPr>
          <p:cNvPr id="4" name="页脚占位符 3"/>
          <p:cNvSpPr>
            <a:spLocks noGrp="1"/>
          </p:cNvSpPr>
          <p:nvPr>
            <p:ph type="ftr" sz="quarter" idx="2"/>
          </p:nvPr>
        </p:nvSpPr>
        <p:spPr>
          <a:xfrm>
            <a:off x="1" y="9431340"/>
            <a:ext cx="2946400" cy="495299"/>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49689" y="9431340"/>
            <a:ext cx="2946400" cy="495299"/>
          </a:xfrm>
          <a:prstGeom prst="rect">
            <a:avLst/>
          </a:prstGeom>
        </p:spPr>
        <p:txBody>
          <a:bodyPr vert="horz" lIns="91440" tIns="45720" rIns="91440" bIns="45720" rtlCol="0" anchor="b"/>
          <a:lstStyle>
            <a:lvl1pPr algn="r">
              <a:defRPr sz="1200">
                <a:latin typeface="Arial" charset="0"/>
              </a:defRPr>
            </a:lvl1pPr>
          </a:lstStyle>
          <a:p>
            <a:pPr>
              <a:defRPr/>
            </a:pPr>
            <a:fld id="{AAFD9FD7-9E60-46DC-82C4-A124A259E254}" type="slidenum">
              <a:rPr lang="zh-CN" altLang="en-US"/>
              <a:pPr>
                <a:defRPr/>
              </a:pPr>
              <a:t>‹#›</a:t>
            </a:fld>
            <a:endParaRPr lang="zh-CN" altLang="en-US"/>
          </a:p>
        </p:txBody>
      </p:sp>
    </p:spTree>
    <p:extLst>
      <p:ext uri="{BB962C8B-B14F-4D97-AF65-F5344CB8AC3E}">
        <p14:creationId xmlns:p14="http://schemas.microsoft.com/office/powerpoint/2010/main" val="3563814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4"/>
            <a:ext cx="2946400" cy="4952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3849689" y="4"/>
            <a:ext cx="2946400" cy="4952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711200" y="744538"/>
            <a:ext cx="537527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452" y="4714878"/>
            <a:ext cx="5438775"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1" y="9431340"/>
            <a:ext cx="2946400" cy="49529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49689" y="9431340"/>
            <a:ext cx="2946400" cy="49529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DA76082-B745-461A-B914-896F5D3685DE}" type="slidenum">
              <a:rPr lang="en-US" altLang="zh-CN"/>
              <a:pPr>
                <a:defRPr/>
              </a:pPr>
              <a:t>‹#›</a:t>
            </a:fld>
            <a:endParaRPr lang="en-US" altLang="zh-CN"/>
          </a:p>
        </p:txBody>
      </p:sp>
    </p:spTree>
    <p:extLst>
      <p:ext uri="{BB962C8B-B14F-4D97-AF65-F5344CB8AC3E}">
        <p14:creationId xmlns:p14="http://schemas.microsoft.com/office/powerpoint/2010/main" val="1162766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大家好，我的论文题目是</a:t>
            </a:r>
            <a:r>
              <a:rPr lang="zh-CN" altLang="en-US" dirty="0" smtClean="0"/>
              <a:t>“</a:t>
            </a:r>
            <a:r>
              <a:rPr lang="zh-CN" altLang="en-US" sz="1200" b="0" i="0" u="none" strike="noStrike" kern="1200" baseline="0" dirty="0" smtClean="0">
                <a:solidFill>
                  <a:schemeClr val="tx1"/>
                </a:solidFill>
                <a:latin typeface="Arial" charset="0"/>
                <a:ea typeface="宋体" pitchFamily="2" charset="-122"/>
                <a:cs typeface="+mn-cs"/>
              </a:rPr>
              <a:t>大规模在线开放课程中的学生评估算法及应用</a:t>
            </a:r>
            <a:r>
              <a:rPr lang="zh-CN" altLang="en-US" dirty="0" smtClean="0"/>
              <a:t>”</a:t>
            </a:r>
            <a:r>
              <a:rPr lang="zh-CN" altLang="en-US" dirty="0" smtClean="0"/>
              <a:t>，指导老师是张铭教授。</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a:t>
            </a:fld>
            <a:endParaRPr lang="en-US" altLang="zh-CN"/>
          </a:p>
        </p:txBody>
      </p:sp>
    </p:spTree>
    <p:extLst>
      <p:ext uri="{BB962C8B-B14F-4D97-AF65-F5344CB8AC3E}">
        <p14:creationId xmlns:p14="http://schemas.microsoft.com/office/powerpoint/2010/main" val="1505625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本项目受到</a:t>
            </a:r>
            <a:r>
              <a:rPr lang="zh-CN" altLang="zh-CN" dirty="0" smtClean="0">
                <a:latin typeface="楷体" panose="02010609060101010101" pitchFamily="49" charset="-122"/>
                <a:ea typeface="楷体" panose="02010609060101010101" pitchFamily="49" charset="-122"/>
                <a:cs typeface="宋体"/>
              </a:rPr>
              <a:t>国家自然科学基金项目“</a:t>
            </a:r>
            <a:r>
              <a:rPr lang="zh-CN" altLang="en-US" dirty="0" smtClean="0">
                <a:latin typeface="楷体" panose="02010609060101010101" pitchFamily="49" charset="-122"/>
                <a:ea typeface="楷体" panose="02010609060101010101" pitchFamily="49" charset="-122"/>
                <a:cs typeface="宋体"/>
              </a:rPr>
              <a:t>大规模在线课程中用户流失问题的研究”的支持，这个自然科学基金项目重点同样是学生建模，</a:t>
            </a:r>
            <a:endParaRPr lang="en-US" altLang="zh-CN" dirty="0" smtClean="0">
              <a:latin typeface="楷体" panose="02010609060101010101" pitchFamily="49" charset="-122"/>
              <a:ea typeface="楷体" panose="02010609060101010101" pitchFamily="49" charset="-122"/>
              <a:cs typeface="宋体"/>
            </a:endParaRPr>
          </a:p>
          <a:p>
            <a:r>
              <a:rPr lang="zh-CN" altLang="en-US" dirty="0" smtClean="0">
                <a:latin typeface="楷体" panose="02010609060101010101" pitchFamily="49" charset="-122"/>
                <a:ea typeface="楷体" panose="02010609060101010101" pitchFamily="49" charset="-122"/>
              </a:rPr>
              <a:t>这个自然科学基金从用户静态属性、动态学习行为和社区行为三个方面展开研究，本项目是用户动态学习行为研究的子问题。</a:t>
            </a:r>
            <a:endParaRPr lang="en-US" altLang="zh-CN"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10</a:t>
            </a:fld>
            <a:endParaRPr lang="en-US" altLang="zh-CN"/>
          </a:p>
        </p:txBody>
      </p:sp>
    </p:spTree>
    <p:extLst>
      <p:ext uri="{BB962C8B-B14F-4D97-AF65-F5344CB8AC3E}">
        <p14:creationId xmlns:p14="http://schemas.microsoft.com/office/powerpoint/2010/main" val="79680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11</a:t>
            </a:fld>
            <a:endParaRPr lang="en-US" altLang="zh-CN"/>
          </a:p>
        </p:txBody>
      </p:sp>
    </p:spTree>
    <p:extLst>
      <p:ext uri="{BB962C8B-B14F-4D97-AF65-F5344CB8AC3E}">
        <p14:creationId xmlns:p14="http://schemas.microsoft.com/office/powerpoint/2010/main" val="165156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那么如何进行学生评估呢，这里介绍一些常见方法。有一些研究使用如</a:t>
            </a:r>
            <a:r>
              <a:rPr lang="en-US" altLang="zh-CN" dirty="0" smtClean="0"/>
              <a:t>SVM</a:t>
            </a:r>
            <a:r>
              <a:rPr lang="zh-CN" altLang="en-US" dirty="0" smtClean="0"/>
              <a:t>，线性回归模型，利用学生行为数据，预测学生成绩。这些研究能够计算出学生得分，但没有精确到知识点状况。</a:t>
            </a:r>
            <a:endParaRPr lang="en-US" altLang="zh-CN" dirty="0" smtClean="0"/>
          </a:p>
          <a:p>
            <a:r>
              <a:rPr lang="zh-CN" altLang="en-US" dirty="0" smtClean="0"/>
              <a:t>后面三种算法能够精确到知识点，都是计算知识点掌握概率。</a:t>
            </a:r>
            <a:endParaRPr lang="en-US" altLang="zh-CN" dirty="0" smtClean="0"/>
          </a:p>
          <a:p>
            <a:r>
              <a:rPr lang="zh-CN" altLang="en-US" dirty="0" smtClean="0"/>
              <a:t>第二行的</a:t>
            </a:r>
            <a:r>
              <a:rPr lang="en-US" altLang="zh-CN" dirty="0" smtClean="0"/>
              <a:t>PFA</a:t>
            </a:r>
            <a:r>
              <a:rPr lang="zh-CN" altLang="en-US" dirty="0" smtClean="0"/>
              <a:t>和</a:t>
            </a:r>
            <a:r>
              <a:rPr lang="en-US" altLang="zh-CN" dirty="0" smtClean="0"/>
              <a:t>LFA</a:t>
            </a:r>
            <a:r>
              <a:rPr lang="zh-CN" altLang="en-US" dirty="0" smtClean="0"/>
              <a:t>，指利用学生答题历史状况，使用的是逻辑回归模型。但是这种模型表达方式特别简单，不利于适应于慕课特性的变形。</a:t>
            </a:r>
            <a:endParaRPr lang="en-US" altLang="zh-CN" dirty="0" smtClean="0"/>
          </a:p>
          <a:p>
            <a:r>
              <a:rPr lang="en-US" altLang="zh-CN" dirty="0" smtClean="0"/>
              <a:t>BKT</a:t>
            </a:r>
            <a:r>
              <a:rPr lang="zh-CN" altLang="en-US" dirty="0" smtClean="0"/>
              <a:t>指的是贝叶斯知识跟踪模型，它目前已经被广泛应用到智能教育系统。虽然它不能直接用于慕课，但是它有很好的扩展性，能够进行变形。后面讨论的算法就是利用慕课特点进行变形。</a:t>
            </a:r>
            <a:endParaRPr lang="en-US" altLang="zh-CN" dirty="0" smtClean="0"/>
          </a:p>
          <a:p>
            <a:r>
              <a:rPr lang="zh-CN" altLang="en-US" dirty="0" smtClean="0"/>
              <a:t>第四行，</a:t>
            </a:r>
            <a:r>
              <a:rPr lang="en-US" altLang="zh-CN" dirty="0" smtClean="0"/>
              <a:t>DKT</a:t>
            </a:r>
            <a:r>
              <a:rPr lang="zh-CN" altLang="en-US" dirty="0" smtClean="0"/>
              <a:t>指的是利用</a:t>
            </a:r>
            <a:r>
              <a:rPr lang="en-US" altLang="zh-CN" dirty="0" smtClean="0"/>
              <a:t>deep learning</a:t>
            </a:r>
            <a:r>
              <a:rPr lang="zh-CN" altLang="en-US" dirty="0" smtClean="0"/>
              <a:t>跟踪学生的学习状况。直接使用</a:t>
            </a:r>
            <a:r>
              <a:rPr lang="en-US" altLang="zh-CN" dirty="0" smtClean="0"/>
              <a:t>RNN</a:t>
            </a:r>
            <a:r>
              <a:rPr lang="zh-CN" altLang="en-US" dirty="0" smtClean="0"/>
              <a:t>模型训练学生的答题数据。它的优势是不会针对某一个知识点建模，而是自动化的刻画知识点的关系，并利用这种关系取得更好的效果。但是它自动获取的知识点实质上是对题目的聚类，无法很好的解释和表达知识点。</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12</a:t>
            </a:fld>
            <a:endParaRPr lang="en-US" altLang="zh-CN"/>
          </a:p>
        </p:txBody>
      </p:sp>
    </p:spTree>
    <p:extLst>
      <p:ext uri="{BB962C8B-B14F-4D97-AF65-F5344CB8AC3E}">
        <p14:creationId xmlns:p14="http://schemas.microsoft.com/office/powerpoint/2010/main" val="34914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这里我们先介绍基本的贝叶斯知识跟踪模型，</a:t>
            </a:r>
            <a:endParaRPr lang="en-US" altLang="zh-CN" dirty="0" smtClean="0"/>
          </a:p>
          <a:p>
            <a:r>
              <a:rPr lang="zh-CN" altLang="en-US" dirty="0" smtClean="0"/>
              <a:t>隐变量</a:t>
            </a:r>
            <a:r>
              <a:rPr lang="en-US" altLang="zh-CN" dirty="0" smtClean="0"/>
              <a:t>K</a:t>
            </a:r>
            <a:r>
              <a:rPr lang="zh-CN" altLang="en-US" dirty="0" smtClean="0"/>
              <a:t>是学生是否掌握这个知识点。可见变量</a:t>
            </a:r>
            <a:r>
              <a:rPr lang="en-US" altLang="zh-CN" dirty="0" smtClean="0"/>
              <a:t>Q</a:t>
            </a:r>
            <a:r>
              <a:rPr lang="zh-CN" altLang="en-US" dirty="0" smtClean="0"/>
              <a:t>是题目是否答对。</a:t>
            </a:r>
            <a:endParaRPr lang="en-US" altLang="zh-CN" dirty="0" smtClean="0"/>
          </a:p>
          <a:p>
            <a:r>
              <a:rPr lang="zh-CN" altLang="en-US" dirty="0" smtClean="0"/>
              <a:t>模型共有四个参数</a:t>
            </a:r>
            <a:endParaRPr lang="en-US" altLang="zh-CN" dirty="0" smtClean="0"/>
          </a:p>
          <a:p>
            <a:r>
              <a:rPr lang="en-US" altLang="zh-CN" dirty="0" smtClean="0"/>
              <a:t>p(L0)</a:t>
            </a:r>
            <a:r>
              <a:rPr lang="zh-CN" altLang="en-US" dirty="0" smtClean="0"/>
              <a:t>是学生初始就掌握知识的概率</a:t>
            </a:r>
            <a:endParaRPr lang="en-US" altLang="zh-CN" dirty="0" smtClean="0"/>
          </a:p>
          <a:p>
            <a:r>
              <a:rPr lang="en-US" altLang="zh-CN" dirty="0" smtClean="0"/>
              <a:t>P(T)</a:t>
            </a:r>
            <a:r>
              <a:rPr lang="zh-CN" altLang="en-US" dirty="0" smtClean="0"/>
              <a:t>是表示学生不知道知识点到知道知识点的转移概率</a:t>
            </a:r>
            <a:endParaRPr lang="en-US" altLang="zh-CN" dirty="0" smtClean="0"/>
          </a:p>
          <a:p>
            <a:r>
              <a:rPr lang="en-US" altLang="zh-CN" dirty="0" smtClean="0"/>
              <a:t>P(G)</a:t>
            </a:r>
            <a:r>
              <a:rPr lang="zh-CN" altLang="en-US" dirty="0" smtClean="0"/>
              <a:t>和</a:t>
            </a:r>
            <a:r>
              <a:rPr lang="en-US" altLang="zh-CN" dirty="0" smtClean="0"/>
              <a:t>p(S)</a:t>
            </a:r>
            <a:r>
              <a:rPr lang="zh-CN" altLang="en-US" dirty="0" smtClean="0"/>
              <a:t>描述题目是否答对和是否掌握知识点之间的关系</a:t>
            </a:r>
            <a:endParaRPr lang="en-US" altLang="zh-CN" dirty="0" smtClean="0"/>
          </a:p>
          <a:p>
            <a:r>
              <a:rPr lang="en-US" altLang="zh-CN" dirty="0" smtClean="0"/>
              <a:t>G</a:t>
            </a:r>
            <a:r>
              <a:rPr lang="zh-CN" altLang="en-US" dirty="0" smtClean="0"/>
              <a:t>代表</a:t>
            </a:r>
            <a:r>
              <a:rPr lang="en-US" altLang="zh-CN" dirty="0" smtClean="0"/>
              <a:t>guess</a:t>
            </a:r>
            <a:r>
              <a:rPr lang="zh-CN" altLang="en-US" dirty="0" smtClean="0"/>
              <a:t>，表示没有掌握知识点，仍然做对题的概率</a:t>
            </a:r>
            <a:endParaRPr lang="en-US" altLang="zh-CN" dirty="0" smtClean="0"/>
          </a:p>
          <a:p>
            <a:r>
              <a:rPr lang="en-US" altLang="zh-CN" dirty="0" smtClean="0"/>
              <a:t>S</a:t>
            </a:r>
            <a:r>
              <a:rPr lang="zh-CN" altLang="en-US" dirty="0" smtClean="0"/>
              <a:t>代表</a:t>
            </a:r>
            <a:r>
              <a:rPr lang="en-US" altLang="zh-CN" dirty="0" smtClean="0"/>
              <a:t>Slip</a:t>
            </a:r>
            <a:r>
              <a:rPr lang="zh-CN" altLang="en-US" dirty="0" smtClean="0"/>
              <a:t>，表示掌握了知识点，仍然不小心犯错的概率</a:t>
            </a:r>
            <a:endParaRPr lang="en-US" altLang="zh-CN" dirty="0" smtClean="0"/>
          </a:p>
          <a:p>
            <a:r>
              <a:rPr lang="zh-CN" altLang="en-US" dirty="0" smtClean="0"/>
              <a:t>再结合前面用章和节定义知识点的假设，我们就用这两种定义知识点的方式当做</a:t>
            </a:r>
            <a:r>
              <a:rPr lang="en-US" altLang="zh-CN" dirty="0" smtClean="0"/>
              <a:t>baseline</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13</a:t>
            </a:fld>
            <a:endParaRPr lang="en-US" altLang="zh-CN"/>
          </a:p>
        </p:txBody>
      </p:sp>
    </p:spTree>
    <p:extLst>
      <p:ext uri="{BB962C8B-B14F-4D97-AF65-F5344CB8AC3E}">
        <p14:creationId xmlns:p14="http://schemas.microsoft.com/office/powerpoint/2010/main" val="3090429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实际上，</a:t>
            </a:r>
            <a:r>
              <a:rPr lang="en-US" altLang="zh-CN" dirty="0" smtClean="0"/>
              <a:t>BKT</a:t>
            </a:r>
            <a:r>
              <a:rPr lang="zh-CN" altLang="en-US" dirty="0" smtClean="0"/>
              <a:t>有着许多严格的假设，有许多相关研究通过放宽它的假设的方式改造模型，往往取得了更好的实验效果。</a:t>
            </a:r>
            <a:endParaRPr lang="en-US" altLang="zh-CN" dirty="0" smtClean="0"/>
          </a:p>
          <a:p>
            <a:r>
              <a:rPr lang="zh-CN" altLang="en-US" dirty="0" smtClean="0"/>
              <a:t>分别有研究放宽</a:t>
            </a:r>
            <a:r>
              <a:rPr lang="en-US" altLang="zh-CN" dirty="0" smtClean="0"/>
              <a:t>BKT</a:t>
            </a:r>
            <a:r>
              <a:rPr lang="zh-CN" altLang="en-US" dirty="0" smtClean="0"/>
              <a:t>针对四个参数的假设。</a:t>
            </a:r>
            <a:endParaRPr lang="en-US" altLang="zh-CN" dirty="0" smtClean="0"/>
          </a:p>
          <a:p>
            <a:r>
              <a:rPr lang="en-US" altLang="zh-CN" dirty="0" smtClean="0"/>
              <a:t>BKT</a:t>
            </a:r>
            <a:r>
              <a:rPr lang="zh-CN" altLang="en-US" dirty="0" smtClean="0"/>
              <a:t>假设所有学生对于掌握知识点有着相同的先验概率。实际上，不同学生的基础是不同的。有研究专门针对如何设置</a:t>
            </a:r>
            <a:r>
              <a:rPr lang="en-US" altLang="zh-CN" dirty="0" smtClean="0"/>
              <a:t>p(L0)</a:t>
            </a:r>
            <a:r>
              <a:rPr lang="zh-CN" altLang="en-US" dirty="0" smtClean="0"/>
              <a:t>。</a:t>
            </a:r>
            <a:endParaRPr lang="en-US" altLang="zh-CN" dirty="0" smtClean="0"/>
          </a:p>
          <a:p>
            <a:r>
              <a:rPr lang="zh-CN" altLang="en-US" dirty="0" smtClean="0"/>
              <a:t>另外还有放弃不能遗忘的假设，增加一个</a:t>
            </a:r>
            <a:r>
              <a:rPr lang="en-US" altLang="zh-CN" dirty="0" smtClean="0"/>
              <a:t>forget</a:t>
            </a:r>
            <a:r>
              <a:rPr lang="zh-CN" altLang="en-US" dirty="0" smtClean="0"/>
              <a:t>参数，以及认为不同题目难度有差别，由此每个题目单独训练反应题目难度的参数</a:t>
            </a:r>
            <a:r>
              <a:rPr lang="en-US" altLang="zh-CN" dirty="0" smtClean="0"/>
              <a:t>p(G)</a:t>
            </a:r>
            <a:r>
              <a:rPr lang="zh-CN" altLang="en-US" dirty="0" smtClean="0"/>
              <a:t>和</a:t>
            </a:r>
            <a:r>
              <a:rPr lang="en-US" altLang="zh-CN" dirty="0" smtClean="0"/>
              <a:t>p(S)</a:t>
            </a:r>
            <a:r>
              <a:rPr lang="zh-CN" altLang="en-US" dirty="0" smtClean="0"/>
              <a:t>。</a:t>
            </a:r>
            <a:endParaRPr lang="en-US" altLang="zh-CN" dirty="0" smtClean="0"/>
          </a:p>
          <a:p>
            <a:r>
              <a:rPr lang="zh-CN" altLang="en-US" dirty="0" smtClean="0"/>
              <a:t>后面这两种模型的问题在于由于增加了模型参数，需要更多的训练数据。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14</a:t>
            </a:fld>
            <a:endParaRPr lang="en-US" altLang="zh-CN"/>
          </a:p>
        </p:txBody>
      </p:sp>
    </p:spTree>
    <p:extLst>
      <p:ext uri="{BB962C8B-B14F-4D97-AF65-F5344CB8AC3E}">
        <p14:creationId xmlns:p14="http://schemas.microsoft.com/office/powerpoint/2010/main" val="720395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15</a:t>
            </a:fld>
            <a:endParaRPr lang="en-US" altLang="zh-CN"/>
          </a:p>
        </p:txBody>
      </p:sp>
    </p:spTree>
    <p:extLst>
      <p:ext uri="{BB962C8B-B14F-4D97-AF65-F5344CB8AC3E}">
        <p14:creationId xmlns:p14="http://schemas.microsoft.com/office/powerpoint/2010/main" val="109661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前面说到，</a:t>
            </a:r>
            <a:r>
              <a:rPr lang="en-US" altLang="zh-CN" dirty="0" smtClean="0"/>
              <a:t>BKT</a:t>
            </a:r>
            <a:r>
              <a:rPr lang="zh-CN" altLang="en-US" dirty="0" smtClean="0"/>
              <a:t>是一个被能够灵活变形，且已经被广泛应用来做学生评估的好算法。</a:t>
            </a:r>
            <a:endParaRPr lang="en-US" altLang="zh-CN" dirty="0" smtClean="0"/>
          </a:p>
          <a:p>
            <a:endParaRPr lang="en-US" altLang="zh-CN" dirty="0" smtClean="0"/>
          </a:p>
          <a:p>
            <a:r>
              <a:rPr lang="zh-CN" altLang="en-US" dirty="0" smtClean="0"/>
              <a:t>所以我们考虑将</a:t>
            </a:r>
            <a:r>
              <a:rPr lang="en-US" altLang="zh-CN" dirty="0" smtClean="0"/>
              <a:t>BKT</a:t>
            </a:r>
            <a:r>
              <a:rPr lang="zh-CN" altLang="en-US" dirty="0" smtClean="0"/>
              <a:t>应用到</a:t>
            </a:r>
            <a:r>
              <a:rPr lang="en-US" altLang="zh-CN" dirty="0" smtClean="0"/>
              <a:t>MOOC</a:t>
            </a:r>
            <a:r>
              <a:rPr lang="zh-CN" altLang="en-US" dirty="0" smtClean="0"/>
              <a:t>平台。但是</a:t>
            </a:r>
            <a:r>
              <a:rPr lang="en-US" altLang="zh-CN" dirty="0" smtClean="0"/>
              <a:t>BKT</a:t>
            </a:r>
            <a:r>
              <a:rPr lang="zh-CN" altLang="en-US" dirty="0" smtClean="0"/>
              <a:t>并不能直接使用。</a:t>
            </a:r>
            <a:endParaRPr lang="en-US" altLang="zh-CN" dirty="0" smtClean="0"/>
          </a:p>
          <a:p>
            <a:endParaRPr lang="en-US" altLang="zh-CN" dirty="0" smtClean="0"/>
          </a:p>
          <a:p>
            <a:r>
              <a:rPr lang="zh-CN" altLang="en-US" dirty="0" smtClean="0"/>
              <a:t>首要的问题是，</a:t>
            </a:r>
            <a:r>
              <a:rPr lang="en-US" altLang="zh-CN" dirty="0" smtClean="0"/>
              <a:t>BKT</a:t>
            </a:r>
            <a:r>
              <a:rPr lang="zh-CN" altLang="en-US" dirty="0" smtClean="0"/>
              <a:t>原本的应用场景是由专家定义知识点，然后针对知识点建模。</a:t>
            </a:r>
            <a:endParaRPr lang="en-US" altLang="zh-CN" dirty="0" smtClean="0"/>
          </a:p>
          <a:p>
            <a:r>
              <a:rPr lang="zh-CN" altLang="en-US" dirty="0" smtClean="0"/>
              <a:t>而</a:t>
            </a:r>
            <a:r>
              <a:rPr lang="en-US" altLang="zh-CN" dirty="0" smtClean="0"/>
              <a:t>MOOC</a:t>
            </a:r>
            <a:r>
              <a:rPr lang="zh-CN" altLang="en-US" dirty="0" smtClean="0"/>
              <a:t>并没有专家定义知识点。有研究直接把测验中的每一道题目作为一个知识点，显然这种定义方式忽略了很多题目之间的联系。</a:t>
            </a:r>
            <a:endParaRPr lang="en-US" altLang="zh-CN" dirty="0" smtClean="0"/>
          </a:p>
          <a:p>
            <a:endParaRPr lang="en-US" altLang="zh-CN" dirty="0" smtClean="0"/>
          </a:p>
          <a:p>
            <a:r>
              <a:rPr lang="zh-CN" altLang="en-US" dirty="0" smtClean="0"/>
              <a:t>我们发现，所有的慕课都采用的是章节式的组织结构。可以直接以一章或者一节定义为一个知识点。这样定义的合理性在于每一章或者每一节确实关于一个特定的话题，比如二叉树这一章，或者二叉树的深搜这一节。另外，课程为章和节提供了直接对应的文本内容，包括课件，视频的字幕等都是与章或者节对应的。这样可以方便后续利用自然语言技术自动化处理。利用章或者节的定义方式，我们得到了</a:t>
            </a:r>
            <a:r>
              <a:rPr lang="en-US" altLang="zh-CN" dirty="0" smtClean="0"/>
              <a:t>BKT</a:t>
            </a:r>
            <a:r>
              <a:rPr lang="zh-CN" altLang="en-US" dirty="0" smtClean="0"/>
              <a:t>的两个</a:t>
            </a:r>
            <a:r>
              <a:rPr lang="en-US" altLang="zh-CN" dirty="0" smtClean="0"/>
              <a:t>baseline</a:t>
            </a:r>
            <a:r>
              <a:rPr lang="zh-CN" altLang="en-US" dirty="0" smtClean="0"/>
              <a:t>，即粗粒度知识点和细粒度知识点。</a:t>
            </a:r>
            <a:endParaRPr lang="en-US" altLang="zh-CN" dirty="0" smtClean="0"/>
          </a:p>
          <a:p>
            <a:endParaRPr lang="en-US" altLang="zh-CN" dirty="0" smtClean="0"/>
          </a:p>
          <a:p>
            <a:r>
              <a:rPr lang="zh-CN" altLang="en-US" dirty="0" smtClean="0"/>
              <a:t>进一步思考，我们发现课程的章和节构成的树状结构本身就反应了知识点的联系方式。利用这种结构化信息，我们想出了一个模型。</a:t>
            </a:r>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16</a:t>
            </a:fld>
            <a:endParaRPr lang="en-US" altLang="zh-CN"/>
          </a:p>
        </p:txBody>
      </p:sp>
    </p:spTree>
    <p:extLst>
      <p:ext uri="{BB962C8B-B14F-4D97-AF65-F5344CB8AC3E}">
        <p14:creationId xmlns:p14="http://schemas.microsoft.com/office/powerpoint/2010/main" val="2641101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我们将知识点与前面提出章节式结构直接对应，就是我们现在的这个模型。</a:t>
            </a:r>
            <a:endParaRPr lang="en-US" altLang="zh-CN" dirty="0" smtClean="0"/>
          </a:p>
          <a:p>
            <a:r>
              <a:rPr lang="zh-CN" altLang="en-US" dirty="0" smtClean="0"/>
              <a:t>多粒度知识跟踪模型。</a:t>
            </a:r>
            <a:endParaRPr lang="en-US" altLang="zh-CN" dirty="0" smtClean="0"/>
          </a:p>
          <a:p>
            <a:endParaRPr lang="en-US" altLang="zh-CN" dirty="0" smtClean="0"/>
          </a:p>
          <a:p>
            <a:r>
              <a:rPr lang="zh-CN" altLang="en-US" dirty="0" smtClean="0"/>
              <a:t>这里我们利用一个层次结构，</a:t>
            </a:r>
            <a:r>
              <a:rPr lang="en-US" altLang="zh-CN" dirty="0" smtClean="0"/>
              <a:t>K</a:t>
            </a:r>
            <a:r>
              <a:rPr lang="zh-CN" altLang="en-US" dirty="0" smtClean="0"/>
              <a:t>代表一个粗粒度的知识点，</a:t>
            </a:r>
            <a:r>
              <a:rPr lang="en-US" altLang="zh-CN" dirty="0" smtClean="0"/>
              <a:t>A</a:t>
            </a:r>
            <a:r>
              <a:rPr lang="zh-CN" altLang="en-US" dirty="0" smtClean="0"/>
              <a:t>代表细粒度的知识点</a:t>
            </a:r>
            <a:endParaRPr lang="en-US" altLang="zh-CN" dirty="0" smtClean="0"/>
          </a:p>
          <a:p>
            <a:r>
              <a:rPr lang="zh-CN" altLang="en-US" dirty="0" smtClean="0"/>
              <a:t>也就是一章为一个粗粒度的知识点，一节为细粒度的知识点</a:t>
            </a:r>
            <a:endParaRPr lang="en-US" altLang="zh-CN" dirty="0" smtClean="0"/>
          </a:p>
          <a:p>
            <a:r>
              <a:rPr lang="zh-CN" altLang="en-US" dirty="0" smtClean="0"/>
              <a:t>通过两层结构来描述各个知识点之间的联系。</a:t>
            </a:r>
            <a:endParaRPr lang="en-US" altLang="zh-CN" dirty="0" smtClean="0"/>
          </a:p>
          <a:p>
            <a:r>
              <a:rPr lang="zh-CN" altLang="en-US" dirty="0" smtClean="0"/>
              <a:t>可以理解为细粒度知识点是粗粒度知识点的某一个方面。</a:t>
            </a:r>
            <a:endParaRPr lang="en-US" altLang="zh-CN" dirty="0" smtClean="0"/>
          </a:p>
          <a:p>
            <a:r>
              <a:rPr lang="zh-CN" altLang="en-US" dirty="0" smtClean="0"/>
              <a:t>而参数</a:t>
            </a:r>
            <a:r>
              <a:rPr lang="en-US" altLang="zh-CN" dirty="0" err="1" smtClean="0"/>
              <a:t>pM</a:t>
            </a:r>
            <a:r>
              <a:rPr lang="zh-CN" altLang="en-US" dirty="0" smtClean="0"/>
              <a:t>刻画的是不同方面会有不同的难度</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17</a:t>
            </a:fld>
            <a:endParaRPr lang="en-US" altLang="zh-CN"/>
          </a:p>
        </p:txBody>
      </p:sp>
    </p:spTree>
    <p:extLst>
      <p:ext uri="{BB962C8B-B14F-4D97-AF65-F5344CB8AC3E}">
        <p14:creationId xmlns:p14="http://schemas.microsoft.com/office/powerpoint/2010/main" val="2114869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进一步分析</a:t>
            </a:r>
            <a:r>
              <a:rPr lang="en-US" altLang="zh-CN" dirty="0" err="1" smtClean="0"/>
              <a:t>mooc</a:t>
            </a:r>
            <a:r>
              <a:rPr lang="zh-CN" altLang="en-US" dirty="0" smtClean="0"/>
              <a:t>的课程特点，学生在</a:t>
            </a:r>
            <a:r>
              <a:rPr lang="en-US" altLang="zh-CN" dirty="0" smtClean="0"/>
              <a:t>MOOC</a:t>
            </a:r>
            <a:r>
              <a:rPr lang="zh-CN" altLang="en-US" dirty="0" smtClean="0"/>
              <a:t>反复的提交测验，虽然每次提交的题目会有一定差别，但是往往还是极其相关的。比如计算方式一样，只是修改了运算数据。</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18</a:t>
            </a:fld>
            <a:endParaRPr lang="en-US" altLang="zh-CN"/>
          </a:p>
        </p:txBody>
      </p:sp>
    </p:spTree>
    <p:extLst>
      <p:ext uri="{BB962C8B-B14F-4D97-AF65-F5344CB8AC3E}">
        <p14:creationId xmlns:p14="http://schemas.microsoft.com/office/powerpoint/2010/main" val="74054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为了刻画多次提交的联系，我们提出了基于提交历史的知识跟踪模型。</a:t>
            </a:r>
            <a:endParaRPr lang="en-US" altLang="zh-CN" dirty="0" smtClean="0"/>
          </a:p>
          <a:p>
            <a:endParaRPr lang="en-US" altLang="zh-CN" dirty="0" smtClean="0"/>
          </a:p>
          <a:p>
            <a:r>
              <a:rPr lang="zh-CN" altLang="en-US" dirty="0" smtClean="0"/>
              <a:t>而与题目相对应的参数是</a:t>
            </a:r>
            <a:r>
              <a:rPr lang="en-US" altLang="zh-CN" dirty="0" smtClean="0"/>
              <a:t>p(G)</a:t>
            </a:r>
            <a:r>
              <a:rPr lang="zh-CN" altLang="en-US" dirty="0" smtClean="0"/>
              <a:t>和</a:t>
            </a:r>
            <a:r>
              <a:rPr lang="en-US" altLang="zh-CN" dirty="0" smtClean="0"/>
              <a:t>p(S)</a:t>
            </a:r>
            <a:r>
              <a:rPr lang="zh-CN" altLang="en-US" dirty="0" smtClean="0"/>
              <a:t>，所以只需要将</a:t>
            </a:r>
            <a:r>
              <a:rPr lang="en-US" altLang="zh-CN" dirty="0" smtClean="0"/>
              <a:t>G</a:t>
            </a:r>
            <a:r>
              <a:rPr lang="zh-CN" altLang="en-US" dirty="0" smtClean="0"/>
              <a:t>和</a:t>
            </a:r>
            <a:r>
              <a:rPr lang="en-US" altLang="zh-CN" dirty="0" smtClean="0"/>
              <a:t>S</a:t>
            </a:r>
            <a:r>
              <a:rPr lang="zh-CN" altLang="en-US" dirty="0" smtClean="0"/>
              <a:t>参数取值依赖于前一次提交结果即可。</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19</a:t>
            </a:fld>
            <a:endParaRPr lang="en-US" altLang="zh-CN"/>
          </a:p>
        </p:txBody>
      </p:sp>
    </p:spTree>
    <p:extLst>
      <p:ext uri="{BB962C8B-B14F-4D97-AF65-F5344CB8AC3E}">
        <p14:creationId xmlns:p14="http://schemas.microsoft.com/office/powerpoint/2010/main" val="98223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a:t>
            </a:fld>
            <a:endParaRPr lang="en-US" altLang="zh-CN"/>
          </a:p>
        </p:txBody>
      </p:sp>
    </p:spTree>
    <p:extLst>
      <p:ext uri="{BB962C8B-B14F-4D97-AF65-F5344CB8AC3E}">
        <p14:creationId xmlns:p14="http://schemas.microsoft.com/office/powerpoint/2010/main" val="1719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20</a:t>
            </a:fld>
            <a:endParaRPr lang="en-US" altLang="zh-CN"/>
          </a:p>
        </p:txBody>
      </p:sp>
    </p:spTree>
    <p:extLst>
      <p:ext uri="{BB962C8B-B14F-4D97-AF65-F5344CB8AC3E}">
        <p14:creationId xmlns:p14="http://schemas.microsoft.com/office/powerpoint/2010/main" val="153642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a:t>
            </a:r>
            <a:r>
              <a:rPr lang="en-US" altLang="zh-CN" dirty="0" smtClean="0"/>
              <a:t>t</a:t>
            </a:r>
            <a:r>
              <a:rPr lang="zh-CN" altLang="en-US" dirty="0" smtClean="0"/>
              <a:t>检验，我们发现我们提出的两种算法有显著更优的效果。</a:t>
            </a:r>
            <a:endParaRPr lang="en-US" altLang="zh-CN" dirty="0" smtClean="0"/>
          </a:p>
          <a:p>
            <a:r>
              <a:rPr lang="zh-CN" altLang="en-US" dirty="0" smtClean="0"/>
              <a:t>可见这种刻画知识点结构关系，以及提交历史关系的方法都是有效的。</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22</a:t>
            </a:fld>
            <a:endParaRPr lang="en-US" altLang="zh-CN"/>
          </a:p>
        </p:txBody>
      </p:sp>
    </p:spTree>
    <p:extLst>
      <p:ext uri="{BB962C8B-B14F-4D97-AF65-F5344CB8AC3E}">
        <p14:creationId xmlns:p14="http://schemas.microsoft.com/office/powerpoint/2010/main" val="3114982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24</a:t>
            </a:fld>
            <a:endParaRPr lang="en-US" altLang="zh-CN"/>
          </a:p>
        </p:txBody>
      </p:sp>
    </p:spTree>
    <p:extLst>
      <p:ext uri="{BB962C8B-B14F-4D97-AF65-F5344CB8AC3E}">
        <p14:creationId xmlns:p14="http://schemas.microsoft.com/office/powerpoint/2010/main" val="4085413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同时，本项目将实现一个在线的服务。帮助学生和老师在线分析其学习状况</a:t>
            </a:r>
            <a:endParaRPr lang="en-US" altLang="zh-CN" dirty="0" smtClean="0"/>
          </a:p>
          <a:p>
            <a:r>
              <a:rPr lang="zh-CN" altLang="en-US" dirty="0" smtClean="0"/>
              <a:t>这个系统的核心算法在于首先获得知识点，然后基于知识点进行学生评估</a:t>
            </a:r>
            <a:endParaRPr lang="en-US" altLang="zh-CN" dirty="0" smtClean="0"/>
          </a:p>
          <a:p>
            <a:r>
              <a:rPr lang="zh-CN" altLang="en-US" dirty="0" smtClean="0"/>
              <a:t>最终</a:t>
            </a:r>
            <a:endParaRPr lang="en-US" altLang="zh-CN" dirty="0" smtClean="0"/>
          </a:p>
          <a:p>
            <a:r>
              <a:rPr lang="zh-CN" altLang="en-US" dirty="0" smtClean="0"/>
              <a:t>系统将整体的分析各个知识点，找出同学们共有的难点</a:t>
            </a:r>
            <a:endParaRPr lang="en-US" altLang="zh-CN" dirty="0" smtClean="0"/>
          </a:p>
          <a:p>
            <a:r>
              <a:rPr lang="zh-CN" altLang="en-US" dirty="0" smtClean="0"/>
              <a:t>系统还将找出对于掌握知识点有困难的同学，反馈给老师，以期针对性的帮助</a:t>
            </a:r>
            <a:endParaRPr lang="en-US" altLang="zh-CN" dirty="0" smtClean="0"/>
          </a:p>
          <a:p>
            <a:r>
              <a:rPr lang="zh-CN" altLang="en-US" dirty="0" smtClean="0"/>
              <a:t>系统还将对每个学生有个性化的反馈，告诉各个同学</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25</a:t>
            </a:fld>
            <a:endParaRPr lang="en-US" altLang="zh-CN"/>
          </a:p>
        </p:txBody>
      </p:sp>
    </p:spTree>
    <p:extLst>
      <p:ext uri="{BB962C8B-B14F-4D97-AF65-F5344CB8AC3E}">
        <p14:creationId xmlns:p14="http://schemas.microsoft.com/office/powerpoint/2010/main" val="3401200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TODO</a:t>
            </a:r>
            <a:r>
              <a:rPr lang="zh-CN" altLang="en-US" dirty="0" smtClean="0"/>
              <a:t>：画图表达系统各个模块的关系</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27</a:t>
            </a:fld>
            <a:endParaRPr lang="en-US" altLang="zh-CN"/>
          </a:p>
        </p:txBody>
      </p:sp>
    </p:spTree>
    <p:extLst>
      <p:ext uri="{BB962C8B-B14F-4D97-AF65-F5344CB8AC3E}">
        <p14:creationId xmlns:p14="http://schemas.microsoft.com/office/powerpoint/2010/main" val="3956004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这个页面的表格列举的是课程的各个学生掌握各章知识点的概率。以此为评价指标可以清晰的获取成绩不够好的学生，从而让教师能够提供针对性的帮助。</a:t>
            </a:r>
            <a:endParaRPr lang="en-US" altLang="zh-CN" dirty="0" smtClean="0"/>
          </a:p>
          <a:p>
            <a:r>
              <a:rPr lang="zh-CN" altLang="en-US" dirty="0" smtClean="0"/>
              <a:t>用户点击对应的章或者学生则可以分别进入章页面和学生页面。</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28</a:t>
            </a:fld>
            <a:endParaRPr lang="en-US" altLang="zh-CN"/>
          </a:p>
        </p:txBody>
      </p:sp>
    </p:spTree>
    <p:extLst>
      <p:ext uri="{BB962C8B-B14F-4D97-AF65-F5344CB8AC3E}">
        <p14:creationId xmlns:p14="http://schemas.microsoft.com/office/powerpoint/2010/main" val="159070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这里两幅图展示了针对某一章或者节，学生掌握知识点的分布直方图。</a:t>
            </a:r>
            <a:endParaRPr lang="en-US" altLang="zh-CN" dirty="0" smtClean="0"/>
          </a:p>
          <a:p>
            <a:r>
              <a:rPr lang="zh-CN" altLang="en-US" dirty="0" smtClean="0"/>
              <a:t>教师通过此页面可以直观的看到学生在各个章节的整体学习状况。从而发现存在不足的章节，并进行针对性的课程调整。</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29</a:t>
            </a:fld>
            <a:endParaRPr lang="en-US" altLang="zh-CN"/>
          </a:p>
        </p:txBody>
      </p:sp>
    </p:spTree>
    <p:extLst>
      <p:ext uri="{BB962C8B-B14F-4D97-AF65-F5344CB8AC3E}">
        <p14:creationId xmlns:p14="http://schemas.microsoft.com/office/powerpoint/2010/main" val="1434136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展示了某个学生掌握各个知识点的状况，并能和全部学生的平均值比较，由此帮助学生发现自身的薄弱知识点，使其能高效的进一步学习。</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30</a:t>
            </a:fld>
            <a:endParaRPr lang="en-US" altLang="zh-CN"/>
          </a:p>
        </p:txBody>
      </p:sp>
    </p:spTree>
    <p:extLst>
      <p:ext uri="{BB962C8B-B14F-4D97-AF65-F5344CB8AC3E}">
        <p14:creationId xmlns:p14="http://schemas.microsoft.com/office/powerpoint/2010/main" val="2375953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这是本次答辩的提纲。</a:t>
            </a:r>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31</a:t>
            </a:fld>
            <a:endParaRPr lang="en-US" altLang="zh-CN"/>
          </a:p>
        </p:txBody>
      </p:sp>
    </p:spTree>
    <p:extLst>
      <p:ext uri="{BB962C8B-B14F-4D97-AF65-F5344CB8AC3E}">
        <p14:creationId xmlns:p14="http://schemas.microsoft.com/office/powerpoint/2010/main" val="466078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BKT</a:t>
            </a:r>
            <a:r>
              <a:rPr lang="zh-CN" altLang="en-US" dirty="0" smtClean="0"/>
              <a:t>应用到</a:t>
            </a:r>
            <a:r>
              <a:rPr lang="en-US" altLang="zh-CN" dirty="0" smtClean="0"/>
              <a:t>MOOC</a:t>
            </a:r>
            <a:r>
              <a:rPr lang="zh-CN" altLang="en-US" dirty="0" smtClean="0"/>
              <a:t>平台，并提出一套可被广泛应用的知识点模型。从而使得</a:t>
            </a:r>
            <a:r>
              <a:rPr lang="en-US" altLang="zh-CN" dirty="0" smtClean="0"/>
              <a:t>MOOCs</a:t>
            </a:r>
            <a:r>
              <a:rPr lang="zh-CN" altLang="en-US" dirty="0" smtClean="0"/>
              <a:t>上的基于知识点的学生评估成为可能。</a:t>
            </a:r>
            <a:endParaRPr lang="en-US" altLang="zh-CN" dirty="0" smtClean="0"/>
          </a:p>
          <a:p>
            <a:r>
              <a:rPr lang="zh-CN" altLang="en-US" dirty="0" smtClean="0"/>
              <a:t>提出模型</a:t>
            </a:r>
            <a:r>
              <a:rPr lang="en-US" altLang="zh-CN" dirty="0" smtClean="0"/>
              <a:t>Multi-Grained-BKT</a:t>
            </a:r>
            <a:r>
              <a:rPr lang="zh-CN" altLang="en-US" dirty="0" smtClean="0"/>
              <a:t>和</a:t>
            </a:r>
            <a:r>
              <a:rPr lang="en-US" altLang="zh-CN" dirty="0" smtClean="0"/>
              <a:t>Historical-BKT</a:t>
            </a:r>
            <a:r>
              <a:rPr lang="zh-CN" altLang="en-US" dirty="0" smtClean="0"/>
              <a:t>算法分别刻画了知识状态的结构和时序特性</a:t>
            </a:r>
            <a:endParaRPr lang="en-US" altLang="zh-CN" dirty="0" smtClean="0"/>
          </a:p>
          <a:p>
            <a:r>
              <a:rPr lang="zh-CN" altLang="en-US" dirty="0" smtClean="0"/>
              <a:t>作者开发了一套以知识点为核心的学生评估系统用来辅助教学。</a:t>
            </a:r>
            <a:endParaRPr lang="en-US" altLang="zh-CN" dirty="0" smtClean="0"/>
          </a:p>
          <a:p>
            <a:endParaRPr lang="en-US" altLang="zh-CN" dirty="0" smtClean="0"/>
          </a:p>
          <a:p>
            <a:r>
              <a:rPr lang="zh-CN" altLang="en-US" dirty="0" smtClean="0"/>
              <a:t>多粒度知识跟踪模型利用的是树状的知识结构，实际可能会更加复杂。其实，容易进一步扩展这个模型来描述更加复杂的知识点关系。</a:t>
            </a:r>
            <a:endParaRPr lang="en-US" altLang="zh-CN" dirty="0" smtClean="0"/>
          </a:p>
          <a:p>
            <a:r>
              <a:rPr lang="zh-CN" altLang="en-US" dirty="0" smtClean="0"/>
              <a:t>知识点抽取本身也是一个十分重要的问题，针对</a:t>
            </a:r>
            <a:r>
              <a:rPr lang="en-US" altLang="zh-CN" dirty="0" smtClean="0"/>
              <a:t>MOOC</a:t>
            </a:r>
            <a:r>
              <a:rPr lang="zh-CN" altLang="en-US" dirty="0" smtClean="0"/>
              <a:t>方面的研究还很少。</a:t>
            </a:r>
            <a:endParaRPr lang="en-US" altLang="zh-CN" dirty="0" smtClean="0"/>
          </a:p>
          <a:p>
            <a:endParaRPr lang="en-US" altLang="zh-CN" dirty="0" smtClean="0"/>
          </a:p>
          <a:p>
            <a:r>
              <a:rPr lang="en-US" altLang="zh-CN" dirty="0" smtClean="0"/>
              <a:t>MOOC</a:t>
            </a:r>
            <a:r>
              <a:rPr lang="zh-CN" altLang="en-US" dirty="0" smtClean="0"/>
              <a:t>有着更加丰富的学生行为数据，如果能够妥善利用这部分数据，预计将对模型效果有很大帮助。</a:t>
            </a:r>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32</a:t>
            </a:fld>
            <a:endParaRPr lang="en-US" altLang="zh-CN"/>
          </a:p>
        </p:txBody>
      </p:sp>
    </p:spTree>
    <p:extLst>
      <p:ext uri="{BB962C8B-B14F-4D97-AF65-F5344CB8AC3E}">
        <p14:creationId xmlns:p14="http://schemas.microsoft.com/office/powerpoint/2010/main" val="217599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首先是研究背景</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a:t>
            </a:fld>
            <a:endParaRPr lang="en-US" altLang="zh-CN"/>
          </a:p>
        </p:txBody>
      </p:sp>
    </p:spTree>
    <p:extLst>
      <p:ext uri="{BB962C8B-B14F-4D97-AF65-F5344CB8AC3E}">
        <p14:creationId xmlns:p14="http://schemas.microsoft.com/office/powerpoint/2010/main" val="1763273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33</a:t>
            </a:fld>
            <a:endParaRPr lang="en-US" altLang="zh-CN"/>
          </a:p>
        </p:txBody>
      </p:sp>
    </p:spTree>
    <p:extLst>
      <p:ext uri="{BB962C8B-B14F-4D97-AF65-F5344CB8AC3E}">
        <p14:creationId xmlns:p14="http://schemas.microsoft.com/office/powerpoint/2010/main" val="3704011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5275" cy="3722687"/>
          </a:xfrm>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A3804948-14D2-43DA-B3DB-CF1972FFF4B7}" type="slidenum">
              <a:rPr lang="en-US" altLang="zh-CN" smtClean="0"/>
              <a:pPr>
                <a:defRPr/>
              </a:pPr>
              <a:t>35</a:t>
            </a:fld>
            <a:endParaRPr lang="en-US" altLang="zh-CN"/>
          </a:p>
        </p:txBody>
      </p:sp>
    </p:spTree>
    <p:extLst>
      <p:ext uri="{BB962C8B-B14F-4D97-AF65-F5344CB8AC3E}">
        <p14:creationId xmlns:p14="http://schemas.microsoft.com/office/powerpoint/2010/main" val="3144457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首先是研究背景，我这里简单介绍一下慕课，慕课翻译过来就是大规模开放在线课程。它从</a:t>
            </a:r>
            <a:r>
              <a:rPr lang="en-US" altLang="zh-CN" dirty="0" smtClean="0"/>
              <a:t>2012</a:t>
            </a:r>
            <a:r>
              <a:rPr lang="zh-CN" altLang="en-US" dirty="0" smtClean="0"/>
              <a:t>年起迅速发展。</a:t>
            </a:r>
            <a:endParaRPr lang="en-US" altLang="zh-CN" dirty="0" smtClean="0"/>
          </a:p>
          <a:p>
            <a:r>
              <a:rPr lang="zh-CN" altLang="en-US" dirty="0" smtClean="0"/>
              <a:t>这里是</a:t>
            </a:r>
            <a:r>
              <a:rPr lang="en-US" altLang="zh-CN" dirty="0" smtClean="0"/>
              <a:t>2015</a:t>
            </a:r>
            <a:r>
              <a:rPr lang="zh-CN" altLang="en-US" dirty="0" smtClean="0"/>
              <a:t>年数据统计，可以看到许多国内外的慕课平台都有超过百万的注册用户，以及百门以上的课程。</a:t>
            </a:r>
            <a:endParaRPr lang="en-US" altLang="zh-CN" dirty="0" smtClean="0"/>
          </a:p>
          <a:p>
            <a:r>
              <a:rPr lang="zh-CN" altLang="en-US" dirty="0" smtClean="0"/>
              <a:t>可见慕课巨大的影响力，和研究价值。</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4</a:t>
            </a:fld>
            <a:endParaRPr lang="en-US" altLang="zh-CN"/>
          </a:p>
        </p:txBody>
      </p:sp>
    </p:spTree>
    <p:extLst>
      <p:ext uri="{BB962C8B-B14F-4D97-AF65-F5344CB8AC3E}">
        <p14:creationId xmlns:p14="http://schemas.microsoft.com/office/powerpoint/2010/main" val="326886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在慕课蓬勃发展的同时，我们也不得不注意它自身存在的问题。</a:t>
            </a:r>
            <a:endParaRPr lang="en-US" altLang="zh-CN" dirty="0" smtClean="0"/>
          </a:p>
          <a:p>
            <a:r>
              <a:rPr lang="zh-CN" altLang="en-US" dirty="0" smtClean="0"/>
              <a:t>一门慕课往往有成千上万的学生，而教学团队往往只有几个或者十几人。</a:t>
            </a:r>
            <a:endParaRPr lang="en-US" altLang="zh-CN" dirty="0" smtClean="0"/>
          </a:p>
          <a:p>
            <a:r>
              <a:rPr lang="zh-CN" altLang="en-US" dirty="0" smtClean="0"/>
              <a:t>如此大的反差导致慕课势必遇到教师团队难以满足学生需求的问题。</a:t>
            </a:r>
            <a:endParaRPr lang="en-US" altLang="zh-CN" dirty="0" smtClean="0"/>
          </a:p>
          <a:p>
            <a:r>
              <a:rPr lang="zh-CN" altLang="en-US" dirty="0" smtClean="0"/>
              <a:t>所以慕课的一大需求是尽可能让机器代替人力，自动的帮助学生。</a:t>
            </a:r>
            <a:endParaRPr lang="en-US" altLang="zh-CN" dirty="0" smtClean="0"/>
          </a:p>
          <a:p>
            <a:r>
              <a:rPr lang="zh-CN" altLang="en-US" dirty="0" smtClean="0"/>
              <a:t>实际上，当前很多研究也正是针对这一问题。包括发掘论坛中有疑问的帖子，向学生推荐资源，自动批改作业等等。</a:t>
            </a:r>
            <a:endParaRPr lang="en-US" altLang="zh-CN" dirty="0" smtClean="0"/>
          </a:p>
          <a:p>
            <a:endParaRPr lang="en-US" altLang="zh-CN" dirty="0" smtClean="0"/>
          </a:p>
          <a:p>
            <a:r>
              <a:rPr lang="zh-CN" altLang="en-US" dirty="0" smtClean="0"/>
              <a:t>第二点，慕课面临着高流失率的问题，有研究表明在最初注册的学生当中，只有约</a:t>
            </a:r>
            <a:r>
              <a:rPr lang="en-US" altLang="zh-CN" dirty="0" smtClean="0"/>
              <a:t>5%</a:t>
            </a:r>
            <a:r>
              <a:rPr lang="zh-CN" altLang="en-US" dirty="0" smtClean="0"/>
              <a:t>坚持下来并取得课程证书。许多研究也正是着眼于</a:t>
            </a:r>
            <a:r>
              <a:rPr lang="en-US" altLang="zh-CN" dirty="0" smtClean="0"/>
              <a:t>MOOC</a:t>
            </a:r>
            <a:r>
              <a:rPr lang="zh-CN" altLang="en-US" dirty="0" smtClean="0"/>
              <a:t>的流失问题。其中，有研究表明，由于</a:t>
            </a:r>
            <a:r>
              <a:rPr lang="en-US" altLang="zh-CN" dirty="0" smtClean="0"/>
              <a:t>MOOC</a:t>
            </a:r>
            <a:r>
              <a:rPr lang="zh-CN" altLang="en-US" dirty="0" smtClean="0"/>
              <a:t>缺少对学生的引导，学生学习过程中感到的困惑是其流失的一个重要原因。</a:t>
            </a:r>
            <a:endParaRPr lang="en-US" altLang="zh-CN" dirty="0" smtClean="0"/>
          </a:p>
          <a:p>
            <a:endParaRPr lang="en-US" altLang="zh-CN" dirty="0" smtClean="0"/>
          </a:p>
          <a:p>
            <a:r>
              <a:rPr lang="zh-CN" altLang="en-US" dirty="0" smtClean="0"/>
              <a:t>第三点，慕课往往有着大量丰富的学习资源，可能视频、课件和一些帖子都是关于同一个知识点。学生很难高效的找到自己需要学习的内容。</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5</a:t>
            </a:fld>
            <a:endParaRPr lang="en-US" altLang="zh-CN"/>
          </a:p>
        </p:txBody>
      </p:sp>
    </p:spTree>
    <p:extLst>
      <p:ext uri="{BB962C8B-B14F-4D97-AF65-F5344CB8AC3E}">
        <p14:creationId xmlns:p14="http://schemas.microsoft.com/office/powerpoint/2010/main" val="2028002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这里用一个图示表明慕课的现状。右下角表示老师事先编辑好课程内容发布在平台上，</a:t>
            </a:r>
            <a:endParaRPr lang="en-US" altLang="zh-CN" dirty="0" smtClean="0"/>
          </a:p>
          <a:p>
            <a:r>
              <a:rPr lang="zh-CN" altLang="en-US" dirty="0" smtClean="0"/>
              <a:t>左边学生在课程平台上自主学习，同时平台会记录学生的活动日志。</a:t>
            </a:r>
            <a:endParaRPr lang="en-US" altLang="zh-CN" dirty="0" smtClean="0"/>
          </a:p>
          <a:p>
            <a:endParaRPr lang="en-US" altLang="zh-CN" dirty="0" smtClean="0"/>
          </a:p>
          <a:p>
            <a:r>
              <a:rPr lang="zh-CN" altLang="en-US" dirty="0" smtClean="0"/>
              <a:t>当前慕课更多的只是一个发布学习资源的平台。课程资源往往是按照传统课堂的章和节的方式组织，系统也没能主动的去理解和帮助学生。</a:t>
            </a:r>
            <a:endParaRPr lang="en-US" altLang="zh-CN" dirty="0" smtClean="0"/>
          </a:p>
          <a:p>
            <a:endParaRPr lang="en-US" altLang="zh-CN" dirty="0" smtClean="0"/>
          </a:p>
          <a:p>
            <a:r>
              <a:rPr lang="zh-CN" altLang="en-US" dirty="0" smtClean="0"/>
              <a:t>而为了解决前面提到的慕课学生过多，资源利用率低的问题，慕课智能化是大势所趋。</a:t>
            </a:r>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6</a:t>
            </a:fld>
            <a:endParaRPr lang="en-US" altLang="zh-CN"/>
          </a:p>
        </p:txBody>
      </p:sp>
    </p:spTree>
    <p:extLst>
      <p:ext uri="{BB962C8B-B14F-4D97-AF65-F5344CB8AC3E}">
        <p14:creationId xmlns:p14="http://schemas.microsoft.com/office/powerpoint/2010/main" val="31493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这里给出了一个慕课智能化的构想。</a:t>
            </a:r>
            <a:endParaRPr lang="en-US" altLang="zh-CN" dirty="0" smtClean="0"/>
          </a:p>
          <a:p>
            <a:endParaRPr lang="en-US" altLang="zh-CN" dirty="0" smtClean="0"/>
          </a:p>
          <a:p>
            <a:r>
              <a:rPr lang="zh-CN" altLang="en-US" dirty="0" smtClean="0"/>
              <a:t>课程内容将被组织成知识图谱，而利用知识图谱和学生的活动日志，可以对学生进行建模。</a:t>
            </a:r>
            <a:endParaRPr lang="en-US" altLang="zh-CN" dirty="0" smtClean="0"/>
          </a:p>
          <a:p>
            <a:r>
              <a:rPr lang="zh-CN" altLang="en-US" dirty="0" smtClean="0"/>
              <a:t>学生模型和知识图谱将能够提供包括个性化推荐、知识导航、知识检索等应用。</a:t>
            </a:r>
            <a:endParaRPr lang="en-US" altLang="zh-CN" dirty="0" smtClean="0"/>
          </a:p>
          <a:p>
            <a:endParaRPr lang="en-US" altLang="zh-CN" dirty="0" smtClean="0"/>
          </a:p>
          <a:p>
            <a:r>
              <a:rPr lang="zh-CN" altLang="en-US" dirty="0" smtClean="0"/>
              <a:t>可以看到，学生模型和知识图谱是这个系统的核心部分。</a:t>
            </a:r>
            <a:endParaRPr lang="en-US" altLang="zh-CN" dirty="0" smtClean="0"/>
          </a:p>
          <a:p>
            <a:r>
              <a:rPr lang="zh-CN" altLang="en-US" dirty="0" smtClean="0"/>
              <a:t>而学生模型当中十分重要的学生评估，这就是本项目的研究重点。</a:t>
            </a:r>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7</a:t>
            </a:fld>
            <a:endParaRPr lang="en-US" altLang="zh-CN"/>
          </a:p>
        </p:txBody>
      </p:sp>
    </p:spTree>
    <p:extLst>
      <p:ext uri="{BB962C8B-B14F-4D97-AF65-F5344CB8AC3E}">
        <p14:creationId xmlns:p14="http://schemas.microsoft.com/office/powerpoint/2010/main" val="328059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前面说到慕课的发展趋势是智能化，而学生评估是慕课智能化的核心之一。</a:t>
            </a:r>
            <a:endParaRPr lang="en-US" altLang="zh-CN" dirty="0" smtClean="0"/>
          </a:p>
          <a:p>
            <a:endParaRPr lang="en-US" altLang="zh-CN" dirty="0" smtClean="0"/>
          </a:p>
          <a:p>
            <a:r>
              <a:rPr lang="zh-CN" altLang="en-US" dirty="0" smtClean="0"/>
              <a:t>本文除了学生评估，还特别强调了基于知识点的学生评估。为什么强调知识点呢？</a:t>
            </a:r>
            <a:endParaRPr lang="en-US" altLang="zh-CN" dirty="0" smtClean="0"/>
          </a:p>
          <a:p>
            <a:r>
              <a:rPr lang="zh-CN" altLang="en-US" dirty="0" smtClean="0"/>
              <a:t>这里举了几个例子。概括的说，</a:t>
            </a:r>
            <a:endParaRPr lang="en-US" altLang="zh-CN" dirty="0" smtClean="0"/>
          </a:p>
          <a:p>
            <a:r>
              <a:rPr lang="zh-CN" altLang="en-US" dirty="0" smtClean="0"/>
              <a:t>基于知识点的学生评价可以发现学生的薄弱知识点，并向其推荐学习资源，所以同学们能知道自己该复习哪里</a:t>
            </a:r>
            <a:endParaRPr lang="en-US" altLang="zh-CN" dirty="0" smtClean="0"/>
          </a:p>
          <a:p>
            <a:r>
              <a:rPr lang="zh-CN" altLang="en-US" dirty="0" smtClean="0"/>
              <a:t>还可以向老师反馈，哪些知识点大部分学生都没有掌握，提醒老师改进课程内容；或者提醒老师哪些同学学习上遇到的困难比较大，可以提供针对性的帮助。</a:t>
            </a:r>
            <a:endParaRPr lang="en-US" altLang="zh-CN" dirty="0" smtClean="0"/>
          </a:p>
          <a:p>
            <a:endParaRPr lang="en-US" altLang="zh-CN" dirty="0" smtClean="0"/>
          </a:p>
          <a:p>
            <a:r>
              <a:rPr lang="zh-CN" altLang="en-US" dirty="0" smtClean="0"/>
              <a:t>从这些例子可以看出，细致到知识点的学生状态将能更加有效的帮助教师和学生。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8</a:t>
            </a:fld>
            <a:endParaRPr lang="en-US" altLang="zh-CN"/>
          </a:p>
        </p:txBody>
      </p:sp>
    </p:spTree>
    <p:extLst>
      <p:ext uri="{BB962C8B-B14F-4D97-AF65-F5344CB8AC3E}">
        <p14:creationId xmlns:p14="http://schemas.microsoft.com/office/powerpoint/2010/main" val="151112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具体来说，基于知识点的学生评估实质上就是计算学生掌握知识点的概率</a:t>
            </a:r>
            <a:endParaRPr lang="en-US" altLang="zh-CN" dirty="0" smtClean="0"/>
          </a:p>
          <a:p>
            <a:r>
              <a:rPr lang="zh-CN" altLang="en-US" dirty="0" smtClean="0"/>
              <a:t>这种评估方式能细致到知识点，是后续精确的资源推荐，课程分析等等应用的基础。</a:t>
            </a:r>
            <a:endParaRPr lang="en-US" altLang="zh-CN" dirty="0" smtClean="0"/>
          </a:p>
          <a:p>
            <a:r>
              <a:rPr lang="zh-CN" altLang="en-US" dirty="0" smtClean="0"/>
              <a:t>而传统的学生评估只能获得一个总分信息，反应的是总体成绩</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DA76082-B745-461A-B914-896F5D3685DE}" type="slidenum">
              <a:rPr lang="en-US" altLang="zh-CN" smtClean="0"/>
              <a:pPr>
                <a:defRPr/>
              </a:pPr>
              <a:t>9</a:t>
            </a:fld>
            <a:endParaRPr lang="en-US" altLang="zh-CN"/>
          </a:p>
        </p:txBody>
      </p:sp>
    </p:spTree>
    <p:extLst>
      <p:ext uri="{BB962C8B-B14F-4D97-AF65-F5344CB8AC3E}">
        <p14:creationId xmlns:p14="http://schemas.microsoft.com/office/powerpoint/2010/main" val="313672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8" descr="Picture2"/>
          <p:cNvPicPr>
            <a:picLocks noChangeAspect="1" noChangeArrowheads="1"/>
          </p:cNvPicPr>
          <p:nvPr userDrawn="1"/>
        </p:nvPicPr>
        <p:blipFill>
          <a:blip r:embed="rId2" cstate="print"/>
          <a:srcRect/>
          <a:stretch>
            <a:fillRect/>
          </a:stretch>
        </p:blipFill>
        <p:spPr bwMode="auto">
          <a:xfrm>
            <a:off x="0" y="6499225"/>
            <a:ext cx="9906000" cy="358775"/>
          </a:xfrm>
          <a:prstGeom prst="rect">
            <a:avLst/>
          </a:prstGeom>
          <a:noFill/>
          <a:ln w="9525">
            <a:noFill/>
            <a:miter lim="800000"/>
            <a:headEnd/>
            <a:tailEnd/>
          </a:ln>
        </p:spPr>
      </p:pic>
      <p:sp>
        <p:nvSpPr>
          <p:cNvPr id="5" name="Rectangle 5"/>
          <p:cNvSpPr>
            <a:spLocks noChangeArrowheads="1"/>
          </p:cNvSpPr>
          <p:nvPr userDrawn="1"/>
        </p:nvSpPr>
        <p:spPr bwMode="auto">
          <a:xfrm>
            <a:off x="0" y="0"/>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pic>
        <p:nvPicPr>
          <p:cNvPr id="6" name="Picture 27" descr="Picture1"/>
          <p:cNvPicPr>
            <a:picLocks noChangeAspect="1" noChangeArrowheads="1"/>
          </p:cNvPicPr>
          <p:nvPr userDrawn="1"/>
        </p:nvPicPr>
        <p:blipFill>
          <a:blip r:embed="rId3" cstate="print"/>
          <a:srcRect/>
          <a:stretch>
            <a:fillRect/>
          </a:stretch>
        </p:blipFill>
        <p:spPr bwMode="auto">
          <a:xfrm>
            <a:off x="0" y="0"/>
            <a:ext cx="9906000" cy="1905000"/>
          </a:xfrm>
          <a:prstGeom prst="rect">
            <a:avLst/>
          </a:prstGeom>
          <a:noFill/>
          <a:ln w="9525">
            <a:noFill/>
            <a:miter lim="800000"/>
            <a:headEnd/>
            <a:tailEnd/>
          </a:ln>
        </p:spPr>
      </p:pic>
      <p:sp>
        <p:nvSpPr>
          <p:cNvPr id="7" name="Rectangle 7"/>
          <p:cNvSpPr>
            <a:spLocks noChangeArrowheads="1"/>
          </p:cNvSpPr>
          <p:nvPr/>
        </p:nvSpPr>
        <p:spPr bwMode="auto">
          <a:xfrm>
            <a:off x="200025" y="6453188"/>
            <a:ext cx="1008063" cy="457200"/>
          </a:xfrm>
          <a:prstGeom prst="rect">
            <a:avLst/>
          </a:prstGeom>
          <a:noFill/>
          <a:ln w="9525">
            <a:noFill/>
            <a:miter lim="800000"/>
            <a:headEnd/>
            <a:tailEnd/>
          </a:ln>
          <a:effectLst/>
        </p:spPr>
        <p:txBody>
          <a:bodyPr wrap="none" lIns="92075" tIns="46038" rIns="92075" bIns="46038" anchor="ctr"/>
          <a:lstStyle/>
          <a:p>
            <a:pPr defTabSz="762000">
              <a:defRPr/>
            </a:pPr>
            <a:fld id="{3FF588C7-03DD-468B-8AE4-2F805ADC47C2}"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grpSp>
        <p:nvGrpSpPr>
          <p:cNvPr id="8" name="Group 13"/>
          <p:cNvGrpSpPr>
            <a:grpSpLocks/>
          </p:cNvGrpSpPr>
          <p:nvPr userDrawn="1"/>
        </p:nvGrpSpPr>
        <p:grpSpPr bwMode="auto">
          <a:xfrm>
            <a:off x="-39688" y="-26988"/>
            <a:ext cx="1443038" cy="995363"/>
            <a:chOff x="0" y="0"/>
            <a:chExt cx="5557" cy="4150"/>
          </a:xfrm>
        </p:grpSpPr>
        <p:pic>
          <p:nvPicPr>
            <p:cNvPr id="9" name="Picture 14"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0" name="Picture 15"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1" name="Picture 16"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grpSp>
        <p:nvGrpSpPr>
          <p:cNvPr id="12" name="Group 20"/>
          <p:cNvGrpSpPr>
            <a:grpSpLocks/>
          </p:cNvGrpSpPr>
          <p:nvPr userDrawn="1"/>
        </p:nvGrpSpPr>
        <p:grpSpPr bwMode="auto">
          <a:xfrm>
            <a:off x="-39688" y="-26988"/>
            <a:ext cx="1443038" cy="995363"/>
            <a:chOff x="0" y="0"/>
            <a:chExt cx="5557" cy="4150"/>
          </a:xfrm>
        </p:grpSpPr>
        <p:pic>
          <p:nvPicPr>
            <p:cNvPr id="13" name="Picture 21"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4" name="Picture 22"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5" name="Picture 23"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485900" y="3886200"/>
            <a:ext cx="6934200" cy="1752600"/>
          </a:xfrm>
        </p:spPr>
        <p:txBody>
          <a:bodyPr/>
          <a:lstStyle>
            <a:lvl1pPr marL="0" indent="0" algn="ctr">
              <a:buFontTx/>
              <a:buNone/>
              <a:defRPr/>
            </a:lvl1pPr>
          </a:lstStyle>
          <a:p>
            <a:r>
              <a:rPr lang="en-US" altLang="zh-CN"/>
              <a:t>Click to edit Master subtitle style</a:t>
            </a:r>
          </a:p>
        </p:txBody>
      </p:sp>
      <p:sp>
        <p:nvSpPr>
          <p:cNvPr id="124934" name="Rectangle 6"/>
          <p:cNvSpPr>
            <a:spLocks noGrp="1" noChangeArrowheads="1"/>
          </p:cNvSpPr>
          <p:nvPr>
            <p:ph type="ctrTitle"/>
          </p:nvPr>
        </p:nvSpPr>
        <p:spPr>
          <a:xfrm>
            <a:off x="742950" y="2130425"/>
            <a:ext cx="8420100" cy="1470025"/>
          </a:xfrm>
        </p:spPr>
        <p:txBody>
          <a:bodyPr/>
          <a:lstStyle>
            <a:lvl1pPr>
              <a:defRPr/>
            </a:lvl1pPr>
          </a:lstStyle>
          <a:p>
            <a:r>
              <a:rPr lang="en-US" altLang="zh-CN"/>
              <a:t>Click to edit Master 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4563" y="188913"/>
            <a:ext cx="2339975"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1463" y="188913"/>
            <a:ext cx="6870700"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1463" y="188913"/>
            <a:ext cx="9363075"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50838" y="1196975"/>
            <a:ext cx="9139237" cy="4929188"/>
          </a:xfrm>
        </p:spPr>
        <p:txBody>
          <a:bodyPr/>
          <a:lstStyle/>
          <a:p>
            <a:pPr lvl="0"/>
            <a:endParaRPr lang="zh-CN" altLang="en-US" noProof="0" smtClean="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07340" y="701675"/>
            <a:ext cx="8903361" cy="927100"/>
          </a:xfrm>
        </p:spPr>
        <p:txBody>
          <a:bodyPr/>
          <a:lstStyle/>
          <a:p>
            <a:r>
              <a:rPr lang="zh-CN" altLang="en-US" smtClean="0"/>
              <a:t>单击此处编辑母版标题样式</a:t>
            </a:r>
            <a:endParaRPr lang="en-US"/>
          </a:p>
        </p:txBody>
      </p:sp>
      <p:sp>
        <p:nvSpPr>
          <p:cNvPr id="3" name="内容占位符 2"/>
          <p:cNvSpPr>
            <a:spLocks noGrp="1"/>
          </p:cNvSpPr>
          <p:nvPr>
            <p:ph sz="quarter" idx="1"/>
          </p:nvPr>
        </p:nvSpPr>
        <p:spPr>
          <a:xfrm>
            <a:off x="495300" y="1600201"/>
            <a:ext cx="437515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5035550" y="1600201"/>
            <a:ext cx="437515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495300" y="3941763"/>
            <a:ext cx="437515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5035550" y="3941763"/>
            <a:ext cx="437515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a:xfrm>
            <a:off x="7059613" y="6237288"/>
            <a:ext cx="2311400" cy="457200"/>
          </a:xfrm>
          <a:prstGeom prst="rect">
            <a:avLst/>
          </a:prstGeo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384550" y="6248400"/>
            <a:ext cx="3136900" cy="457200"/>
          </a:xfrm>
          <a:prstGeom prst="rect">
            <a:avLst/>
          </a:prstGeo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508000" y="6237288"/>
            <a:ext cx="2311400" cy="457200"/>
          </a:xfrm>
          <a:prstGeom prst="rect">
            <a:avLst/>
          </a:prstGeom>
        </p:spPr>
        <p:txBody>
          <a:bodyPr/>
          <a:lstStyle>
            <a:lvl1pPr>
              <a:defRPr/>
            </a:lvl1pPr>
          </a:lstStyle>
          <a:p>
            <a:pPr>
              <a:defRPr/>
            </a:pPr>
            <a:fld id="{73FFEF53-14DB-4F61-BEE7-A9813BACA384}"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196975"/>
            <a:ext cx="4492625"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5863" y="1196975"/>
            <a:ext cx="4494212"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Picture2"/>
          <p:cNvPicPr>
            <a:picLocks noChangeAspect="1" noChangeArrowheads="1"/>
          </p:cNvPicPr>
          <p:nvPr userDrawn="1"/>
        </p:nvPicPr>
        <p:blipFill>
          <a:blip r:embed="rId15" cstate="print"/>
          <a:srcRect/>
          <a:stretch>
            <a:fillRect/>
          </a:stretch>
        </p:blipFill>
        <p:spPr bwMode="auto">
          <a:xfrm>
            <a:off x="0" y="6499225"/>
            <a:ext cx="9906000" cy="35877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50838" y="1196975"/>
            <a:ext cx="9139237"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5" name="Rectangle 11"/>
          <p:cNvSpPr>
            <a:spLocks noChangeArrowheads="1"/>
          </p:cNvSpPr>
          <p:nvPr userDrawn="1"/>
        </p:nvSpPr>
        <p:spPr bwMode="auto">
          <a:xfrm>
            <a:off x="0" y="0"/>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
        <p:nvSpPr>
          <p:cNvPr id="1029" name="Rectangle 2"/>
          <p:cNvSpPr>
            <a:spLocks noGrp="1" noChangeArrowheads="1"/>
          </p:cNvSpPr>
          <p:nvPr>
            <p:ph type="title"/>
          </p:nvPr>
        </p:nvSpPr>
        <p:spPr bwMode="auto">
          <a:xfrm>
            <a:off x="271463" y="188913"/>
            <a:ext cx="9363075"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6" name="Rectangle 12"/>
          <p:cNvSpPr>
            <a:spLocks noChangeArrowheads="1"/>
          </p:cNvSpPr>
          <p:nvPr/>
        </p:nvSpPr>
        <p:spPr bwMode="auto">
          <a:xfrm>
            <a:off x="200025" y="6453188"/>
            <a:ext cx="1008063" cy="457200"/>
          </a:xfrm>
          <a:prstGeom prst="rect">
            <a:avLst/>
          </a:prstGeom>
          <a:noFill/>
          <a:ln w="9525">
            <a:noFill/>
            <a:miter lim="800000"/>
            <a:headEnd/>
            <a:tailEnd/>
          </a:ln>
          <a:effectLst/>
        </p:spPr>
        <p:txBody>
          <a:bodyPr wrap="none" lIns="92075" tIns="46038" rIns="92075" bIns="46038" anchor="ctr"/>
          <a:lstStyle/>
          <a:p>
            <a:pPr defTabSz="762000">
              <a:defRPr/>
            </a:pPr>
            <a:fld id="{DDDB9BF6-943F-4BA2-9427-198F851D14CD}"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93"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4" r:id="rId13"/>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Arial" charset="0"/>
          <a:ea typeface="宋体" pitchFamily="2" charset="-122"/>
        </a:defRPr>
      </a:lvl6pPr>
      <a:lvl7pPr marL="914400" algn="ctr" rtl="0" fontAlgn="base">
        <a:spcBef>
          <a:spcPct val="0"/>
        </a:spcBef>
        <a:spcAft>
          <a:spcPct val="0"/>
        </a:spcAft>
        <a:defRPr sz="4000">
          <a:solidFill>
            <a:schemeClr val="tx2"/>
          </a:solidFill>
          <a:latin typeface="Arial" charset="0"/>
          <a:ea typeface="宋体" pitchFamily="2" charset="-122"/>
        </a:defRPr>
      </a:lvl7pPr>
      <a:lvl8pPr marL="1371600" algn="ctr" rtl="0" fontAlgn="base">
        <a:spcBef>
          <a:spcPct val="0"/>
        </a:spcBef>
        <a:spcAft>
          <a:spcPct val="0"/>
        </a:spcAft>
        <a:defRPr sz="4000">
          <a:solidFill>
            <a:schemeClr val="tx2"/>
          </a:solidFill>
          <a:latin typeface="Arial" charset="0"/>
          <a:ea typeface="宋体" pitchFamily="2" charset="-122"/>
        </a:defRPr>
      </a:lvl8pPr>
      <a:lvl9pPr marL="1828800" algn="ctr" rtl="0" fontAlgn="base">
        <a:spcBef>
          <a:spcPct val="0"/>
        </a:spcBef>
        <a:spcAft>
          <a:spcPct val="0"/>
        </a:spcAft>
        <a:defRPr sz="40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485900" y="4376700"/>
            <a:ext cx="6934200" cy="1752600"/>
          </a:xfrm>
        </p:spPr>
        <p:txBody>
          <a:bodyPr/>
          <a:lstStyle/>
          <a:p>
            <a:pPr algn="l"/>
            <a:r>
              <a:rPr kumimoji="1" lang="zh-CN" altLang="en-US" dirty="0" smtClean="0">
                <a:latin typeface="楷体" panose="02010609060101010101" pitchFamily="49" charset="-122"/>
                <a:ea typeface="楷体" panose="02010609060101010101" pitchFamily="49" charset="-122"/>
              </a:rPr>
              <a:t>王卓</a:t>
            </a:r>
            <a:endParaRPr kumimoji="1" lang="en-US" altLang="zh-CN" dirty="0" smtClean="0">
              <a:latin typeface="楷体" panose="02010609060101010101" pitchFamily="49" charset="-122"/>
              <a:ea typeface="楷体" panose="02010609060101010101" pitchFamily="49" charset="-122"/>
            </a:endParaRPr>
          </a:p>
          <a:p>
            <a:pPr algn="l"/>
            <a:r>
              <a:rPr kumimoji="1" lang="zh-CN" altLang="en-US" dirty="0" smtClean="0">
                <a:latin typeface="楷体" panose="02010609060101010101" pitchFamily="49" charset="-122"/>
                <a:ea typeface="楷体" panose="02010609060101010101" pitchFamily="49" charset="-122"/>
              </a:rPr>
              <a:t>指导老师：张铭教授</a:t>
            </a:r>
            <a:endParaRPr kumimoji="1" lang="en-US" altLang="zh-CN" dirty="0" smtClean="0">
              <a:latin typeface="楷体" panose="02010609060101010101" pitchFamily="49" charset="-122"/>
              <a:ea typeface="楷体" panose="02010609060101010101" pitchFamily="49" charset="-122"/>
            </a:endParaRPr>
          </a:p>
        </p:txBody>
      </p:sp>
      <p:sp>
        <p:nvSpPr>
          <p:cNvPr id="4" name="标题 3"/>
          <p:cNvSpPr>
            <a:spLocks noGrp="1"/>
          </p:cNvSpPr>
          <p:nvPr>
            <p:ph type="ctrTitle"/>
          </p:nvPr>
        </p:nvSpPr>
        <p:spPr>
          <a:xfrm>
            <a:off x="288032" y="2319015"/>
            <a:ext cx="9617968" cy="1470025"/>
          </a:xfrm>
        </p:spPr>
        <p:txBody>
          <a:bodyPr/>
          <a:lstStyle/>
          <a:p>
            <a:r>
              <a:rPr lang="zh-CN" altLang="en-US" sz="6000" b="1" dirty="0">
                <a:latin typeface="楷体" panose="02010609060101010101" pitchFamily="49" charset="-122"/>
                <a:ea typeface="楷体" panose="02010609060101010101" pitchFamily="49" charset="-122"/>
              </a:rPr>
              <a:t>大规模在线开放课程中的</a:t>
            </a:r>
            <a:br>
              <a:rPr lang="zh-CN" altLang="en-US" sz="6000" b="1" dirty="0">
                <a:latin typeface="楷体" panose="02010609060101010101" pitchFamily="49" charset="-122"/>
                <a:ea typeface="楷体" panose="02010609060101010101" pitchFamily="49" charset="-122"/>
              </a:rPr>
            </a:br>
            <a:r>
              <a:rPr lang="zh-CN" altLang="en-US" sz="6000" b="1" dirty="0">
                <a:latin typeface="楷体" panose="02010609060101010101" pitchFamily="49" charset="-122"/>
                <a:ea typeface="楷体" panose="02010609060101010101" pitchFamily="49" charset="-122"/>
              </a:rPr>
              <a:t>学生评估算法及应用</a:t>
            </a:r>
            <a:endParaRPr kumimoji="1" lang="zh-CN" altLang="en-US" sz="6000" b="1" dirty="0">
              <a:solidFill>
                <a:srgbClr val="008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3763677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基金支持</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marL="457200" lvl="1" indent="0">
              <a:buNone/>
            </a:pPr>
            <a:r>
              <a:rPr lang="zh-CN" altLang="zh-CN" dirty="0" smtClean="0">
                <a:latin typeface="楷体" panose="02010609060101010101" pitchFamily="49" charset="-122"/>
                <a:ea typeface="楷体" panose="02010609060101010101" pitchFamily="49" charset="-122"/>
                <a:cs typeface="宋体"/>
              </a:rPr>
              <a:t>国家</a:t>
            </a:r>
            <a:r>
              <a:rPr lang="zh-CN" altLang="zh-CN" dirty="0">
                <a:latin typeface="楷体" panose="02010609060101010101" pitchFamily="49" charset="-122"/>
                <a:ea typeface="楷体" panose="02010609060101010101" pitchFamily="49" charset="-122"/>
                <a:cs typeface="宋体"/>
              </a:rPr>
              <a:t>自然科学基金项目“</a:t>
            </a:r>
            <a:r>
              <a:rPr lang="zh-CN" altLang="en-US" dirty="0">
                <a:latin typeface="楷体" panose="02010609060101010101" pitchFamily="49" charset="-122"/>
                <a:ea typeface="楷体" panose="02010609060101010101" pitchFamily="49" charset="-122"/>
                <a:cs typeface="宋体"/>
              </a:rPr>
              <a:t>大规模在线课程中用户流失问题的研究</a:t>
            </a:r>
            <a:r>
              <a:rPr lang="zh-CN" altLang="zh-CN" dirty="0">
                <a:latin typeface="楷体" panose="02010609060101010101" pitchFamily="49" charset="-122"/>
                <a:ea typeface="楷体" panose="02010609060101010101" pitchFamily="49" charset="-122"/>
                <a:cs typeface="宋体"/>
              </a:rPr>
              <a:t>”</a:t>
            </a:r>
            <a:r>
              <a:rPr lang="en-US" altLang="zh-CN" dirty="0">
                <a:latin typeface="楷体" panose="02010609060101010101" pitchFamily="49" charset="-122"/>
                <a:ea typeface="楷体" panose="02010609060101010101" pitchFamily="49" charset="-122"/>
                <a:cs typeface="宋体"/>
              </a:rPr>
              <a:t> </a:t>
            </a:r>
            <a:r>
              <a:rPr lang="zh-CN" altLang="zh-CN" dirty="0">
                <a:latin typeface="楷体" panose="02010609060101010101" pitchFamily="49" charset="-122"/>
                <a:ea typeface="楷体" panose="02010609060101010101" pitchFamily="49" charset="-122"/>
                <a:cs typeface="宋体"/>
              </a:rPr>
              <a:t>（编号：</a:t>
            </a:r>
            <a:r>
              <a:rPr lang="en-US" altLang="zh-CN" dirty="0">
                <a:latin typeface="楷体" panose="02010609060101010101" pitchFamily="49" charset="-122"/>
                <a:ea typeface="楷体" panose="02010609060101010101" pitchFamily="49" charset="-122"/>
                <a:cs typeface="宋体"/>
              </a:rPr>
              <a:t>61472006</a:t>
            </a:r>
            <a:r>
              <a:rPr lang="zh-CN" altLang="zh-CN" dirty="0" smtClean="0">
                <a:latin typeface="楷体" panose="02010609060101010101" pitchFamily="49" charset="-122"/>
                <a:ea typeface="楷体" panose="02010609060101010101" pitchFamily="49" charset="-122"/>
                <a:cs typeface="宋体"/>
              </a:rPr>
              <a:t>）</a:t>
            </a:r>
            <a:endParaRPr lang="en-US" altLang="zh-CN" dirty="0" smtClean="0">
              <a:latin typeface="楷体" panose="02010609060101010101" pitchFamily="49" charset="-122"/>
              <a:ea typeface="楷体" panose="02010609060101010101" pitchFamily="49" charset="-122"/>
              <a:cs typeface="宋体"/>
            </a:endParaRPr>
          </a:p>
          <a:p>
            <a:pPr marL="457200" lvl="1" indent="0">
              <a:buNone/>
            </a:pPr>
            <a:r>
              <a:rPr lang="zh-CN" altLang="en-US" sz="2400" dirty="0" smtClean="0">
                <a:latin typeface="楷体" panose="02010609060101010101" pitchFamily="49" charset="-122"/>
                <a:ea typeface="楷体" panose="02010609060101010101" pitchFamily="49" charset="-122"/>
              </a:rPr>
              <a:t>基金项目框架如下：</a:t>
            </a:r>
            <a:endParaRPr lang="en-US" altLang="zh-CN" sz="2400"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682447" y="2659063"/>
            <a:ext cx="8934450" cy="3467100"/>
          </a:xfrm>
          <a:prstGeom prst="rect">
            <a:avLst/>
          </a:prstGeom>
        </p:spPr>
      </p:pic>
      <p:sp>
        <p:nvSpPr>
          <p:cNvPr id="5" name="椭圆 4"/>
          <p:cNvSpPr/>
          <p:nvPr/>
        </p:nvSpPr>
        <p:spPr>
          <a:xfrm>
            <a:off x="3834846" y="4392613"/>
            <a:ext cx="1080120" cy="1404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707974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相关工作</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应用</a:t>
            </a:r>
            <a:r>
              <a:rPr lang="zh-CN" altLang="en-US" dirty="0" smtClean="0">
                <a:latin typeface="楷体" panose="02010609060101010101" pitchFamily="49" charset="-122"/>
                <a:ea typeface="楷体" panose="02010609060101010101" pitchFamily="49" charset="-122"/>
              </a:rPr>
              <a:t>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887756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libri" panose="020F0502020204030204" pitchFamily="34" charset="0"/>
                <a:ea typeface="楷体" panose="02010609060101010101" pitchFamily="49" charset="-122"/>
              </a:rPr>
              <a:t>学生评估相关研究</a:t>
            </a:r>
            <a:endParaRPr lang="zh-CN" altLang="en-US" dirty="0">
              <a:latin typeface="Calibri" panose="020F0502020204030204" pitchFamily="34" charset="0"/>
              <a:ea typeface="楷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685838598"/>
              </p:ext>
            </p:extLst>
          </p:nvPr>
        </p:nvGraphicFramePr>
        <p:xfrm>
          <a:off x="172244" y="1160748"/>
          <a:ext cx="9561512" cy="4993327"/>
        </p:xfrm>
        <a:graphic>
          <a:graphicData uri="http://schemas.openxmlformats.org/drawingml/2006/table">
            <a:tbl>
              <a:tblPr firstRow="1" bandRow="1">
                <a:tableStyleId>{8A107856-5554-42FB-B03E-39F5DBC370BA}</a:tableStyleId>
              </a:tblPr>
              <a:tblGrid>
                <a:gridCol w="3312211">
                  <a:extLst>
                    <a:ext uri="{9D8B030D-6E8A-4147-A177-3AD203B41FA5}">
                      <a16:colId xmlns:a16="http://schemas.microsoft.com/office/drawing/2014/main" val="20000"/>
                    </a:ext>
                  </a:extLst>
                </a:gridCol>
                <a:gridCol w="2791191">
                  <a:extLst>
                    <a:ext uri="{9D8B030D-6E8A-4147-A177-3AD203B41FA5}">
                      <a16:colId xmlns:a16="http://schemas.microsoft.com/office/drawing/2014/main" val="20001"/>
                    </a:ext>
                  </a:extLst>
                </a:gridCol>
                <a:gridCol w="3458110">
                  <a:extLst>
                    <a:ext uri="{9D8B030D-6E8A-4147-A177-3AD203B41FA5}">
                      <a16:colId xmlns:a16="http://schemas.microsoft.com/office/drawing/2014/main" val="20002"/>
                    </a:ext>
                  </a:extLst>
                </a:gridCol>
              </a:tblGrid>
              <a:tr h="597525">
                <a:tc>
                  <a:txBody>
                    <a:bodyPr/>
                    <a:lstStyle/>
                    <a:p>
                      <a:pPr algn="ctr" fontAlgn="ctr"/>
                      <a:r>
                        <a:rPr lang="zh-CN" altLang="en-US" sz="2800" b="0" i="0" u="none" strike="noStrike" dirty="0" smtClean="0">
                          <a:solidFill>
                            <a:srgbClr val="000000"/>
                          </a:solidFill>
                          <a:effectLst/>
                          <a:latin typeface="楷体" panose="02010609060101010101" pitchFamily="49" charset="-122"/>
                          <a:ea typeface="楷体" panose="02010609060101010101" pitchFamily="49" charset="-122"/>
                        </a:rPr>
                        <a:t>方法和描述</a:t>
                      </a:r>
                      <a:endParaRPr lang="zh-CN" altLang="en-US" sz="28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solidFill>
                      <a:schemeClr val="bg1"/>
                    </a:solidFill>
                  </a:tcPr>
                </a:tc>
                <a:tc>
                  <a:txBody>
                    <a:bodyPr/>
                    <a:lstStyle/>
                    <a:p>
                      <a:pPr algn="ctr" fontAlgn="ctr"/>
                      <a:r>
                        <a:rPr lang="zh-CN" altLang="en-US" sz="2800" b="0" i="0" u="none" strike="noStrike" dirty="0" smtClean="0">
                          <a:solidFill>
                            <a:srgbClr val="000000"/>
                          </a:solidFill>
                          <a:effectLst/>
                          <a:latin typeface="楷体" panose="02010609060101010101" pitchFamily="49" charset="-122"/>
                          <a:ea typeface="楷体" panose="02010609060101010101" pitchFamily="49" charset="-122"/>
                        </a:rPr>
                        <a:t>缺点</a:t>
                      </a:r>
                      <a:endParaRPr lang="zh-CN" altLang="en-US" sz="28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solidFill>
                      <a:schemeClr val="bg1"/>
                    </a:solidFill>
                  </a:tcPr>
                </a:tc>
                <a:tc>
                  <a:txBody>
                    <a:bodyPr/>
                    <a:lstStyle/>
                    <a:p>
                      <a:pPr algn="ctr" fontAlgn="ctr"/>
                      <a:r>
                        <a:rPr lang="zh-CN" altLang="en-US" sz="2800" b="0" i="0" u="none" strike="noStrike" dirty="0">
                          <a:solidFill>
                            <a:srgbClr val="000000"/>
                          </a:solidFill>
                          <a:effectLst/>
                          <a:latin typeface="楷体" panose="02010609060101010101" pitchFamily="49" charset="-122"/>
                          <a:ea typeface="楷体" panose="02010609060101010101" pitchFamily="49" charset="-122"/>
                        </a:rPr>
                        <a:t>相关文献</a:t>
                      </a:r>
                    </a:p>
                  </a:txBody>
                  <a:tcPr marL="9525" marR="9525" marT="9525" marB="0" anchor="ctr">
                    <a:solidFill>
                      <a:schemeClr val="bg1"/>
                    </a:solidFill>
                  </a:tcPr>
                </a:tc>
                <a:extLst>
                  <a:ext uri="{0D108BD9-81ED-4DB2-BD59-A6C34878D82A}">
                    <a16:rowId xmlns:a16="http://schemas.microsoft.com/office/drawing/2014/main" val="10000"/>
                  </a:ext>
                </a:extLst>
              </a:tr>
              <a:tr h="1515991">
                <a:tc>
                  <a:txBody>
                    <a:bodyPr/>
                    <a:lstStyle/>
                    <a:p>
                      <a:pPr algn="l" fontAlgn="ct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一般的回归方法：基于行为数据，预测</a:t>
                      </a:r>
                      <a:r>
                        <a:rPr lang="zh-CN" altLang="en-US" sz="2400" b="0" i="0" u="none" strike="noStrike" dirty="0">
                          <a:solidFill>
                            <a:srgbClr val="000000"/>
                          </a:solidFill>
                          <a:effectLst/>
                          <a:latin typeface="楷体" panose="02010609060101010101" pitchFamily="49" charset="-122"/>
                          <a:ea typeface="楷体" panose="02010609060101010101" pitchFamily="49" charset="-122"/>
                        </a:rPr>
                        <a:t>学生最终成绩</a:t>
                      </a:r>
                    </a:p>
                  </a:txBody>
                  <a:tcPr marL="9525" marR="9525" marT="9525" marB="0" anchor="ctr"/>
                </a:tc>
                <a:tc>
                  <a:txBody>
                    <a:bodyPr/>
                    <a:lstStyle/>
                    <a:p>
                      <a:pPr algn="l" fontAlgn="ctr"/>
                      <a:r>
                        <a:rPr lang="zh-CN" altLang="en-US" sz="2400" b="0" i="0" u="none" strike="noStrike" dirty="0">
                          <a:solidFill>
                            <a:srgbClr val="000000"/>
                          </a:solidFill>
                          <a:effectLst/>
                          <a:latin typeface="楷体" panose="02010609060101010101" pitchFamily="49" charset="-122"/>
                          <a:ea typeface="楷体" panose="02010609060101010101" pitchFamily="49" charset="-122"/>
                        </a:rPr>
                        <a:t>预测学生整体</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得分，没有细致到知识点</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ctr" fontAlgn="ctr"/>
                      <a:r>
                        <a:rPr lang="en-US" altLang="zh-CN" sz="2400" dirty="0" smtClean="0"/>
                        <a:t>[Bergner et al. 2015] ,</a:t>
                      </a:r>
                      <a:endParaRPr lang="en-US" sz="2400" b="0" i="0" u="none" strike="noStrike" dirty="0" smtClean="0">
                        <a:solidFill>
                          <a:srgbClr val="000000"/>
                        </a:solidFill>
                        <a:effectLst/>
                        <a:latin typeface="楷体" panose="02010609060101010101" pitchFamily="49" charset="-122"/>
                        <a:ea typeface="楷体" panose="02010609060101010101" pitchFamily="49" charset="-122"/>
                      </a:endParaRPr>
                    </a:p>
                    <a:p>
                      <a:pPr algn="ctr" fontAlgn="ctr"/>
                      <a:r>
                        <a:rPr lang="en-US" sz="2400" b="0" i="0" u="none" strike="noStrike" dirty="0" smtClean="0">
                          <a:solidFill>
                            <a:srgbClr val="000000"/>
                          </a:solidFill>
                          <a:effectLst/>
                          <a:latin typeface="楷体" panose="02010609060101010101" pitchFamily="49" charset="-122"/>
                          <a:ea typeface="楷体" panose="02010609060101010101" pitchFamily="49" charset="-122"/>
                        </a:rPr>
                        <a:t>[</a:t>
                      </a:r>
                      <a:r>
                        <a:rPr lang="en-US" sz="2400" b="0" i="0" u="none" strike="noStrike" dirty="0" err="1">
                          <a:solidFill>
                            <a:srgbClr val="000000"/>
                          </a:solidFill>
                          <a:effectLst/>
                          <a:latin typeface="楷体" panose="02010609060101010101" pitchFamily="49" charset="-122"/>
                          <a:ea typeface="楷体" panose="02010609060101010101" pitchFamily="49" charset="-122"/>
                        </a:rPr>
                        <a:t>Strecht</a:t>
                      </a:r>
                      <a:r>
                        <a:rPr lang="en-US" sz="2400" b="0" i="0" u="none" strike="noStrike" dirty="0">
                          <a:solidFill>
                            <a:srgbClr val="000000"/>
                          </a:solidFill>
                          <a:effectLst/>
                          <a:latin typeface="楷体" panose="02010609060101010101" pitchFamily="49" charset="-122"/>
                          <a:ea typeface="楷体" panose="02010609060101010101" pitchFamily="49" charset="-122"/>
                        </a:rPr>
                        <a:t> et al. 2015]</a:t>
                      </a:r>
                    </a:p>
                  </a:txBody>
                  <a:tcPr marL="9525" marR="9525" marT="9525" marB="0" anchor="ctr"/>
                </a:tc>
                <a:extLst>
                  <a:ext uri="{0D108BD9-81ED-4DB2-BD59-A6C34878D82A}">
                    <a16:rowId xmlns:a16="http://schemas.microsoft.com/office/drawing/2014/main" val="10001"/>
                  </a:ext>
                </a:extLst>
              </a:tr>
              <a:tr h="101501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PFA/LFA:</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利用</a:t>
                      </a:r>
                      <a:r>
                        <a:rPr lang="zh-CN" altLang="en-US" sz="2400" b="0" i="0" u="none" strike="noStrike" dirty="0">
                          <a:solidFill>
                            <a:srgbClr val="000000"/>
                          </a:solidFill>
                          <a:effectLst/>
                          <a:latin typeface="楷体" panose="02010609060101010101" pitchFamily="49" charset="-122"/>
                          <a:ea typeface="楷体" panose="02010609060101010101" pitchFamily="49" charset="-122"/>
                        </a:rPr>
                        <a:t>学生</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历史表现进行</a:t>
                      </a:r>
                      <a:r>
                        <a:rPr lang="zh-CN" altLang="en-US" sz="2400" b="0" i="0" u="none" strike="noStrike" dirty="0">
                          <a:solidFill>
                            <a:srgbClr val="000000"/>
                          </a:solidFill>
                          <a:effectLst/>
                          <a:latin typeface="楷体" panose="02010609060101010101" pitchFamily="49" charset="-122"/>
                          <a:ea typeface="楷体" panose="02010609060101010101" pitchFamily="49" charset="-122"/>
                        </a:rPr>
                        <a:t>逻辑回归</a:t>
                      </a:r>
                    </a:p>
                  </a:txBody>
                  <a:tcPr marL="9525" marR="9525" marT="9525" marB="0" anchor="ctr"/>
                </a:tc>
                <a:tc>
                  <a:txBody>
                    <a:bodyPr/>
                    <a:lstStyle/>
                    <a:p>
                      <a:pPr algn="l" fontAlgn="ct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无法融合知识点结构关系</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ctr" fontAlgn="ctr"/>
                      <a:r>
                        <a:rPr lang="da-DK" sz="2400" b="0" i="0" u="none" strike="noStrike" dirty="0">
                          <a:solidFill>
                            <a:srgbClr val="000000"/>
                          </a:solidFill>
                          <a:effectLst/>
                          <a:latin typeface="楷体" panose="02010609060101010101" pitchFamily="49" charset="-122"/>
                          <a:ea typeface="楷体" panose="02010609060101010101" pitchFamily="49" charset="-122"/>
                        </a:rPr>
                        <a:t>[Cen et al. 2006], [Pavlik et al. 2009] </a:t>
                      </a:r>
                    </a:p>
                  </a:txBody>
                  <a:tcPr marL="9525" marR="9525" marT="9525" marB="0" anchor="ctr"/>
                </a:tc>
                <a:extLst>
                  <a:ext uri="{0D108BD9-81ED-4DB2-BD59-A6C34878D82A}">
                    <a16:rowId xmlns:a16="http://schemas.microsoft.com/office/drawing/2014/main" val="10002"/>
                  </a:ext>
                </a:extLst>
              </a:tr>
              <a:tr h="75799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BKT:</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使用</a:t>
                      </a:r>
                      <a:r>
                        <a:rPr lang="zh-CN" altLang="en-US" sz="2400" b="0" i="0" u="none" strike="noStrike" dirty="0">
                          <a:solidFill>
                            <a:srgbClr val="000000"/>
                          </a:solidFill>
                          <a:effectLst/>
                          <a:latin typeface="楷体" panose="02010609060101010101" pitchFamily="49" charset="-122"/>
                          <a:ea typeface="楷体" panose="02010609060101010101" pitchFamily="49" charset="-122"/>
                        </a:rPr>
                        <a:t>知识跟踪模型进行学生评估</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，模型容易修改</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l" fontAlgn="ctr"/>
                      <a:r>
                        <a:rPr lang="zh-CN" altLang="en-US" sz="2400" b="0" i="0" u="none" strike="noStrike" dirty="0">
                          <a:solidFill>
                            <a:srgbClr val="000000"/>
                          </a:solidFill>
                          <a:effectLst/>
                          <a:latin typeface="楷体" panose="02010609060101010101" pitchFamily="49" charset="-122"/>
                          <a:ea typeface="楷体" panose="02010609060101010101" pitchFamily="49" charset="-122"/>
                        </a:rPr>
                        <a:t>针对智能教育</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系统，</a:t>
                      </a:r>
                      <a:r>
                        <a:rPr lang="zh-CN" altLang="en-US" sz="2400" b="0" i="0" u="none" strike="noStrike" dirty="0">
                          <a:solidFill>
                            <a:srgbClr val="000000"/>
                          </a:solidFill>
                          <a:effectLst/>
                          <a:latin typeface="楷体" panose="02010609060101010101" pitchFamily="49" charset="-122"/>
                          <a:ea typeface="楷体" panose="02010609060101010101" pitchFamily="49" charset="-122"/>
                        </a:rPr>
                        <a:t>不能直接用于慕课</a:t>
                      </a:r>
                    </a:p>
                  </a:txBody>
                  <a:tcPr marL="9525" marR="9525" marT="9525" marB="0" anchor="ctr"/>
                </a:tc>
                <a:tc>
                  <a:txBody>
                    <a:bodyPr/>
                    <a:lstStyle/>
                    <a:p>
                      <a:pPr algn="ctr" fontAlgn="ctr"/>
                      <a:r>
                        <a:rPr lang="en-US" sz="2400" b="0" i="0" u="none" strike="noStrike" dirty="0">
                          <a:solidFill>
                            <a:srgbClr val="000000"/>
                          </a:solidFill>
                          <a:effectLst/>
                          <a:latin typeface="楷体" panose="02010609060101010101" pitchFamily="49" charset="-122"/>
                          <a:ea typeface="楷体" panose="02010609060101010101" pitchFamily="49" charset="-122"/>
                        </a:rPr>
                        <a:t>[Lee et al. 2012], </a:t>
                      </a:r>
                      <a:r>
                        <a:rPr lang="en-US" sz="2400" b="0" i="0" u="none" strike="noStrike" dirty="0" smtClean="0">
                          <a:solidFill>
                            <a:srgbClr val="000000"/>
                          </a:solidFill>
                          <a:effectLst/>
                          <a:latin typeface="楷体" panose="02010609060101010101" pitchFamily="49" charset="-122"/>
                          <a:ea typeface="楷体" panose="02010609060101010101" pitchFamily="49" charset="-122"/>
                        </a:rPr>
                        <a:t> [</a:t>
                      </a:r>
                      <a:r>
                        <a:rPr lang="en-US" sz="2400" b="0" i="0" u="none" strike="noStrike" dirty="0" err="1" smtClean="0">
                          <a:solidFill>
                            <a:srgbClr val="000000"/>
                          </a:solidFill>
                          <a:effectLst/>
                          <a:latin typeface="楷体" panose="02010609060101010101" pitchFamily="49" charset="-122"/>
                          <a:ea typeface="楷体" panose="02010609060101010101" pitchFamily="49" charset="-122"/>
                        </a:rPr>
                        <a:t>Yudelson</a:t>
                      </a:r>
                      <a:r>
                        <a:rPr lang="en-US" sz="2400" b="0" i="0" u="none" strike="noStrike" dirty="0" smtClean="0">
                          <a:solidFill>
                            <a:srgbClr val="000000"/>
                          </a:solidFill>
                          <a:effectLst/>
                          <a:latin typeface="楷体" panose="02010609060101010101" pitchFamily="49" charset="-122"/>
                          <a:ea typeface="楷体" panose="02010609060101010101" pitchFamily="49" charset="-122"/>
                        </a:rPr>
                        <a:t> </a:t>
                      </a:r>
                      <a:r>
                        <a:rPr lang="en-US" sz="2400" b="0" i="0" u="none" strike="noStrike" dirty="0">
                          <a:solidFill>
                            <a:srgbClr val="000000"/>
                          </a:solidFill>
                          <a:effectLst/>
                          <a:latin typeface="楷体" panose="02010609060101010101" pitchFamily="49" charset="-122"/>
                          <a:ea typeface="楷体" panose="02010609060101010101" pitchFamily="49" charset="-122"/>
                        </a:rPr>
                        <a:t>et al. 2013</a:t>
                      </a:r>
                      <a:r>
                        <a:rPr lang="en-US" sz="2400" b="0" i="0" u="none" strike="noStrike" dirty="0" smtClean="0">
                          <a:solidFill>
                            <a:srgbClr val="000000"/>
                          </a:solidFill>
                          <a:effectLst/>
                          <a:latin typeface="楷体" panose="02010609060101010101" pitchFamily="49" charset="-122"/>
                          <a:ea typeface="楷体" panose="02010609060101010101" pitchFamily="49" charset="-122"/>
                        </a:rPr>
                        <a:t>]</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a:t>
                      </a:r>
                      <a:endParaRPr lang="en-US" altLang="zh-CN" sz="2400" b="0" i="0" u="none" strike="noStrike" dirty="0" smtClean="0">
                        <a:solidFill>
                          <a:srgbClr val="000000"/>
                        </a:solidFill>
                        <a:effectLst/>
                        <a:latin typeface="楷体" panose="02010609060101010101" pitchFamily="49" charset="-122"/>
                        <a:ea typeface="楷体" panose="02010609060101010101" pitchFamily="49" charset="-122"/>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a:t>
                      </a:r>
                      <a:r>
                        <a:rPr lang="en-US" altLang="zh-CN" sz="2400" b="0" i="0" u="none" strike="noStrike" dirty="0" err="1" smtClean="0">
                          <a:solidFill>
                            <a:srgbClr val="000000"/>
                          </a:solidFill>
                          <a:effectLst/>
                          <a:latin typeface="楷体" panose="02010609060101010101" pitchFamily="49" charset="-122"/>
                          <a:ea typeface="楷体" panose="02010609060101010101" pitchFamily="49" charset="-122"/>
                        </a:rPr>
                        <a:t>Pardos</a:t>
                      </a: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 et al. 2013]</a:t>
                      </a:r>
                      <a:r>
                        <a:rPr lang="en-US" sz="2400" b="0" i="0" u="none" strike="noStrike" dirty="0" smtClean="0">
                          <a:solidFill>
                            <a:srgbClr val="000000"/>
                          </a:solidFill>
                          <a:effectLst/>
                          <a:latin typeface="楷体" panose="02010609060101010101" pitchFamily="49" charset="-122"/>
                          <a:ea typeface="楷体" panose="02010609060101010101" pitchFamily="49" charset="-122"/>
                        </a:rPr>
                        <a:t>  </a:t>
                      </a:r>
                      <a:endParaRPr 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extLst>
                  <a:ext uri="{0D108BD9-81ED-4DB2-BD59-A6C34878D82A}">
                    <a16:rowId xmlns:a16="http://schemas.microsoft.com/office/drawing/2014/main" val="10003"/>
                  </a:ext>
                </a:extLst>
              </a:tr>
              <a:tr h="757996">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DKT</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：使用</a:t>
                      </a:r>
                      <a:r>
                        <a:rPr lang="en-US" altLang="zh-CN" sz="2400" b="0" i="0" u="none" strike="noStrike" dirty="0" smtClean="0">
                          <a:solidFill>
                            <a:srgbClr val="000000"/>
                          </a:solidFill>
                          <a:effectLst/>
                          <a:latin typeface="楷体" panose="02010609060101010101" pitchFamily="49" charset="-122"/>
                          <a:ea typeface="楷体" panose="02010609060101010101" pitchFamily="49" charset="-122"/>
                        </a:rPr>
                        <a:t>RNN</a:t>
                      </a: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，自动化学习知识点的联系</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algn="l" fontAlgn="ctr"/>
                      <a:r>
                        <a:rPr lang="zh-CN" altLang="en-US" sz="2400" b="0" i="0" u="none" strike="noStrike" dirty="0" smtClean="0">
                          <a:solidFill>
                            <a:srgbClr val="000000"/>
                          </a:solidFill>
                          <a:effectLst/>
                          <a:latin typeface="楷体" panose="02010609060101010101" pitchFamily="49" charset="-122"/>
                          <a:ea typeface="楷体" panose="02010609060101010101" pitchFamily="49" charset="-122"/>
                        </a:rPr>
                        <a:t>题目聚类定义知识点，难以解释</a:t>
                      </a:r>
                      <a:endParaRPr lang="zh-CN" alt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楷体" panose="02010609060101010101" pitchFamily="49" charset="-122"/>
                          <a:ea typeface="楷体" panose="02010609060101010101" pitchFamily="49" charset="-122"/>
                        </a:rPr>
                        <a:t>[</a:t>
                      </a:r>
                      <a:r>
                        <a:rPr lang="en-US" sz="2400" b="0" i="0" u="none" strike="noStrike" dirty="0" err="1" smtClean="0">
                          <a:solidFill>
                            <a:srgbClr val="000000"/>
                          </a:solidFill>
                          <a:effectLst/>
                          <a:latin typeface="楷体" panose="02010609060101010101" pitchFamily="49" charset="-122"/>
                          <a:ea typeface="楷体" panose="02010609060101010101" pitchFamily="49" charset="-122"/>
                        </a:rPr>
                        <a:t>Piech</a:t>
                      </a:r>
                      <a:r>
                        <a:rPr lang="en-US" sz="2400" b="0" i="0" u="none" strike="noStrike" baseline="0" dirty="0" smtClean="0">
                          <a:solidFill>
                            <a:srgbClr val="000000"/>
                          </a:solidFill>
                          <a:effectLst/>
                          <a:latin typeface="楷体" panose="02010609060101010101" pitchFamily="49" charset="-122"/>
                          <a:ea typeface="楷体" panose="02010609060101010101" pitchFamily="49" charset="-122"/>
                        </a:rPr>
                        <a:t> et al., 2015]</a:t>
                      </a:r>
                      <a:endParaRPr lang="en-US" sz="2400" b="0" i="0" u="none" strike="noStrike" dirty="0">
                        <a:solidFill>
                          <a:srgbClr val="000000"/>
                        </a:solidFill>
                        <a:effectLst/>
                        <a:latin typeface="楷体" panose="02010609060101010101" pitchFamily="49" charset="-122"/>
                        <a:ea typeface="楷体" panose="02010609060101010101" pitchFamily="49" charset="-122"/>
                      </a:endParaRPr>
                    </a:p>
                  </a:txBody>
                  <a:tcPr marL="9525" marR="9525" marT="9525" marB="0" anchor="ctr"/>
                </a:tc>
                <a:extLst>
                  <a:ext uri="{0D108BD9-81ED-4DB2-BD59-A6C34878D82A}">
                    <a16:rowId xmlns:a16="http://schemas.microsoft.com/office/drawing/2014/main" val="3131827712"/>
                  </a:ext>
                </a:extLst>
              </a:tr>
            </a:tbl>
          </a:graphicData>
        </a:graphic>
      </p:graphicFrame>
    </p:spTree>
    <p:extLst>
      <p:ext uri="{BB962C8B-B14F-4D97-AF65-F5344CB8AC3E}">
        <p14:creationId xmlns:p14="http://schemas.microsoft.com/office/powerpoint/2010/main" val="402249608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Calibri" panose="020F0502020204030204" pitchFamily="34" charset="0"/>
                <a:ea typeface="楷体" panose="02010609060101010101" pitchFamily="49" charset="-122"/>
              </a:rPr>
              <a:t>知识跟踪模型介绍</a:t>
            </a:r>
            <a:endParaRPr lang="zh-CN" altLang="en-US" dirty="0">
              <a:latin typeface="Calibri" panose="020F0502020204030204" pitchFamily="34" charset="0"/>
              <a:ea typeface="楷体" panose="02010609060101010101" pitchFamily="49" charset="-122"/>
            </a:endParaRPr>
          </a:p>
        </p:txBody>
      </p:sp>
      <p:sp>
        <p:nvSpPr>
          <p:cNvPr id="3" name="内容占位符 2"/>
          <p:cNvSpPr>
            <a:spLocks noGrp="1"/>
          </p:cNvSpPr>
          <p:nvPr>
            <p:ph idx="1"/>
          </p:nvPr>
        </p:nvSpPr>
        <p:spPr>
          <a:xfrm>
            <a:off x="271463" y="1257134"/>
            <a:ext cx="9139237" cy="4929188"/>
          </a:xfrm>
        </p:spPr>
        <p:txBody>
          <a:bodyPr/>
          <a:lstStyle/>
          <a:p>
            <a:r>
              <a:rPr lang="zh-CN" altLang="en-US" dirty="0" smtClean="0">
                <a:latin typeface="Calibri" panose="020F0502020204030204" pitchFamily="34" charset="0"/>
                <a:ea typeface="楷体" panose="02010609060101010101" pitchFamily="49" charset="-122"/>
              </a:rPr>
              <a:t>知识跟踪模型</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对单个知识点建模</a:t>
            </a:r>
            <a:endParaRPr lang="en-US" altLang="zh-CN" dirty="0" smtClean="0">
              <a:latin typeface="Calibri" panose="020F0502020204030204" pitchFamily="34" charset="0"/>
              <a:ea typeface="楷体" panose="02010609060101010101" pitchFamily="49" charset="-122"/>
            </a:endParaRPr>
          </a:p>
          <a:p>
            <a:pPr lvl="1"/>
            <a:r>
              <a:rPr lang="en-US" altLang="zh-CN" dirty="0" smtClean="0">
                <a:latin typeface="Calibri" panose="020F0502020204030204" pitchFamily="34" charset="0"/>
                <a:ea typeface="楷体" panose="02010609060101010101" pitchFamily="49" charset="-122"/>
              </a:rPr>
              <a:t>K</a:t>
            </a:r>
            <a:r>
              <a:rPr lang="zh-CN" altLang="en-US" dirty="0" smtClean="0">
                <a:latin typeface="Calibri" panose="020F0502020204030204" pitchFamily="34" charset="0"/>
                <a:ea typeface="楷体" panose="02010609060101010101" pitchFamily="49" charset="-122"/>
              </a:rPr>
              <a:t>表示知识点，</a:t>
            </a:r>
            <a:r>
              <a:rPr lang="en-US" altLang="zh-CN" dirty="0" smtClean="0">
                <a:latin typeface="Calibri" panose="020F0502020204030204" pitchFamily="34" charset="0"/>
                <a:ea typeface="楷体" panose="02010609060101010101" pitchFamily="49" charset="-122"/>
              </a:rPr>
              <a:t>Q</a:t>
            </a:r>
            <a:r>
              <a:rPr lang="zh-CN" altLang="en-US" dirty="0" smtClean="0">
                <a:latin typeface="Calibri" panose="020F0502020204030204" pitchFamily="34" charset="0"/>
                <a:ea typeface="楷体" panose="02010609060101010101" pitchFamily="49" charset="-122"/>
              </a:rPr>
              <a:t>表示题目</a:t>
            </a:r>
            <a:endParaRPr lang="en-US" altLang="zh-CN" dirty="0" smtClean="0">
              <a:latin typeface="Calibri" panose="020F0502020204030204" pitchFamily="34" charset="0"/>
              <a:ea typeface="楷体" panose="02010609060101010101" pitchFamily="49" charset="-122"/>
            </a:endParaRPr>
          </a:p>
          <a:p>
            <a:pPr lvl="1"/>
            <a:endParaRPr lang="en-US" altLang="zh-CN" dirty="0" smtClean="0">
              <a:latin typeface="Calibri" panose="020F0502020204030204" pitchFamily="34" charset="0"/>
              <a:ea typeface="楷体" panose="02010609060101010101" pitchFamily="49" charset="-122"/>
            </a:endParaRPr>
          </a:p>
          <a:p>
            <a:pPr marL="457200" lvl="1" indent="0">
              <a:buNone/>
            </a:pPr>
            <a:endParaRPr lang="en-US" altLang="zh-CN" dirty="0">
              <a:latin typeface="Calibri" panose="020F0502020204030204" pitchFamily="34" charset="0"/>
              <a:ea typeface="楷体" panose="02010609060101010101" pitchFamily="49" charset="-122"/>
            </a:endParaRPr>
          </a:p>
          <a:p>
            <a:pPr lvl="1"/>
            <a:endParaRPr lang="en-US" altLang="zh-CN" dirty="0" smtClean="0">
              <a:latin typeface="Calibri" panose="020F0502020204030204" pitchFamily="34" charset="0"/>
              <a:ea typeface="楷体" panose="02010609060101010101" pitchFamily="49" charset="-122"/>
            </a:endParaRPr>
          </a:p>
          <a:p>
            <a:pPr marL="457200" lvl="1" indent="0">
              <a:buNone/>
            </a:pPr>
            <a:endParaRPr lang="en-US" altLang="zh-CN" dirty="0">
              <a:latin typeface="Calibri" panose="020F0502020204030204" pitchFamily="34" charset="0"/>
              <a:ea typeface="楷体" panose="02010609060101010101" pitchFamily="49" charset="-122"/>
            </a:endParaRPr>
          </a:p>
        </p:txBody>
      </p:sp>
      <p:pic>
        <p:nvPicPr>
          <p:cNvPr id="5" name="图片 4"/>
          <p:cNvPicPr>
            <a:picLocks noChangeAspect="1"/>
          </p:cNvPicPr>
          <p:nvPr/>
        </p:nvPicPr>
        <p:blipFill>
          <a:blip r:embed="rId3"/>
          <a:stretch>
            <a:fillRect/>
          </a:stretch>
        </p:blipFill>
        <p:spPr>
          <a:xfrm>
            <a:off x="5241032" y="310434"/>
            <a:ext cx="4765992" cy="2110454"/>
          </a:xfrm>
          <a:prstGeom prst="rect">
            <a:avLst/>
          </a:prstGeom>
        </p:spPr>
      </p:pic>
      <p:pic>
        <p:nvPicPr>
          <p:cNvPr id="7" name="图片 6"/>
          <p:cNvPicPr>
            <a:picLocks noChangeAspect="1"/>
          </p:cNvPicPr>
          <p:nvPr/>
        </p:nvPicPr>
        <p:blipFill>
          <a:blip r:embed="rId4"/>
          <a:stretch>
            <a:fillRect/>
          </a:stretch>
        </p:blipFill>
        <p:spPr>
          <a:xfrm>
            <a:off x="1487491" y="4005064"/>
            <a:ext cx="6707180" cy="1410962"/>
          </a:xfrm>
          <a:prstGeom prst="rect">
            <a:avLst/>
          </a:prstGeom>
        </p:spPr>
      </p:pic>
    </p:spTree>
    <p:extLst>
      <p:ext uri="{BB962C8B-B14F-4D97-AF65-F5344CB8AC3E}">
        <p14:creationId xmlns:p14="http://schemas.microsoft.com/office/powerpoint/2010/main" val="99649671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BKT</a:t>
            </a:r>
            <a:r>
              <a:rPr lang="zh-CN" altLang="en-US" dirty="0" smtClean="0">
                <a:latin typeface="楷体" panose="02010609060101010101" pitchFamily="49" charset="-122"/>
                <a:ea typeface="楷体" panose="02010609060101010101" pitchFamily="49" charset="-122"/>
              </a:rPr>
              <a:t>相关研究</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个性化先验知识 </a:t>
            </a:r>
            <a:r>
              <a:rPr lang="en-US" altLang="zh-CN" dirty="0" smtClean="0">
                <a:latin typeface="楷体" panose="02010609060101010101" pitchFamily="49" charset="-122"/>
                <a:ea typeface="楷体" panose="02010609060101010101" pitchFamily="49" charset="-122"/>
              </a:rPr>
              <a:t>p(L0)</a:t>
            </a:r>
          </a:p>
          <a:p>
            <a:pPr lvl="1"/>
            <a:r>
              <a:rPr lang="zh-CN" altLang="en-US" dirty="0" smtClean="0">
                <a:latin typeface="楷体" panose="02010609060101010101" pitchFamily="49" charset="-122"/>
                <a:ea typeface="楷体" panose="02010609060101010101" pitchFamily="49" charset="-122"/>
              </a:rPr>
              <a:t>不同学生基础不同</a:t>
            </a:r>
            <a:endParaRPr lang="en-US" altLang="zh-CN" dirty="0" smtClean="0">
              <a:latin typeface="楷体" panose="02010609060101010101" pitchFamily="49" charset="-122"/>
              <a:ea typeface="楷体" panose="02010609060101010101" pitchFamily="49" charset="-122"/>
            </a:endParaRPr>
          </a:p>
          <a:p>
            <a:pPr marL="457200" lvl="1" indent="0">
              <a:buNone/>
            </a:pP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可以遗忘</a:t>
            </a:r>
            <a:r>
              <a:rPr lang="en-US" altLang="zh-CN" dirty="0" smtClean="0">
                <a:latin typeface="楷体" panose="02010609060101010101" pitchFamily="49" charset="-122"/>
                <a:ea typeface="楷体" panose="02010609060101010101" pitchFamily="49" charset="-122"/>
              </a:rPr>
              <a:t>p(T)</a:t>
            </a: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题目难度模型</a:t>
            </a:r>
            <a:r>
              <a:rPr lang="en-US" altLang="zh-CN" dirty="0" smtClean="0">
                <a:latin typeface="楷体" panose="02010609060101010101" pitchFamily="49" charset="-122"/>
                <a:ea typeface="楷体" panose="02010609060101010101" pitchFamily="49" charset="-122"/>
              </a:rPr>
              <a:t>p(G)</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p(S)</a:t>
            </a:r>
          </a:p>
          <a:p>
            <a:pPr lvl="1"/>
            <a:r>
              <a:rPr lang="zh-CN" altLang="en-US" dirty="0" smtClean="0">
                <a:latin typeface="楷体" panose="02010609060101010101" pitchFamily="49" charset="-122"/>
                <a:ea typeface="楷体" panose="02010609060101010101" pitchFamily="49" charset="-122"/>
              </a:rPr>
              <a:t>不同题目难度有差别</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增加参数，需要更多数据训练</a:t>
            </a:r>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144175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研究</a:t>
            </a:r>
            <a:r>
              <a:rPr lang="zh-CN" altLang="en-US" dirty="0">
                <a:solidFill>
                  <a:srgbClr val="FF0000"/>
                </a:solidFill>
                <a:latin typeface="楷体" panose="02010609060101010101" pitchFamily="49" charset="-122"/>
                <a:ea typeface="楷体" panose="02010609060101010101" pitchFamily="49" charset="-122"/>
              </a:rPr>
              <a:t>方法</a:t>
            </a:r>
            <a:endParaRPr lang="en-US" altLang="zh-CN" dirty="0">
              <a:solidFill>
                <a:srgbClr val="FF0000"/>
              </a:solidFill>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应用</a:t>
            </a:r>
            <a:r>
              <a:rPr lang="zh-CN" altLang="en-US" dirty="0" smtClean="0">
                <a:latin typeface="楷体" panose="02010609060101010101" pitchFamily="49" charset="-122"/>
                <a:ea typeface="楷体" panose="02010609060101010101" pitchFamily="49" charset="-122"/>
              </a:rPr>
              <a:t>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668056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libri" panose="020F0502020204030204" pitchFamily="34" charset="0"/>
                <a:ea typeface="楷体" panose="02010609060101010101" pitchFamily="49" charset="-122"/>
              </a:rPr>
              <a:t>研究方法</a:t>
            </a:r>
            <a:r>
              <a:rPr lang="en-US" altLang="zh-CN" dirty="0" smtClean="0">
                <a:latin typeface="Calibri" panose="020F0502020204030204" pitchFamily="34" charset="0"/>
                <a:ea typeface="楷体" panose="02010609060101010101" pitchFamily="49" charset="-122"/>
              </a:rPr>
              <a:t>——</a:t>
            </a:r>
            <a:r>
              <a:rPr lang="zh-CN" altLang="en-US" dirty="0" smtClean="0">
                <a:latin typeface="Calibri" panose="020F0502020204030204" pitchFamily="34" charset="0"/>
                <a:ea typeface="楷体" panose="02010609060101010101" pitchFamily="49" charset="-122"/>
              </a:rPr>
              <a:t>定义知识点</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marL="457200" lvl="1" indent="0">
              <a:buNone/>
            </a:pPr>
            <a:endParaRPr lang="en-US" altLang="zh-CN" dirty="0">
              <a:latin typeface="Calibri" panose="020F0502020204030204" pitchFamily="34" charset="0"/>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课程按照章、节进行组织</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每个章节都关于一个特定问题</a:t>
            </a:r>
            <a:endParaRPr lang="en-US" altLang="zh-CN"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有</a:t>
            </a:r>
            <a:r>
              <a:rPr lang="zh-CN" altLang="en-US" dirty="0" smtClean="0">
                <a:latin typeface="楷体" panose="02010609060101010101" pitchFamily="49" charset="-122"/>
                <a:ea typeface="楷体" panose="02010609060101010101" pitchFamily="49" charset="-122"/>
              </a:rPr>
              <a:t>直接对应的丰富的文本</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同一章节的知识点联系紧密</a:t>
            </a:r>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253016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楷体" panose="02010609060101010101" pitchFamily="49" charset="-122"/>
                <a:ea typeface="楷体" panose="02010609060101010101" pitchFamily="49" charset="-122"/>
              </a:rPr>
              <a:t>研究方法</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71463" y="2096852"/>
            <a:ext cx="9139237" cy="4929188"/>
          </a:xfrm>
        </p:spPr>
        <p:txBody>
          <a:bodyPr/>
          <a:lstStyle/>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不同细粒度知识点有难度区别</a:t>
            </a:r>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4464924" y="222063"/>
            <a:ext cx="5455934" cy="2585090"/>
          </a:xfrm>
          <a:prstGeom prst="rect">
            <a:avLst/>
          </a:prstGeom>
        </p:spPr>
      </p:pic>
      <p:pic>
        <p:nvPicPr>
          <p:cNvPr id="6" name="图片 5"/>
          <p:cNvPicPr>
            <a:picLocks noChangeAspect="1"/>
          </p:cNvPicPr>
          <p:nvPr/>
        </p:nvPicPr>
        <p:blipFill>
          <a:blip r:embed="rId4"/>
          <a:stretch>
            <a:fillRect/>
          </a:stretch>
        </p:blipFill>
        <p:spPr>
          <a:xfrm>
            <a:off x="1164707" y="5440616"/>
            <a:ext cx="7576586" cy="790196"/>
          </a:xfrm>
          <a:prstGeom prst="rect">
            <a:avLst/>
          </a:prstGeom>
        </p:spPr>
      </p:pic>
      <p:pic>
        <p:nvPicPr>
          <p:cNvPr id="7" name="图片 6"/>
          <p:cNvPicPr>
            <a:picLocks noChangeAspect="1"/>
          </p:cNvPicPr>
          <p:nvPr/>
        </p:nvPicPr>
        <p:blipFill>
          <a:blip r:embed="rId5"/>
          <a:stretch>
            <a:fillRect/>
          </a:stretch>
        </p:blipFill>
        <p:spPr>
          <a:xfrm>
            <a:off x="1231194" y="4209637"/>
            <a:ext cx="6467460" cy="1088582"/>
          </a:xfrm>
          <a:prstGeom prst="rect">
            <a:avLst/>
          </a:prstGeom>
        </p:spPr>
      </p:pic>
    </p:spTree>
    <p:extLst>
      <p:ext uri="{BB962C8B-B14F-4D97-AF65-F5344CB8AC3E}">
        <p14:creationId xmlns:p14="http://schemas.microsoft.com/office/powerpoint/2010/main" val="415986822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测验提交的相关性</a:t>
            </a:r>
            <a:endParaRPr lang="zh-CN" altLang="en-US" dirty="0">
              <a:latin typeface="楷体" panose="02010609060101010101" pitchFamily="49" charset="-122"/>
              <a:ea typeface="楷体" panose="02010609060101010101" pitchFamily="49"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413" y="1808820"/>
            <a:ext cx="6172200" cy="2000250"/>
          </a:xfr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41" y="4077072"/>
            <a:ext cx="6238875" cy="1952625"/>
          </a:xfrm>
          <a:prstGeom prst="rect">
            <a:avLst/>
          </a:prstGeom>
        </p:spPr>
      </p:pic>
      <p:sp>
        <p:nvSpPr>
          <p:cNvPr id="10" name="椭圆 9"/>
          <p:cNvSpPr/>
          <p:nvPr/>
        </p:nvSpPr>
        <p:spPr>
          <a:xfrm>
            <a:off x="3980892" y="2097025"/>
            <a:ext cx="68407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椭圆 11"/>
          <p:cNvSpPr/>
          <p:nvPr/>
        </p:nvSpPr>
        <p:spPr>
          <a:xfrm>
            <a:off x="3980892" y="4233044"/>
            <a:ext cx="68407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6352685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Calibri" panose="020F0502020204030204" pitchFamily="34" charset="0"/>
                <a:ea typeface="楷体" panose="02010609060101010101" pitchFamily="49" charset="-122"/>
              </a:rPr>
              <a:t>研究</a:t>
            </a:r>
            <a:r>
              <a:rPr lang="zh-CN" altLang="en-US" dirty="0">
                <a:latin typeface="Calibri" panose="020F0502020204030204" pitchFamily="34" charset="0"/>
                <a:ea typeface="楷体" panose="02010609060101010101" pitchFamily="49" charset="-122"/>
              </a:rPr>
              <a:t>方法</a:t>
            </a:r>
          </a:p>
        </p:txBody>
      </p:sp>
      <p:sp>
        <p:nvSpPr>
          <p:cNvPr id="3" name="内容占位符 2"/>
          <p:cNvSpPr>
            <a:spLocks noGrp="1"/>
          </p:cNvSpPr>
          <p:nvPr>
            <p:ph idx="1"/>
          </p:nvPr>
        </p:nvSpPr>
        <p:spPr>
          <a:xfrm>
            <a:off x="0" y="2780928"/>
            <a:ext cx="9139237" cy="4929188"/>
          </a:xfrm>
        </p:spPr>
        <p:txBody>
          <a:bodyPr/>
          <a:lstStyle/>
          <a:p>
            <a:r>
              <a:rPr lang="zh-CN" altLang="en-US" dirty="0" smtClean="0">
                <a:latin typeface="Calibri" panose="020F0502020204030204" pitchFamily="34" charset="0"/>
                <a:ea typeface="楷体" panose="02010609060101010101" pitchFamily="49" charset="-122"/>
              </a:rPr>
              <a:t>利用学生多次提交</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前后提交的题目直接的联系</a:t>
            </a:r>
            <a:endParaRPr lang="en-US" altLang="zh-CN" dirty="0" smtClean="0">
              <a:latin typeface="Calibri" panose="020F0502020204030204" pitchFamily="34" charset="0"/>
              <a:ea typeface="楷体" panose="02010609060101010101" pitchFamily="49" charset="-122"/>
            </a:endParaRPr>
          </a:p>
          <a:p>
            <a:pPr lvl="1"/>
            <a:r>
              <a:rPr lang="en-US" altLang="zh-CN" dirty="0">
                <a:latin typeface="Calibri" panose="020F0502020204030204" pitchFamily="34" charset="0"/>
                <a:ea typeface="楷体" panose="02010609060101010101" pitchFamily="49" charset="-122"/>
              </a:rPr>
              <a:t>p</a:t>
            </a:r>
            <a:r>
              <a:rPr lang="en-US" altLang="zh-CN" dirty="0" smtClean="0">
                <a:latin typeface="Calibri" panose="020F0502020204030204" pitchFamily="34" charset="0"/>
                <a:ea typeface="楷体" panose="02010609060101010101" pitchFamily="49" charset="-122"/>
              </a:rPr>
              <a:t>(G)</a:t>
            </a:r>
            <a:r>
              <a:rPr lang="zh-CN" altLang="en-US" dirty="0" smtClean="0">
                <a:latin typeface="Calibri" panose="020F0502020204030204" pitchFamily="34" charset="0"/>
                <a:ea typeface="楷体" panose="02010609060101010101" pitchFamily="49" charset="-122"/>
              </a:rPr>
              <a:t>和</a:t>
            </a:r>
            <a:r>
              <a:rPr lang="en-US" altLang="zh-CN" dirty="0" smtClean="0">
                <a:latin typeface="Calibri" panose="020F0502020204030204" pitchFamily="34" charset="0"/>
                <a:ea typeface="楷体" panose="02010609060101010101" pitchFamily="49" charset="-122"/>
              </a:rPr>
              <a:t>p(S)</a:t>
            </a:r>
            <a:r>
              <a:rPr lang="zh-CN" altLang="en-US" dirty="0" smtClean="0">
                <a:latin typeface="Calibri" panose="020F0502020204030204" pitchFamily="34" charset="0"/>
                <a:ea typeface="楷体" panose="02010609060101010101" pitchFamily="49" charset="-122"/>
              </a:rPr>
              <a:t>刻画</a:t>
            </a:r>
            <a:endParaRPr lang="zh-CN" altLang="en-US" dirty="0">
              <a:latin typeface="Calibri" panose="020F0502020204030204" pitchFamily="34" charset="0"/>
              <a:ea typeface="楷体" panose="02010609060101010101" pitchFamily="49" charset="-122"/>
            </a:endParaRPr>
          </a:p>
        </p:txBody>
      </p:sp>
      <p:pic>
        <p:nvPicPr>
          <p:cNvPr id="4" name="图片 3"/>
          <p:cNvPicPr>
            <a:picLocks noChangeAspect="1"/>
          </p:cNvPicPr>
          <p:nvPr/>
        </p:nvPicPr>
        <p:blipFill>
          <a:blip r:embed="rId3"/>
          <a:stretch>
            <a:fillRect/>
          </a:stretch>
        </p:blipFill>
        <p:spPr>
          <a:xfrm>
            <a:off x="4721347" y="584994"/>
            <a:ext cx="5170167" cy="2481361"/>
          </a:xfrm>
          <a:prstGeom prst="rect">
            <a:avLst/>
          </a:prstGeom>
        </p:spPr>
      </p:pic>
      <p:pic>
        <p:nvPicPr>
          <p:cNvPr id="5" name="图片 4"/>
          <p:cNvPicPr>
            <a:picLocks noChangeAspect="1"/>
          </p:cNvPicPr>
          <p:nvPr/>
        </p:nvPicPr>
        <p:blipFill>
          <a:blip r:embed="rId4"/>
          <a:stretch>
            <a:fillRect/>
          </a:stretch>
        </p:blipFill>
        <p:spPr>
          <a:xfrm>
            <a:off x="933670" y="4751890"/>
            <a:ext cx="7575353" cy="987264"/>
          </a:xfrm>
          <a:prstGeom prst="rect">
            <a:avLst/>
          </a:prstGeom>
        </p:spPr>
      </p:pic>
    </p:spTree>
    <p:extLst>
      <p:ext uri="{BB962C8B-B14F-4D97-AF65-F5344CB8AC3E}">
        <p14:creationId xmlns:p14="http://schemas.microsoft.com/office/powerpoint/2010/main" val="40269705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应用</a:t>
            </a:r>
            <a:r>
              <a:rPr lang="zh-CN" altLang="en-US" dirty="0" smtClean="0">
                <a:latin typeface="楷体" panose="02010609060101010101" pitchFamily="49" charset="-122"/>
                <a:ea typeface="楷体" panose="02010609060101010101" pitchFamily="49" charset="-122"/>
              </a:rPr>
              <a:t>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1821958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实验评测</a:t>
            </a:r>
            <a:endParaRPr lang="en-US" altLang="zh-CN" dirty="0" smtClean="0">
              <a:solidFill>
                <a:srgbClr val="FF0000"/>
              </a:solidFill>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应用系统设计与实现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901512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数据及评价指标</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数据</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2013</a:t>
            </a:r>
            <a:r>
              <a:rPr lang="zh-CN" altLang="en-US" dirty="0" smtClean="0">
                <a:latin typeface="楷体" panose="02010609060101010101" pitchFamily="49" charset="-122"/>
                <a:ea typeface="楷体" panose="02010609060101010101" pitchFamily="49" charset="-122"/>
              </a:rPr>
              <a:t>年</a:t>
            </a:r>
            <a:r>
              <a:rPr lang="en-US" altLang="zh-CN" dirty="0" smtClean="0">
                <a:latin typeface="楷体" panose="02010609060101010101" pitchFamily="49" charset="-122"/>
                <a:ea typeface="楷体" panose="02010609060101010101" pitchFamily="49" charset="-122"/>
              </a:rPr>
              <a:t>9</a:t>
            </a:r>
            <a:r>
              <a:rPr lang="zh-CN" altLang="en-US" dirty="0" smtClean="0">
                <a:latin typeface="楷体" panose="02010609060101010101" pitchFamily="49" charset="-122"/>
                <a:ea typeface="楷体" panose="02010609060101010101" pitchFamily="49" charset="-122"/>
              </a:rPr>
              <a:t>月“数据结构与算法”课程数据</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14</a:t>
            </a:r>
            <a:r>
              <a:rPr lang="zh-CN" altLang="en-US" dirty="0" smtClean="0">
                <a:latin typeface="楷体" panose="02010609060101010101" pitchFamily="49" charset="-122"/>
                <a:ea typeface="楷体" panose="02010609060101010101" pitchFamily="49" charset="-122"/>
              </a:rPr>
              <a:t>次测验，平均</a:t>
            </a:r>
            <a:r>
              <a:rPr lang="en-US" altLang="zh-CN" dirty="0" smtClean="0">
                <a:latin typeface="楷体" panose="02010609060101010101" pitchFamily="49" charset="-122"/>
                <a:ea typeface="楷体" panose="02010609060101010101" pitchFamily="49" charset="-122"/>
              </a:rPr>
              <a:t>7.43</a:t>
            </a:r>
            <a:r>
              <a:rPr lang="zh-CN" altLang="en-US" dirty="0" smtClean="0">
                <a:latin typeface="楷体" panose="02010609060101010101" pitchFamily="49" charset="-122"/>
                <a:ea typeface="楷体" panose="02010609060101010101" pitchFamily="49" charset="-122"/>
              </a:rPr>
              <a:t>道题目</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1077</a:t>
            </a:r>
            <a:r>
              <a:rPr lang="zh-CN" altLang="en-US" dirty="0" smtClean="0">
                <a:latin typeface="楷体" panose="02010609060101010101" pitchFamily="49" charset="-122"/>
                <a:ea typeface="楷体" panose="02010609060101010101" pitchFamily="49" charset="-122"/>
              </a:rPr>
              <a:t>名学生提交</a:t>
            </a:r>
            <a:r>
              <a:rPr lang="en-US" altLang="zh-CN" dirty="0" smtClean="0">
                <a:latin typeface="楷体" panose="02010609060101010101" pitchFamily="49" charset="-122"/>
                <a:ea typeface="楷体" panose="02010609060101010101" pitchFamily="49" charset="-122"/>
              </a:rPr>
              <a:t>6583</a:t>
            </a:r>
            <a:r>
              <a:rPr lang="zh-CN" altLang="en-US" dirty="0" smtClean="0">
                <a:latin typeface="楷体" panose="02010609060101010101" pitchFamily="49" charset="-122"/>
                <a:ea typeface="楷体" panose="02010609060101010101" pitchFamily="49" charset="-122"/>
              </a:rPr>
              <a:t>次测验</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评价指标</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AUC</a:t>
            </a:r>
            <a:r>
              <a:rPr lang="zh-CN" altLang="en-US" dirty="0" smtClean="0">
                <a:latin typeface="楷体" panose="02010609060101010101" pitchFamily="49" charset="-122"/>
                <a:ea typeface="楷体" panose="02010609060101010101" pitchFamily="49" charset="-122"/>
              </a:rPr>
              <a:t>：预测最后一次提交的题目是否正确</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5</a:t>
            </a:r>
            <a:r>
              <a:rPr lang="zh-CN" altLang="en-US" dirty="0" smtClean="0">
                <a:latin typeface="楷体" panose="02010609060101010101" pitchFamily="49" charset="-122"/>
                <a:ea typeface="楷体" panose="02010609060101010101" pitchFamily="49" charset="-122"/>
              </a:rPr>
              <a:t>折交叉验证</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89487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8704" y="152420"/>
            <a:ext cx="9363075" cy="792162"/>
          </a:xfrm>
        </p:spPr>
        <p:txBody>
          <a:bodyPr/>
          <a:lstStyle/>
          <a:p>
            <a:r>
              <a:rPr lang="zh-CN" altLang="en-US" dirty="0" smtClean="0">
                <a:latin typeface="楷体" panose="02010609060101010101" pitchFamily="49" charset="-122"/>
                <a:ea typeface="楷体" panose="02010609060101010101" pitchFamily="49" charset="-122"/>
              </a:rPr>
              <a:t>模型效果</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endParaRPr lang="zh-CN" altLang="en-US"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22" y="368660"/>
            <a:ext cx="5109079" cy="4712948"/>
          </a:xfrm>
          <a:prstGeom prst="rect">
            <a:avLst/>
          </a:prstGeom>
        </p:spPr>
      </p:pic>
      <p:pic>
        <p:nvPicPr>
          <p:cNvPr id="8" name="图片 7"/>
          <p:cNvPicPr>
            <a:picLocks noChangeAspect="1"/>
          </p:cNvPicPr>
          <p:nvPr/>
        </p:nvPicPr>
        <p:blipFill>
          <a:blip r:embed="rId4"/>
          <a:stretch>
            <a:fillRect/>
          </a:stretch>
        </p:blipFill>
        <p:spPr>
          <a:xfrm>
            <a:off x="4217818" y="4970555"/>
            <a:ext cx="5504845" cy="1266662"/>
          </a:xfrm>
          <a:prstGeom prst="rect">
            <a:avLst/>
          </a:prstGeom>
        </p:spPr>
      </p:pic>
    </p:spTree>
    <p:extLst>
      <p:ext uri="{BB962C8B-B14F-4D97-AF65-F5344CB8AC3E}">
        <p14:creationId xmlns:p14="http://schemas.microsoft.com/office/powerpoint/2010/main" val="32388253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楷体" panose="02010609060101010101" pitchFamily="49" charset="-122"/>
                <a:ea typeface="楷体" panose="02010609060101010101" pitchFamily="49" charset="-122"/>
              </a:rPr>
              <a:t>Historical-BKT </a:t>
            </a:r>
            <a:r>
              <a:rPr lang="zh-CN" altLang="en-US" dirty="0" smtClean="0">
                <a:latin typeface="楷体" panose="02010609060101010101" pitchFamily="49" charset="-122"/>
                <a:ea typeface="楷体" panose="02010609060101010101" pitchFamily="49" charset="-122"/>
              </a:rPr>
              <a:t>参数分析</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71463" y="3248980"/>
            <a:ext cx="9139237" cy="4929188"/>
          </a:xfrm>
        </p:spPr>
        <p:txBody>
          <a:bodyPr/>
          <a:lstStyle/>
          <a:p>
            <a:r>
              <a:rPr lang="en-US" altLang="zh-CN" dirty="0">
                <a:latin typeface="楷体" panose="02010609060101010101" pitchFamily="49" charset="-122"/>
                <a:ea typeface="楷体" panose="02010609060101010101" pitchFamily="49" charset="-122"/>
              </a:rPr>
              <a:t>p</a:t>
            </a:r>
            <a:r>
              <a:rPr lang="en-US" altLang="zh-CN" dirty="0" smtClean="0">
                <a:latin typeface="楷体" panose="02010609060101010101" pitchFamily="49" charset="-122"/>
                <a:ea typeface="楷体" panose="02010609060101010101" pitchFamily="49" charset="-122"/>
              </a:rPr>
              <a:t>(G|</a:t>
            </a:r>
            <a:r>
              <a:rPr lang="zh-CN" altLang="en-US" dirty="0" smtClean="0">
                <a:latin typeface="楷体" panose="02010609060101010101" pitchFamily="49" charset="-122"/>
                <a:ea typeface="楷体" panose="02010609060101010101" pitchFamily="49" charset="-122"/>
              </a:rPr>
              <a:t>之前错误）</a:t>
            </a:r>
            <a:r>
              <a:rPr lang="en-US" altLang="zh-CN" dirty="0" smtClean="0">
                <a:latin typeface="楷体" panose="02010609060101010101" pitchFamily="49" charset="-122"/>
                <a:ea typeface="楷体" panose="02010609060101010101" pitchFamily="49" charset="-122"/>
              </a:rPr>
              <a:t>&lt; p(G|</a:t>
            </a:r>
            <a:r>
              <a:rPr lang="zh-CN" altLang="en-US" dirty="0" smtClean="0">
                <a:latin typeface="楷体" panose="02010609060101010101" pitchFamily="49" charset="-122"/>
                <a:ea typeface="楷体" panose="02010609060101010101" pitchFamily="49" charset="-122"/>
              </a:rPr>
              <a:t>之前正确）</a:t>
            </a: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p(S|</a:t>
            </a:r>
            <a:r>
              <a:rPr lang="zh-CN" altLang="en-US" dirty="0">
                <a:latin typeface="楷体" panose="02010609060101010101" pitchFamily="49" charset="-122"/>
                <a:ea typeface="楷体" panose="02010609060101010101" pitchFamily="49" charset="-122"/>
              </a:rPr>
              <a:t>之前错误</a:t>
            </a:r>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&gt; p(S|</a:t>
            </a:r>
            <a:r>
              <a:rPr lang="zh-CN" altLang="en-US" dirty="0">
                <a:latin typeface="楷体" panose="02010609060101010101" pitchFamily="49" charset="-122"/>
                <a:ea typeface="楷体" panose="02010609060101010101" pitchFamily="49" charset="-122"/>
              </a:rPr>
              <a:t>之前正确</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做对的题目不容易犯错</a:t>
            </a:r>
            <a:endParaRPr lang="zh-CN" altLang="en-US"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3260812" y="1232756"/>
            <a:ext cx="5921167" cy="1887225"/>
          </a:xfrm>
          <a:prstGeom prst="rect">
            <a:avLst/>
          </a:prstGeom>
        </p:spPr>
      </p:pic>
    </p:spTree>
    <p:extLst>
      <p:ext uri="{BB962C8B-B14F-4D97-AF65-F5344CB8AC3E}">
        <p14:creationId xmlns:p14="http://schemas.microsoft.com/office/powerpoint/2010/main" val="2919080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应用系统设计与实现</a:t>
            </a:r>
            <a:endParaRPr lang="en-US" altLang="zh-CN" dirty="0" smtClean="0">
              <a:solidFill>
                <a:srgbClr val="FF0000"/>
              </a:solidFill>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5455433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系统设计与实现</a:t>
            </a:r>
            <a:endParaRPr lang="zh-CN" altLang="en-US" dirty="0">
              <a:latin typeface="楷体" panose="02010609060101010101" pitchFamily="49" charset="-122"/>
              <a:ea typeface="楷体" panose="02010609060101010101" pitchFamily="49" charset="-122"/>
            </a:endParaRPr>
          </a:p>
        </p:txBody>
      </p:sp>
      <p:grpSp>
        <p:nvGrpSpPr>
          <p:cNvPr id="4" name="Group 109"/>
          <p:cNvGrpSpPr/>
          <p:nvPr/>
        </p:nvGrpSpPr>
        <p:grpSpPr>
          <a:xfrm>
            <a:off x="546722" y="2011961"/>
            <a:ext cx="2589408" cy="1450773"/>
            <a:chOff x="7577956" y="1030575"/>
            <a:chExt cx="2546216" cy="1189518"/>
          </a:xfrm>
        </p:grpSpPr>
        <p:grpSp>
          <p:nvGrpSpPr>
            <p:cNvPr id="5" name="Group 108"/>
            <p:cNvGrpSpPr/>
            <p:nvPr/>
          </p:nvGrpSpPr>
          <p:grpSpPr>
            <a:xfrm>
              <a:off x="7577956" y="1030575"/>
              <a:ext cx="1513491" cy="1189518"/>
              <a:chOff x="7577956" y="1030575"/>
              <a:chExt cx="1513491" cy="1189518"/>
            </a:xfrm>
          </p:grpSpPr>
          <p:sp>
            <p:nvSpPr>
              <p:cNvPr id="7" name="Can 20"/>
              <p:cNvSpPr/>
              <p:nvPr/>
            </p:nvSpPr>
            <p:spPr>
              <a:xfrm>
                <a:off x="7577956" y="1030575"/>
                <a:ext cx="1513491" cy="11895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8" name="TextBox 24"/>
              <p:cNvSpPr txBox="1"/>
              <p:nvPr/>
            </p:nvSpPr>
            <p:spPr>
              <a:xfrm>
                <a:off x="7698144" y="1525075"/>
                <a:ext cx="1392156" cy="378528"/>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课程内容</a:t>
                </a:r>
                <a:endParaRPr lang="en-US" sz="2400" dirty="0">
                  <a:latin typeface="楷体" panose="02010609060101010101" pitchFamily="49" charset="-122"/>
                  <a:ea typeface="楷体" panose="02010609060101010101" pitchFamily="49" charset="-122"/>
                </a:endParaRPr>
              </a:p>
            </p:txBody>
          </p:sp>
        </p:grpSp>
        <p:sp>
          <p:nvSpPr>
            <p:cNvPr id="6" name="Left Arrow 29"/>
            <p:cNvSpPr/>
            <p:nvPr/>
          </p:nvSpPr>
          <p:spPr>
            <a:xfrm rot="11977161">
              <a:off x="9151368" y="1357139"/>
              <a:ext cx="972804" cy="4206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grpSp>
      <p:sp>
        <p:nvSpPr>
          <p:cNvPr id="16" name="Can 20"/>
          <p:cNvSpPr/>
          <p:nvPr/>
        </p:nvSpPr>
        <p:spPr>
          <a:xfrm>
            <a:off x="487514" y="3765894"/>
            <a:ext cx="1590587" cy="145077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7" name="TextBox 24"/>
          <p:cNvSpPr txBox="1"/>
          <p:nvPr/>
        </p:nvSpPr>
        <p:spPr>
          <a:xfrm>
            <a:off x="613726" y="4369342"/>
            <a:ext cx="1415772"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学生测验</a:t>
            </a:r>
            <a:endParaRPr lang="en-US" sz="2400" dirty="0">
              <a:latin typeface="楷体" panose="02010609060101010101" pitchFamily="49" charset="-122"/>
              <a:ea typeface="楷体" panose="02010609060101010101" pitchFamily="49" charset="-122"/>
            </a:endParaRPr>
          </a:p>
        </p:txBody>
      </p:sp>
      <p:sp>
        <p:nvSpPr>
          <p:cNvPr id="18" name="Left Arrow 29"/>
          <p:cNvSpPr/>
          <p:nvPr/>
        </p:nvSpPr>
        <p:spPr>
          <a:xfrm rot="10317314">
            <a:off x="2131720" y="4379014"/>
            <a:ext cx="961733" cy="5130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27" name="TextBox 28"/>
          <p:cNvSpPr txBox="1"/>
          <p:nvPr/>
        </p:nvSpPr>
        <p:spPr>
          <a:xfrm>
            <a:off x="5300119" y="2051354"/>
            <a:ext cx="2345116"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知识点整体分析</a:t>
            </a:r>
            <a:endParaRPr lang="en-US" sz="2400" dirty="0">
              <a:latin typeface="楷体" panose="02010609060101010101" pitchFamily="49" charset="-122"/>
              <a:ea typeface="楷体" panose="02010609060101010101" pitchFamily="49" charset="-122"/>
            </a:endParaRPr>
          </a:p>
        </p:txBody>
      </p:sp>
      <p:cxnSp>
        <p:nvCxnSpPr>
          <p:cNvPr id="28" name="Straight Arrow Connector 66"/>
          <p:cNvCxnSpPr/>
          <p:nvPr/>
        </p:nvCxnSpPr>
        <p:spPr>
          <a:xfrm flipV="1">
            <a:off x="4246246" y="2525181"/>
            <a:ext cx="1053873" cy="1715105"/>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0" name="TextBox 28"/>
          <p:cNvSpPr txBox="1"/>
          <p:nvPr/>
        </p:nvSpPr>
        <p:spPr>
          <a:xfrm>
            <a:off x="5521024" y="3335556"/>
            <a:ext cx="148964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差生预警</a:t>
            </a:r>
            <a:endParaRPr lang="en-US" sz="2400" dirty="0">
              <a:latin typeface="楷体" panose="02010609060101010101" pitchFamily="49" charset="-122"/>
              <a:ea typeface="楷体" panose="02010609060101010101" pitchFamily="49" charset="-122"/>
            </a:endParaRPr>
          </a:p>
        </p:txBody>
      </p:sp>
      <p:cxnSp>
        <p:nvCxnSpPr>
          <p:cNvPr id="31" name="Straight Arrow Connector 66"/>
          <p:cNvCxnSpPr/>
          <p:nvPr/>
        </p:nvCxnSpPr>
        <p:spPr>
          <a:xfrm flipV="1">
            <a:off x="4607034" y="3599302"/>
            <a:ext cx="913990" cy="93980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4" name="TextBox 28"/>
          <p:cNvSpPr txBox="1"/>
          <p:nvPr/>
        </p:nvSpPr>
        <p:spPr>
          <a:xfrm>
            <a:off x="5470656" y="4600174"/>
            <a:ext cx="1726101"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个性化推荐</a:t>
            </a:r>
            <a:endParaRPr lang="en-US" sz="2400" dirty="0">
              <a:latin typeface="楷体" panose="02010609060101010101" pitchFamily="49" charset="-122"/>
              <a:ea typeface="楷体" panose="02010609060101010101" pitchFamily="49" charset="-122"/>
            </a:endParaRPr>
          </a:p>
        </p:txBody>
      </p:sp>
      <p:cxnSp>
        <p:nvCxnSpPr>
          <p:cNvPr id="35" name="Straight Arrow Connector 66"/>
          <p:cNvCxnSpPr>
            <a:endCxn id="34" idx="1"/>
          </p:cNvCxnSpPr>
          <p:nvPr/>
        </p:nvCxnSpPr>
        <p:spPr>
          <a:xfrm>
            <a:off x="4507853" y="4768449"/>
            <a:ext cx="962803" cy="6255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283989" y="1764727"/>
            <a:ext cx="2043040" cy="4184900"/>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38" name="TextBox 28"/>
          <p:cNvSpPr txBox="1"/>
          <p:nvPr/>
        </p:nvSpPr>
        <p:spPr>
          <a:xfrm>
            <a:off x="7505306" y="866671"/>
            <a:ext cx="2345116"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图形化页面展示</a:t>
            </a:r>
            <a:endParaRPr lang="en-US" sz="2400" dirty="0">
              <a:latin typeface="楷体" panose="02010609060101010101" pitchFamily="49" charset="-122"/>
              <a:ea typeface="楷体" panose="02010609060101010101" pitchFamily="49" charset="-122"/>
            </a:endParaRPr>
          </a:p>
        </p:txBody>
      </p:sp>
      <p:cxnSp>
        <p:nvCxnSpPr>
          <p:cNvPr id="39" name="Straight Arrow Connector 66"/>
          <p:cNvCxnSpPr/>
          <p:nvPr/>
        </p:nvCxnSpPr>
        <p:spPr>
          <a:xfrm flipV="1">
            <a:off x="6784039" y="1425428"/>
            <a:ext cx="825436" cy="58907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40" name="Can 20"/>
          <p:cNvSpPr/>
          <p:nvPr/>
        </p:nvSpPr>
        <p:spPr>
          <a:xfrm>
            <a:off x="8187259" y="2888776"/>
            <a:ext cx="1245909" cy="1304739"/>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41" name="Left Arrow 29"/>
          <p:cNvSpPr/>
          <p:nvPr/>
        </p:nvSpPr>
        <p:spPr>
          <a:xfrm rot="10800000">
            <a:off x="7096369" y="3295177"/>
            <a:ext cx="1063317" cy="5424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42" name="TextBox 24"/>
          <p:cNvSpPr txBox="1"/>
          <p:nvPr/>
        </p:nvSpPr>
        <p:spPr>
          <a:xfrm>
            <a:off x="8135889" y="3409758"/>
            <a:ext cx="1415772"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学生名单</a:t>
            </a:r>
            <a:endParaRPr lang="en-US" sz="2400" dirty="0">
              <a:latin typeface="楷体" panose="02010609060101010101" pitchFamily="49" charset="-122"/>
              <a:ea typeface="楷体" panose="02010609060101010101" pitchFamily="49" charset="-122"/>
            </a:endParaRPr>
          </a:p>
        </p:txBody>
      </p:sp>
      <p:sp>
        <p:nvSpPr>
          <p:cNvPr id="43" name="圆角矩形 42"/>
          <p:cNvSpPr/>
          <p:nvPr/>
        </p:nvSpPr>
        <p:spPr>
          <a:xfrm>
            <a:off x="5080033" y="1719965"/>
            <a:ext cx="2700248" cy="4373678"/>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45" name="TextBox 24"/>
          <p:cNvSpPr txBox="1"/>
          <p:nvPr/>
        </p:nvSpPr>
        <p:spPr>
          <a:xfrm>
            <a:off x="694923" y="5406199"/>
            <a:ext cx="1415772"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数据输入</a:t>
            </a:r>
            <a:endParaRPr lang="en-US" sz="2400" dirty="0">
              <a:latin typeface="楷体" panose="02010609060101010101" pitchFamily="49" charset="-122"/>
              <a:ea typeface="楷体" panose="02010609060101010101" pitchFamily="49" charset="-122"/>
            </a:endParaRPr>
          </a:p>
        </p:txBody>
      </p:sp>
      <p:sp>
        <p:nvSpPr>
          <p:cNvPr id="46" name="TextBox 24"/>
          <p:cNvSpPr txBox="1"/>
          <p:nvPr/>
        </p:nvSpPr>
        <p:spPr>
          <a:xfrm>
            <a:off x="5838768" y="5491128"/>
            <a:ext cx="1415772"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系统应用</a:t>
            </a:r>
            <a:endParaRPr lang="en-US" sz="2400" dirty="0">
              <a:latin typeface="楷体" panose="02010609060101010101" pitchFamily="49" charset="-122"/>
              <a:ea typeface="楷体" panose="02010609060101010101" pitchFamily="49" charset="-122"/>
            </a:endParaRPr>
          </a:p>
        </p:txBody>
      </p:sp>
      <p:sp>
        <p:nvSpPr>
          <p:cNvPr id="47" name="TextBox 28"/>
          <p:cNvSpPr txBox="1"/>
          <p:nvPr/>
        </p:nvSpPr>
        <p:spPr>
          <a:xfrm>
            <a:off x="8146505" y="5137872"/>
            <a:ext cx="1486382" cy="83099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薄弱知识点发现</a:t>
            </a:r>
            <a:endParaRPr lang="en-US" sz="2400" dirty="0">
              <a:latin typeface="楷体" panose="02010609060101010101" pitchFamily="49" charset="-122"/>
              <a:ea typeface="楷体" panose="02010609060101010101" pitchFamily="49" charset="-122"/>
            </a:endParaRPr>
          </a:p>
        </p:txBody>
      </p:sp>
      <p:cxnSp>
        <p:nvCxnSpPr>
          <p:cNvPr id="48" name="Straight Arrow Connector 66"/>
          <p:cNvCxnSpPr/>
          <p:nvPr/>
        </p:nvCxnSpPr>
        <p:spPr>
          <a:xfrm>
            <a:off x="7252297" y="4923228"/>
            <a:ext cx="740468" cy="4292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2760422" y="1764727"/>
            <a:ext cx="2043040" cy="4184900"/>
          </a:xfrm>
          <a:prstGeom prst="roundRect">
            <a:avLst/>
          </a:prstGeom>
          <a:noFill/>
          <a:ln w="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2" name="TextBox 28"/>
          <p:cNvSpPr txBox="1"/>
          <p:nvPr/>
        </p:nvSpPr>
        <p:spPr>
          <a:xfrm>
            <a:off x="3155590" y="2291770"/>
            <a:ext cx="1444127" cy="830997"/>
          </a:xfrm>
          <a:prstGeom prst="rect">
            <a:avLst/>
          </a:prstGeom>
          <a:ln w="47625">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solidFill>
                  <a:schemeClr val="tx1"/>
                </a:solidFill>
                <a:latin typeface="楷体" panose="02010609060101010101" pitchFamily="49" charset="-122"/>
                <a:ea typeface="楷体" panose="02010609060101010101" pitchFamily="49" charset="-122"/>
              </a:rPr>
              <a:t>课程知识点提取</a:t>
            </a:r>
            <a:endParaRPr lang="en-US" sz="2400" dirty="0">
              <a:solidFill>
                <a:schemeClr val="tx1"/>
              </a:solidFill>
              <a:latin typeface="楷体" panose="02010609060101010101" pitchFamily="49" charset="-122"/>
              <a:ea typeface="楷体" panose="02010609060101010101" pitchFamily="49" charset="-122"/>
            </a:endParaRPr>
          </a:p>
        </p:txBody>
      </p:sp>
      <p:sp>
        <p:nvSpPr>
          <p:cNvPr id="53" name="TextBox 28"/>
          <p:cNvSpPr txBox="1"/>
          <p:nvPr/>
        </p:nvSpPr>
        <p:spPr>
          <a:xfrm>
            <a:off x="3152391" y="4264551"/>
            <a:ext cx="1422391" cy="830997"/>
          </a:xfrm>
          <a:prstGeom prst="rect">
            <a:avLst/>
          </a:prstGeom>
          <a:solidFill>
            <a:schemeClr val="lt1"/>
          </a:solidFill>
          <a:ln w="47625">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楷体" panose="02010609060101010101" pitchFamily="49" charset="-122"/>
                <a:ea typeface="楷体" panose="02010609060101010101" pitchFamily="49" charset="-122"/>
              </a:rPr>
              <a:t>学生知识点评估</a:t>
            </a:r>
            <a:endParaRPr lang="en-US" sz="2400" dirty="0">
              <a:latin typeface="楷体" panose="02010609060101010101" pitchFamily="49" charset="-122"/>
              <a:ea typeface="楷体" panose="02010609060101010101" pitchFamily="49" charset="-122"/>
            </a:endParaRPr>
          </a:p>
        </p:txBody>
      </p:sp>
      <p:sp>
        <p:nvSpPr>
          <p:cNvPr id="54" name="内容占位符 53"/>
          <p:cNvSpPr>
            <a:spLocks noGrp="1"/>
          </p:cNvSpPr>
          <p:nvPr>
            <p:ph idx="1"/>
          </p:nvPr>
        </p:nvSpPr>
        <p:spPr>
          <a:xfrm>
            <a:off x="250608" y="1039681"/>
            <a:ext cx="9139237" cy="4929188"/>
          </a:xfrm>
        </p:spPr>
        <p:txBody>
          <a:bodyPr/>
          <a:lstStyle/>
          <a:p>
            <a:r>
              <a:rPr lang="zh-CN" altLang="en-US" dirty="0" smtClean="0">
                <a:latin typeface="楷体" panose="02010609060101010101" pitchFamily="49" charset="-122"/>
                <a:ea typeface="楷体" panose="02010609060101010101" pitchFamily="49" charset="-122"/>
              </a:rPr>
              <a:t>在线服务</a:t>
            </a:r>
            <a:endParaRPr lang="zh-CN" altLang="en-US" dirty="0">
              <a:latin typeface="楷体" panose="02010609060101010101" pitchFamily="49" charset="-122"/>
              <a:ea typeface="楷体" panose="02010609060101010101" pitchFamily="49" charset="-122"/>
            </a:endParaRPr>
          </a:p>
        </p:txBody>
      </p:sp>
      <p:sp>
        <p:nvSpPr>
          <p:cNvPr id="32" name="TextBox 24"/>
          <p:cNvSpPr txBox="1"/>
          <p:nvPr/>
        </p:nvSpPr>
        <p:spPr>
          <a:xfrm>
            <a:off x="3147715" y="5507204"/>
            <a:ext cx="1415772" cy="461665"/>
          </a:xfrm>
          <a:prstGeom prst="rect">
            <a:avLst/>
          </a:prstGeom>
          <a:noFill/>
        </p:spPr>
        <p:txBody>
          <a:bodyPr wrap="none" rtlCol="0">
            <a:spAutoFit/>
          </a:bodyPr>
          <a:lstStyle/>
          <a:p>
            <a:r>
              <a:rPr lang="zh-CN" altLang="en-US" sz="2400" dirty="0" smtClean="0">
                <a:latin typeface="楷体" panose="02010609060101010101" pitchFamily="49" charset="-122"/>
                <a:ea typeface="楷体" panose="02010609060101010101" pitchFamily="49" charset="-122"/>
              </a:rPr>
              <a:t>核心算法</a:t>
            </a:r>
            <a:endParaRPr lang="en-US" sz="2400" dirty="0">
              <a:latin typeface="楷体" panose="02010609060101010101" pitchFamily="49" charset="-122"/>
              <a:ea typeface="楷体" panose="02010609060101010101" pitchFamily="49" charset="-122"/>
            </a:endParaRPr>
          </a:p>
        </p:txBody>
      </p:sp>
      <p:cxnSp>
        <p:nvCxnSpPr>
          <p:cNvPr id="33" name="Straight Arrow Connector 66"/>
          <p:cNvCxnSpPr/>
          <p:nvPr/>
        </p:nvCxnSpPr>
        <p:spPr>
          <a:xfrm>
            <a:off x="3692860" y="3321597"/>
            <a:ext cx="0" cy="81818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4141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课程知识点提取</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预处理题目和课程知识点</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Python </a:t>
            </a:r>
            <a:r>
              <a:rPr lang="en-US" altLang="zh-CN" dirty="0" err="1" smtClean="0">
                <a:latin typeface="楷体" panose="02010609060101010101" pitchFamily="49" charset="-122"/>
                <a:ea typeface="楷体" panose="02010609060101010101" pitchFamily="49" charset="-122"/>
              </a:rPr>
              <a:t>jieba</a:t>
            </a:r>
            <a:endParaRPr lang="en-US" altLang="zh-CN"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切</a:t>
            </a:r>
            <a:r>
              <a:rPr lang="zh-CN" altLang="en-US" dirty="0" smtClean="0">
                <a:latin typeface="楷体" panose="02010609060101010101" pitchFamily="49" charset="-122"/>
                <a:ea typeface="楷体" panose="02010609060101010101" pitchFamily="49" charset="-122"/>
              </a:rPr>
              <a:t>词，去停用词，标注词性，取名词</a:t>
            </a:r>
            <a:endParaRPr lang="en-US" altLang="zh-CN" dirty="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向量化</a:t>
            </a:r>
            <a:endParaRPr lang="en-US" altLang="zh-CN" dirty="0" smtClean="0">
              <a:latin typeface="楷体" panose="02010609060101010101" pitchFamily="49" charset="-122"/>
              <a:ea typeface="楷体" panose="02010609060101010101" pitchFamily="49" charset="-122"/>
            </a:endParaRPr>
          </a:p>
          <a:p>
            <a:pPr lvl="2"/>
            <a:r>
              <a:rPr lang="zh-CN" altLang="en-US" dirty="0" smtClean="0">
                <a:latin typeface="楷体" panose="02010609060101010101" pitchFamily="49" charset="-122"/>
                <a:ea typeface="楷体" panose="02010609060101010101" pitchFamily="49" charset="-122"/>
              </a:rPr>
              <a:t>使用</a:t>
            </a:r>
            <a:r>
              <a:rPr lang="en-US" altLang="zh-CN" dirty="0" err="1" smtClean="0">
                <a:latin typeface="楷体" panose="02010609060101010101" pitchFamily="49" charset="-122"/>
                <a:ea typeface="楷体" panose="02010609060101010101" pitchFamily="49" charset="-122"/>
              </a:rPr>
              <a:t>tfidf</a:t>
            </a:r>
            <a:endParaRPr lang="en-US" altLang="zh-CN" dirty="0">
              <a:latin typeface="楷体" panose="02010609060101010101" pitchFamily="49" charset="-122"/>
              <a:ea typeface="楷体" panose="02010609060101010101" pitchFamily="49" charset="-122"/>
            </a:endParaRPr>
          </a:p>
          <a:p>
            <a:pPr marL="342900" lvl="1" indent="-342900">
              <a:buChar char="•"/>
            </a:pPr>
            <a:endParaRPr lang="en-US" altLang="zh-CN" sz="3200" dirty="0" smtClean="0">
              <a:latin typeface="楷体" panose="02010609060101010101" pitchFamily="49" charset="-122"/>
              <a:ea typeface="楷体" panose="02010609060101010101" pitchFamily="49" charset="-122"/>
              <a:cs typeface="+mn-cs"/>
            </a:endParaRPr>
          </a:p>
          <a:p>
            <a:pPr marL="342900" lvl="1" indent="-342900">
              <a:buChar char="•"/>
            </a:pPr>
            <a:r>
              <a:rPr lang="zh-CN" altLang="en-US" sz="3200" dirty="0" smtClean="0">
                <a:latin typeface="楷体" panose="02010609060101010101" pitchFamily="49" charset="-122"/>
                <a:ea typeface="楷体" panose="02010609060101010101" pitchFamily="49" charset="-122"/>
                <a:cs typeface="+mn-cs"/>
              </a:rPr>
              <a:t>题目归类</a:t>
            </a:r>
            <a:endParaRPr lang="en-US" altLang="zh-CN" sz="3200" dirty="0" smtClean="0">
              <a:latin typeface="楷体" panose="02010609060101010101" pitchFamily="49" charset="-122"/>
              <a:ea typeface="楷体" panose="02010609060101010101" pitchFamily="49" charset="-122"/>
              <a:cs typeface="+mn-cs"/>
            </a:endParaRPr>
          </a:p>
          <a:p>
            <a:pPr marL="0" lvl="1" indent="0">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Type(Q)=</a:t>
            </a:r>
            <a:r>
              <a:rPr lang="en-US" altLang="zh-CN" dirty="0" err="1" smtClean="0">
                <a:latin typeface="楷体" panose="02010609060101010101" pitchFamily="49" charset="-122"/>
                <a:ea typeface="楷体" panose="02010609060101010101" pitchFamily="49" charset="-122"/>
              </a:rPr>
              <a:t>argmax</a:t>
            </a:r>
            <a:r>
              <a:rPr lang="en-US" altLang="zh-CN"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cosin_similarity</a:t>
            </a:r>
            <a:r>
              <a:rPr lang="en-US" altLang="zh-CN" dirty="0" smtClean="0">
                <a:latin typeface="楷体" panose="02010609060101010101" pitchFamily="49" charset="-122"/>
                <a:ea typeface="楷体" panose="02010609060101010101" pitchFamily="49" charset="-122"/>
              </a:rPr>
              <a:t>(</a:t>
            </a:r>
            <a:r>
              <a:rPr lang="en-US" altLang="zh-CN" dirty="0" err="1" smtClean="0">
                <a:latin typeface="楷体" panose="02010609060101010101" pitchFamily="49" charset="-122"/>
                <a:ea typeface="楷体" panose="02010609060101010101" pitchFamily="49" charset="-122"/>
              </a:rPr>
              <a:t>vec</a:t>
            </a:r>
            <a:r>
              <a:rPr lang="en-US" altLang="zh-CN" dirty="0" smtClean="0">
                <a:latin typeface="楷体" panose="02010609060101010101" pitchFamily="49" charset="-122"/>
                <a:ea typeface="楷体" panose="02010609060101010101" pitchFamily="49" charset="-122"/>
              </a:rPr>
              <a:t>(Q),</a:t>
            </a:r>
            <a:r>
              <a:rPr lang="en-US" altLang="zh-CN" dirty="0" err="1" smtClean="0">
                <a:latin typeface="楷体" panose="02010609060101010101" pitchFamily="49" charset="-122"/>
                <a:ea typeface="楷体" panose="02010609060101010101" pitchFamily="49" charset="-122"/>
              </a:rPr>
              <a:t>vec</a:t>
            </a:r>
            <a:r>
              <a:rPr lang="en-US" altLang="zh-CN" dirty="0" smtClean="0">
                <a:latin typeface="楷体" panose="02010609060101010101" pitchFamily="49" charset="-122"/>
                <a:ea typeface="楷体" panose="02010609060101010101" pitchFamily="49" charset="-122"/>
              </a:rPr>
              <a:t>(KC)))</a:t>
            </a:r>
          </a:p>
          <a:p>
            <a:pPr lvl="1"/>
            <a:r>
              <a:rPr lang="en-US" altLang="zh-CN" dirty="0" smtClean="0">
                <a:latin typeface="楷体" panose="02010609060101010101" pitchFamily="49" charset="-122"/>
                <a:ea typeface="楷体" panose="02010609060101010101" pitchFamily="49" charset="-122"/>
              </a:rPr>
              <a:t>Q</a:t>
            </a:r>
            <a:r>
              <a:rPr lang="zh-CN" altLang="en-US" dirty="0" smtClean="0">
                <a:latin typeface="楷体" panose="02010609060101010101" pitchFamily="49" charset="-122"/>
                <a:ea typeface="楷体" panose="02010609060101010101" pitchFamily="49" charset="-122"/>
              </a:rPr>
              <a:t>代表题目，</a:t>
            </a:r>
            <a:r>
              <a:rPr lang="en-US" altLang="zh-CN" dirty="0" smtClean="0">
                <a:latin typeface="楷体" panose="02010609060101010101" pitchFamily="49" charset="-122"/>
                <a:ea typeface="楷体" panose="02010609060101010101" pitchFamily="49" charset="-122"/>
              </a:rPr>
              <a:t>KC</a:t>
            </a:r>
            <a:r>
              <a:rPr lang="zh-CN" altLang="en-US" dirty="0" smtClean="0">
                <a:latin typeface="楷体" panose="02010609060101010101" pitchFamily="49" charset="-122"/>
                <a:ea typeface="楷体" panose="02010609060101010101" pitchFamily="49" charset="-122"/>
              </a:rPr>
              <a:t>代表知识点，余弦相似度</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77617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系统架构</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marL="0" indent="0">
              <a:buNone/>
            </a:pPr>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Web</a:t>
            </a:r>
            <a:r>
              <a:rPr lang="zh-CN" altLang="en-US" dirty="0" smtClean="0">
                <a:latin typeface="楷体" panose="02010609060101010101" pitchFamily="49" charset="-122"/>
                <a:ea typeface="楷体" panose="02010609060101010101" pitchFamily="49" charset="-122"/>
              </a:rPr>
              <a:t>服务：</a:t>
            </a:r>
            <a:r>
              <a:rPr lang="en-US" altLang="zh-CN" dirty="0" smtClean="0">
                <a:latin typeface="楷体" panose="02010609060101010101" pitchFamily="49" charset="-122"/>
                <a:ea typeface="楷体" panose="02010609060101010101" pitchFamily="49" charset="-122"/>
              </a:rPr>
              <a:t>Django</a:t>
            </a: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数据</a:t>
            </a:r>
            <a:r>
              <a:rPr lang="zh-CN" altLang="en-US" dirty="0" smtClean="0">
                <a:latin typeface="楷体" panose="02010609060101010101" pitchFamily="49" charset="-122"/>
                <a:ea typeface="楷体" panose="02010609060101010101" pitchFamily="49" charset="-122"/>
              </a:rPr>
              <a:t>存储：</a:t>
            </a:r>
            <a:r>
              <a:rPr lang="en-US" altLang="zh-CN" dirty="0" err="1" smtClean="0">
                <a:latin typeface="楷体" panose="02010609060101010101" pitchFamily="49" charset="-122"/>
                <a:ea typeface="楷体" panose="02010609060101010101" pitchFamily="49" charset="-122"/>
              </a:rPr>
              <a:t>Mysql</a:t>
            </a:r>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前端框架：</a:t>
            </a:r>
            <a:r>
              <a:rPr lang="en-US" altLang="zh-CN" dirty="0" smtClean="0">
                <a:latin typeface="楷体" panose="02010609060101010101" pitchFamily="49" charset="-122"/>
                <a:ea typeface="楷体" panose="02010609060101010101" pitchFamily="49" charset="-122"/>
              </a:rPr>
              <a:t>Bootstrap</a:t>
            </a:r>
          </a:p>
          <a:p>
            <a:endParaRPr lang="en-US" altLang="zh-CN" dirty="0">
              <a:latin typeface="楷体" panose="02010609060101010101" pitchFamily="49" charset="-122"/>
              <a:ea typeface="楷体" panose="02010609060101010101" pitchFamily="49" charset="-122"/>
            </a:endParaRPr>
          </a:p>
          <a:p>
            <a:r>
              <a:rPr lang="en-US" altLang="zh-CN" dirty="0" err="1" smtClean="0">
                <a:latin typeface="楷体" panose="02010609060101010101" pitchFamily="49" charset="-122"/>
                <a:ea typeface="楷体" panose="02010609060101010101" pitchFamily="49" charset="-122"/>
              </a:rPr>
              <a:t>Javascript</a:t>
            </a:r>
            <a:r>
              <a:rPr lang="en-US" altLang="zh-CN" dirty="0" smtClean="0">
                <a:latin typeface="楷体" panose="02010609060101010101" pitchFamily="49" charset="-122"/>
                <a:ea typeface="楷体" panose="02010609060101010101" pitchFamily="49" charset="-122"/>
              </a:rPr>
              <a:t>: </a:t>
            </a:r>
            <a:r>
              <a:rPr lang="en-US" altLang="zh-CN" dirty="0" err="1" smtClean="0">
                <a:latin typeface="楷体" panose="02010609060101010101" pitchFamily="49" charset="-122"/>
                <a:ea typeface="楷体" panose="02010609060101010101" pitchFamily="49" charset="-122"/>
              </a:rPr>
              <a:t>highcharts</a:t>
            </a:r>
            <a:r>
              <a:rPr lang="en-US" altLang="zh-CN" dirty="0" smtClean="0">
                <a:latin typeface="楷体" panose="02010609060101010101" pitchFamily="49" charset="-122"/>
                <a:ea typeface="楷体" panose="02010609060101010101" pitchFamily="49" charset="-122"/>
              </a:rPr>
              <a:t>, jQuery</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9479115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界面展示</a:t>
            </a:r>
            <a:endParaRPr lang="zh-CN" altLang="en-US" dirty="0">
              <a:latin typeface="楷体" panose="02010609060101010101" pitchFamily="49" charset="-122"/>
              <a:ea typeface="楷体" panose="02010609060101010101" pitchFamily="49"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838" y="1533126"/>
            <a:ext cx="9139237" cy="4256886"/>
          </a:xfrm>
        </p:spPr>
      </p:pic>
    </p:spTree>
    <p:extLst>
      <p:ext uri="{BB962C8B-B14F-4D97-AF65-F5344CB8AC3E}">
        <p14:creationId xmlns:p14="http://schemas.microsoft.com/office/powerpoint/2010/main" val="31128044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界面展示</a:t>
            </a:r>
            <a:endParaRPr lang="zh-CN" altLang="en-US" dirty="0">
              <a:latin typeface="楷体" panose="02010609060101010101" pitchFamily="49" charset="-122"/>
              <a:ea typeface="楷体" panose="02010609060101010101" pitchFamily="49"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463" y="1088740"/>
            <a:ext cx="4682432" cy="3442812"/>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743" y="3104964"/>
            <a:ext cx="4802257" cy="3159667"/>
          </a:xfrm>
          <a:prstGeom prst="rect">
            <a:avLst/>
          </a:prstGeom>
        </p:spPr>
      </p:pic>
    </p:spTree>
    <p:extLst>
      <p:ext uri="{BB962C8B-B14F-4D97-AF65-F5344CB8AC3E}">
        <p14:creationId xmlns:p14="http://schemas.microsoft.com/office/powerpoint/2010/main" val="15026317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solidFill>
                  <a:srgbClr val="FF0000"/>
                </a:solidFill>
                <a:latin typeface="楷体" panose="02010609060101010101" pitchFamily="49" charset="-122"/>
                <a:ea typeface="楷体" panose="02010609060101010101" pitchFamily="49" charset="-122"/>
              </a:rPr>
              <a:t>研究</a:t>
            </a:r>
            <a:r>
              <a:rPr lang="zh-CN" altLang="en-US" dirty="0" smtClean="0">
                <a:solidFill>
                  <a:srgbClr val="FF0000"/>
                </a:solidFill>
                <a:latin typeface="楷体" panose="02010609060101010101" pitchFamily="49" charset="-122"/>
                <a:ea typeface="楷体" panose="02010609060101010101" pitchFamily="49" charset="-122"/>
              </a:rPr>
              <a:t>背景</a:t>
            </a:r>
            <a:endParaRPr lang="en-US" altLang="zh-CN" dirty="0" smtClean="0">
              <a:solidFill>
                <a:srgbClr val="FF0000"/>
              </a:solidFill>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应用</a:t>
            </a:r>
            <a:r>
              <a:rPr lang="zh-CN" altLang="en-US" dirty="0" smtClean="0">
                <a:latin typeface="楷体" panose="02010609060101010101" pitchFamily="49" charset="-122"/>
                <a:ea typeface="楷体" panose="02010609060101010101" pitchFamily="49" charset="-122"/>
              </a:rPr>
              <a:t>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总结与展望</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2303598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界面展示</a:t>
            </a:r>
            <a:endParaRPr lang="zh-CN" altLang="en-US" dirty="0">
              <a:latin typeface="楷体" panose="02010609060101010101" pitchFamily="49" charset="-122"/>
              <a:ea typeface="楷体" panose="02010609060101010101" pitchFamily="49"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569" y="1196975"/>
            <a:ext cx="8283774" cy="4929188"/>
          </a:xfrm>
        </p:spPr>
      </p:pic>
    </p:spTree>
    <p:extLst>
      <p:ext uri="{BB962C8B-B14F-4D97-AF65-F5344CB8AC3E}">
        <p14:creationId xmlns:p14="http://schemas.microsoft.com/office/powerpoint/2010/main" val="18064749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大纲</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研究</a:t>
            </a:r>
            <a:r>
              <a:rPr lang="zh-CN" altLang="en-US" dirty="0" smtClean="0">
                <a:latin typeface="楷体" panose="02010609060101010101" pitchFamily="49" charset="-122"/>
                <a:ea typeface="楷体" panose="02010609060101010101" pitchFamily="49" charset="-122"/>
              </a:rPr>
              <a:t>背景</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相关工作</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研究</a:t>
            </a:r>
            <a:r>
              <a:rPr lang="zh-CN" altLang="en-US" dirty="0">
                <a:latin typeface="楷体" panose="02010609060101010101" pitchFamily="49" charset="-122"/>
                <a:ea typeface="楷体" panose="02010609060101010101" pitchFamily="49" charset="-122"/>
              </a:rPr>
              <a:t>方法</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实验评测</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应用系统设计与实现</a:t>
            </a:r>
            <a:endParaRPr lang="en-US" altLang="zh-CN" dirty="0" smtClean="0">
              <a:latin typeface="楷体" panose="02010609060101010101" pitchFamily="49" charset="-122"/>
              <a:ea typeface="楷体" panose="02010609060101010101" pitchFamily="49" charset="-122"/>
            </a:endParaRPr>
          </a:p>
          <a:p>
            <a:r>
              <a:rPr lang="zh-CN" altLang="en-US" dirty="0" smtClean="0">
                <a:solidFill>
                  <a:srgbClr val="FF0000"/>
                </a:solidFill>
                <a:latin typeface="楷体" panose="02010609060101010101" pitchFamily="49" charset="-122"/>
                <a:ea typeface="楷体" panose="02010609060101010101" pitchFamily="49" charset="-122"/>
              </a:rPr>
              <a:t>总结与展望</a:t>
            </a:r>
            <a:endParaRPr lang="en-US" altLang="zh-CN" dirty="0" smtClean="0">
              <a:solidFill>
                <a:srgbClr val="FF0000"/>
              </a:solidFill>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418050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总结与展望</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工作总结：</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将</a:t>
            </a:r>
            <a:r>
              <a:rPr lang="en-US" altLang="zh-CN" dirty="0" smtClean="0">
                <a:latin typeface="楷体" panose="02010609060101010101" pitchFamily="49" charset="-122"/>
                <a:ea typeface="楷体" panose="02010609060101010101" pitchFamily="49" charset="-122"/>
              </a:rPr>
              <a:t>BKT</a:t>
            </a:r>
            <a:r>
              <a:rPr lang="zh-CN" altLang="en-US" dirty="0" smtClean="0">
                <a:latin typeface="楷体" panose="02010609060101010101" pitchFamily="49" charset="-122"/>
                <a:ea typeface="楷体" panose="02010609060101010101" pitchFamily="49" charset="-122"/>
              </a:rPr>
              <a:t>应用于</a:t>
            </a:r>
            <a:r>
              <a:rPr lang="en-US" altLang="zh-CN" dirty="0" smtClean="0">
                <a:latin typeface="楷体" panose="02010609060101010101" pitchFamily="49" charset="-122"/>
                <a:ea typeface="楷体" panose="02010609060101010101" pitchFamily="49" charset="-122"/>
              </a:rPr>
              <a:t>MOOC</a:t>
            </a:r>
            <a:r>
              <a:rPr lang="zh-CN" altLang="en-US" dirty="0" smtClean="0">
                <a:latin typeface="楷体" panose="02010609060101010101" pitchFamily="49" charset="-122"/>
                <a:ea typeface="楷体" panose="02010609060101010101" pitchFamily="49" charset="-122"/>
              </a:rPr>
              <a:t>，定义知识点</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提出</a:t>
            </a:r>
            <a:r>
              <a:rPr lang="en-US" altLang="zh-CN" dirty="0" smtClean="0">
                <a:latin typeface="楷体" panose="02010609060101010101" pitchFamily="49" charset="-122"/>
                <a:ea typeface="楷体" panose="02010609060101010101" pitchFamily="49" charset="-122"/>
              </a:rPr>
              <a:t>Multi-Grained-BKT</a:t>
            </a:r>
            <a:r>
              <a:rPr lang="zh-CN" altLang="en-US" dirty="0" smtClean="0">
                <a:latin typeface="楷体" panose="02010609060101010101" pitchFamily="49" charset="-122"/>
                <a:ea typeface="楷体" panose="02010609060101010101" pitchFamily="49" charset="-122"/>
              </a:rPr>
              <a:t>和</a:t>
            </a:r>
            <a:r>
              <a:rPr lang="en-US" altLang="zh-CN" dirty="0" smtClean="0">
                <a:latin typeface="楷体" panose="02010609060101010101" pitchFamily="49" charset="-122"/>
                <a:ea typeface="楷体" panose="02010609060101010101" pitchFamily="49" charset="-122"/>
              </a:rPr>
              <a:t>Historical-BKT</a:t>
            </a:r>
          </a:p>
          <a:p>
            <a:pPr lvl="1"/>
            <a:r>
              <a:rPr lang="zh-CN" altLang="en-US" dirty="0" smtClean="0">
                <a:latin typeface="楷体" panose="02010609060101010101" pitchFamily="49" charset="-122"/>
                <a:ea typeface="楷体" panose="02010609060101010101" pitchFamily="49" charset="-122"/>
              </a:rPr>
              <a:t>学生评估系统</a:t>
            </a:r>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未来展望：</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实际知识点关系更复杂</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学生行为数据</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60559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alibri" panose="020F0502020204030204" pitchFamily="34" charset="0"/>
                <a:ea typeface="楷体" panose="02010609060101010101" pitchFamily="49" charset="-122"/>
              </a:rPr>
              <a:t>参考</a:t>
            </a:r>
            <a:r>
              <a:rPr lang="zh-CN" altLang="en-US" dirty="0" smtClean="0">
                <a:latin typeface="Calibri" panose="020F0502020204030204" pitchFamily="34" charset="0"/>
                <a:ea typeface="楷体" panose="02010609060101010101" pitchFamily="49" charset="-122"/>
              </a:rPr>
              <a:t>文献</a:t>
            </a:r>
            <a:endParaRPr lang="zh-CN" altLang="en-US" dirty="0">
              <a:latin typeface="Calibri" panose="020F0502020204030204" pitchFamily="34" charset="0"/>
              <a:ea typeface="楷体" panose="02010609060101010101" pitchFamily="49" charset="-122"/>
            </a:endParaRPr>
          </a:p>
        </p:txBody>
      </p:sp>
      <p:sp>
        <p:nvSpPr>
          <p:cNvPr id="3" name="内容占位符 2"/>
          <p:cNvSpPr>
            <a:spLocks noGrp="1"/>
          </p:cNvSpPr>
          <p:nvPr>
            <p:ph idx="1"/>
          </p:nvPr>
        </p:nvSpPr>
        <p:spPr>
          <a:xfrm>
            <a:off x="383381" y="1124744"/>
            <a:ext cx="9139237" cy="4929188"/>
          </a:xfrm>
        </p:spPr>
        <p:txBody>
          <a:bodyPr/>
          <a:lstStyle/>
          <a:p>
            <a:r>
              <a:rPr lang="en-US" altLang="zh-CN" sz="1800" dirty="0" smtClean="0"/>
              <a:t>[Bergner et al. 2015] Bergner </a:t>
            </a:r>
            <a:r>
              <a:rPr lang="en-US" altLang="zh-CN" sz="1800" dirty="0"/>
              <a:t>Y, Kerr D, Pritchard D E. Methodological Challenges in the Analysis of MOOC Data for Exploring the Relationship between Discussion Forum Views and Learning Outcomes.[J]. International Educational Data Mining Society, 2015.</a:t>
            </a:r>
            <a:endParaRPr lang="en-US" altLang="zh-CN" sz="1800" dirty="0" smtClean="0"/>
          </a:p>
          <a:p>
            <a:r>
              <a:rPr lang="en-US" altLang="zh-CN" sz="1800" dirty="0" smtClean="0"/>
              <a:t>[</a:t>
            </a:r>
            <a:r>
              <a:rPr lang="en-US" altLang="zh-CN" sz="1800" dirty="0"/>
              <a:t>Cen et al. 2006] Cen </a:t>
            </a:r>
            <a:r>
              <a:rPr lang="en-US" altLang="zh-CN" sz="1800" dirty="0" err="1"/>
              <a:t>Hao</a:t>
            </a:r>
            <a:r>
              <a:rPr lang="en-US" altLang="zh-CN" sz="1800" dirty="0"/>
              <a:t>, Koedinger K., and Junker B. Learning factors analysis - A general method for cognitive model evaluation and improvement. Intelligent Tutoring Systems (2006),164--175</a:t>
            </a:r>
            <a:r>
              <a:rPr lang="en-US" altLang="zh-CN" sz="1800"/>
              <a:t>. </a:t>
            </a:r>
            <a:endParaRPr lang="en-US" altLang="zh-CN" sz="1800" smtClean="0"/>
          </a:p>
          <a:p>
            <a:r>
              <a:rPr lang="en-US" altLang="zh-CN" sz="1800" smtClean="0"/>
              <a:t>[</a:t>
            </a:r>
            <a:r>
              <a:rPr lang="en-US" altLang="zh-CN" sz="1800" dirty="0"/>
              <a:t>Lee et al. 2012] Lee J I, </a:t>
            </a:r>
            <a:r>
              <a:rPr lang="en-US" altLang="zh-CN" sz="1800" dirty="0" err="1"/>
              <a:t>Brunskill</a:t>
            </a:r>
            <a:r>
              <a:rPr lang="en-US" altLang="zh-CN" sz="1800" dirty="0"/>
              <a:t> E. The Impact on Individualizing Student Models on Necessary Practice Opportunities. In Educational Data Mining (2012), 11-18.</a:t>
            </a:r>
          </a:p>
          <a:p>
            <a:r>
              <a:rPr lang="en-US" altLang="zh-CN" sz="1800" dirty="0"/>
              <a:t>[</a:t>
            </a:r>
            <a:r>
              <a:rPr lang="en-US" altLang="zh-CN" sz="1800" dirty="0" err="1"/>
              <a:t>Pardos</a:t>
            </a:r>
            <a:r>
              <a:rPr lang="en-US" altLang="zh-CN" sz="1800" dirty="0"/>
              <a:t> et al. 2013] </a:t>
            </a:r>
            <a:r>
              <a:rPr lang="en-US" altLang="zh-CN" sz="1800" dirty="0" err="1"/>
              <a:t>Pardos</a:t>
            </a:r>
            <a:r>
              <a:rPr lang="en-US" altLang="zh-CN" sz="1800" dirty="0"/>
              <a:t> Z A, Bergner </a:t>
            </a:r>
            <a:r>
              <a:rPr lang="en-US" altLang="zh-CN" sz="1800" dirty="0" err="1"/>
              <a:t>Yoav</a:t>
            </a:r>
            <a:r>
              <a:rPr lang="en-US" altLang="zh-CN" sz="1800" dirty="0"/>
              <a:t>, Seaton Daniel T., Pritchard David E. Adapting Bayesian Knowledge Tracing to a Massive Open Online Course in </a:t>
            </a:r>
            <a:r>
              <a:rPr lang="en-US" altLang="zh-CN" sz="1800" dirty="0" err="1"/>
              <a:t>edX</a:t>
            </a:r>
            <a:r>
              <a:rPr lang="en-US" altLang="zh-CN" sz="1800" dirty="0"/>
              <a:t>. In Educational Data Mining (2013), 137-144.</a:t>
            </a:r>
          </a:p>
          <a:p>
            <a:r>
              <a:rPr lang="en-US" altLang="zh-CN" sz="1800" dirty="0"/>
              <a:t>[</a:t>
            </a:r>
            <a:r>
              <a:rPr lang="en-US" altLang="zh-CN" sz="1800" dirty="0" err="1"/>
              <a:t>Pavlik</a:t>
            </a:r>
            <a:r>
              <a:rPr lang="en-US" altLang="zh-CN" sz="1800" dirty="0"/>
              <a:t> et al. 2009] </a:t>
            </a:r>
            <a:r>
              <a:rPr lang="en-US" altLang="zh-CN" sz="1800" dirty="0" err="1"/>
              <a:t>Pavlik</a:t>
            </a:r>
            <a:r>
              <a:rPr lang="en-US" altLang="zh-CN" sz="1800" dirty="0"/>
              <a:t> P I, Cen H, Koedinger K R. Performance Factors Analysis - A New Alternative to Knowledge Tracing. Artificial Intelligence in Education, 2009, 531-538.</a:t>
            </a:r>
          </a:p>
          <a:p>
            <a:r>
              <a:rPr lang="en-US" altLang="zh-CN" sz="1800" dirty="0"/>
              <a:t>[</a:t>
            </a:r>
            <a:r>
              <a:rPr lang="en-US" altLang="zh-CN" sz="1800" dirty="0" err="1"/>
              <a:t>Strecht</a:t>
            </a:r>
            <a:r>
              <a:rPr lang="en-US" altLang="zh-CN" sz="1800" dirty="0"/>
              <a:t> et al. 2015] </a:t>
            </a:r>
            <a:r>
              <a:rPr lang="en-US" altLang="zh-CN" sz="1800" dirty="0" err="1"/>
              <a:t>Strecht</a:t>
            </a:r>
            <a:r>
              <a:rPr lang="en-US" altLang="zh-CN" sz="1800" dirty="0"/>
              <a:t> Pedro, Cruz </a:t>
            </a:r>
            <a:r>
              <a:rPr lang="en-US" altLang="zh-CN" sz="1800" dirty="0" err="1"/>
              <a:t>Luís</a:t>
            </a:r>
            <a:r>
              <a:rPr lang="en-US" altLang="zh-CN" sz="1800" dirty="0"/>
              <a:t>, </a:t>
            </a:r>
            <a:r>
              <a:rPr lang="en-US" altLang="zh-CN" sz="1800" dirty="0" err="1"/>
              <a:t>Soares</a:t>
            </a:r>
            <a:r>
              <a:rPr lang="en-US" altLang="zh-CN" sz="1800" dirty="0"/>
              <a:t> Carlos, Mendes-Moreira </a:t>
            </a:r>
            <a:r>
              <a:rPr lang="en-US" altLang="zh-CN" sz="1800" dirty="0" err="1"/>
              <a:t>João</a:t>
            </a:r>
            <a:r>
              <a:rPr lang="en-US" altLang="zh-CN" sz="1800" dirty="0"/>
              <a:t>, Abreu </a:t>
            </a:r>
            <a:r>
              <a:rPr lang="en-US" altLang="zh-CN" sz="1800" dirty="0" err="1"/>
              <a:t>Rui</a:t>
            </a:r>
            <a:r>
              <a:rPr lang="en-US" altLang="zh-CN" sz="1800" dirty="0"/>
              <a:t>. A Comparative Study of Classification and Regression Algorithms for Modelling Students' Academic Performance. In Educational Data Mining (2015), short, 392-395.</a:t>
            </a:r>
          </a:p>
          <a:p>
            <a:r>
              <a:rPr lang="en-US" altLang="zh-CN" sz="1800" dirty="0"/>
              <a:t>[</a:t>
            </a:r>
            <a:r>
              <a:rPr lang="en-US" altLang="zh-CN" sz="1800" dirty="0" err="1"/>
              <a:t>Yudelson</a:t>
            </a:r>
            <a:r>
              <a:rPr lang="en-US" altLang="zh-CN" sz="1800" dirty="0"/>
              <a:t> et al. 2013] </a:t>
            </a:r>
            <a:r>
              <a:rPr lang="en-US" altLang="zh-CN" sz="1800" dirty="0" err="1"/>
              <a:t>Yudelson</a:t>
            </a:r>
            <a:r>
              <a:rPr lang="en-US" altLang="zh-CN" sz="1800" dirty="0"/>
              <a:t> Michael V., Koedinger Kenneth R. and Gordon Geoffrey J. Individualized Bayesian Knowledge Tracing Models. Artificial Intelligence in Education (2013), 171-180</a:t>
            </a:r>
          </a:p>
          <a:p>
            <a:endParaRPr lang="en-US" altLang="zh-CN" sz="180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306926959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研究生期间参与的科研工作</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r>
              <a:rPr lang="en-US" altLang="zh-CN" sz="2000" dirty="0" err="1" smtClean="0">
                <a:latin typeface="楷体" panose="02010609060101010101" pitchFamily="49" charset="-122"/>
                <a:ea typeface="楷体" panose="02010609060101010101" pitchFamily="49" charset="-122"/>
              </a:rPr>
              <a:t>Zhuo</a:t>
            </a:r>
            <a:r>
              <a:rPr lang="en-US" altLang="zh-CN" sz="2000" dirty="0" smtClean="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Wang, </a:t>
            </a:r>
            <a:r>
              <a:rPr lang="en-US" altLang="zh-CN" sz="2000" dirty="0" err="1">
                <a:latin typeface="楷体" panose="02010609060101010101" pitchFamily="49" charset="-122"/>
                <a:ea typeface="楷体" panose="02010609060101010101" pitchFamily="49" charset="-122"/>
              </a:rPr>
              <a:t>Jile</a:t>
            </a:r>
            <a:r>
              <a:rPr lang="en-US" altLang="zh-CN" sz="2000" dirty="0">
                <a:latin typeface="楷体" panose="02010609060101010101" pitchFamily="49" charset="-122"/>
                <a:ea typeface="楷体" panose="02010609060101010101" pitchFamily="49" charset="-122"/>
              </a:rPr>
              <a:t> Zhu, Xiang Li, </a:t>
            </a:r>
            <a:r>
              <a:rPr lang="en-US" altLang="zh-CN" sz="2000" dirty="0" err="1">
                <a:latin typeface="楷体" panose="02010609060101010101" pitchFamily="49" charset="-122"/>
                <a:ea typeface="楷体" panose="02010609060101010101" pitchFamily="49" charset="-122"/>
              </a:rPr>
              <a:t>Zhiting</a:t>
            </a:r>
            <a:r>
              <a:rPr lang="en-US" altLang="zh-CN" sz="2000" dirty="0">
                <a:latin typeface="楷体" panose="02010609060101010101" pitchFamily="49" charset="-122"/>
                <a:ea typeface="楷体" panose="02010609060101010101" pitchFamily="49" charset="-122"/>
              </a:rPr>
              <a:t> Hu, Ming Zhang. Structured Knowledge Tracing Models for Student Assessment on Coursera. L@S 2016: 209-212</a:t>
            </a:r>
            <a:r>
              <a:rPr lang="en-US" altLang="zh-CN" sz="2000" dirty="0" smtClean="0">
                <a:latin typeface="楷体" panose="02010609060101010101" pitchFamily="49" charset="-122"/>
                <a:ea typeface="楷体" panose="02010609060101010101" pitchFamily="49" charset="-122"/>
              </a:rPr>
              <a:t>.</a:t>
            </a:r>
          </a:p>
          <a:p>
            <a:r>
              <a:rPr lang="zh-CN" altLang="en-US" sz="2000" dirty="0" smtClean="0">
                <a:latin typeface="楷体" panose="02010609060101010101" pitchFamily="49" charset="-122"/>
                <a:ea typeface="楷体" panose="02010609060101010101" pitchFamily="49" charset="-122"/>
              </a:rPr>
              <a:t>王</a:t>
            </a:r>
            <a:r>
              <a:rPr lang="zh-CN" altLang="en-US" sz="2000" dirty="0">
                <a:latin typeface="楷体" panose="02010609060101010101" pitchFamily="49" charset="-122"/>
                <a:ea typeface="楷体" panose="02010609060101010101" pitchFamily="49" charset="-122"/>
              </a:rPr>
              <a:t>卓、张铭，</a:t>
            </a:r>
            <a:r>
              <a:rPr lang="en-US" altLang="zh-CN" sz="2000" dirty="0">
                <a:latin typeface="楷体" panose="02010609060101010101" pitchFamily="49" charset="-122"/>
                <a:ea typeface="楷体" panose="02010609060101010101" pitchFamily="49" charset="-122"/>
              </a:rPr>
              <a:t>MOOC</a:t>
            </a:r>
            <a:r>
              <a:rPr lang="zh-CN" altLang="en-US" sz="2000" dirty="0">
                <a:latin typeface="楷体" panose="02010609060101010101" pitchFamily="49" charset="-122"/>
                <a:ea typeface="楷体" panose="02010609060101010101" pitchFamily="49" charset="-122"/>
              </a:rPr>
              <a:t>上基于贝叶斯知识跟踪模型的学生评价</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中国科技论文</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2015</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月刊，</a:t>
            </a:r>
            <a:r>
              <a:rPr lang="en-US" altLang="zh-CN" sz="2000" dirty="0" smtClean="0">
                <a:latin typeface="楷体" panose="02010609060101010101" pitchFamily="49" charset="-122"/>
                <a:ea typeface="楷体" panose="02010609060101010101" pitchFamily="49" charset="-122"/>
              </a:rPr>
              <a:t>PP30-36.</a:t>
            </a:r>
          </a:p>
          <a:p>
            <a:r>
              <a:rPr lang="en-US" altLang="zh-CN" sz="2000" dirty="0" err="1" smtClean="0">
                <a:latin typeface="楷体" panose="02010609060101010101" pitchFamily="49" charset="-122"/>
                <a:ea typeface="楷体" panose="02010609060101010101" pitchFamily="49" charset="-122"/>
              </a:rPr>
              <a:t>Jile</a:t>
            </a:r>
            <a:r>
              <a:rPr lang="en-US" altLang="zh-CN" sz="2000" dirty="0" smtClean="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Zhu, Xiang Li, </a:t>
            </a:r>
            <a:r>
              <a:rPr lang="en-US" altLang="zh-CN" sz="2000" dirty="0" err="1">
                <a:latin typeface="楷体" panose="02010609060101010101" pitchFamily="49" charset="-122"/>
                <a:ea typeface="楷体" panose="02010609060101010101" pitchFamily="49" charset="-122"/>
              </a:rPr>
              <a:t>Zhuo</a:t>
            </a:r>
            <a:r>
              <a:rPr lang="en-US" altLang="zh-CN" sz="2000" dirty="0">
                <a:latin typeface="楷体" panose="02010609060101010101" pitchFamily="49" charset="-122"/>
                <a:ea typeface="楷体" panose="02010609060101010101" pitchFamily="49" charset="-122"/>
              </a:rPr>
              <a:t> Wang, Ming Zhang, An Effective Framework for Automatically Generating and Ranking Topics from MOOC Videos. In Educational Data Mining 2017. </a:t>
            </a:r>
            <a:r>
              <a:rPr lang="en-US" altLang="zh-CN" sz="2000" dirty="0" smtClean="0">
                <a:latin typeface="楷体" panose="02010609060101010101" pitchFamily="49" charset="-122"/>
                <a:ea typeface="楷体" panose="02010609060101010101" pitchFamily="49" charset="-122"/>
              </a:rPr>
              <a:t>Accepted.</a:t>
            </a:r>
          </a:p>
          <a:p>
            <a:r>
              <a:rPr lang="en-US" altLang="zh-CN" sz="2000" dirty="0" err="1" smtClean="0">
                <a:latin typeface="楷体" panose="02010609060101010101" pitchFamily="49" charset="-122"/>
                <a:ea typeface="楷体" panose="02010609060101010101" pitchFamily="49" charset="-122"/>
              </a:rPr>
              <a:t>Xiaosong</a:t>
            </a:r>
            <a:r>
              <a:rPr lang="en-US" altLang="zh-CN" sz="2000" dirty="0" smtClean="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Rong</a:t>
            </a:r>
            <a:r>
              <a:rPr lang="en-US" altLang="zh-CN" sz="2000" dirty="0">
                <a:latin typeface="楷体" panose="02010609060101010101" pitchFamily="49" charset="-122"/>
                <a:ea typeface="楷体" panose="02010609060101010101" pitchFamily="49" charset="-122"/>
              </a:rPr>
              <a:t>, </a:t>
            </a:r>
            <a:r>
              <a:rPr lang="en-US" altLang="zh-CN" sz="2000" dirty="0" err="1">
                <a:latin typeface="楷体" panose="02010609060101010101" pitchFamily="49" charset="-122"/>
                <a:ea typeface="楷体" panose="02010609060101010101" pitchFamily="49" charset="-122"/>
              </a:rPr>
              <a:t>Zhuo</a:t>
            </a:r>
            <a:r>
              <a:rPr lang="en-US" altLang="zh-CN" sz="2000" dirty="0">
                <a:latin typeface="楷体" panose="02010609060101010101" pitchFamily="49" charset="-122"/>
                <a:ea typeface="楷体" panose="02010609060101010101" pitchFamily="49" charset="-122"/>
              </a:rPr>
              <a:t> Wang, </a:t>
            </a:r>
            <a:r>
              <a:rPr lang="en-US" altLang="zh-CN" sz="2000" dirty="0" err="1">
                <a:latin typeface="楷体" panose="02010609060101010101" pitchFamily="49" charset="-122"/>
                <a:ea typeface="楷体" panose="02010609060101010101" pitchFamily="49" charset="-122"/>
              </a:rPr>
              <a:t>Ziqi</a:t>
            </a:r>
            <a:r>
              <a:rPr lang="en-US" altLang="zh-CN" sz="2000" dirty="0">
                <a:latin typeface="楷体" panose="02010609060101010101" pitchFamily="49" charset="-122"/>
                <a:ea typeface="楷体" panose="02010609060101010101" pitchFamily="49" charset="-122"/>
              </a:rPr>
              <a:t> Wang, and Ming Zhang. Classifying Stances of Interaction Posts in Social Media Debate Sites. International Conference on Intelligent Computing. Springer, 2015: </a:t>
            </a:r>
            <a:r>
              <a:rPr lang="en-US" altLang="zh-CN" sz="2000" dirty="0" smtClean="0">
                <a:latin typeface="楷体" panose="02010609060101010101" pitchFamily="49" charset="-122"/>
                <a:ea typeface="楷体" panose="02010609060101010101" pitchFamily="49" charset="-122"/>
              </a:rPr>
              <a:t>259-269</a:t>
            </a:r>
          </a:p>
          <a:p>
            <a:r>
              <a:rPr lang="zh-CN" altLang="en-US" sz="2000" dirty="0" smtClean="0">
                <a:latin typeface="楷体" panose="02010609060101010101" pitchFamily="49" charset="-122"/>
                <a:ea typeface="楷体" panose="02010609060101010101" pitchFamily="49" charset="-122"/>
              </a:rPr>
              <a:t>国家</a:t>
            </a:r>
            <a:r>
              <a:rPr lang="zh-CN" altLang="en-US" sz="2000" dirty="0">
                <a:latin typeface="楷体" panose="02010609060101010101" pitchFamily="49" charset="-122"/>
                <a:ea typeface="楷体" panose="02010609060101010101" pitchFamily="49" charset="-122"/>
              </a:rPr>
              <a:t>自然科学基金：大规模在线课程中学生流失问题的研究。项目编号：</a:t>
            </a:r>
            <a:r>
              <a:rPr lang="en-US" altLang="zh-CN" sz="2000" dirty="0">
                <a:latin typeface="楷体" panose="02010609060101010101" pitchFamily="49" charset="-122"/>
                <a:ea typeface="楷体" panose="02010609060101010101" pitchFamily="49" charset="-122"/>
              </a:rPr>
              <a:t>2014CB340405</a:t>
            </a:r>
            <a:r>
              <a:rPr lang="zh-CN" altLang="en-US" sz="2000" dirty="0">
                <a:latin typeface="楷体" panose="02010609060101010101" pitchFamily="49" charset="-122"/>
                <a:ea typeface="楷体" panose="02010609060101010101" pitchFamily="49" charset="-122"/>
              </a:rPr>
              <a:t>。 时间：</a:t>
            </a:r>
            <a:r>
              <a:rPr lang="en-US" altLang="zh-CN" sz="2000" dirty="0">
                <a:latin typeface="楷体" panose="02010609060101010101" pitchFamily="49" charset="-122"/>
                <a:ea typeface="楷体" panose="02010609060101010101" pitchFamily="49" charset="-122"/>
              </a:rPr>
              <a:t>2015.1-2018.12</a:t>
            </a:r>
            <a:r>
              <a:rPr lang="zh-CN" altLang="en-US" sz="20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73077599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4"/>
          <p:cNvSpPr txBox="1">
            <a:spLocks noChangeArrowheads="1"/>
          </p:cNvSpPr>
          <p:nvPr/>
        </p:nvSpPr>
        <p:spPr bwMode="auto">
          <a:xfrm>
            <a:off x="0" y="2996952"/>
            <a:ext cx="9753599" cy="1200329"/>
          </a:xfrm>
          <a:prstGeom prst="rect">
            <a:avLst/>
          </a:prstGeom>
          <a:noFill/>
          <a:ln w="9525">
            <a:noFill/>
            <a:miter lim="800000"/>
            <a:headEnd/>
            <a:tailEnd/>
          </a:ln>
        </p:spPr>
        <p:txBody>
          <a:bodyPr wrap="square">
            <a:spAutoFit/>
          </a:bodyPr>
          <a:lstStyle/>
          <a:p>
            <a:pPr algn="ctr">
              <a:spcBef>
                <a:spcPct val="50000"/>
              </a:spcBef>
            </a:pPr>
            <a:r>
              <a:rPr lang="zh-CN" altLang="en-US" sz="7200" dirty="0" smtClean="0">
                <a:latin typeface="楷体" panose="02010609060101010101" pitchFamily="49" charset="-122"/>
                <a:ea typeface="楷体" panose="02010609060101010101" pitchFamily="49" charset="-122"/>
                <a:sym typeface="Wingdings" pitchFamily="2" charset="2"/>
              </a:rPr>
              <a:t>谢谢！</a:t>
            </a:r>
            <a:endParaRPr lang="en-US" altLang="zh-CN" sz="7200" dirty="0" smtClean="0">
              <a:latin typeface="楷体" panose="02010609060101010101" pitchFamily="49" charset="-122"/>
              <a:ea typeface="楷体" panose="02010609060101010101" pitchFamily="49" charset="-122"/>
              <a:sym typeface="Wingdings" pitchFamily="2" charset="2"/>
            </a:endParaRPr>
          </a:p>
        </p:txBody>
      </p:sp>
    </p:spTree>
    <p:extLst>
      <p:ext uri="{BB962C8B-B14F-4D97-AF65-F5344CB8AC3E}">
        <p14:creationId xmlns:p14="http://schemas.microsoft.com/office/powerpoint/2010/main" val="244849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Calibri" panose="020F0502020204030204" pitchFamily="34" charset="0"/>
                <a:ea typeface="楷体" panose="02010609060101010101" pitchFamily="49" charset="-122"/>
              </a:rPr>
              <a:t>研究背景</a:t>
            </a:r>
            <a:endParaRPr lang="zh-CN" altLang="en-US" dirty="0">
              <a:latin typeface="Calibri" panose="020F0502020204030204" pitchFamily="34" charset="0"/>
              <a:ea typeface="楷体" panose="02010609060101010101" pitchFamily="49" charset="-122"/>
            </a:endParaRPr>
          </a:p>
        </p:txBody>
      </p:sp>
      <p:sp>
        <p:nvSpPr>
          <p:cNvPr id="3" name="内容占位符 2"/>
          <p:cNvSpPr>
            <a:spLocks noGrp="1"/>
          </p:cNvSpPr>
          <p:nvPr>
            <p:ph idx="1"/>
          </p:nvPr>
        </p:nvSpPr>
        <p:spPr>
          <a:xfrm>
            <a:off x="1591442" y="5017290"/>
            <a:ext cx="9139237" cy="4929188"/>
          </a:xfrm>
        </p:spPr>
        <p:txBody>
          <a:bodyPr/>
          <a:lstStyle/>
          <a:p>
            <a:pPr marL="0" indent="0">
              <a:buNone/>
            </a:pPr>
            <a:r>
              <a:rPr lang="en-US" altLang="zh-CN" dirty="0" smtClean="0">
                <a:latin typeface="Calibri" panose="020F0502020204030204" pitchFamily="34" charset="0"/>
                <a:ea typeface="楷体" panose="02010609060101010101" pitchFamily="49" charset="-122"/>
              </a:rPr>
              <a:t>MOOC</a:t>
            </a:r>
            <a:r>
              <a:rPr lang="zh-CN" altLang="en-US" dirty="0" smtClean="0">
                <a:latin typeface="Calibri" panose="020F0502020204030204" pitchFamily="34" charset="0"/>
                <a:ea typeface="楷体" panose="02010609060101010101" pitchFamily="49" charset="-122"/>
              </a:rPr>
              <a:t>：</a:t>
            </a:r>
            <a:r>
              <a:rPr lang="en-US" altLang="zh-CN" dirty="0" smtClean="0">
                <a:latin typeface="Calibri" panose="020F0502020204030204" pitchFamily="34" charset="0"/>
                <a:ea typeface="楷体" panose="02010609060101010101" pitchFamily="49" charset="-122"/>
              </a:rPr>
              <a:t>Massive Open Online Course</a:t>
            </a:r>
            <a:endParaRPr lang="en-US" altLang="zh-CN" dirty="0">
              <a:latin typeface="Calibri" panose="020F0502020204030204" pitchFamily="34" charset="0"/>
              <a:ea typeface="楷体" panose="02010609060101010101" pitchFamily="49" charset="-122"/>
            </a:endParaRPr>
          </a:p>
          <a:p>
            <a:pPr marL="0" indent="0">
              <a:buNone/>
            </a:pPr>
            <a:r>
              <a:rPr lang="zh-CN" altLang="en-US" dirty="0" smtClean="0">
                <a:latin typeface="Calibri" panose="020F0502020204030204" pitchFamily="34" charset="0"/>
                <a:ea typeface="楷体" panose="02010609060101010101" pitchFamily="49" charset="-122"/>
              </a:rPr>
              <a:t>慕课：大规模开放在线课程</a:t>
            </a:r>
            <a:endParaRPr lang="en-US" altLang="zh-CN" dirty="0" smtClean="0">
              <a:latin typeface="Calibri" panose="020F0502020204030204" pitchFamily="34" charset="0"/>
              <a:ea typeface="楷体" panose="02010609060101010101" pitchFamily="49"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8591" y="965838"/>
            <a:ext cx="909919" cy="90991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392" y="130329"/>
            <a:ext cx="3099024" cy="153210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7252" y="1001401"/>
            <a:ext cx="1313598" cy="875732"/>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7252" y="3029624"/>
            <a:ext cx="2799443" cy="975139"/>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9256" y="2406771"/>
            <a:ext cx="2429335" cy="2220847"/>
          </a:xfrm>
          <a:prstGeom prst="rect">
            <a:avLst/>
          </a:prstGeom>
        </p:spPr>
      </p:pic>
      <p:sp>
        <p:nvSpPr>
          <p:cNvPr id="9" name="矩形 8"/>
          <p:cNvSpPr/>
          <p:nvPr/>
        </p:nvSpPr>
        <p:spPr>
          <a:xfrm>
            <a:off x="3728349" y="1214520"/>
            <a:ext cx="2260757" cy="838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1512</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1334</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0" name="矩形 9"/>
          <p:cNvSpPr/>
          <p:nvPr/>
        </p:nvSpPr>
        <p:spPr>
          <a:xfrm>
            <a:off x="920552" y="1901928"/>
            <a:ext cx="1911550" cy="85645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430</a:t>
            </a:r>
            <a:r>
              <a:rPr lang="zh-CN" altLang="en-US" sz="2000" dirty="0" smtClean="0">
                <a:solidFill>
                  <a:schemeClr val="tx1"/>
                </a:solidFill>
                <a:latin typeface="Calibri" panose="020F0502020204030204" pitchFamily="34" charset="0"/>
                <a:ea typeface="楷体" panose="02010609060101010101" pitchFamily="49" charset="-122"/>
              </a:rPr>
              <a:t>万学生</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smtClean="0">
                <a:solidFill>
                  <a:schemeClr val="tx1"/>
                </a:solidFill>
                <a:latin typeface="Calibri" panose="020F0502020204030204" pitchFamily="34" charset="0"/>
                <a:ea typeface="楷体" panose="02010609060101010101" pitchFamily="49" charset="-122"/>
              </a:rPr>
              <a:t> 530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1" name="矩形 10"/>
          <p:cNvSpPr/>
          <p:nvPr/>
        </p:nvSpPr>
        <p:spPr>
          <a:xfrm>
            <a:off x="5562919" y="4001619"/>
            <a:ext cx="2288207" cy="838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237</a:t>
            </a:r>
            <a:r>
              <a:rPr lang="zh-CN" altLang="en-US" sz="2000" dirty="0" smtClean="0">
                <a:solidFill>
                  <a:schemeClr val="tx1"/>
                </a:solidFill>
                <a:latin typeface="Calibri" panose="020F0502020204030204" pitchFamily="34" charset="0"/>
                <a:ea typeface="楷体" panose="02010609060101010101" pitchFamily="49" charset="-122"/>
              </a:rPr>
              <a:t>万注册用户</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en-US" altLang="zh-CN" dirty="0">
                <a:solidFill>
                  <a:schemeClr val="tx1"/>
                </a:solidFill>
                <a:latin typeface="Calibri" panose="020F0502020204030204" pitchFamily="34" charset="0"/>
                <a:ea typeface="楷体" panose="02010609060101010101" pitchFamily="49" charset="-122"/>
              </a:rPr>
              <a:t> </a:t>
            </a:r>
            <a:r>
              <a:rPr lang="zh-CN" altLang="en-US" dirty="0" smtClean="0">
                <a:solidFill>
                  <a:schemeClr val="tx1"/>
                </a:solidFill>
                <a:latin typeface="Calibri" panose="020F0502020204030204" pitchFamily="34" charset="0"/>
                <a:ea typeface="楷体" panose="02010609060101010101" pitchFamily="49" charset="-122"/>
              </a:rPr>
              <a:t>接近</a:t>
            </a:r>
            <a:r>
              <a:rPr lang="en-US" altLang="zh-CN" dirty="0" smtClean="0">
                <a:solidFill>
                  <a:schemeClr val="tx1"/>
                </a:solidFill>
                <a:latin typeface="Calibri" panose="020F0502020204030204" pitchFamily="34" charset="0"/>
                <a:ea typeface="楷体" panose="02010609060101010101" pitchFamily="49" charset="-122"/>
              </a:rPr>
              <a:t>600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3" name="矩形 12"/>
          <p:cNvSpPr/>
          <p:nvPr/>
        </p:nvSpPr>
        <p:spPr>
          <a:xfrm>
            <a:off x="1692055" y="4058013"/>
            <a:ext cx="2772309" cy="763794"/>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zh-CN" altLang="en-US" sz="2000" dirty="0" smtClean="0">
                <a:solidFill>
                  <a:schemeClr val="tx1"/>
                </a:solidFill>
                <a:latin typeface="Calibri" panose="020F0502020204030204" pitchFamily="34" charset="0"/>
                <a:ea typeface="楷体" panose="02010609060101010101" pitchFamily="49" charset="-122"/>
              </a:rPr>
              <a:t>超过</a:t>
            </a:r>
            <a:r>
              <a:rPr lang="en-US" altLang="zh-CN" sz="2000" dirty="0" smtClean="0">
                <a:solidFill>
                  <a:schemeClr val="tx1"/>
                </a:solidFill>
                <a:latin typeface="Calibri" panose="020F0502020204030204" pitchFamily="34" charset="0"/>
                <a:ea typeface="楷体" panose="02010609060101010101" pitchFamily="49" charset="-122"/>
              </a:rPr>
              <a:t>100</a:t>
            </a:r>
            <a:r>
              <a:rPr lang="zh-CN" altLang="en-US" sz="2000" dirty="0" smtClean="0">
                <a:solidFill>
                  <a:schemeClr val="tx1"/>
                </a:solidFill>
                <a:latin typeface="Calibri" panose="020F0502020204030204" pitchFamily="34" charset="0"/>
                <a:ea typeface="楷体" panose="02010609060101010101" pitchFamily="49" charset="-122"/>
              </a:rPr>
              <a:t>万注册用户</a:t>
            </a:r>
            <a:r>
              <a:rPr lang="en-US" altLang="zh-CN" sz="2000" dirty="0" smtClean="0">
                <a:solidFill>
                  <a:schemeClr val="tx1"/>
                </a:solidFill>
                <a:latin typeface="Calibri" panose="020F0502020204030204" pitchFamily="34" charset="0"/>
                <a:ea typeface="楷体" panose="02010609060101010101" pitchFamily="49" charset="-122"/>
              </a:rPr>
              <a:t> </a:t>
            </a:r>
          </a:p>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121</a:t>
            </a:r>
            <a:r>
              <a:rPr lang="zh-CN" altLang="en-US" sz="2000"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
        <p:nvSpPr>
          <p:cNvPr id="14" name="矩形 13"/>
          <p:cNvSpPr/>
          <p:nvPr/>
        </p:nvSpPr>
        <p:spPr>
          <a:xfrm>
            <a:off x="7136480" y="2122817"/>
            <a:ext cx="2218934" cy="71023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buFont typeface="Arial" pitchFamily="34" charset="0"/>
              <a:buChar char="•"/>
            </a:pPr>
            <a:r>
              <a:rPr lang="en-US" altLang="zh-CN" sz="2000" dirty="0" smtClean="0">
                <a:solidFill>
                  <a:schemeClr val="tx1"/>
                </a:solidFill>
                <a:latin typeface="Calibri" panose="020F0502020204030204" pitchFamily="34" charset="0"/>
                <a:ea typeface="楷体" panose="02010609060101010101" pitchFamily="49" charset="-122"/>
              </a:rPr>
              <a:t> </a:t>
            </a:r>
            <a:r>
              <a:rPr lang="zh-CN" altLang="en-US" sz="2000" dirty="0" smtClean="0">
                <a:solidFill>
                  <a:schemeClr val="tx1"/>
                </a:solidFill>
                <a:latin typeface="Calibri" panose="020F0502020204030204" pitchFamily="34" charset="0"/>
                <a:ea typeface="楷体" panose="02010609060101010101" pitchFamily="49" charset="-122"/>
              </a:rPr>
              <a:t>超过</a:t>
            </a:r>
            <a:r>
              <a:rPr lang="en-US" altLang="zh-CN" sz="2000" dirty="0" smtClean="0">
                <a:solidFill>
                  <a:schemeClr val="tx1"/>
                </a:solidFill>
                <a:latin typeface="Calibri" panose="020F0502020204030204" pitchFamily="34" charset="0"/>
                <a:ea typeface="楷体" panose="02010609060101010101" pitchFamily="49" charset="-122"/>
              </a:rPr>
              <a:t>100</a:t>
            </a:r>
            <a:r>
              <a:rPr lang="zh-CN" altLang="en-US" sz="2000" dirty="0" smtClean="0">
                <a:solidFill>
                  <a:schemeClr val="tx1"/>
                </a:solidFill>
                <a:latin typeface="Calibri" panose="020F0502020204030204" pitchFamily="34" charset="0"/>
                <a:ea typeface="楷体" panose="02010609060101010101" pitchFamily="49" charset="-122"/>
              </a:rPr>
              <a:t>万学生</a:t>
            </a:r>
            <a:endParaRPr lang="en-US" altLang="zh-CN" sz="2000" dirty="0" smtClean="0">
              <a:solidFill>
                <a:schemeClr val="tx1"/>
              </a:solidFill>
              <a:latin typeface="Calibri" panose="020F0502020204030204" pitchFamily="34" charset="0"/>
              <a:ea typeface="楷体" panose="02010609060101010101" pitchFamily="49" charset="-122"/>
            </a:endParaRPr>
          </a:p>
          <a:p>
            <a:pPr>
              <a:buFont typeface="Arial" pitchFamily="34" charset="0"/>
              <a:buChar char="•"/>
            </a:pPr>
            <a:r>
              <a:rPr lang="zh-CN" altLang="en-US" dirty="0" smtClean="0">
                <a:solidFill>
                  <a:schemeClr val="tx1"/>
                </a:solidFill>
                <a:latin typeface="Calibri" panose="020F0502020204030204" pitchFamily="34" charset="0"/>
                <a:ea typeface="楷体" panose="02010609060101010101" pitchFamily="49" charset="-122"/>
              </a:rPr>
              <a:t> 超过</a:t>
            </a:r>
            <a:r>
              <a:rPr lang="en-US" altLang="zh-CN" dirty="0" smtClean="0">
                <a:solidFill>
                  <a:schemeClr val="tx1"/>
                </a:solidFill>
                <a:latin typeface="Calibri" panose="020F0502020204030204" pitchFamily="34" charset="0"/>
                <a:ea typeface="楷体" panose="02010609060101010101" pitchFamily="49" charset="-122"/>
              </a:rPr>
              <a:t>110</a:t>
            </a:r>
            <a:r>
              <a:rPr lang="zh-CN" altLang="en-US" dirty="0" smtClean="0">
                <a:solidFill>
                  <a:schemeClr val="tx1"/>
                </a:solidFill>
                <a:latin typeface="Calibri" panose="020F0502020204030204" pitchFamily="34" charset="0"/>
                <a:ea typeface="楷体" panose="02010609060101010101" pitchFamily="49" charset="-122"/>
              </a:rPr>
              <a:t>门课程</a:t>
            </a:r>
            <a:endParaRPr lang="en-US" altLang="zh-CN" sz="2000" dirty="0" smtClean="0">
              <a:solidFill>
                <a:schemeClr val="tx1"/>
              </a:solidFill>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38392648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主要挑战</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83381" y="1160748"/>
            <a:ext cx="9139237" cy="4929188"/>
          </a:xfrm>
        </p:spPr>
        <p:txBody>
          <a:bodyPr/>
          <a:lstStyle/>
          <a:p>
            <a:r>
              <a:rPr lang="zh-CN" altLang="en-US" dirty="0" smtClean="0">
                <a:latin typeface="楷体" panose="02010609060101010101" pitchFamily="49" charset="-122"/>
                <a:ea typeface="楷体" panose="02010609060101010101" pitchFamily="49" charset="-122"/>
              </a:rPr>
              <a:t>大量学生</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教学团队人力不足</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自动化！</a:t>
            </a:r>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大量流失</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5%</a:t>
            </a:r>
            <a:r>
              <a:rPr lang="zh-CN" altLang="en-US" dirty="0" smtClean="0">
                <a:latin typeface="楷体" panose="02010609060101010101" pitchFamily="49" charset="-122"/>
                <a:ea typeface="楷体" panose="02010609060101010101" pitchFamily="49" charset="-122"/>
              </a:rPr>
              <a:t>取得课程认证证书</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缺少引导</a:t>
            </a:r>
            <a:endParaRPr lang="en-US" altLang="zh-CN" dirty="0" smtClean="0">
              <a:latin typeface="楷体" panose="02010609060101010101" pitchFamily="49" charset="-122"/>
              <a:ea typeface="楷体" panose="02010609060101010101" pitchFamily="49" charset="-122"/>
            </a:endParaRPr>
          </a:p>
          <a:p>
            <a:pPr marL="342900" lvl="1" indent="-342900">
              <a:buChar char="•"/>
            </a:pPr>
            <a:r>
              <a:rPr lang="zh-CN" altLang="en-US" sz="3200" dirty="0">
                <a:latin typeface="楷体" panose="02010609060101010101" pitchFamily="49" charset="-122"/>
                <a:ea typeface="楷体" panose="02010609060101010101" pitchFamily="49" charset="-122"/>
                <a:cs typeface="+mn-cs"/>
              </a:rPr>
              <a:t>学习</a:t>
            </a:r>
            <a:r>
              <a:rPr lang="zh-CN" altLang="en-US" sz="3200" dirty="0" smtClean="0">
                <a:latin typeface="楷体" panose="02010609060101010101" pitchFamily="49" charset="-122"/>
                <a:ea typeface="楷体" panose="02010609060101010101" pitchFamily="49" charset="-122"/>
                <a:cs typeface="+mn-cs"/>
              </a:rPr>
              <a:t>资源</a:t>
            </a:r>
            <a:r>
              <a:rPr lang="zh-CN" altLang="en-US" sz="3200" dirty="0">
                <a:latin typeface="楷体" panose="02010609060101010101" pitchFamily="49" charset="-122"/>
                <a:ea typeface="楷体" panose="02010609060101010101" pitchFamily="49" charset="-122"/>
                <a:cs typeface="+mn-cs"/>
              </a:rPr>
              <a:t>冗余</a:t>
            </a:r>
            <a:endParaRPr lang="en-US" altLang="zh-CN" sz="3200" dirty="0" smtClean="0">
              <a:latin typeface="楷体" panose="02010609060101010101" pitchFamily="49" charset="-122"/>
              <a:ea typeface="楷体" panose="02010609060101010101" pitchFamily="49" charset="-122"/>
              <a:cs typeface="+mn-cs"/>
            </a:endParaRPr>
          </a:p>
          <a:p>
            <a:pPr lvl="1"/>
            <a:r>
              <a:rPr lang="zh-CN" altLang="en-US" dirty="0">
                <a:latin typeface="楷体" panose="02010609060101010101" pitchFamily="49" charset="-122"/>
                <a:ea typeface="楷体" panose="02010609060101010101" pitchFamily="49" charset="-122"/>
              </a:rPr>
              <a:t>资源</a:t>
            </a:r>
            <a:r>
              <a:rPr lang="zh-CN" altLang="en-US" dirty="0" smtClean="0">
                <a:latin typeface="楷体" panose="02010609060101010101" pitchFamily="49" charset="-122"/>
                <a:ea typeface="楷体" panose="02010609060101010101" pitchFamily="49" charset="-122"/>
              </a:rPr>
              <a:t>利用率低</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062242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慕课现状</a:t>
            </a:r>
            <a:endParaRPr lang="zh-CN" altLang="en-US" dirty="0">
              <a:latin typeface="楷体" panose="02010609060101010101" pitchFamily="49" charset="-122"/>
              <a:ea typeface="楷体" panose="02010609060101010101" pitchFamily="49" charset="-122"/>
            </a:endParaRPr>
          </a:p>
        </p:txBody>
      </p:sp>
      <p:pic>
        <p:nvPicPr>
          <p:cNvPr id="5"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312" y="2941425"/>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n 8"/>
          <p:cNvSpPr/>
          <p:nvPr/>
        </p:nvSpPr>
        <p:spPr>
          <a:xfrm>
            <a:off x="8157356" y="4581128"/>
            <a:ext cx="1018740" cy="129839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7" name="TextBox 9"/>
          <p:cNvSpPr txBox="1"/>
          <p:nvPr/>
        </p:nvSpPr>
        <p:spPr>
          <a:xfrm>
            <a:off x="8277347" y="4933227"/>
            <a:ext cx="75562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课程内容</a:t>
            </a:r>
            <a:endParaRPr lang="en-US" sz="2000" dirty="0">
              <a:latin typeface="楷体" panose="02010609060101010101" pitchFamily="49" charset="-122"/>
              <a:ea typeface="楷体" panose="02010609060101010101" pitchFamily="49" charset="-122"/>
            </a:endParaRPr>
          </a:p>
        </p:txBody>
      </p:sp>
      <p:sp>
        <p:nvSpPr>
          <p:cNvPr id="8" name="Rectangle 10"/>
          <p:cNvSpPr/>
          <p:nvPr/>
        </p:nvSpPr>
        <p:spPr>
          <a:xfrm>
            <a:off x="3620253" y="2852936"/>
            <a:ext cx="2135607" cy="1255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 panose="02010609060101010101" pitchFamily="49" charset="-122"/>
                <a:ea typeface="楷体" panose="02010609060101010101" pitchFamily="49" charset="-122"/>
              </a:rPr>
              <a:t>传统慕课平台</a:t>
            </a:r>
            <a:endParaRPr lang="en-US" dirty="0">
              <a:solidFill>
                <a:schemeClr val="tx1"/>
              </a:solidFill>
              <a:latin typeface="楷体" panose="02010609060101010101" pitchFamily="49" charset="-122"/>
              <a:ea typeface="楷体" panose="02010609060101010101" pitchFamily="49" charset="-122"/>
            </a:endParaRPr>
          </a:p>
        </p:txBody>
      </p:sp>
      <p:sp>
        <p:nvSpPr>
          <p:cNvPr id="11" name="Left Arrow 14"/>
          <p:cNvSpPr/>
          <p:nvPr/>
        </p:nvSpPr>
        <p:spPr>
          <a:xfrm rot="2082652">
            <a:off x="5944508" y="4482605"/>
            <a:ext cx="2035168" cy="374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2" name="Can 15"/>
          <p:cNvSpPr/>
          <p:nvPr/>
        </p:nvSpPr>
        <p:spPr>
          <a:xfrm>
            <a:off x="7905328" y="1681641"/>
            <a:ext cx="1477304" cy="8382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3" name="TextBox 16"/>
          <p:cNvSpPr txBox="1"/>
          <p:nvPr/>
        </p:nvSpPr>
        <p:spPr>
          <a:xfrm>
            <a:off x="7996280" y="1968072"/>
            <a:ext cx="1295400" cy="400110"/>
          </a:xfrm>
          <a:prstGeom prst="rect">
            <a:avLst/>
          </a:prstGeom>
          <a:noFill/>
        </p:spPr>
        <p:txBody>
          <a:bodyPr wrap="square" rtlCol="0">
            <a:spAutoFit/>
          </a:bodyPr>
          <a:lstStyle/>
          <a:p>
            <a:pPr algn="ctr"/>
            <a:r>
              <a:rPr lang="zh-CN" altLang="en-US" dirty="0" smtClean="0">
                <a:latin typeface="楷体" panose="02010609060101010101" pitchFamily="49" charset="-122"/>
                <a:ea typeface="楷体" panose="02010609060101010101" pitchFamily="49" charset="-122"/>
              </a:rPr>
              <a:t>活动日志</a:t>
            </a:r>
            <a:endParaRPr lang="en-US" dirty="0" smtClean="0">
              <a:latin typeface="楷体" panose="02010609060101010101" pitchFamily="49" charset="-122"/>
              <a:ea typeface="楷体" panose="02010609060101010101" pitchFamily="49" charset="-122"/>
            </a:endParaRPr>
          </a:p>
        </p:txBody>
      </p:sp>
      <p:cxnSp>
        <p:nvCxnSpPr>
          <p:cNvPr id="16" name="Straight Arrow Connector 23"/>
          <p:cNvCxnSpPr/>
          <p:nvPr/>
        </p:nvCxnSpPr>
        <p:spPr>
          <a:xfrm>
            <a:off x="1676400" y="3561601"/>
            <a:ext cx="1858592" cy="24552"/>
          </a:xfrm>
          <a:prstGeom prst="straightConnector1">
            <a:avLst/>
          </a:prstGeom>
          <a:ln w="38100">
            <a:solidFill>
              <a:srgbClr val="FF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8" name="Left Arrow 14"/>
          <p:cNvSpPr/>
          <p:nvPr/>
        </p:nvSpPr>
        <p:spPr>
          <a:xfrm rot="9755839">
            <a:off x="5889281" y="2404487"/>
            <a:ext cx="2005890" cy="374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20" name="文本框 19"/>
          <p:cNvSpPr txBox="1"/>
          <p:nvPr/>
        </p:nvSpPr>
        <p:spPr>
          <a:xfrm>
            <a:off x="657542" y="3944994"/>
            <a:ext cx="697627" cy="400110"/>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学生</a:t>
            </a:r>
          </a:p>
        </p:txBody>
      </p:sp>
      <p:sp>
        <p:nvSpPr>
          <p:cNvPr id="21" name="文本框 20"/>
          <p:cNvSpPr txBox="1"/>
          <p:nvPr/>
        </p:nvSpPr>
        <p:spPr>
          <a:xfrm>
            <a:off x="605756" y="4625450"/>
            <a:ext cx="3775393" cy="1015663"/>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慕课局限：</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课程资源组织粗糙</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缺少对学生的建模、理解和帮助</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84401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楷体" panose="02010609060101010101" pitchFamily="49" charset="-122"/>
                <a:ea typeface="楷体" panose="02010609060101010101" pitchFamily="49" charset="-122"/>
              </a:rPr>
              <a:t>慕课智能化</a:t>
            </a:r>
            <a:endParaRPr lang="zh-CN" altLang="en-US" dirty="0">
              <a:latin typeface="楷体" panose="02010609060101010101" pitchFamily="49" charset="-122"/>
              <a:ea typeface="楷体" panose="02010609060101010101" pitchFamily="49" charset="-122"/>
            </a:endParaRPr>
          </a:p>
        </p:txBody>
      </p:sp>
      <p:pic>
        <p:nvPicPr>
          <p:cNvPr id="5"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312" y="2941425"/>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p:nvPr/>
        </p:nvSpPr>
        <p:spPr>
          <a:xfrm>
            <a:off x="2504728" y="981076"/>
            <a:ext cx="4698871" cy="3977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楷体" panose="02010609060101010101" pitchFamily="49" charset="-122"/>
              <a:ea typeface="楷体" panose="02010609060101010101" pitchFamily="49" charset="-122"/>
            </a:endParaRPr>
          </a:p>
        </p:txBody>
      </p:sp>
      <p:sp>
        <p:nvSpPr>
          <p:cNvPr id="12" name="Can 15"/>
          <p:cNvSpPr/>
          <p:nvPr/>
        </p:nvSpPr>
        <p:spPr>
          <a:xfrm>
            <a:off x="7905328" y="1681641"/>
            <a:ext cx="1477304" cy="8382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3" name="TextBox 16"/>
          <p:cNvSpPr txBox="1"/>
          <p:nvPr/>
        </p:nvSpPr>
        <p:spPr>
          <a:xfrm>
            <a:off x="7996280" y="1968072"/>
            <a:ext cx="1295400" cy="400110"/>
          </a:xfrm>
          <a:prstGeom prst="rect">
            <a:avLst/>
          </a:prstGeom>
          <a:noFill/>
        </p:spPr>
        <p:txBody>
          <a:bodyPr wrap="square" rtlCol="0">
            <a:spAutoFit/>
          </a:bodyPr>
          <a:lstStyle/>
          <a:p>
            <a:pPr algn="ctr"/>
            <a:r>
              <a:rPr lang="zh-CN" altLang="en-US" dirty="0" smtClean="0">
                <a:latin typeface="楷体" panose="02010609060101010101" pitchFamily="49" charset="-122"/>
                <a:ea typeface="楷体" panose="02010609060101010101" pitchFamily="49" charset="-122"/>
              </a:rPr>
              <a:t>活动日志</a:t>
            </a:r>
            <a:endParaRPr lang="en-US" dirty="0" smtClean="0">
              <a:latin typeface="楷体" panose="02010609060101010101" pitchFamily="49" charset="-122"/>
              <a:ea typeface="楷体" panose="02010609060101010101" pitchFamily="49" charset="-122"/>
            </a:endParaRPr>
          </a:p>
        </p:txBody>
      </p:sp>
      <p:cxnSp>
        <p:nvCxnSpPr>
          <p:cNvPr id="16" name="Straight Arrow Connector 23"/>
          <p:cNvCxnSpPr/>
          <p:nvPr/>
        </p:nvCxnSpPr>
        <p:spPr>
          <a:xfrm>
            <a:off x="1676400" y="3561601"/>
            <a:ext cx="828328" cy="11626"/>
          </a:xfrm>
          <a:prstGeom prst="straightConnector1">
            <a:avLst/>
          </a:prstGeom>
          <a:ln w="38100">
            <a:solidFill>
              <a:srgbClr val="FF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8" name="Left Arrow 14"/>
          <p:cNvSpPr/>
          <p:nvPr/>
        </p:nvSpPr>
        <p:spPr>
          <a:xfrm rot="9755839">
            <a:off x="7255602" y="2195377"/>
            <a:ext cx="607565" cy="374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4" name="文本框 3"/>
          <p:cNvSpPr txBox="1"/>
          <p:nvPr/>
        </p:nvSpPr>
        <p:spPr>
          <a:xfrm>
            <a:off x="4035027" y="4519523"/>
            <a:ext cx="1723549" cy="400110"/>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智能慕课平台</a:t>
            </a:r>
            <a:endParaRPr lang="zh-CN" altLang="en-US" dirty="0">
              <a:latin typeface="楷体" panose="02010609060101010101" pitchFamily="49" charset="-122"/>
              <a:ea typeface="楷体" panose="02010609060101010101" pitchFamily="49" charset="-122"/>
            </a:endParaRPr>
          </a:p>
        </p:txBody>
      </p:sp>
      <p:sp>
        <p:nvSpPr>
          <p:cNvPr id="14" name="Can 8"/>
          <p:cNvSpPr/>
          <p:nvPr/>
        </p:nvSpPr>
        <p:spPr>
          <a:xfrm>
            <a:off x="8157356" y="4581128"/>
            <a:ext cx="1018740" cy="129839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5" name="TextBox 9"/>
          <p:cNvSpPr txBox="1"/>
          <p:nvPr/>
        </p:nvSpPr>
        <p:spPr>
          <a:xfrm>
            <a:off x="8277347" y="4933227"/>
            <a:ext cx="75562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课程内容</a:t>
            </a:r>
            <a:endParaRPr lang="en-US" sz="2000" dirty="0">
              <a:latin typeface="楷体" panose="02010609060101010101" pitchFamily="49" charset="-122"/>
              <a:ea typeface="楷体" panose="02010609060101010101" pitchFamily="49" charset="-122"/>
            </a:endParaRPr>
          </a:p>
        </p:txBody>
      </p:sp>
      <p:sp>
        <p:nvSpPr>
          <p:cNvPr id="17" name="Left Arrow 14"/>
          <p:cNvSpPr/>
          <p:nvPr/>
        </p:nvSpPr>
        <p:spPr>
          <a:xfrm rot="2082652">
            <a:off x="7250740" y="4898038"/>
            <a:ext cx="622139" cy="3749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19" name="TextBox 35"/>
          <p:cNvSpPr txBox="1"/>
          <p:nvPr/>
        </p:nvSpPr>
        <p:spPr>
          <a:xfrm>
            <a:off x="5769282" y="3349000"/>
            <a:ext cx="1213699" cy="707886"/>
          </a:xfrm>
          <a:prstGeom prst="rect">
            <a:avLst/>
          </a:prstGeom>
          <a:noFill/>
          <a:ln w="38100">
            <a:solidFill>
              <a:schemeClr val="tx1"/>
            </a:solidFill>
          </a:ln>
        </p:spPr>
        <p:txBody>
          <a:bodyPr wrap="square" rtlCol="0">
            <a:spAutoFit/>
          </a:bodyPr>
          <a:lstStyle/>
          <a:p>
            <a:r>
              <a:rPr lang="zh-CN" altLang="en-US" dirty="0" smtClean="0">
                <a:latin typeface="楷体" panose="02010609060101010101" pitchFamily="49" charset="-122"/>
                <a:ea typeface="楷体" panose="02010609060101010101" pitchFamily="49" charset="-122"/>
              </a:rPr>
              <a:t>知识图谱生成系统</a:t>
            </a:r>
            <a:endParaRPr lang="en-US" dirty="0">
              <a:latin typeface="楷体" panose="02010609060101010101" pitchFamily="49" charset="-122"/>
              <a:ea typeface="楷体" panose="02010609060101010101" pitchFamily="49" charset="-122"/>
            </a:endParaRPr>
          </a:p>
        </p:txBody>
      </p:sp>
      <p:cxnSp>
        <p:nvCxnSpPr>
          <p:cNvPr id="20" name="Straight Arrow Connector 41"/>
          <p:cNvCxnSpPr/>
          <p:nvPr/>
        </p:nvCxnSpPr>
        <p:spPr>
          <a:xfrm flipH="1" flipV="1">
            <a:off x="7070872" y="3764548"/>
            <a:ext cx="930580" cy="81658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41"/>
          <p:cNvCxnSpPr/>
          <p:nvPr/>
        </p:nvCxnSpPr>
        <p:spPr>
          <a:xfrm flipH="1" flipV="1">
            <a:off x="5273175" y="3044156"/>
            <a:ext cx="448155" cy="32873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41"/>
          <p:cNvCxnSpPr/>
          <p:nvPr/>
        </p:nvCxnSpPr>
        <p:spPr>
          <a:xfrm flipH="1">
            <a:off x="6982981" y="2040499"/>
            <a:ext cx="746959"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41"/>
          <p:cNvCxnSpPr/>
          <p:nvPr/>
        </p:nvCxnSpPr>
        <p:spPr>
          <a:xfrm flipV="1">
            <a:off x="5158471" y="2367456"/>
            <a:ext cx="498482" cy="50356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2" name="TextBox 35"/>
          <p:cNvSpPr txBox="1"/>
          <p:nvPr/>
        </p:nvSpPr>
        <p:spPr>
          <a:xfrm>
            <a:off x="2612740" y="1372945"/>
            <a:ext cx="1060481" cy="707886"/>
          </a:xfrm>
          <a:prstGeom prst="rect">
            <a:avLst/>
          </a:prstGeom>
          <a:noFill/>
          <a:ln w="38100">
            <a:solidFill>
              <a:srgbClr val="3366FF"/>
            </a:solidFill>
          </a:ln>
        </p:spPr>
        <p:txBody>
          <a:bodyPr wrap="square" rtlCol="0">
            <a:spAutoFit/>
          </a:bodyPr>
          <a:lstStyle/>
          <a:p>
            <a:r>
              <a:rPr lang="zh-CN" altLang="en-US" dirty="0">
                <a:latin typeface="楷体" panose="02010609060101010101" pitchFamily="49" charset="-122"/>
                <a:ea typeface="楷体" panose="02010609060101010101" pitchFamily="49" charset="-122"/>
              </a:rPr>
              <a:t>个性化</a:t>
            </a:r>
            <a:r>
              <a:rPr lang="zh-CN" altLang="en-US" dirty="0" smtClean="0">
                <a:latin typeface="楷体" panose="02010609060101010101" pitchFamily="49" charset="-122"/>
                <a:ea typeface="楷体" panose="02010609060101010101" pitchFamily="49" charset="-122"/>
              </a:rPr>
              <a:t>推荐</a:t>
            </a:r>
            <a:endParaRPr lang="en-US" dirty="0">
              <a:latin typeface="楷体" panose="02010609060101010101" pitchFamily="49" charset="-122"/>
              <a:ea typeface="楷体" panose="02010609060101010101" pitchFamily="49" charset="-122"/>
            </a:endParaRPr>
          </a:p>
        </p:txBody>
      </p:sp>
      <p:cxnSp>
        <p:nvCxnSpPr>
          <p:cNvPr id="33" name="Straight Arrow Connector 41"/>
          <p:cNvCxnSpPr/>
          <p:nvPr/>
        </p:nvCxnSpPr>
        <p:spPr>
          <a:xfrm flipH="1" flipV="1">
            <a:off x="3673221" y="1595979"/>
            <a:ext cx="448155" cy="32873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4" name="TextBox 35"/>
          <p:cNvSpPr txBox="1"/>
          <p:nvPr/>
        </p:nvSpPr>
        <p:spPr>
          <a:xfrm>
            <a:off x="2751305" y="2517073"/>
            <a:ext cx="875890" cy="707886"/>
          </a:xfrm>
          <a:prstGeom prst="rect">
            <a:avLst/>
          </a:prstGeom>
          <a:noFill/>
          <a:ln w="38100">
            <a:solidFill>
              <a:srgbClr val="3366FF"/>
            </a:solidFill>
          </a:ln>
        </p:spPr>
        <p:txBody>
          <a:bodyPr wrap="square" rtlCol="0">
            <a:spAutoFit/>
          </a:bodyPr>
          <a:lstStyle/>
          <a:p>
            <a:r>
              <a:rPr lang="zh-CN" altLang="en-US" dirty="0" smtClean="0">
                <a:latin typeface="楷体" panose="02010609060101010101" pitchFamily="49" charset="-122"/>
                <a:ea typeface="楷体" panose="02010609060101010101" pitchFamily="49" charset="-122"/>
              </a:rPr>
              <a:t>知识导航</a:t>
            </a:r>
            <a:endParaRPr lang="en-US" dirty="0">
              <a:latin typeface="楷体" panose="02010609060101010101" pitchFamily="49" charset="-122"/>
              <a:ea typeface="楷体" panose="02010609060101010101" pitchFamily="49" charset="-122"/>
            </a:endParaRPr>
          </a:p>
        </p:txBody>
      </p:sp>
      <p:cxnSp>
        <p:nvCxnSpPr>
          <p:cNvPr id="35" name="Straight Arrow Connector 41"/>
          <p:cNvCxnSpPr/>
          <p:nvPr/>
        </p:nvCxnSpPr>
        <p:spPr>
          <a:xfrm flipH="1" flipV="1">
            <a:off x="3690151" y="2741369"/>
            <a:ext cx="315633" cy="273389"/>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37" name="TextBox 35"/>
          <p:cNvSpPr txBox="1"/>
          <p:nvPr/>
        </p:nvSpPr>
        <p:spPr>
          <a:xfrm>
            <a:off x="2751305" y="3661201"/>
            <a:ext cx="875890" cy="707886"/>
          </a:xfrm>
          <a:prstGeom prst="rect">
            <a:avLst/>
          </a:prstGeom>
          <a:noFill/>
          <a:ln w="38100">
            <a:solidFill>
              <a:srgbClr val="3366FF"/>
            </a:solidFill>
          </a:ln>
        </p:spPr>
        <p:txBody>
          <a:bodyPr wrap="square" rtlCol="0">
            <a:spAutoFit/>
          </a:bodyPr>
          <a:lstStyle/>
          <a:p>
            <a:r>
              <a:rPr lang="zh-CN" altLang="en-US" dirty="0" smtClean="0">
                <a:latin typeface="楷体" panose="02010609060101010101" pitchFamily="49" charset="-122"/>
                <a:ea typeface="楷体" panose="02010609060101010101" pitchFamily="49" charset="-122"/>
              </a:rPr>
              <a:t>知识</a:t>
            </a:r>
            <a:r>
              <a:rPr lang="zh-CN" altLang="en-US" dirty="0">
                <a:latin typeface="楷体" panose="02010609060101010101" pitchFamily="49" charset="-122"/>
                <a:ea typeface="楷体" panose="02010609060101010101" pitchFamily="49" charset="-122"/>
              </a:rPr>
              <a:t>检索</a:t>
            </a:r>
            <a:endParaRPr lang="en-US" dirty="0">
              <a:latin typeface="楷体" panose="02010609060101010101" pitchFamily="49" charset="-122"/>
              <a:ea typeface="楷体" panose="02010609060101010101" pitchFamily="49" charset="-122"/>
            </a:endParaRPr>
          </a:p>
        </p:txBody>
      </p:sp>
      <p:cxnSp>
        <p:nvCxnSpPr>
          <p:cNvPr id="38" name="Straight Arrow Connector 41"/>
          <p:cNvCxnSpPr/>
          <p:nvPr/>
        </p:nvCxnSpPr>
        <p:spPr>
          <a:xfrm flipH="1">
            <a:off x="3663557" y="3383173"/>
            <a:ext cx="371470" cy="44374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43" name="TextBox 35"/>
          <p:cNvSpPr txBox="1"/>
          <p:nvPr/>
        </p:nvSpPr>
        <p:spPr>
          <a:xfrm>
            <a:off x="5758576" y="1669222"/>
            <a:ext cx="1213699" cy="707886"/>
          </a:xfrm>
          <a:prstGeom prst="rect">
            <a:avLst/>
          </a:prstGeom>
          <a:noFill/>
          <a:ln w="38100">
            <a:solidFill>
              <a:schemeClr val="tx1"/>
            </a:solidFill>
          </a:ln>
        </p:spPr>
        <p:txBody>
          <a:bodyPr wrap="square" rtlCol="0">
            <a:spAutoFit/>
          </a:bodyPr>
          <a:lstStyle/>
          <a:p>
            <a:r>
              <a:rPr lang="zh-CN" altLang="en-US" dirty="0" smtClean="0">
                <a:latin typeface="楷体" panose="02010609060101010101" pitchFamily="49" charset="-122"/>
                <a:ea typeface="楷体" panose="02010609060101010101" pitchFamily="49" charset="-122"/>
              </a:rPr>
              <a:t>学生建模系统</a:t>
            </a:r>
            <a:endParaRPr lang="en-US" dirty="0">
              <a:latin typeface="楷体" panose="02010609060101010101" pitchFamily="49" charset="-122"/>
              <a:ea typeface="楷体" panose="02010609060101010101" pitchFamily="49" charset="-122"/>
            </a:endParaRPr>
          </a:p>
        </p:txBody>
      </p:sp>
      <p:cxnSp>
        <p:nvCxnSpPr>
          <p:cNvPr id="44" name="Straight Arrow Connector 41"/>
          <p:cNvCxnSpPr/>
          <p:nvPr/>
        </p:nvCxnSpPr>
        <p:spPr>
          <a:xfrm flipH="1" flipV="1">
            <a:off x="5331022" y="2040734"/>
            <a:ext cx="373683" cy="15766"/>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47" name="Oval 11"/>
          <p:cNvSpPr/>
          <p:nvPr/>
        </p:nvSpPr>
        <p:spPr>
          <a:xfrm>
            <a:off x="3968565" y="1819299"/>
            <a:ext cx="1416328" cy="7195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48" name="TextBox 12"/>
          <p:cNvSpPr txBox="1"/>
          <p:nvPr/>
        </p:nvSpPr>
        <p:spPr>
          <a:xfrm>
            <a:off x="4038619" y="2007399"/>
            <a:ext cx="1210588" cy="400110"/>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学生模型</a:t>
            </a:r>
            <a:endParaRPr lang="en-US" dirty="0" smtClean="0">
              <a:latin typeface="楷体" panose="02010609060101010101" pitchFamily="49" charset="-122"/>
              <a:ea typeface="楷体" panose="02010609060101010101" pitchFamily="49" charset="-122"/>
            </a:endParaRPr>
          </a:p>
        </p:txBody>
      </p:sp>
      <p:sp>
        <p:nvSpPr>
          <p:cNvPr id="49" name="Oval 11"/>
          <p:cNvSpPr/>
          <p:nvPr/>
        </p:nvSpPr>
        <p:spPr>
          <a:xfrm>
            <a:off x="3929542" y="2841645"/>
            <a:ext cx="1416328" cy="7195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50" name="TextBox 12"/>
          <p:cNvSpPr txBox="1"/>
          <p:nvPr/>
        </p:nvSpPr>
        <p:spPr>
          <a:xfrm>
            <a:off x="4023883" y="3008470"/>
            <a:ext cx="1210588" cy="400110"/>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知识图谱</a:t>
            </a:r>
            <a:endParaRPr lang="en-US" dirty="0" smtClean="0">
              <a:latin typeface="楷体" panose="02010609060101010101" pitchFamily="49" charset="-122"/>
              <a:ea typeface="楷体" panose="02010609060101010101" pitchFamily="49" charset="-122"/>
            </a:endParaRPr>
          </a:p>
        </p:txBody>
      </p:sp>
      <p:sp>
        <p:nvSpPr>
          <p:cNvPr id="52" name="文本框 51"/>
          <p:cNvSpPr txBox="1"/>
          <p:nvPr/>
        </p:nvSpPr>
        <p:spPr>
          <a:xfrm>
            <a:off x="657542" y="3944994"/>
            <a:ext cx="697627" cy="400110"/>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学生</a:t>
            </a:r>
          </a:p>
        </p:txBody>
      </p:sp>
      <p:sp>
        <p:nvSpPr>
          <p:cNvPr id="53" name="Freeform 83"/>
          <p:cNvSpPr/>
          <p:nvPr/>
        </p:nvSpPr>
        <p:spPr>
          <a:xfrm>
            <a:off x="4539541" y="611378"/>
            <a:ext cx="1032193" cy="1182263"/>
          </a:xfrm>
          <a:custGeom>
            <a:avLst/>
            <a:gdLst>
              <a:gd name="connsiteX0" fmla="*/ 6067 w 69129"/>
              <a:gd name="connsiteY0" fmla="*/ 457200 h 457200"/>
              <a:gd name="connsiteX1" fmla="*/ 6067 w 69129"/>
              <a:gd name="connsiteY1" fmla="*/ 189186 h 457200"/>
              <a:gd name="connsiteX2" fmla="*/ 69129 w 69129"/>
              <a:gd name="connsiteY2" fmla="*/ 0 h 457200"/>
            </a:gdLst>
            <a:ahLst/>
            <a:cxnLst>
              <a:cxn ang="0">
                <a:pos x="connsiteX0" y="connsiteY0"/>
              </a:cxn>
              <a:cxn ang="0">
                <a:pos x="connsiteX1" y="connsiteY1"/>
              </a:cxn>
              <a:cxn ang="0">
                <a:pos x="connsiteX2" y="connsiteY2"/>
              </a:cxn>
            </a:cxnLst>
            <a:rect l="l" t="t" r="r" b="b"/>
            <a:pathLst>
              <a:path w="69129" h="457200">
                <a:moveTo>
                  <a:pt x="6067" y="457200"/>
                </a:moveTo>
                <a:cubicBezTo>
                  <a:pt x="812" y="361293"/>
                  <a:pt x="-4443" y="265386"/>
                  <a:pt x="6067" y="189186"/>
                </a:cubicBezTo>
                <a:cubicBezTo>
                  <a:pt x="16577" y="112986"/>
                  <a:pt x="42853" y="56493"/>
                  <a:pt x="69129" y="0"/>
                </a:cubicBezTo>
              </a:path>
            </a:pathLst>
          </a:custGeom>
          <a:noFill/>
          <a:ln w="38100">
            <a:solidFill>
              <a:srgbClr val="FF0000"/>
            </a:solidFill>
            <a:prstDash val="sys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楷体" panose="02010609060101010101" pitchFamily="49" charset="-122"/>
              <a:ea typeface="楷体" panose="02010609060101010101" pitchFamily="49" charset="-122"/>
            </a:endParaRPr>
          </a:p>
        </p:txBody>
      </p:sp>
      <p:sp>
        <p:nvSpPr>
          <p:cNvPr id="55" name="TextBox 27"/>
          <p:cNvSpPr txBox="1"/>
          <p:nvPr/>
        </p:nvSpPr>
        <p:spPr>
          <a:xfrm>
            <a:off x="5571734" y="215895"/>
            <a:ext cx="1217000" cy="400110"/>
          </a:xfrm>
          <a:prstGeom prst="rect">
            <a:avLst/>
          </a:prstGeom>
          <a:noFill/>
          <a:ln w="25400">
            <a:solidFill>
              <a:srgbClr val="FF0000"/>
            </a:solidFill>
          </a:ln>
        </p:spPr>
        <p:txBody>
          <a:bodyPr wrap="none" rtlCol="0">
            <a:spAutoFit/>
          </a:bodyPr>
          <a:lstStyle/>
          <a:p>
            <a:r>
              <a:rPr lang="zh-CN" altLang="en-US" b="1" dirty="0" smtClean="0">
                <a:solidFill>
                  <a:srgbClr val="FF0000"/>
                </a:solidFill>
                <a:latin typeface="楷体" panose="02010609060101010101" pitchFamily="49" charset="-122"/>
                <a:ea typeface="楷体" panose="02010609060101010101" pitchFamily="49" charset="-122"/>
              </a:rPr>
              <a:t>学生评估</a:t>
            </a:r>
            <a:endParaRPr lang="en-US" altLang="zh-CN" b="1" dirty="0" smtClean="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05201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34" grpId="0" animBg="1"/>
      <p:bldP spid="37" grpId="0" animBg="1"/>
      <p:bldP spid="43" grpId="0" animBg="1"/>
      <p:bldP spid="47" grpId="0" animBg="1"/>
      <p:bldP spid="48" grpId="0"/>
      <p:bldP spid="49" grpId="0" animBg="1"/>
      <p:bldP spid="50" grpId="0"/>
      <p:bldP spid="53"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libri" panose="020F0502020204030204" pitchFamily="34" charset="0"/>
                <a:ea typeface="楷体" panose="02010609060101010101" pitchFamily="49" charset="-122"/>
              </a:rPr>
              <a:t>研究动机</a:t>
            </a:r>
            <a:endParaRPr lang="zh-CN" altLang="en-US" dirty="0">
              <a:latin typeface="Calibri" panose="020F0502020204030204" pitchFamily="34" charset="0"/>
              <a:ea typeface="楷体" panose="02010609060101010101" pitchFamily="49" charset="-122"/>
            </a:endParaRPr>
          </a:p>
        </p:txBody>
      </p:sp>
      <p:sp>
        <p:nvSpPr>
          <p:cNvPr id="3" name="内容占位符 2"/>
          <p:cNvSpPr>
            <a:spLocks noGrp="1"/>
          </p:cNvSpPr>
          <p:nvPr>
            <p:ph idx="1"/>
          </p:nvPr>
        </p:nvSpPr>
        <p:spPr>
          <a:xfrm>
            <a:off x="2003727" y="1808820"/>
            <a:ext cx="7197745" cy="4929188"/>
          </a:xfrm>
        </p:spPr>
        <p:txBody>
          <a:bodyPr/>
          <a:lstStyle/>
          <a:p>
            <a:r>
              <a:rPr lang="zh-CN" altLang="en-US" sz="2400" dirty="0" smtClean="0">
                <a:latin typeface="Calibri" panose="020F0502020204030204" pitchFamily="34" charset="0"/>
                <a:ea typeface="楷体" panose="02010609060101010101" pitchFamily="49" charset="-122"/>
              </a:rPr>
              <a:t>快要期末考试了，哪些内容我需要复习？</a:t>
            </a:r>
            <a:endParaRPr lang="en-US" altLang="zh-CN" sz="2400" dirty="0" smtClean="0">
              <a:latin typeface="Calibri" panose="020F0502020204030204" pitchFamily="34" charset="0"/>
              <a:ea typeface="楷体" panose="02010609060101010101" pitchFamily="49" charset="-122"/>
            </a:endParaRPr>
          </a:p>
          <a:p>
            <a:r>
              <a:rPr lang="zh-CN" altLang="en-US" sz="2400" dirty="0" smtClean="0">
                <a:latin typeface="Calibri" panose="020F0502020204030204" pitchFamily="34" charset="0"/>
                <a:ea typeface="楷体" panose="02010609060101010101" pitchFamily="49" charset="-122"/>
              </a:rPr>
              <a:t>二叉树我不太懂，应该复习哪一节？</a:t>
            </a:r>
            <a:endParaRPr lang="zh-CN" altLang="en-US" sz="2400" dirty="0">
              <a:latin typeface="Calibri" panose="020F0502020204030204" pitchFamily="34" charset="0"/>
              <a:ea typeface="楷体" panose="02010609060101010101" pitchFamily="49" charset="-122"/>
            </a:endParaRPr>
          </a:p>
        </p:txBody>
      </p:sp>
      <p:pic>
        <p:nvPicPr>
          <p:cNvPr id="4" name="Picture 24" descr="MCj041147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172" y="1655271"/>
            <a:ext cx="1340088" cy="99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663672" y="2685320"/>
            <a:ext cx="1210588" cy="400110"/>
          </a:xfrm>
          <a:prstGeom prst="rect">
            <a:avLst/>
          </a:prstGeom>
          <a:noFill/>
        </p:spPr>
        <p:txBody>
          <a:bodyPr wrap="none" rtlCol="0">
            <a:spAutoFit/>
          </a:bodyPr>
          <a:lstStyle/>
          <a:p>
            <a:r>
              <a:rPr lang="zh-CN" altLang="en-US" dirty="0" smtClean="0">
                <a:latin typeface="Calibri" panose="020F0502020204030204" pitchFamily="34" charset="0"/>
                <a:ea typeface="楷体" panose="02010609060101010101" pitchFamily="49" charset="-122"/>
              </a:rPr>
              <a:t>慕课学生</a:t>
            </a:r>
            <a:endParaRPr lang="zh-CN" altLang="en-US" dirty="0">
              <a:latin typeface="Calibri" panose="020F0502020204030204" pitchFamily="34" charset="0"/>
              <a:ea typeface="楷体" panose="02010609060101010101" pitchFamily="49" charset="-122"/>
            </a:endParaRPr>
          </a:p>
        </p:txBody>
      </p:sp>
      <p:pic>
        <p:nvPicPr>
          <p:cNvPr id="6" name="Picture 3" descr="C:\Program Files\Microsoft Office\MEDIA\CAGCAT10\j0195384.wmf"/>
          <p:cNvPicPr>
            <a:picLocks noChangeAspect="1" noChangeArrowheads="1"/>
          </p:cNvPicPr>
          <p:nvPr/>
        </p:nvPicPr>
        <p:blipFill>
          <a:blip r:embed="rId4" cstate="print"/>
          <a:srcRect/>
          <a:stretch>
            <a:fillRect/>
          </a:stretch>
        </p:blipFill>
        <p:spPr bwMode="auto">
          <a:xfrm>
            <a:off x="599894" y="4146828"/>
            <a:ext cx="1097724" cy="1123466"/>
          </a:xfrm>
          <a:prstGeom prst="rect">
            <a:avLst/>
          </a:prstGeom>
          <a:noFill/>
        </p:spPr>
      </p:pic>
      <p:sp>
        <p:nvSpPr>
          <p:cNvPr id="8" name="文本框 7"/>
          <p:cNvSpPr txBox="1"/>
          <p:nvPr/>
        </p:nvSpPr>
        <p:spPr>
          <a:xfrm>
            <a:off x="564167" y="5270294"/>
            <a:ext cx="1210588" cy="400110"/>
          </a:xfrm>
          <a:prstGeom prst="rect">
            <a:avLst/>
          </a:prstGeom>
          <a:noFill/>
        </p:spPr>
        <p:txBody>
          <a:bodyPr wrap="none" rtlCol="0">
            <a:spAutoFit/>
          </a:bodyPr>
          <a:lstStyle/>
          <a:p>
            <a:r>
              <a:rPr lang="zh-CN" altLang="en-US" dirty="0" smtClean="0">
                <a:latin typeface="Calibri" panose="020F0502020204030204" pitchFamily="34" charset="0"/>
                <a:ea typeface="楷体" panose="02010609060101010101" pitchFamily="49" charset="-122"/>
              </a:rPr>
              <a:t>慕课老师</a:t>
            </a:r>
            <a:endParaRPr lang="zh-CN" altLang="en-US" dirty="0">
              <a:latin typeface="Calibri" panose="020F0502020204030204" pitchFamily="34" charset="0"/>
              <a:ea typeface="楷体" panose="02010609060101010101" pitchFamily="49" charset="-122"/>
            </a:endParaRPr>
          </a:p>
        </p:txBody>
      </p:sp>
      <p:sp>
        <p:nvSpPr>
          <p:cNvPr id="9" name="内容占位符 2"/>
          <p:cNvSpPr txBox="1">
            <a:spLocks/>
          </p:cNvSpPr>
          <p:nvPr/>
        </p:nvSpPr>
        <p:spPr bwMode="auto">
          <a:xfrm>
            <a:off x="2003727" y="4005064"/>
            <a:ext cx="7449774"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400" kern="0" dirty="0" smtClean="0">
                <a:latin typeface="Calibri" panose="020F0502020204030204" pitchFamily="34" charset="0"/>
                <a:ea typeface="楷体" panose="02010609060101010101" pitchFamily="49" charset="-122"/>
              </a:rPr>
              <a:t>这周</a:t>
            </a:r>
            <a:r>
              <a:rPr lang="en-US" altLang="zh-CN" sz="2400" kern="0" dirty="0" smtClean="0">
                <a:latin typeface="Calibri" panose="020F0502020204030204" pitchFamily="34" charset="0"/>
                <a:ea typeface="楷体" panose="02010609060101010101" pitchFamily="49" charset="-122"/>
              </a:rPr>
              <a:t>KMP</a:t>
            </a:r>
            <a:r>
              <a:rPr lang="zh-CN" altLang="en-US" sz="2400" kern="0" dirty="0" smtClean="0">
                <a:latin typeface="Calibri" panose="020F0502020204030204" pitchFamily="34" charset="0"/>
                <a:ea typeface="楷体" panose="02010609060101010101" pitchFamily="49" charset="-122"/>
              </a:rPr>
              <a:t>算法的内容，同学们都学会了吗？</a:t>
            </a:r>
            <a:endParaRPr lang="en-US" altLang="zh-CN" sz="2400" kern="0" dirty="0" smtClean="0">
              <a:latin typeface="Calibri" panose="020F0502020204030204" pitchFamily="34" charset="0"/>
              <a:ea typeface="楷体" panose="02010609060101010101" pitchFamily="49" charset="-122"/>
            </a:endParaRPr>
          </a:p>
          <a:p>
            <a:r>
              <a:rPr lang="zh-CN" altLang="en-US" sz="2400" kern="0" dirty="0" smtClean="0">
                <a:latin typeface="Calibri" panose="020F0502020204030204" pitchFamily="34" charset="0"/>
                <a:ea typeface="楷体" panose="02010609060101010101" pitchFamily="49" charset="-122"/>
              </a:rPr>
              <a:t>我准备额外添加一节习题巩固课，需要讲解哪些内容呢？</a:t>
            </a:r>
            <a:endParaRPr lang="en-US" altLang="zh-CN" sz="2400" kern="0" dirty="0" smtClean="0">
              <a:latin typeface="Calibri" panose="020F0502020204030204" pitchFamily="34" charset="0"/>
              <a:ea typeface="楷体" panose="02010609060101010101" pitchFamily="49" charset="-122"/>
            </a:endParaRPr>
          </a:p>
          <a:p>
            <a:r>
              <a:rPr lang="zh-CN" altLang="en-US" sz="2400" kern="0" dirty="0" smtClean="0">
                <a:latin typeface="Calibri" panose="020F0502020204030204" pitchFamily="34" charset="0"/>
                <a:ea typeface="楷体" panose="02010609060101010101" pitchFamily="49" charset="-122"/>
              </a:rPr>
              <a:t>我的课程哪些同学跟不上啊？我想给他们发邮件沟通一下。</a:t>
            </a:r>
            <a:endParaRPr lang="zh-CN" altLang="en-US" sz="2400" kern="0"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37955952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Calibri" panose="020F0502020204030204" pitchFamily="34" charset="0"/>
                <a:ea typeface="楷体" panose="02010609060101010101" pitchFamily="49" charset="-122"/>
              </a:rPr>
              <a:t>问题定义</a:t>
            </a:r>
            <a:endParaRPr lang="zh-CN" altLang="en-US" dirty="0">
              <a:latin typeface="Calibri" panose="020F0502020204030204" pitchFamily="34" charset="0"/>
              <a:ea typeface="楷体" panose="02010609060101010101" pitchFamily="49" charset="-122"/>
            </a:endParaRPr>
          </a:p>
        </p:txBody>
      </p:sp>
      <p:sp>
        <p:nvSpPr>
          <p:cNvPr id="3" name="内容占位符 2"/>
          <p:cNvSpPr>
            <a:spLocks noGrp="1"/>
          </p:cNvSpPr>
          <p:nvPr>
            <p:ph idx="1"/>
          </p:nvPr>
        </p:nvSpPr>
        <p:spPr/>
        <p:txBody>
          <a:bodyPr/>
          <a:lstStyle/>
          <a:p>
            <a:r>
              <a:rPr lang="zh-CN" altLang="en-US" dirty="0" smtClean="0">
                <a:latin typeface="Calibri" panose="020F0502020204030204" pitchFamily="34" charset="0"/>
                <a:ea typeface="楷体" panose="02010609060101010101" pitchFamily="49" charset="-122"/>
              </a:rPr>
              <a:t>基于知识点的慕课学生评估</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计算慕课学生掌握知识点的概率</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反应知识点掌握状况</a:t>
            </a:r>
            <a:endParaRPr lang="en-US" altLang="zh-CN" dirty="0" smtClean="0">
              <a:latin typeface="Calibri" panose="020F0502020204030204" pitchFamily="34" charset="0"/>
              <a:ea typeface="楷体" panose="02010609060101010101" pitchFamily="49" charset="-122"/>
            </a:endParaRPr>
          </a:p>
          <a:p>
            <a:pPr lvl="1"/>
            <a:endParaRPr lang="en-US" altLang="zh-CN" dirty="0" smtClean="0">
              <a:latin typeface="Calibri" panose="020F0502020204030204" pitchFamily="34" charset="0"/>
              <a:ea typeface="楷体" panose="02010609060101010101" pitchFamily="49" charset="-122"/>
            </a:endParaRPr>
          </a:p>
          <a:p>
            <a:r>
              <a:rPr lang="zh-CN" altLang="en-US" dirty="0" smtClean="0">
                <a:latin typeface="Calibri" panose="020F0502020204030204" pitchFamily="34" charset="0"/>
                <a:ea typeface="楷体" panose="02010609060101010101" pitchFamily="49" charset="-122"/>
              </a:rPr>
              <a:t>传统的学生评估</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使用总分评价</a:t>
            </a:r>
            <a:endParaRPr lang="en-US" altLang="zh-CN" dirty="0" smtClean="0">
              <a:latin typeface="Calibri" panose="020F0502020204030204" pitchFamily="34" charset="0"/>
              <a:ea typeface="楷体" panose="02010609060101010101" pitchFamily="49" charset="-122"/>
            </a:endParaRPr>
          </a:p>
          <a:p>
            <a:pPr lvl="1"/>
            <a:r>
              <a:rPr lang="zh-CN" altLang="en-US" dirty="0" smtClean="0">
                <a:latin typeface="Calibri" panose="020F0502020204030204" pitchFamily="34" charset="0"/>
                <a:ea typeface="楷体" panose="02010609060101010101" pitchFamily="49" charset="-122"/>
              </a:rPr>
              <a:t>反应总体成绩</a:t>
            </a:r>
            <a:endParaRPr lang="en-US" altLang="zh-CN" dirty="0" smtClean="0">
              <a:latin typeface="Calibri" panose="020F0502020204030204" pitchFamily="34" charset="0"/>
              <a:ea typeface="楷体" panose="02010609060101010101" pitchFamily="49" charset="-122"/>
            </a:endParaRPr>
          </a:p>
          <a:p>
            <a:pPr marL="457200" lvl="1" indent="0">
              <a:buNone/>
            </a:pPr>
            <a:endParaRPr lang="en-US" altLang="zh-CN" dirty="0" smtClean="0">
              <a:latin typeface="Calibri" panose="020F0502020204030204" pitchFamily="34" charset="0"/>
              <a:ea typeface="楷体" panose="02010609060101010101" pitchFamily="49" charset="-122"/>
            </a:endParaRPr>
          </a:p>
          <a:p>
            <a:endParaRPr lang="zh-CN" altLang="en-US" dirty="0">
              <a:latin typeface="Calibri" panose="020F0502020204030204" pitchFamily="34" charset="0"/>
              <a:ea typeface="楷体" panose="02010609060101010101" pitchFamily="49" charset="-122"/>
            </a:endParaRPr>
          </a:p>
        </p:txBody>
      </p:sp>
    </p:spTree>
    <p:extLst>
      <p:ext uri="{BB962C8B-B14F-4D97-AF65-F5344CB8AC3E}">
        <p14:creationId xmlns:p14="http://schemas.microsoft.com/office/powerpoint/2010/main" val="408820410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58972</TotalTime>
  <Words>3606</Words>
  <Application>Microsoft Office PowerPoint</Application>
  <PresentationFormat>A4 纸张(210x297 毫米)</PresentationFormat>
  <Paragraphs>381</Paragraphs>
  <Slides>35</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MS PGothic</vt:lpstr>
      <vt:lpstr>楷体</vt:lpstr>
      <vt:lpstr>宋体</vt:lpstr>
      <vt:lpstr>Arial</vt:lpstr>
      <vt:lpstr>Calibri</vt:lpstr>
      <vt:lpstr>Times New Roman</vt:lpstr>
      <vt:lpstr>Wingdings</vt:lpstr>
      <vt:lpstr>Default Design</vt:lpstr>
      <vt:lpstr>大规模在线开放课程中的 学生评估算法及应用</vt:lpstr>
      <vt:lpstr>大纲</vt:lpstr>
      <vt:lpstr>大纲</vt:lpstr>
      <vt:lpstr>研究背景</vt:lpstr>
      <vt:lpstr>主要挑战</vt:lpstr>
      <vt:lpstr>慕课现状</vt:lpstr>
      <vt:lpstr>慕课智能化</vt:lpstr>
      <vt:lpstr>研究动机</vt:lpstr>
      <vt:lpstr>问题定义</vt:lpstr>
      <vt:lpstr>基金支持</vt:lpstr>
      <vt:lpstr>大纲</vt:lpstr>
      <vt:lpstr>学生评估相关研究</vt:lpstr>
      <vt:lpstr>知识跟踪模型介绍</vt:lpstr>
      <vt:lpstr>BKT相关研究</vt:lpstr>
      <vt:lpstr>大纲</vt:lpstr>
      <vt:lpstr>研究方法——定义知识点</vt:lpstr>
      <vt:lpstr>研究方法</vt:lpstr>
      <vt:lpstr>测验提交的相关性</vt:lpstr>
      <vt:lpstr>研究方法</vt:lpstr>
      <vt:lpstr>大纲</vt:lpstr>
      <vt:lpstr>数据及评价指标</vt:lpstr>
      <vt:lpstr>模型效果</vt:lpstr>
      <vt:lpstr>Historical-BKT 参数分析</vt:lpstr>
      <vt:lpstr>大纲</vt:lpstr>
      <vt:lpstr>系统设计与实现</vt:lpstr>
      <vt:lpstr>课程知识点提取</vt:lpstr>
      <vt:lpstr>系统架构</vt:lpstr>
      <vt:lpstr>界面展示</vt:lpstr>
      <vt:lpstr>界面展示</vt:lpstr>
      <vt:lpstr>界面展示</vt:lpstr>
      <vt:lpstr>大纲</vt:lpstr>
      <vt:lpstr>总结与展望</vt:lpstr>
      <vt:lpstr>参考文献</vt:lpstr>
      <vt:lpstr>研究生期间参与的科研工作</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Web社会网络的信息理论及其在舆情分析中的应用</dc:title>
  <dc:creator>Jie Tang</dc:creator>
  <cp:lastModifiedBy>Xiaofan</cp:lastModifiedBy>
  <cp:revision>2734</cp:revision>
  <cp:lastPrinted>2013-06-26T14:48:19Z</cp:lastPrinted>
  <dcterms:created xsi:type="dcterms:W3CDTF">2006-10-23T13:46:31Z</dcterms:created>
  <dcterms:modified xsi:type="dcterms:W3CDTF">2017-05-22T02:21:53Z</dcterms:modified>
</cp:coreProperties>
</file>