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0"/>
  </p:notesMasterIdLst>
  <p:handoutMasterIdLst>
    <p:handoutMasterId r:id="rId21"/>
  </p:handoutMasterIdLst>
  <p:sldIdLst>
    <p:sldId id="256" r:id="rId2"/>
    <p:sldId id="257" r:id="rId3"/>
    <p:sldId id="258" r:id="rId4"/>
    <p:sldId id="259" r:id="rId5"/>
    <p:sldId id="272" r:id="rId6"/>
    <p:sldId id="261" r:id="rId7"/>
    <p:sldId id="262" r:id="rId8"/>
    <p:sldId id="276" r:id="rId9"/>
    <p:sldId id="263" r:id="rId10"/>
    <p:sldId id="264" r:id="rId11"/>
    <p:sldId id="274" r:id="rId12"/>
    <p:sldId id="266" r:id="rId13"/>
    <p:sldId id="277" r:id="rId14"/>
    <p:sldId id="280" r:id="rId15"/>
    <p:sldId id="278" r:id="rId16"/>
    <p:sldId id="279" r:id="rId17"/>
    <p:sldId id="269"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99CCFF"/>
    <a:srgbClr val="FEFBB8"/>
    <a:srgbClr val="CCECFF"/>
    <a:srgbClr val="FFFF99"/>
    <a:srgbClr val="E6EB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76799" autoAdjust="0"/>
  </p:normalViewPr>
  <p:slideViewPr>
    <p:cSldViewPr snapToGrid="0">
      <p:cViewPr varScale="1">
        <p:scale>
          <a:sx n="57" d="100"/>
          <a:sy n="57" d="100"/>
        </p:scale>
        <p:origin x="1224" y="42"/>
      </p:cViewPr>
      <p:guideLst/>
    </p:cSldViewPr>
  </p:slideViewPr>
  <p:notesTextViewPr>
    <p:cViewPr>
      <p:scale>
        <a:sx n="1" d="1"/>
        <a:sy n="1" d="1"/>
      </p:scale>
      <p:origin x="0" y="0"/>
    </p:cViewPr>
  </p:notesText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ADBEE2-A3DE-42E4-8BED-E0246C1B891B}" type="datetimeFigureOut">
              <a:rPr lang="zh-CN" altLang="en-US" smtClean="0"/>
              <a:t>2017/6/16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772F6-423F-478D-B3DD-39107E08AC04}" type="slidenum">
              <a:rPr lang="zh-CN" altLang="en-US" smtClean="0"/>
              <a:t>‹#›</a:t>
            </a:fld>
            <a:endParaRPr lang="zh-CN" altLang="en-US"/>
          </a:p>
        </p:txBody>
      </p:sp>
    </p:spTree>
    <p:extLst>
      <p:ext uri="{BB962C8B-B14F-4D97-AF65-F5344CB8AC3E}">
        <p14:creationId xmlns:p14="http://schemas.microsoft.com/office/powerpoint/2010/main" val="652099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E3AAA-8042-4E68-9069-04BA6A3A0CED}" type="datetimeFigureOut">
              <a:rPr lang="zh-CN" altLang="en-US" smtClean="0"/>
              <a:t>2017/6/16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3762E-A3BB-4BD7-8E8A-63E63E196E28}" type="slidenum">
              <a:rPr lang="zh-CN" altLang="en-US" smtClean="0"/>
              <a:t>‹#›</a:t>
            </a:fld>
            <a:endParaRPr lang="zh-CN" altLang="en-US"/>
          </a:p>
        </p:txBody>
      </p:sp>
    </p:spTree>
    <p:extLst>
      <p:ext uri="{BB962C8B-B14F-4D97-AF65-F5344CB8AC3E}">
        <p14:creationId xmlns:p14="http://schemas.microsoft.com/office/powerpoint/2010/main" val="181393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随着互联网教育的不断发展，大规模开放在线课程已经成为学生最流行的自学方式之一。</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不论是国外的</a:t>
            </a:r>
            <a:r>
              <a:rPr lang="en-US" altLang="zh-CN" sz="1200" kern="1200" dirty="0" smtClean="0">
                <a:solidFill>
                  <a:schemeClr val="tx1"/>
                </a:solidFill>
                <a:effectLst/>
                <a:latin typeface="+mn-lt"/>
                <a:ea typeface="+mn-ea"/>
                <a:cs typeface="+mn-cs"/>
              </a:rPr>
              <a:t>Coursera</a:t>
            </a:r>
            <a:r>
              <a:rPr lang="zh-CN" altLang="en-US" sz="1200" kern="1200" dirty="0" smtClean="0">
                <a:solidFill>
                  <a:schemeClr val="tx1"/>
                </a:solidFill>
                <a:effectLst/>
                <a:latin typeface="+mn-lt"/>
                <a:ea typeface="+mn-ea"/>
                <a:cs typeface="+mn-cs"/>
              </a:rPr>
              <a:t>平台，还是国内的中国大学</a:t>
            </a:r>
            <a:r>
              <a:rPr lang="en-US" altLang="zh-CN" sz="1200" kern="1200" dirty="0" smtClean="0">
                <a:solidFill>
                  <a:schemeClr val="tx1"/>
                </a:solidFill>
                <a:effectLst/>
                <a:latin typeface="+mn-lt"/>
                <a:ea typeface="+mn-ea"/>
                <a:cs typeface="+mn-cs"/>
              </a:rPr>
              <a:t>MOOC</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平台</a:t>
            </a:r>
            <a:r>
              <a:rPr lang="zh-CN" altLang="en-US" sz="1200" kern="1200" dirty="0" smtClean="0">
                <a:solidFill>
                  <a:schemeClr val="tx1"/>
                </a:solidFill>
                <a:effectLst/>
                <a:latin typeface="+mn-lt"/>
                <a:ea typeface="+mn-ea"/>
                <a:cs typeface="+mn-cs"/>
              </a:rPr>
              <a:t>上</a:t>
            </a:r>
            <a:r>
              <a:rPr lang="zh-CN" altLang="zh-CN" sz="1200" kern="1200" dirty="0" smtClean="0">
                <a:solidFill>
                  <a:schemeClr val="tx1"/>
                </a:solidFill>
                <a:effectLst/>
                <a:latin typeface="+mn-lt"/>
                <a:ea typeface="+mn-ea"/>
                <a:cs typeface="+mn-cs"/>
              </a:rPr>
              <a:t>的课程越来越多</a:t>
            </a:r>
            <a:r>
              <a:rPr lang="zh-CN" altLang="en-US" sz="1200" kern="1200" dirty="0" smtClean="0">
                <a:solidFill>
                  <a:schemeClr val="tx1"/>
                </a:solidFill>
                <a:effectLst/>
                <a:latin typeface="+mn-lt"/>
                <a:ea typeface="+mn-ea"/>
                <a:cs typeface="+mn-cs"/>
              </a:rPr>
              <a:t>，吸引了</a:t>
            </a:r>
            <a:r>
              <a:rPr lang="zh-CN" altLang="zh-CN" sz="1200" kern="1200" dirty="0" smtClean="0">
                <a:solidFill>
                  <a:schemeClr val="tx1"/>
                </a:solidFill>
                <a:effectLst/>
                <a:latin typeface="+mn-lt"/>
                <a:ea typeface="+mn-ea"/>
                <a:cs typeface="+mn-cs"/>
              </a:rPr>
              <a:t>大量学生上网学习</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相比于传统的远程教育，</a:t>
            </a:r>
            <a:r>
              <a:rPr lang="en-US" altLang="zh-CN" sz="1200" kern="1200" dirty="0" smtClean="0">
                <a:solidFill>
                  <a:schemeClr val="tx1"/>
                </a:solidFill>
                <a:effectLst/>
                <a:latin typeface="+mn-lt"/>
                <a:ea typeface="+mn-ea"/>
                <a:cs typeface="+mn-cs"/>
              </a:rPr>
              <a:t>MOOC</a:t>
            </a:r>
            <a:r>
              <a:rPr lang="zh-CN" altLang="en-US" sz="1200" kern="1200" dirty="0" smtClean="0">
                <a:solidFill>
                  <a:schemeClr val="tx1"/>
                </a:solidFill>
                <a:effectLst/>
                <a:latin typeface="+mn-lt"/>
                <a:ea typeface="+mn-ea"/>
                <a:cs typeface="+mn-cs"/>
              </a:rPr>
              <a:t>能够提供更丰富、更全面的教学资源</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学生可以通过观看视频来</a:t>
            </a:r>
            <a:r>
              <a:rPr lang="zh-CN" altLang="en-US" dirty="0" smtClean="0"/>
              <a:t>学习新的知识</a:t>
            </a:r>
            <a:r>
              <a:rPr lang="en-US" altLang="zh-CN" dirty="0" smtClean="0"/>
              <a:t/>
            </a:r>
            <a:br>
              <a:rPr lang="en-US" altLang="zh-CN" dirty="0" smtClean="0"/>
            </a:br>
            <a:r>
              <a:rPr lang="zh-CN" altLang="en-US" dirty="0" smtClean="0"/>
              <a:t>通过尝试测验、互评作业来巩固这些新学到的知识</a:t>
            </a:r>
            <a:endParaRPr lang="en-US" altLang="zh-CN" dirty="0" smtClean="0"/>
          </a:p>
          <a:p>
            <a:r>
              <a:rPr lang="zh-CN" altLang="en-US" dirty="0" smtClean="0"/>
              <a:t>还可以通过在线论坛，与其他学生相互交流，答疑解惑</a:t>
            </a:r>
            <a:endParaRPr lang="zh-CN" altLang="en-US" dirty="0"/>
          </a:p>
        </p:txBody>
      </p:sp>
      <p:sp>
        <p:nvSpPr>
          <p:cNvPr id="4" name="灯片编号占位符 3"/>
          <p:cNvSpPr>
            <a:spLocks noGrp="1"/>
          </p:cNvSpPr>
          <p:nvPr>
            <p:ph type="sldNum" sz="quarter" idx="10"/>
          </p:nvPr>
        </p:nvSpPr>
        <p:spPr/>
        <p:txBody>
          <a:bodyPr/>
          <a:lstStyle/>
          <a:p>
            <a:fld id="{5EB3762E-A3BB-4BD7-8E8A-63E63E196E28}" type="slidenum">
              <a:rPr lang="zh-CN" altLang="en-US" smtClean="0"/>
              <a:t>3</a:t>
            </a:fld>
            <a:endParaRPr lang="zh-CN" altLang="en-US"/>
          </a:p>
        </p:txBody>
      </p:sp>
    </p:spTree>
    <p:extLst>
      <p:ext uri="{BB962C8B-B14F-4D97-AF65-F5344CB8AC3E}">
        <p14:creationId xmlns:p14="http://schemas.microsoft.com/office/powerpoint/2010/main" val="2646286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本工作提出的算法能够优于其余基准算法（尤其是词袋模型和</a:t>
            </a:r>
            <a:r>
              <a:rPr lang="en-US" altLang="zh-CN" sz="1200" kern="1200" dirty="0" smtClean="0">
                <a:solidFill>
                  <a:schemeClr val="tx1"/>
                </a:solidFill>
                <a:effectLst/>
                <a:latin typeface="+mn-lt"/>
                <a:ea typeface="+mn-ea"/>
                <a:cs typeface="+mn-cs"/>
              </a:rPr>
              <a:t>TF-IDF</a:t>
            </a:r>
            <a:r>
              <a:rPr lang="zh-CN" altLang="zh-CN" sz="1200" kern="1200" dirty="0" smtClean="0">
                <a:solidFill>
                  <a:schemeClr val="tx1"/>
                </a:solidFill>
                <a:effectLst/>
                <a:latin typeface="+mn-lt"/>
                <a:ea typeface="+mn-ea"/>
                <a:cs typeface="+mn-cs"/>
              </a:rPr>
              <a:t>）的可能原因有：</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PageRank</a:t>
            </a:r>
            <a:r>
              <a:rPr lang="zh-CN" altLang="zh-CN" sz="1200" kern="1200" dirty="0" smtClean="0">
                <a:solidFill>
                  <a:schemeClr val="tx1"/>
                </a:solidFill>
                <a:effectLst/>
                <a:latin typeface="+mn-lt"/>
                <a:ea typeface="+mn-ea"/>
                <a:cs typeface="+mn-cs"/>
              </a:rPr>
              <a:t>利用了词与词之间的关系，因此，一个单词即使不是频繁出现，但只要周围都是一些重要的概念，同样可以得到较高的重要性；</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）将之前章节的词图与本章节的词图加权组合，能够使词与词之间的关系更完整、更准确，因为某些之前章节已经讲解过的但却重要的知识点在本章节会被一笔带过；</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）转换函数减少了</a:t>
            </a:r>
            <a:r>
              <a:rPr lang="en-US" altLang="zh-CN" sz="1200" kern="1200" dirty="0" smtClean="0">
                <a:solidFill>
                  <a:schemeClr val="tx1"/>
                </a:solidFill>
                <a:effectLst/>
                <a:latin typeface="+mn-lt"/>
                <a:ea typeface="+mn-ea"/>
                <a:cs typeface="+mn-cs"/>
              </a:rPr>
              <a:t>PageRank</a:t>
            </a:r>
            <a:r>
              <a:rPr lang="zh-CN" altLang="zh-CN" sz="1200" kern="1200" dirty="0" smtClean="0">
                <a:solidFill>
                  <a:schemeClr val="tx1"/>
                </a:solidFill>
                <a:effectLst/>
                <a:latin typeface="+mn-lt"/>
                <a:ea typeface="+mn-ea"/>
                <a:cs typeface="+mn-cs"/>
              </a:rPr>
              <a:t>值与真实重要性之间的偏差，这样就能避免某个单词在知识点中出现的概率决定了知识点重要性的情况。</a:t>
            </a:r>
          </a:p>
          <a:p>
            <a:endParaRPr lang="zh-CN" altLang="en-US" dirty="0"/>
          </a:p>
        </p:txBody>
      </p:sp>
      <p:sp>
        <p:nvSpPr>
          <p:cNvPr id="4" name="灯片编号占位符 3"/>
          <p:cNvSpPr>
            <a:spLocks noGrp="1"/>
          </p:cNvSpPr>
          <p:nvPr>
            <p:ph type="sldNum" sz="quarter" idx="10"/>
          </p:nvPr>
        </p:nvSpPr>
        <p:spPr/>
        <p:txBody>
          <a:bodyPr/>
          <a:lstStyle/>
          <a:p>
            <a:fld id="{5EB3762E-A3BB-4BD7-8E8A-63E63E196E28}" type="slidenum">
              <a:rPr lang="zh-CN" altLang="en-US" smtClean="0"/>
              <a:t>13</a:t>
            </a:fld>
            <a:endParaRPr lang="zh-CN" altLang="en-US"/>
          </a:p>
        </p:txBody>
      </p:sp>
    </p:spTree>
    <p:extLst>
      <p:ext uri="{BB962C8B-B14F-4D97-AF65-F5344CB8AC3E}">
        <p14:creationId xmlns:p14="http://schemas.microsoft.com/office/powerpoint/2010/main" val="2853609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图中还可以看到一个有趣的现象，当</a:t>
            </a:r>
            <a:r>
              <a:rPr lang="en-US" altLang="zh-CN" sz="1200" kern="1200" dirty="0" smtClean="0">
                <a:solidFill>
                  <a:schemeClr val="tx1"/>
                </a:solidFill>
                <a:effectLst/>
                <a:latin typeface="+mn-lt"/>
                <a:ea typeface="+mn-ea"/>
                <a:cs typeface="+mn-cs"/>
              </a:rPr>
              <a:t>α</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0.05</a:t>
            </a:r>
            <a:r>
              <a:rPr lang="zh-CN" altLang="zh-CN" sz="1200" kern="1200" dirty="0" smtClean="0">
                <a:solidFill>
                  <a:schemeClr val="tx1"/>
                </a:solidFill>
                <a:effectLst/>
                <a:latin typeface="+mn-lt"/>
                <a:ea typeface="+mn-ea"/>
                <a:cs typeface="+mn-cs"/>
              </a:rPr>
              <a:t>升至</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时，对于使用了转换函数的三种算法来说，性能呈现递减的趋势，但如果直接使用计算得到的</a:t>
            </a:r>
            <a:r>
              <a:rPr lang="en-US" altLang="zh-CN" sz="1200" kern="1200" dirty="0" smtClean="0">
                <a:solidFill>
                  <a:schemeClr val="tx1"/>
                </a:solidFill>
                <a:effectLst/>
                <a:latin typeface="+mn-lt"/>
                <a:ea typeface="+mn-ea"/>
                <a:cs typeface="+mn-cs"/>
              </a:rPr>
              <a:t>PageRank</a:t>
            </a:r>
            <a:r>
              <a:rPr lang="zh-CN" altLang="zh-CN" sz="1200" kern="1200" dirty="0" smtClean="0">
                <a:solidFill>
                  <a:schemeClr val="tx1"/>
                </a:solidFill>
                <a:effectLst/>
                <a:latin typeface="+mn-lt"/>
                <a:ea typeface="+mn-ea"/>
                <a:cs typeface="+mn-cs"/>
              </a:rPr>
              <a:t>值，则算法性能基本保持不变，除了在</a:t>
            </a:r>
            <a:r>
              <a:rPr lang="en-US" altLang="zh-CN" sz="1200" kern="1200" dirty="0" smtClean="0">
                <a:solidFill>
                  <a:schemeClr val="tx1"/>
                </a:solidFill>
                <a:effectLst/>
                <a:latin typeface="+mn-lt"/>
                <a:ea typeface="+mn-ea"/>
                <a:cs typeface="+mn-cs"/>
              </a:rPr>
              <a:t>α=1.00</a:t>
            </a:r>
            <a:r>
              <a:rPr lang="zh-CN" altLang="zh-CN" sz="1200" kern="1200" dirty="0" smtClean="0">
                <a:solidFill>
                  <a:schemeClr val="tx1"/>
                </a:solidFill>
                <a:effectLst/>
                <a:latin typeface="+mn-lt"/>
                <a:ea typeface="+mn-ea"/>
                <a:cs typeface="+mn-cs"/>
              </a:rPr>
              <a:t>时有一个较大的提升。因此，在表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的实验结果展示中，对于使用转换函数的算法，</a:t>
            </a:r>
            <a:r>
              <a:rPr lang="en-US" altLang="zh-CN" sz="1200" kern="1200" dirty="0" smtClean="0">
                <a:solidFill>
                  <a:schemeClr val="tx1"/>
                </a:solidFill>
                <a:effectLst/>
                <a:latin typeface="+mn-lt"/>
                <a:ea typeface="+mn-ea"/>
                <a:cs typeface="+mn-cs"/>
              </a:rPr>
              <a:t>α</a:t>
            </a:r>
            <a:r>
              <a:rPr lang="zh-CN" altLang="zh-CN" sz="1200" kern="1200" dirty="0" smtClean="0">
                <a:solidFill>
                  <a:schemeClr val="tx1"/>
                </a:solidFill>
                <a:effectLst/>
                <a:latin typeface="+mn-lt"/>
                <a:ea typeface="+mn-ea"/>
                <a:cs typeface="+mn-cs"/>
              </a:rPr>
              <a:t>预设为</a:t>
            </a:r>
            <a:r>
              <a:rPr lang="en-US" altLang="zh-CN" sz="1200" kern="1200" dirty="0" smtClean="0">
                <a:solidFill>
                  <a:schemeClr val="tx1"/>
                </a:solidFill>
                <a:effectLst/>
                <a:latin typeface="+mn-lt"/>
                <a:ea typeface="+mn-ea"/>
                <a:cs typeface="+mn-cs"/>
              </a:rPr>
              <a:t>0.05</a:t>
            </a:r>
            <a:r>
              <a:rPr lang="zh-CN" altLang="zh-CN" sz="1200" kern="1200" dirty="0" smtClean="0">
                <a:solidFill>
                  <a:schemeClr val="tx1"/>
                </a:solidFill>
                <a:effectLst/>
                <a:latin typeface="+mn-lt"/>
                <a:ea typeface="+mn-ea"/>
                <a:cs typeface="+mn-cs"/>
              </a:rPr>
              <a:t>，对于没有使用转换函数的算法（</a:t>
            </a:r>
            <a:r>
              <a:rPr lang="en-US" altLang="zh-CN" sz="1200" kern="1200" dirty="0" smtClean="0">
                <a:solidFill>
                  <a:schemeClr val="tx1"/>
                </a:solidFill>
                <a:effectLst/>
                <a:latin typeface="+mn-lt"/>
                <a:ea typeface="+mn-ea"/>
                <a:cs typeface="+mn-cs"/>
              </a:rPr>
              <a:t>α-PR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α</a:t>
            </a:r>
            <a:r>
              <a:rPr lang="zh-CN" altLang="zh-CN" sz="1200" kern="1200" dirty="0" smtClean="0">
                <a:solidFill>
                  <a:schemeClr val="tx1"/>
                </a:solidFill>
                <a:effectLst/>
                <a:latin typeface="+mn-lt"/>
                <a:ea typeface="+mn-ea"/>
                <a:cs typeface="+mn-cs"/>
              </a:rPr>
              <a:t>预设为</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。可能产生这种现象的原因是，当使用转换函数时，一个较小的</a:t>
            </a:r>
            <a:r>
              <a:rPr lang="en-US" altLang="zh-CN" sz="1200" kern="1200" dirty="0" smtClean="0">
                <a:solidFill>
                  <a:schemeClr val="tx1"/>
                </a:solidFill>
                <a:effectLst/>
                <a:latin typeface="+mn-lt"/>
                <a:ea typeface="+mn-ea"/>
                <a:cs typeface="+mn-cs"/>
              </a:rPr>
              <a:t>α</a:t>
            </a:r>
            <a:r>
              <a:rPr lang="zh-CN" altLang="zh-CN" sz="1200" kern="1200" dirty="0" smtClean="0">
                <a:solidFill>
                  <a:schemeClr val="tx1"/>
                </a:solidFill>
                <a:effectLst/>
                <a:latin typeface="+mn-lt"/>
                <a:ea typeface="+mn-ea"/>
                <a:cs typeface="+mn-cs"/>
              </a:rPr>
              <a:t>会在不影响本章节词与词之间关系的前提下，适当补充之前章节的内容。但在直接使用</a:t>
            </a:r>
            <a:r>
              <a:rPr lang="en-US" altLang="zh-CN" sz="1200" kern="1200" dirty="0" smtClean="0">
                <a:solidFill>
                  <a:schemeClr val="tx1"/>
                </a:solidFill>
                <a:effectLst/>
                <a:latin typeface="+mn-lt"/>
                <a:ea typeface="+mn-ea"/>
                <a:cs typeface="+mn-cs"/>
              </a:rPr>
              <a:t>PageRank</a:t>
            </a:r>
            <a:r>
              <a:rPr lang="zh-CN" altLang="zh-CN" sz="1200" kern="1200" dirty="0" smtClean="0">
                <a:solidFill>
                  <a:schemeClr val="tx1"/>
                </a:solidFill>
                <a:effectLst/>
                <a:latin typeface="+mn-lt"/>
                <a:ea typeface="+mn-ea"/>
                <a:cs typeface="+mn-cs"/>
              </a:rPr>
              <a:t>值的情况下，排在前几位单词的重要性会被夸大，因此</a:t>
            </a:r>
            <a:r>
              <a:rPr lang="en-US" altLang="zh-CN" sz="1200" kern="1200" dirty="0" smtClean="0">
                <a:solidFill>
                  <a:schemeClr val="tx1"/>
                </a:solidFill>
                <a:effectLst/>
                <a:latin typeface="+mn-lt"/>
                <a:ea typeface="+mn-ea"/>
                <a:cs typeface="+mn-cs"/>
              </a:rPr>
              <a:t>α</a:t>
            </a:r>
            <a:r>
              <a:rPr lang="zh-CN" altLang="zh-CN" sz="1200" kern="1200" dirty="0" smtClean="0">
                <a:solidFill>
                  <a:schemeClr val="tx1"/>
                </a:solidFill>
                <a:effectLst/>
                <a:latin typeface="+mn-lt"/>
                <a:ea typeface="+mn-ea"/>
                <a:cs typeface="+mn-cs"/>
              </a:rPr>
              <a:t>取</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时能够通过加入其他章节的词与词之间关系来“缓释”这种影响。</a:t>
            </a:r>
            <a:endParaRPr lang="zh-CN" altLang="en-US" dirty="0"/>
          </a:p>
        </p:txBody>
      </p:sp>
      <p:sp>
        <p:nvSpPr>
          <p:cNvPr id="4" name="灯片编号占位符 3"/>
          <p:cNvSpPr>
            <a:spLocks noGrp="1"/>
          </p:cNvSpPr>
          <p:nvPr>
            <p:ph type="sldNum" sz="quarter" idx="10"/>
          </p:nvPr>
        </p:nvSpPr>
        <p:spPr/>
        <p:txBody>
          <a:bodyPr/>
          <a:lstStyle/>
          <a:p>
            <a:fld id="{5EB3762E-A3BB-4BD7-8E8A-63E63E196E28}" type="slidenum">
              <a:rPr lang="zh-CN" altLang="en-US" smtClean="0"/>
              <a:t>14</a:t>
            </a:fld>
            <a:endParaRPr lang="zh-CN" altLang="en-US"/>
          </a:p>
        </p:txBody>
      </p:sp>
    </p:spTree>
    <p:extLst>
      <p:ext uri="{BB962C8B-B14F-4D97-AF65-F5344CB8AC3E}">
        <p14:creationId xmlns:p14="http://schemas.microsoft.com/office/powerpoint/2010/main" val="270665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然而</a:t>
            </a:r>
            <a:r>
              <a:rPr lang="en-US" altLang="zh-CN" dirty="0" smtClean="0"/>
              <a:t>MOOC</a:t>
            </a:r>
            <a:r>
              <a:rPr lang="zh-CN" altLang="en-US" dirty="0" smtClean="0"/>
              <a:t>本身存在着一些问题，一个普遍的现象是：学生对课程内容的参与率低，很多学生中途放弃学习，所以课程的流失率很高</a:t>
            </a:r>
            <a:endParaRPr lang="en-US" altLang="zh-CN" dirty="0" smtClean="0"/>
          </a:p>
          <a:p>
            <a:r>
              <a:rPr lang="zh-CN" altLang="en-US" dirty="0" smtClean="0"/>
              <a:t>导致这些现象的原因有很多，其中之一就是，相比于传统师生面对面的课堂，</a:t>
            </a:r>
            <a:r>
              <a:rPr lang="en-US" altLang="zh-CN" dirty="0" smtClean="0"/>
              <a:t>MOOC</a:t>
            </a:r>
            <a:r>
              <a:rPr lang="zh-CN" altLang="en-US" dirty="0" smtClean="0"/>
              <a:t>对学生缺乏引导和交互</a:t>
            </a:r>
            <a:endParaRPr lang="en-US" altLang="zh-CN" dirty="0" smtClean="0"/>
          </a:p>
          <a:p>
            <a:endParaRPr lang="en-US" altLang="zh-CN" dirty="0" smtClean="0"/>
          </a:p>
          <a:p>
            <a:r>
              <a:rPr lang="zh-CN" altLang="en-US" dirty="0" smtClean="0"/>
              <a:t>因此，为了解决这方面的问题，某些研究通过在视频中加入一些小问题提高学生的参与程度，或是通过学生观看视频是的暂停、后退操作，分析学生是否不能理解视频内容</a:t>
            </a:r>
            <a:endParaRPr lang="en-US" altLang="zh-CN" dirty="0" smtClean="0"/>
          </a:p>
          <a:p>
            <a:r>
              <a:rPr lang="zh-CN" altLang="en-US" dirty="0" smtClean="0"/>
              <a:t>又比如某些研究致力于作业的自动批改、错误纠正、生成提示等等，从而能够实时地与学生进行交互</a:t>
            </a:r>
            <a:endParaRPr lang="en-US" altLang="zh-CN" dirty="0" smtClean="0"/>
          </a:p>
          <a:p>
            <a:r>
              <a:rPr lang="zh-CN" altLang="en-US" dirty="0" smtClean="0"/>
              <a:t>还有些研究通过分析学生发帖的内容，发现其中对于某些知识存在困惑，从而推荐相关的学习资源</a:t>
            </a:r>
            <a:endParaRPr lang="en-US" altLang="zh-CN" dirty="0" smtClean="0"/>
          </a:p>
          <a:p>
            <a:endParaRPr lang="en-US" altLang="zh-CN" dirty="0" smtClean="0"/>
          </a:p>
          <a:p>
            <a:r>
              <a:rPr lang="zh-CN" altLang="en-US" dirty="0" smtClean="0"/>
              <a:t>但是这些措施大多需要学生主动进行学习才能实施，并且仅仅只是针对课程中某一些资源进行处理。</a:t>
            </a:r>
            <a:endParaRPr lang="en-US" altLang="zh-CN" dirty="0" smtClean="0"/>
          </a:p>
          <a:p>
            <a:r>
              <a:rPr lang="zh-CN" altLang="en-US" dirty="0" smtClean="0"/>
              <a:t>因此，本课题希望可以让</a:t>
            </a:r>
            <a:r>
              <a:rPr lang="en-US" altLang="zh-CN" dirty="0" smtClean="0"/>
              <a:t>MOOC</a:t>
            </a:r>
            <a:r>
              <a:rPr lang="zh-CN" altLang="en-US" dirty="0" smtClean="0"/>
              <a:t>主动引导学生进行</a:t>
            </a:r>
            <a:r>
              <a:rPr lang="zh-CN" altLang="en-US" dirty="0" smtClean="0"/>
              <a:t>学习，</a:t>
            </a:r>
            <a:r>
              <a:rPr lang="zh-CN" altLang="en-US" dirty="0" smtClean="0"/>
              <a:t>来提供</a:t>
            </a:r>
            <a:r>
              <a:rPr lang="zh-CN" altLang="en-US" dirty="0" smtClean="0"/>
              <a:t>更及时的</a:t>
            </a:r>
            <a:r>
              <a:rPr lang="zh-CN" altLang="en-US" dirty="0" smtClean="0"/>
              <a:t>引导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EB3762E-A3BB-4BD7-8E8A-63E63E196E28}" type="slidenum">
              <a:rPr lang="zh-CN" altLang="en-US" smtClean="0"/>
              <a:t>4</a:t>
            </a:fld>
            <a:endParaRPr lang="zh-CN" altLang="en-US"/>
          </a:p>
        </p:txBody>
      </p:sp>
    </p:spTree>
    <p:extLst>
      <p:ext uri="{BB962C8B-B14F-4D97-AF65-F5344CB8AC3E}">
        <p14:creationId xmlns:p14="http://schemas.microsoft.com/office/powerpoint/2010/main" val="90283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5EB3762E-A3BB-4BD7-8E8A-63E63E196E28}" type="slidenum">
              <a:rPr lang="zh-CN" altLang="en-US" smtClean="0"/>
              <a:t>5</a:t>
            </a:fld>
            <a:endParaRPr lang="zh-CN" altLang="en-US"/>
          </a:p>
        </p:txBody>
      </p:sp>
    </p:spTree>
    <p:extLst>
      <p:ext uri="{BB962C8B-B14F-4D97-AF65-F5344CB8AC3E}">
        <p14:creationId xmlns:p14="http://schemas.microsoft.com/office/powerpoint/2010/main" val="117338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B3762E-A3BB-4BD7-8E8A-63E63E196E28}" type="slidenum">
              <a:rPr lang="zh-CN" altLang="en-US" smtClean="0"/>
              <a:t>6</a:t>
            </a:fld>
            <a:endParaRPr lang="zh-CN" altLang="en-US"/>
          </a:p>
        </p:txBody>
      </p:sp>
    </p:spTree>
    <p:extLst>
      <p:ext uri="{BB962C8B-B14F-4D97-AF65-F5344CB8AC3E}">
        <p14:creationId xmlns:p14="http://schemas.microsoft.com/office/powerpoint/2010/main" val="2918702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B3762E-A3BB-4BD7-8E8A-63E63E196E28}" type="slidenum">
              <a:rPr lang="zh-CN" altLang="en-US" smtClean="0"/>
              <a:t>7</a:t>
            </a:fld>
            <a:endParaRPr lang="zh-CN" altLang="en-US"/>
          </a:p>
        </p:txBody>
      </p:sp>
    </p:spTree>
    <p:extLst>
      <p:ext uri="{BB962C8B-B14F-4D97-AF65-F5344CB8AC3E}">
        <p14:creationId xmlns:p14="http://schemas.microsoft.com/office/powerpoint/2010/main" val="1693254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由于单个单词不足以表达一个知识点的完整含义，我在这里使用单词的概率分布形式来表示知识点</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然后将每个字幕文件划分为若干片段，并通过分词、去停用词等方法做预处理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最后使用</a:t>
            </a:r>
            <a:r>
              <a:rPr lang="en-US" altLang="zh-CN" dirty="0" smtClean="0"/>
              <a:t>LDA</a:t>
            </a:r>
            <a:r>
              <a:rPr lang="zh-CN" altLang="en-US" dirty="0" smtClean="0"/>
              <a:t>主题模型，对同一章节的字幕片段抽取隐含话题</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所得到的隐含主题就是本课题定义的知识点</a:t>
            </a:r>
          </a:p>
        </p:txBody>
      </p:sp>
      <p:sp>
        <p:nvSpPr>
          <p:cNvPr id="4" name="灯片编号占位符 3"/>
          <p:cNvSpPr>
            <a:spLocks noGrp="1"/>
          </p:cNvSpPr>
          <p:nvPr>
            <p:ph type="sldNum" sz="quarter" idx="10"/>
          </p:nvPr>
        </p:nvSpPr>
        <p:spPr/>
        <p:txBody>
          <a:bodyPr/>
          <a:lstStyle/>
          <a:p>
            <a:fld id="{5EB3762E-A3BB-4BD7-8E8A-63E63E196E28}" type="slidenum">
              <a:rPr lang="zh-CN" altLang="en-US" smtClean="0"/>
              <a:t>9</a:t>
            </a:fld>
            <a:endParaRPr lang="zh-CN" altLang="en-US"/>
          </a:p>
        </p:txBody>
      </p:sp>
    </p:spTree>
    <p:extLst>
      <p:ext uri="{BB962C8B-B14F-4D97-AF65-F5344CB8AC3E}">
        <p14:creationId xmlns:p14="http://schemas.microsoft.com/office/powerpoint/2010/main" val="2580895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B3762E-A3BB-4BD7-8E8A-63E63E196E28}" type="slidenum">
              <a:rPr lang="zh-CN" altLang="en-US" smtClean="0"/>
              <a:t>10</a:t>
            </a:fld>
            <a:endParaRPr lang="zh-CN" altLang="en-US"/>
          </a:p>
        </p:txBody>
      </p:sp>
    </p:spTree>
    <p:extLst>
      <p:ext uri="{BB962C8B-B14F-4D97-AF65-F5344CB8AC3E}">
        <p14:creationId xmlns:p14="http://schemas.microsoft.com/office/powerpoint/2010/main" val="251214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B3762E-A3BB-4BD7-8E8A-63E63E196E28}" type="slidenum">
              <a:rPr lang="zh-CN" altLang="en-US" smtClean="0"/>
              <a:t>11</a:t>
            </a:fld>
            <a:endParaRPr lang="zh-CN" altLang="en-US"/>
          </a:p>
        </p:txBody>
      </p:sp>
    </p:spTree>
    <p:extLst>
      <p:ext uri="{BB962C8B-B14F-4D97-AF65-F5344CB8AC3E}">
        <p14:creationId xmlns:p14="http://schemas.microsoft.com/office/powerpoint/2010/main" val="102425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另外，为了评估算法的性能，我主要考察对章节知识点重要性排序上的效果</a:t>
            </a:r>
            <a:endParaRPr lang="en-US" altLang="zh-CN" dirty="0" smtClean="0"/>
          </a:p>
          <a:p>
            <a:r>
              <a:rPr lang="zh-CN" altLang="en-US" dirty="0" smtClean="0"/>
              <a:t>评测用到的数据包括：</a:t>
            </a:r>
            <a:r>
              <a:rPr lang="en-US" altLang="zh-CN" dirty="0" smtClean="0"/>
              <a:t>MOOC</a:t>
            </a:r>
            <a:r>
              <a:rPr lang="zh-CN" altLang="en-US" dirty="0" smtClean="0"/>
              <a:t>字幕文件、测验习题标注结果</a:t>
            </a:r>
          </a:p>
          <a:p>
            <a:r>
              <a:rPr lang="zh-CN" altLang="en-US" dirty="0" smtClean="0"/>
              <a:t>对于评测指标，首先，知识点重要性的</a:t>
            </a:r>
            <a:r>
              <a:rPr lang="en-US" altLang="zh-CN" dirty="0" smtClean="0"/>
              <a:t>ground-truth</a:t>
            </a:r>
            <a:r>
              <a:rPr lang="zh-CN" altLang="en-US" dirty="0" smtClean="0"/>
              <a:t>定义为：包含该知识点的习题数</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然后，再跟词袋模型，</a:t>
            </a:r>
            <a:r>
              <a:rPr lang="en-US" altLang="zh-CN" dirty="0" smtClean="0"/>
              <a:t>TF-IDF</a:t>
            </a:r>
            <a:r>
              <a:rPr lang="zh-CN" altLang="en-US" dirty="0" smtClean="0"/>
              <a:t>等</a:t>
            </a:r>
            <a:r>
              <a:rPr lang="en-US" altLang="zh-CN" dirty="0" smtClean="0"/>
              <a:t>baseline</a:t>
            </a:r>
            <a:r>
              <a:rPr lang="zh-CN" altLang="en-US" dirty="0" smtClean="0"/>
              <a:t>进行比较</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a:t>
            </a:r>
            <a:r>
              <a:rPr lang="en-US" altLang="zh-CN" dirty="0" err="1" smtClean="0"/>
              <a:t>nDCG</a:t>
            </a:r>
            <a:r>
              <a:rPr lang="en-US" altLang="zh-CN" dirty="0" smtClean="0"/>
              <a:t>, MAP, AUC</a:t>
            </a:r>
            <a:r>
              <a:rPr lang="zh-CN" altLang="en-US" dirty="0" smtClean="0"/>
              <a:t>进行评估</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EB3762E-A3BB-4BD7-8E8A-63E63E196E28}" type="slidenum">
              <a:rPr lang="zh-CN" altLang="en-US" smtClean="0"/>
              <a:t>12</a:t>
            </a:fld>
            <a:endParaRPr lang="zh-CN" altLang="en-US"/>
          </a:p>
        </p:txBody>
      </p:sp>
    </p:spTree>
    <p:extLst>
      <p:ext uri="{BB962C8B-B14F-4D97-AF65-F5344CB8AC3E}">
        <p14:creationId xmlns:p14="http://schemas.microsoft.com/office/powerpoint/2010/main" val="3792818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2313588099"/>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28902483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09BBF4-F960-4C59-B3E0-8A94E390CE3D}"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90807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34233398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09BBF4-F960-4C59-B3E0-8A94E390CE3D}"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12772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31846144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2106253403"/>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2176013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440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3549779230"/>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normAutofit/>
          </a:bodyPr>
          <a:lstStyle>
            <a:lvl1pPr algn="l">
              <a:defRPr sz="4800" b="0" cap="none"/>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normAutofit/>
          </a:bodyPr>
          <a:lstStyle>
            <a:lvl1pPr marL="0" indent="0" algn="l">
              <a:buNone/>
              <a:defRPr sz="2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3091298702"/>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2489353285"/>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2881395714"/>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2211956215"/>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1429418129"/>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26875883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9DB8A63-517E-4A41-9E05-D667FF97278D}" type="datetimeFigureOut">
              <a:rPr lang="zh-CN" altLang="en-US" smtClean="0"/>
              <a:t>2017/6/16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24366913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DB8A63-517E-4A41-9E05-D667FF97278D}" type="datetimeFigureOut">
              <a:rPr lang="zh-CN" altLang="en-US" smtClean="0"/>
              <a:t>2017/6/16</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809BBF4-F960-4C59-B3E0-8A94E390CE3D}" type="slidenum">
              <a:rPr lang="zh-CN" altLang="en-US" smtClean="0"/>
              <a:t>‹#›</a:t>
            </a:fld>
            <a:endParaRPr lang="zh-CN" altLang="en-US"/>
          </a:p>
        </p:txBody>
      </p:sp>
    </p:spTree>
    <p:extLst>
      <p:ext uri="{BB962C8B-B14F-4D97-AF65-F5344CB8AC3E}">
        <p14:creationId xmlns:p14="http://schemas.microsoft.com/office/powerpoint/2010/main" val="2329631542"/>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ransition spd="med">
    <p:fade/>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89213" y="1705970"/>
            <a:ext cx="8915399" cy="2210937"/>
          </a:xfrm>
        </p:spPr>
        <p:txBody>
          <a:bodyPr anchor="t"/>
          <a:lstStyle/>
          <a:p>
            <a:pPr algn="r"/>
            <a:r>
              <a:rPr lang="zh-CN" altLang="zh-CN" b="1" dirty="0"/>
              <a:t>基于知识点重要性</a:t>
            </a:r>
            <a:r>
              <a:rPr lang="zh-CN" altLang="zh-CN" b="1" dirty="0" smtClean="0"/>
              <a:t>的</a:t>
            </a:r>
            <a:r>
              <a:rPr lang="en-US" altLang="zh-CN" b="1" dirty="0" smtClean="0"/>
              <a:t/>
            </a:r>
            <a:br>
              <a:rPr lang="en-US" altLang="zh-CN" b="1" dirty="0" smtClean="0"/>
            </a:br>
            <a:r>
              <a:rPr lang="en-US" altLang="zh-CN" b="1" dirty="0" smtClean="0"/>
              <a:t>MOOC</a:t>
            </a:r>
            <a:r>
              <a:rPr lang="zh-CN" altLang="zh-CN" b="1" dirty="0"/>
              <a:t>学习引导框架</a:t>
            </a:r>
            <a:endParaRPr lang="zh-CN" altLang="zh-CN" dirty="0"/>
          </a:p>
        </p:txBody>
      </p:sp>
      <p:sp>
        <p:nvSpPr>
          <p:cNvPr id="3" name="副标题 2"/>
          <p:cNvSpPr>
            <a:spLocks noGrp="1"/>
          </p:cNvSpPr>
          <p:nvPr>
            <p:ph type="subTitle" idx="1"/>
          </p:nvPr>
        </p:nvSpPr>
        <p:spPr>
          <a:xfrm>
            <a:off x="1524000" y="4312692"/>
            <a:ext cx="9476096" cy="1624084"/>
          </a:xfrm>
        </p:spPr>
        <p:txBody>
          <a:bodyPr>
            <a:noAutofit/>
          </a:bodyPr>
          <a:lstStyle/>
          <a:p>
            <a:pPr algn="r"/>
            <a:r>
              <a:rPr lang="zh-CN" altLang="en-US" sz="2000" dirty="0" smtClean="0"/>
              <a:t>姓名：    朱纪乐</a:t>
            </a:r>
            <a:endParaRPr lang="en-US" altLang="zh-CN" sz="2000" dirty="0" smtClean="0"/>
          </a:p>
          <a:p>
            <a:pPr algn="r"/>
            <a:r>
              <a:rPr lang="zh-CN" altLang="en-US" sz="2000" dirty="0"/>
              <a:t>指导</a:t>
            </a:r>
            <a:r>
              <a:rPr lang="zh-CN" altLang="en-US" sz="2000" dirty="0" smtClean="0"/>
              <a:t>老师：张铭教授</a:t>
            </a:r>
            <a:endParaRPr lang="en-US" altLang="zh-CN" sz="2000" dirty="0" smtClean="0"/>
          </a:p>
          <a:p>
            <a:pPr algn="r"/>
            <a:r>
              <a:rPr lang="zh-CN" altLang="en-US" sz="2000" dirty="0" smtClean="0">
                <a:latin typeface="Times New Roman" panose="02020603050405020304" pitchFamily="18" charset="0"/>
                <a:cs typeface="Times New Roman" panose="02020603050405020304" pitchFamily="18" charset="0"/>
              </a:rPr>
              <a:t>二零一七 年 六 月</a:t>
            </a:r>
            <a:endParaRPr lang="zh-CN" altLang="en-US" sz="2000" dirty="0">
              <a:latin typeface="Times New Roman" panose="02020603050405020304" pitchFamily="18" charset="0"/>
              <a:cs typeface="Times New Roman" panose="02020603050405020304" pitchFamily="18" charset="0"/>
            </a:endParaRPr>
          </a:p>
          <a:p>
            <a:pPr algn="r"/>
            <a:endParaRPr lang="zh-CN" altLang="en-US" sz="2000" dirty="0"/>
          </a:p>
        </p:txBody>
      </p:sp>
    </p:spTree>
    <p:extLst>
      <p:ext uri="{BB962C8B-B14F-4D97-AF65-F5344CB8AC3E}">
        <p14:creationId xmlns:p14="http://schemas.microsoft.com/office/powerpoint/2010/main" val="35927379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a:t>
            </a:r>
            <a:r>
              <a:rPr lang="zh-CN" altLang="en-US" dirty="0"/>
              <a:t>方法</a:t>
            </a:r>
          </a:p>
        </p:txBody>
      </p:sp>
      <p:sp>
        <p:nvSpPr>
          <p:cNvPr id="3" name="内容占位符 2"/>
          <p:cNvSpPr>
            <a:spLocks noGrp="1"/>
          </p:cNvSpPr>
          <p:nvPr>
            <p:ph idx="1"/>
          </p:nvPr>
        </p:nvSpPr>
        <p:spPr/>
        <p:txBody>
          <a:bodyPr/>
          <a:lstStyle/>
          <a:p>
            <a:r>
              <a:rPr lang="zh-CN" altLang="en-US" dirty="0"/>
              <a:t>基于有序文档的</a:t>
            </a:r>
            <a:r>
              <a:rPr lang="en-US" altLang="zh-CN" dirty="0"/>
              <a:t>PageRank</a:t>
            </a:r>
            <a:endParaRPr lang="en-US" altLang="zh-CN" dirty="0" smtClean="0"/>
          </a:p>
          <a:p>
            <a:pPr lvl="1"/>
            <a:r>
              <a:rPr lang="zh-CN" altLang="en-US" dirty="0"/>
              <a:t>利用</a:t>
            </a:r>
            <a:r>
              <a:rPr lang="zh-CN" altLang="en-US" dirty="0" smtClean="0"/>
              <a:t>单词的共现性，对</a:t>
            </a:r>
            <a:r>
              <a:rPr lang="zh-CN" altLang="en-US" dirty="0"/>
              <a:t>不同</a:t>
            </a:r>
            <a:r>
              <a:rPr lang="zh-CN" altLang="en-US" dirty="0" smtClean="0"/>
              <a:t>章节分别构图</a:t>
            </a:r>
            <a:endParaRPr lang="en-US" altLang="zh-CN" dirty="0" smtClean="0"/>
          </a:p>
          <a:p>
            <a:pPr lvl="1"/>
            <a:r>
              <a:rPr lang="zh-CN" altLang="en-US" dirty="0" smtClean="0"/>
              <a:t>对不同章节的词图以不同权重组合</a:t>
            </a:r>
            <a:endParaRPr lang="en-US" altLang="zh-CN" dirty="0"/>
          </a:p>
          <a:p>
            <a:pPr lvl="1"/>
            <a:r>
              <a:rPr lang="zh-CN" altLang="en-US" dirty="0" smtClean="0"/>
              <a:t>通过</a:t>
            </a:r>
            <a:r>
              <a:rPr lang="en-US" altLang="zh-CN" dirty="0" smtClean="0"/>
              <a:t>PageRank</a:t>
            </a:r>
            <a:r>
              <a:rPr lang="zh-CN" altLang="en-US" dirty="0" smtClean="0"/>
              <a:t>计算单词</a:t>
            </a:r>
            <a:r>
              <a:rPr lang="zh-CN" altLang="en-US" dirty="0" smtClean="0"/>
              <a:t>重要性</a:t>
            </a:r>
            <a:endParaRPr lang="en-US" altLang="zh-CN" dirty="0" smtClean="0"/>
          </a:p>
        </p:txBody>
      </p:sp>
      <p:pic>
        <p:nvPicPr>
          <p:cNvPr id="7" name="图片 6"/>
          <p:cNvPicPr>
            <a:picLocks noChangeAspect="1"/>
          </p:cNvPicPr>
          <p:nvPr/>
        </p:nvPicPr>
        <p:blipFill>
          <a:blip r:embed="rId3"/>
          <a:stretch>
            <a:fillRect/>
          </a:stretch>
        </p:blipFill>
        <p:spPr>
          <a:xfrm>
            <a:off x="7727373" y="4716352"/>
            <a:ext cx="4223389" cy="1034663"/>
          </a:xfrm>
          <a:prstGeom prst="rect">
            <a:avLst/>
          </a:prstGeom>
        </p:spPr>
      </p:pic>
      <p:pic>
        <p:nvPicPr>
          <p:cNvPr id="8" name="图片 7"/>
          <p:cNvPicPr>
            <a:picLocks noChangeAspect="1"/>
          </p:cNvPicPr>
          <p:nvPr/>
        </p:nvPicPr>
        <p:blipFill>
          <a:blip r:embed="rId4"/>
          <a:stretch>
            <a:fillRect/>
          </a:stretch>
        </p:blipFill>
        <p:spPr>
          <a:xfrm>
            <a:off x="2589212" y="5751016"/>
            <a:ext cx="8915400" cy="968708"/>
          </a:xfrm>
          <a:prstGeom prst="rect">
            <a:avLst/>
          </a:prstGeom>
        </p:spPr>
      </p:pic>
      <p:pic>
        <p:nvPicPr>
          <p:cNvPr id="9" name="图片 8"/>
          <p:cNvPicPr>
            <a:picLocks noChangeAspect="1"/>
          </p:cNvPicPr>
          <p:nvPr/>
        </p:nvPicPr>
        <p:blipFill>
          <a:blip r:embed="rId5"/>
          <a:stretch>
            <a:fillRect/>
          </a:stretch>
        </p:blipFill>
        <p:spPr>
          <a:xfrm>
            <a:off x="1341798" y="4721351"/>
            <a:ext cx="6385575" cy="1029664"/>
          </a:xfrm>
          <a:prstGeom prst="rect">
            <a:avLst/>
          </a:prstGeom>
        </p:spPr>
      </p:pic>
      <p:grpSp>
        <p:nvGrpSpPr>
          <p:cNvPr id="22" name="组合 21"/>
          <p:cNvGrpSpPr/>
          <p:nvPr/>
        </p:nvGrpSpPr>
        <p:grpSpPr>
          <a:xfrm>
            <a:off x="8838891" y="1021470"/>
            <a:ext cx="1114578" cy="1112129"/>
            <a:chOff x="3337946" y="4287785"/>
            <a:chExt cx="1426192" cy="1460311"/>
          </a:xfrm>
        </p:grpSpPr>
        <p:sp>
          <p:nvSpPr>
            <p:cNvPr id="10" name="椭圆 9"/>
            <p:cNvSpPr/>
            <p:nvPr/>
          </p:nvSpPr>
          <p:spPr>
            <a:xfrm>
              <a:off x="3938448" y="4287785"/>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1" name="椭圆 10"/>
            <p:cNvSpPr/>
            <p:nvPr/>
          </p:nvSpPr>
          <p:spPr>
            <a:xfrm>
              <a:off x="4033983" y="4981547"/>
              <a:ext cx="247934" cy="259308"/>
            </a:xfrm>
            <a:prstGeom prst="ellipse">
              <a:avLst/>
            </a:prstGeom>
            <a:solidFill>
              <a:srgbClr val="FF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2" name="椭圆 11"/>
            <p:cNvSpPr/>
            <p:nvPr/>
          </p:nvSpPr>
          <p:spPr>
            <a:xfrm>
              <a:off x="4614012" y="4631254"/>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3" name="椭圆 12"/>
            <p:cNvSpPr/>
            <p:nvPr/>
          </p:nvSpPr>
          <p:spPr>
            <a:xfrm>
              <a:off x="3501057" y="5501186"/>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4" name="椭圆 13"/>
            <p:cNvSpPr/>
            <p:nvPr/>
          </p:nvSpPr>
          <p:spPr>
            <a:xfrm>
              <a:off x="4518476" y="5597971"/>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5" name="椭圆 14"/>
            <p:cNvSpPr/>
            <p:nvPr/>
          </p:nvSpPr>
          <p:spPr>
            <a:xfrm>
              <a:off x="3337946" y="4817081"/>
              <a:ext cx="204717" cy="202441"/>
            </a:xfrm>
            <a:prstGeom prst="ellipse">
              <a:avLst/>
            </a:prstGeom>
            <a:solidFill>
              <a:srgbClr val="0070C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16" name="直接连接符 15"/>
            <p:cNvCxnSpPr/>
            <p:nvPr/>
          </p:nvCxnSpPr>
          <p:spPr>
            <a:xfrm>
              <a:off x="4038617" y="4437910"/>
              <a:ext cx="56781" cy="581612"/>
            </a:xfrm>
            <a:prstGeom prst="line">
              <a:avLst/>
            </a:prstGeom>
            <a:noFill/>
            <a:ln w="22225" cap="flat" cmpd="sng" algn="ctr">
              <a:solidFill>
                <a:srgbClr val="5B9BD5"/>
              </a:solidFill>
              <a:prstDash val="solid"/>
              <a:miter lim="800000"/>
            </a:ln>
            <a:effectLst/>
          </p:spPr>
        </p:cxnSp>
        <p:cxnSp>
          <p:nvCxnSpPr>
            <p:cNvPr id="17" name="直接连接符 16"/>
            <p:cNvCxnSpPr>
              <a:stCxn id="15" idx="6"/>
              <a:endCxn id="11" idx="2"/>
            </p:cNvCxnSpPr>
            <p:nvPr/>
          </p:nvCxnSpPr>
          <p:spPr>
            <a:xfrm>
              <a:off x="3542663" y="4918302"/>
              <a:ext cx="491320" cy="192899"/>
            </a:xfrm>
            <a:prstGeom prst="line">
              <a:avLst/>
            </a:prstGeom>
            <a:noFill/>
            <a:ln w="22225" cap="flat" cmpd="sng" algn="ctr">
              <a:solidFill>
                <a:srgbClr val="5B9BD5"/>
              </a:solidFill>
              <a:prstDash val="solid"/>
              <a:miter lim="800000"/>
            </a:ln>
            <a:effectLst/>
          </p:spPr>
        </p:cxnSp>
        <p:cxnSp>
          <p:nvCxnSpPr>
            <p:cNvPr id="18" name="直接连接符 17"/>
            <p:cNvCxnSpPr>
              <a:stCxn id="13" idx="6"/>
              <a:endCxn id="11" idx="3"/>
            </p:cNvCxnSpPr>
            <p:nvPr/>
          </p:nvCxnSpPr>
          <p:spPr>
            <a:xfrm flipV="1">
              <a:off x="3651183" y="5202880"/>
              <a:ext cx="419109" cy="373369"/>
            </a:xfrm>
            <a:prstGeom prst="line">
              <a:avLst/>
            </a:prstGeom>
            <a:noFill/>
            <a:ln w="22225" cap="flat" cmpd="sng" algn="ctr">
              <a:solidFill>
                <a:srgbClr val="5B9BD5"/>
              </a:solidFill>
              <a:prstDash val="solid"/>
              <a:miter lim="800000"/>
            </a:ln>
            <a:effectLst/>
          </p:spPr>
        </p:cxnSp>
        <p:cxnSp>
          <p:nvCxnSpPr>
            <p:cNvPr id="19" name="直接连接符 18"/>
            <p:cNvCxnSpPr>
              <a:stCxn id="10" idx="6"/>
              <a:endCxn id="12" idx="1"/>
            </p:cNvCxnSpPr>
            <p:nvPr/>
          </p:nvCxnSpPr>
          <p:spPr>
            <a:xfrm>
              <a:off x="4088574" y="4362848"/>
              <a:ext cx="547423" cy="290391"/>
            </a:xfrm>
            <a:prstGeom prst="line">
              <a:avLst/>
            </a:prstGeom>
            <a:noFill/>
            <a:ln w="22225" cap="flat" cmpd="sng" algn="ctr">
              <a:solidFill>
                <a:srgbClr val="5B9BD5"/>
              </a:solidFill>
              <a:prstDash val="solid"/>
              <a:miter lim="800000"/>
            </a:ln>
            <a:effectLst/>
          </p:spPr>
        </p:cxnSp>
        <p:cxnSp>
          <p:nvCxnSpPr>
            <p:cNvPr id="20" name="直接连接符 19"/>
            <p:cNvCxnSpPr>
              <a:stCxn id="15" idx="4"/>
              <a:endCxn id="13" idx="0"/>
            </p:cNvCxnSpPr>
            <p:nvPr/>
          </p:nvCxnSpPr>
          <p:spPr>
            <a:xfrm>
              <a:off x="3440305" y="5019522"/>
              <a:ext cx="135815" cy="481664"/>
            </a:xfrm>
            <a:prstGeom prst="line">
              <a:avLst/>
            </a:prstGeom>
            <a:noFill/>
            <a:ln w="22225" cap="flat" cmpd="sng" algn="ctr">
              <a:solidFill>
                <a:srgbClr val="5B9BD5"/>
              </a:solidFill>
              <a:prstDash val="solid"/>
              <a:miter lim="800000"/>
            </a:ln>
            <a:effectLst/>
          </p:spPr>
        </p:cxnSp>
        <p:cxnSp>
          <p:nvCxnSpPr>
            <p:cNvPr id="21" name="直接连接符 20"/>
            <p:cNvCxnSpPr>
              <a:stCxn id="11" idx="5"/>
              <a:endCxn id="14" idx="1"/>
            </p:cNvCxnSpPr>
            <p:nvPr/>
          </p:nvCxnSpPr>
          <p:spPr>
            <a:xfrm>
              <a:off x="4245608" y="5202880"/>
              <a:ext cx="294853" cy="417076"/>
            </a:xfrm>
            <a:prstGeom prst="line">
              <a:avLst/>
            </a:prstGeom>
            <a:noFill/>
            <a:ln w="22225" cap="flat" cmpd="sng" algn="ctr">
              <a:solidFill>
                <a:srgbClr val="5B9BD5"/>
              </a:solidFill>
              <a:prstDash val="solid"/>
              <a:miter lim="800000"/>
            </a:ln>
            <a:effectLst/>
          </p:spPr>
        </p:cxnSp>
      </p:grpSp>
      <p:sp>
        <p:nvSpPr>
          <p:cNvPr id="36" name="文本框 35"/>
          <p:cNvSpPr txBox="1"/>
          <p:nvPr/>
        </p:nvSpPr>
        <p:spPr>
          <a:xfrm>
            <a:off x="8885865" y="476676"/>
            <a:ext cx="1079292" cy="369332"/>
          </a:xfrm>
          <a:prstGeom prst="rect">
            <a:avLst/>
          </a:prstGeom>
          <a:noFill/>
        </p:spPr>
        <p:txBody>
          <a:bodyPr wrap="square" rtlCol="0">
            <a:spAutoFit/>
          </a:bodyPr>
          <a:lstStyle/>
          <a:p>
            <a:pPr algn="ctr"/>
            <a:r>
              <a:rPr lang="zh-CN" altLang="en-US" dirty="0" smtClean="0"/>
              <a:t>第一章</a:t>
            </a:r>
            <a:endParaRPr lang="zh-CN" altLang="en-US" dirty="0"/>
          </a:p>
        </p:txBody>
      </p:sp>
      <p:grpSp>
        <p:nvGrpSpPr>
          <p:cNvPr id="37" name="组合 36"/>
          <p:cNvGrpSpPr/>
          <p:nvPr/>
        </p:nvGrpSpPr>
        <p:grpSpPr>
          <a:xfrm>
            <a:off x="10523004" y="1019041"/>
            <a:ext cx="1114578" cy="1112129"/>
            <a:chOff x="3337946" y="4287785"/>
            <a:chExt cx="1426192" cy="1460311"/>
          </a:xfrm>
        </p:grpSpPr>
        <p:sp>
          <p:nvSpPr>
            <p:cNvPr id="38" name="椭圆 37"/>
            <p:cNvSpPr/>
            <p:nvPr/>
          </p:nvSpPr>
          <p:spPr>
            <a:xfrm>
              <a:off x="3938448" y="4287785"/>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39" name="椭圆 38"/>
            <p:cNvSpPr/>
            <p:nvPr/>
          </p:nvSpPr>
          <p:spPr>
            <a:xfrm>
              <a:off x="4033983" y="4981547"/>
              <a:ext cx="247934" cy="259308"/>
            </a:xfrm>
            <a:prstGeom prst="ellipse">
              <a:avLst/>
            </a:prstGeom>
            <a:solidFill>
              <a:srgbClr val="FF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40" name="椭圆 39"/>
            <p:cNvSpPr/>
            <p:nvPr/>
          </p:nvSpPr>
          <p:spPr>
            <a:xfrm>
              <a:off x="4614012" y="4631254"/>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41" name="椭圆 40"/>
            <p:cNvSpPr/>
            <p:nvPr/>
          </p:nvSpPr>
          <p:spPr>
            <a:xfrm>
              <a:off x="3501057" y="5501186"/>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42" name="椭圆 41"/>
            <p:cNvSpPr/>
            <p:nvPr/>
          </p:nvSpPr>
          <p:spPr>
            <a:xfrm>
              <a:off x="4518476" y="5597971"/>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43" name="椭圆 42"/>
            <p:cNvSpPr/>
            <p:nvPr/>
          </p:nvSpPr>
          <p:spPr>
            <a:xfrm>
              <a:off x="3337946" y="4817081"/>
              <a:ext cx="204717" cy="202441"/>
            </a:xfrm>
            <a:prstGeom prst="ellipse">
              <a:avLst/>
            </a:prstGeom>
            <a:solidFill>
              <a:srgbClr val="0070C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44" name="直接连接符 43"/>
            <p:cNvCxnSpPr/>
            <p:nvPr/>
          </p:nvCxnSpPr>
          <p:spPr>
            <a:xfrm>
              <a:off x="4038617" y="4437910"/>
              <a:ext cx="56781" cy="581612"/>
            </a:xfrm>
            <a:prstGeom prst="line">
              <a:avLst/>
            </a:prstGeom>
            <a:noFill/>
            <a:ln w="22225" cap="flat" cmpd="sng" algn="ctr">
              <a:solidFill>
                <a:srgbClr val="5B9BD5"/>
              </a:solidFill>
              <a:prstDash val="solid"/>
              <a:miter lim="800000"/>
            </a:ln>
            <a:effectLst/>
          </p:spPr>
        </p:cxnSp>
        <p:cxnSp>
          <p:nvCxnSpPr>
            <p:cNvPr id="45" name="直接连接符 44"/>
            <p:cNvCxnSpPr>
              <a:stCxn id="43" idx="6"/>
              <a:endCxn id="39" idx="2"/>
            </p:cNvCxnSpPr>
            <p:nvPr/>
          </p:nvCxnSpPr>
          <p:spPr>
            <a:xfrm>
              <a:off x="3542663" y="4918302"/>
              <a:ext cx="491320" cy="192899"/>
            </a:xfrm>
            <a:prstGeom prst="line">
              <a:avLst/>
            </a:prstGeom>
            <a:noFill/>
            <a:ln w="22225" cap="flat" cmpd="sng" algn="ctr">
              <a:solidFill>
                <a:srgbClr val="5B9BD5"/>
              </a:solidFill>
              <a:prstDash val="solid"/>
              <a:miter lim="800000"/>
            </a:ln>
            <a:effectLst/>
          </p:spPr>
        </p:cxnSp>
        <p:cxnSp>
          <p:nvCxnSpPr>
            <p:cNvPr id="46" name="直接连接符 45"/>
            <p:cNvCxnSpPr>
              <a:stCxn id="41" idx="6"/>
              <a:endCxn id="39" idx="3"/>
            </p:cNvCxnSpPr>
            <p:nvPr/>
          </p:nvCxnSpPr>
          <p:spPr>
            <a:xfrm flipV="1">
              <a:off x="3651183" y="5202880"/>
              <a:ext cx="419109" cy="373369"/>
            </a:xfrm>
            <a:prstGeom prst="line">
              <a:avLst/>
            </a:prstGeom>
            <a:noFill/>
            <a:ln w="22225" cap="flat" cmpd="sng" algn="ctr">
              <a:solidFill>
                <a:srgbClr val="5B9BD5"/>
              </a:solidFill>
              <a:prstDash val="solid"/>
              <a:miter lim="800000"/>
            </a:ln>
            <a:effectLst/>
          </p:spPr>
        </p:cxnSp>
        <p:cxnSp>
          <p:nvCxnSpPr>
            <p:cNvPr id="47" name="直接连接符 46"/>
            <p:cNvCxnSpPr>
              <a:stCxn id="38" idx="6"/>
              <a:endCxn id="40" idx="1"/>
            </p:cNvCxnSpPr>
            <p:nvPr/>
          </p:nvCxnSpPr>
          <p:spPr>
            <a:xfrm>
              <a:off x="4088574" y="4362848"/>
              <a:ext cx="547423" cy="290391"/>
            </a:xfrm>
            <a:prstGeom prst="line">
              <a:avLst/>
            </a:prstGeom>
            <a:noFill/>
            <a:ln w="22225" cap="flat" cmpd="sng" algn="ctr">
              <a:solidFill>
                <a:srgbClr val="5B9BD5"/>
              </a:solidFill>
              <a:prstDash val="solid"/>
              <a:miter lim="800000"/>
            </a:ln>
            <a:effectLst/>
          </p:spPr>
        </p:cxnSp>
        <p:cxnSp>
          <p:nvCxnSpPr>
            <p:cNvPr id="48" name="直接连接符 47"/>
            <p:cNvCxnSpPr>
              <a:stCxn id="43" idx="4"/>
              <a:endCxn id="41" idx="0"/>
            </p:cNvCxnSpPr>
            <p:nvPr/>
          </p:nvCxnSpPr>
          <p:spPr>
            <a:xfrm>
              <a:off x="3440305" y="5019522"/>
              <a:ext cx="135815" cy="481664"/>
            </a:xfrm>
            <a:prstGeom prst="line">
              <a:avLst/>
            </a:prstGeom>
            <a:noFill/>
            <a:ln w="22225" cap="flat" cmpd="sng" algn="ctr">
              <a:solidFill>
                <a:srgbClr val="5B9BD5"/>
              </a:solidFill>
              <a:prstDash val="solid"/>
              <a:miter lim="800000"/>
            </a:ln>
            <a:effectLst/>
          </p:spPr>
        </p:cxnSp>
        <p:cxnSp>
          <p:nvCxnSpPr>
            <p:cNvPr id="49" name="直接连接符 48"/>
            <p:cNvCxnSpPr>
              <a:stCxn id="39" idx="5"/>
              <a:endCxn id="42" idx="1"/>
            </p:cNvCxnSpPr>
            <p:nvPr/>
          </p:nvCxnSpPr>
          <p:spPr>
            <a:xfrm>
              <a:off x="4245608" y="5202880"/>
              <a:ext cx="294853" cy="417076"/>
            </a:xfrm>
            <a:prstGeom prst="line">
              <a:avLst/>
            </a:prstGeom>
            <a:noFill/>
            <a:ln w="22225" cap="flat" cmpd="sng" algn="ctr">
              <a:solidFill>
                <a:srgbClr val="5B9BD5"/>
              </a:solidFill>
              <a:prstDash val="solid"/>
              <a:miter lim="800000"/>
            </a:ln>
            <a:effectLst/>
          </p:spPr>
        </p:cxnSp>
      </p:grpSp>
      <p:sp>
        <p:nvSpPr>
          <p:cNvPr id="50" name="文本框 49"/>
          <p:cNvSpPr txBox="1"/>
          <p:nvPr/>
        </p:nvSpPr>
        <p:spPr>
          <a:xfrm>
            <a:off x="10602998" y="476659"/>
            <a:ext cx="1079292" cy="369332"/>
          </a:xfrm>
          <a:prstGeom prst="rect">
            <a:avLst/>
          </a:prstGeom>
          <a:noFill/>
        </p:spPr>
        <p:txBody>
          <a:bodyPr wrap="square" rtlCol="0">
            <a:spAutoFit/>
          </a:bodyPr>
          <a:lstStyle/>
          <a:p>
            <a:pPr algn="ctr"/>
            <a:r>
              <a:rPr lang="zh-CN" altLang="en-US" dirty="0" smtClean="0"/>
              <a:t>第二章</a:t>
            </a:r>
            <a:endParaRPr lang="zh-CN" altLang="en-US" dirty="0"/>
          </a:p>
        </p:txBody>
      </p:sp>
      <p:sp>
        <p:nvSpPr>
          <p:cNvPr id="51" name="下箭头 50"/>
          <p:cNvSpPr/>
          <p:nvPr/>
        </p:nvSpPr>
        <p:spPr>
          <a:xfrm>
            <a:off x="10148250" y="2309291"/>
            <a:ext cx="374754" cy="523024"/>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9497851" y="2881292"/>
            <a:ext cx="1675551" cy="1266302"/>
            <a:chOff x="8379244" y="867297"/>
            <a:chExt cx="1675551" cy="1266302"/>
          </a:xfrm>
        </p:grpSpPr>
        <p:grpSp>
          <p:nvGrpSpPr>
            <p:cNvPr id="53" name="组合 52"/>
            <p:cNvGrpSpPr/>
            <p:nvPr/>
          </p:nvGrpSpPr>
          <p:grpSpPr>
            <a:xfrm>
              <a:off x="8838891" y="1021470"/>
              <a:ext cx="1114578" cy="1112129"/>
              <a:chOff x="3337946" y="4287785"/>
              <a:chExt cx="1426192" cy="1460311"/>
            </a:xfrm>
          </p:grpSpPr>
          <p:sp>
            <p:nvSpPr>
              <p:cNvPr id="59" name="椭圆 58"/>
              <p:cNvSpPr/>
              <p:nvPr/>
            </p:nvSpPr>
            <p:spPr>
              <a:xfrm>
                <a:off x="3938448" y="4287785"/>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60" name="椭圆 59"/>
              <p:cNvSpPr/>
              <p:nvPr/>
            </p:nvSpPr>
            <p:spPr>
              <a:xfrm>
                <a:off x="4033983" y="4981547"/>
                <a:ext cx="247934" cy="259308"/>
              </a:xfrm>
              <a:prstGeom prst="ellipse">
                <a:avLst/>
              </a:prstGeom>
              <a:solidFill>
                <a:srgbClr val="FF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61" name="椭圆 60"/>
              <p:cNvSpPr/>
              <p:nvPr/>
            </p:nvSpPr>
            <p:spPr>
              <a:xfrm>
                <a:off x="4614012" y="4631254"/>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62" name="椭圆 61"/>
              <p:cNvSpPr/>
              <p:nvPr/>
            </p:nvSpPr>
            <p:spPr>
              <a:xfrm>
                <a:off x="3501057" y="5501186"/>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63" name="椭圆 62"/>
              <p:cNvSpPr/>
              <p:nvPr/>
            </p:nvSpPr>
            <p:spPr>
              <a:xfrm>
                <a:off x="4518476" y="5597971"/>
                <a:ext cx="150126" cy="150125"/>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64" name="椭圆 63"/>
              <p:cNvSpPr/>
              <p:nvPr/>
            </p:nvSpPr>
            <p:spPr>
              <a:xfrm>
                <a:off x="3337946" y="4817081"/>
                <a:ext cx="204717" cy="202441"/>
              </a:xfrm>
              <a:prstGeom prst="ellipse">
                <a:avLst/>
              </a:prstGeom>
              <a:solidFill>
                <a:srgbClr val="0070C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65" name="直接连接符 64"/>
              <p:cNvCxnSpPr/>
              <p:nvPr/>
            </p:nvCxnSpPr>
            <p:spPr>
              <a:xfrm>
                <a:off x="4038617" y="4437910"/>
                <a:ext cx="56781" cy="581612"/>
              </a:xfrm>
              <a:prstGeom prst="line">
                <a:avLst/>
              </a:prstGeom>
              <a:noFill/>
              <a:ln w="22225" cap="flat" cmpd="sng" algn="ctr">
                <a:solidFill>
                  <a:srgbClr val="5B9BD5"/>
                </a:solidFill>
                <a:prstDash val="solid"/>
                <a:miter lim="800000"/>
              </a:ln>
              <a:effectLst/>
            </p:spPr>
          </p:cxnSp>
          <p:cxnSp>
            <p:nvCxnSpPr>
              <p:cNvPr id="66" name="直接连接符 65"/>
              <p:cNvCxnSpPr>
                <a:stCxn id="64" idx="6"/>
                <a:endCxn id="60" idx="2"/>
              </p:cNvCxnSpPr>
              <p:nvPr/>
            </p:nvCxnSpPr>
            <p:spPr>
              <a:xfrm>
                <a:off x="3542663" y="4918302"/>
                <a:ext cx="491320" cy="192899"/>
              </a:xfrm>
              <a:prstGeom prst="line">
                <a:avLst/>
              </a:prstGeom>
              <a:noFill/>
              <a:ln w="22225" cap="flat" cmpd="sng" algn="ctr">
                <a:solidFill>
                  <a:srgbClr val="5B9BD5"/>
                </a:solidFill>
                <a:prstDash val="solid"/>
                <a:miter lim="800000"/>
              </a:ln>
              <a:effectLst/>
            </p:spPr>
          </p:cxnSp>
          <p:cxnSp>
            <p:nvCxnSpPr>
              <p:cNvPr id="67" name="直接连接符 66"/>
              <p:cNvCxnSpPr>
                <a:stCxn id="62" idx="6"/>
                <a:endCxn id="60" idx="3"/>
              </p:cNvCxnSpPr>
              <p:nvPr/>
            </p:nvCxnSpPr>
            <p:spPr>
              <a:xfrm flipV="1">
                <a:off x="3651183" y="5202880"/>
                <a:ext cx="419109" cy="373369"/>
              </a:xfrm>
              <a:prstGeom prst="line">
                <a:avLst/>
              </a:prstGeom>
              <a:noFill/>
              <a:ln w="22225" cap="flat" cmpd="sng" algn="ctr">
                <a:solidFill>
                  <a:srgbClr val="5B9BD5"/>
                </a:solidFill>
                <a:prstDash val="solid"/>
                <a:miter lim="800000"/>
              </a:ln>
              <a:effectLst/>
            </p:spPr>
          </p:cxnSp>
          <p:cxnSp>
            <p:nvCxnSpPr>
              <p:cNvPr id="68" name="直接连接符 67"/>
              <p:cNvCxnSpPr>
                <a:stCxn id="59" idx="6"/>
                <a:endCxn id="61" idx="1"/>
              </p:cNvCxnSpPr>
              <p:nvPr/>
            </p:nvCxnSpPr>
            <p:spPr>
              <a:xfrm>
                <a:off x="4088574" y="4362848"/>
                <a:ext cx="547423" cy="290391"/>
              </a:xfrm>
              <a:prstGeom prst="line">
                <a:avLst/>
              </a:prstGeom>
              <a:noFill/>
              <a:ln w="22225" cap="flat" cmpd="sng" algn="ctr">
                <a:solidFill>
                  <a:srgbClr val="5B9BD5"/>
                </a:solidFill>
                <a:prstDash val="solid"/>
                <a:miter lim="800000"/>
              </a:ln>
              <a:effectLst/>
            </p:spPr>
          </p:cxnSp>
          <p:cxnSp>
            <p:nvCxnSpPr>
              <p:cNvPr id="69" name="直接连接符 68"/>
              <p:cNvCxnSpPr>
                <a:stCxn id="64" idx="4"/>
                <a:endCxn id="62" idx="0"/>
              </p:cNvCxnSpPr>
              <p:nvPr/>
            </p:nvCxnSpPr>
            <p:spPr>
              <a:xfrm>
                <a:off x="3440305" y="5019522"/>
                <a:ext cx="135815" cy="481664"/>
              </a:xfrm>
              <a:prstGeom prst="line">
                <a:avLst/>
              </a:prstGeom>
              <a:noFill/>
              <a:ln w="22225" cap="flat" cmpd="sng" algn="ctr">
                <a:solidFill>
                  <a:srgbClr val="5B9BD5"/>
                </a:solidFill>
                <a:prstDash val="solid"/>
                <a:miter lim="800000"/>
              </a:ln>
              <a:effectLst/>
            </p:spPr>
          </p:cxnSp>
          <p:cxnSp>
            <p:nvCxnSpPr>
              <p:cNvPr id="70" name="直接连接符 69"/>
              <p:cNvCxnSpPr>
                <a:stCxn id="60" idx="5"/>
                <a:endCxn id="63" idx="1"/>
              </p:cNvCxnSpPr>
              <p:nvPr/>
            </p:nvCxnSpPr>
            <p:spPr>
              <a:xfrm>
                <a:off x="4245608" y="5202880"/>
                <a:ext cx="294853" cy="417076"/>
              </a:xfrm>
              <a:prstGeom prst="line">
                <a:avLst/>
              </a:prstGeom>
              <a:noFill/>
              <a:ln w="22225" cap="flat" cmpd="sng" algn="ctr">
                <a:solidFill>
                  <a:srgbClr val="5B9BD5"/>
                </a:solidFill>
                <a:prstDash val="solid"/>
                <a:miter lim="800000"/>
              </a:ln>
              <a:effectLst/>
            </p:spPr>
          </p:cxnSp>
        </p:grpSp>
        <p:sp>
          <p:nvSpPr>
            <p:cNvPr id="54" name="椭圆 53"/>
            <p:cNvSpPr/>
            <p:nvPr/>
          </p:nvSpPr>
          <p:spPr>
            <a:xfrm>
              <a:off x="9894807" y="867297"/>
              <a:ext cx="159988" cy="154173"/>
            </a:xfrm>
            <a:prstGeom prst="ellipse">
              <a:avLst/>
            </a:prstGeom>
            <a:solidFill>
              <a:srgbClr val="0070C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cxnSp>
          <p:nvCxnSpPr>
            <p:cNvPr id="55" name="直接连接符 54"/>
            <p:cNvCxnSpPr>
              <a:stCxn id="64" idx="2"/>
              <a:endCxn id="58" idx="6"/>
            </p:cNvCxnSpPr>
            <p:nvPr/>
          </p:nvCxnSpPr>
          <p:spPr>
            <a:xfrm flipH="1">
              <a:off x="8496568" y="1501653"/>
              <a:ext cx="342323" cy="105331"/>
            </a:xfrm>
            <a:prstGeom prst="line">
              <a:avLst/>
            </a:prstGeom>
            <a:noFill/>
            <a:ln w="22225" cap="flat" cmpd="sng" algn="ctr">
              <a:solidFill>
                <a:srgbClr val="5B9BD5"/>
              </a:solidFill>
              <a:prstDash val="solid"/>
              <a:miter lim="800000"/>
            </a:ln>
            <a:effectLst/>
          </p:spPr>
        </p:cxnSp>
        <p:cxnSp>
          <p:nvCxnSpPr>
            <p:cNvPr id="56" name="直接连接符 55"/>
            <p:cNvCxnSpPr>
              <a:stCxn id="54" idx="4"/>
              <a:endCxn id="61" idx="7"/>
            </p:cNvCxnSpPr>
            <p:nvPr/>
          </p:nvCxnSpPr>
          <p:spPr>
            <a:xfrm flipH="1">
              <a:off x="9936287" y="1021470"/>
              <a:ext cx="38514" cy="278319"/>
            </a:xfrm>
            <a:prstGeom prst="line">
              <a:avLst/>
            </a:prstGeom>
            <a:noFill/>
            <a:ln w="22225" cap="flat" cmpd="sng" algn="ctr">
              <a:solidFill>
                <a:srgbClr val="5B9BD5"/>
              </a:solidFill>
              <a:prstDash val="solid"/>
              <a:miter lim="800000"/>
            </a:ln>
            <a:effectLst/>
          </p:spPr>
        </p:cxnSp>
        <p:cxnSp>
          <p:nvCxnSpPr>
            <p:cNvPr id="57" name="直接连接符 56"/>
            <p:cNvCxnSpPr>
              <a:stCxn id="61" idx="4"/>
              <a:endCxn id="63" idx="0"/>
            </p:cNvCxnSpPr>
            <p:nvPr/>
          </p:nvCxnSpPr>
          <p:spPr>
            <a:xfrm flipH="1">
              <a:off x="9820145" y="1397377"/>
              <a:ext cx="74662" cy="621891"/>
            </a:xfrm>
            <a:prstGeom prst="line">
              <a:avLst/>
            </a:prstGeom>
            <a:noFill/>
            <a:ln w="22225" cap="flat" cmpd="sng" algn="ctr">
              <a:solidFill>
                <a:srgbClr val="5B9BD5"/>
              </a:solidFill>
              <a:prstDash val="solid"/>
              <a:miter lim="800000"/>
            </a:ln>
            <a:effectLst/>
          </p:spPr>
        </p:cxnSp>
        <p:sp>
          <p:nvSpPr>
            <p:cNvPr id="58" name="椭圆 57"/>
            <p:cNvSpPr/>
            <p:nvPr/>
          </p:nvSpPr>
          <p:spPr>
            <a:xfrm>
              <a:off x="8379244" y="1549818"/>
              <a:ext cx="117324" cy="114331"/>
            </a:xfrm>
            <a:prstGeom prst="ellipse">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7689799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0" grpId="0"/>
      <p:bldP spid="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a:t>
            </a:r>
            <a:r>
              <a:rPr lang="zh-CN" altLang="en-US" dirty="0"/>
              <a:t>方法</a:t>
            </a:r>
          </a:p>
        </p:txBody>
      </p:sp>
      <p:sp>
        <p:nvSpPr>
          <p:cNvPr id="3" name="内容占位符 2"/>
          <p:cNvSpPr>
            <a:spLocks noGrp="1"/>
          </p:cNvSpPr>
          <p:nvPr>
            <p:ph idx="1"/>
          </p:nvPr>
        </p:nvSpPr>
        <p:spPr/>
        <p:txBody>
          <a:bodyPr/>
          <a:lstStyle/>
          <a:p>
            <a:r>
              <a:rPr lang="zh-CN" altLang="en-US" dirty="0" smtClean="0"/>
              <a:t>计算知识点重要性</a:t>
            </a:r>
            <a:endParaRPr lang="en-US" altLang="zh-CN" dirty="0" smtClean="0"/>
          </a:p>
          <a:p>
            <a:pPr lvl="1"/>
            <a:r>
              <a:rPr lang="zh-CN" altLang="en-US" dirty="0" smtClean="0"/>
              <a:t>平滑函数</a:t>
            </a:r>
            <a:endParaRPr lang="en-US" altLang="zh-CN" dirty="0" smtClean="0"/>
          </a:p>
          <a:p>
            <a:pPr lvl="2"/>
            <a:r>
              <a:rPr lang="zh-CN" altLang="en-US" dirty="0" smtClean="0"/>
              <a:t>线性、高斯、</a:t>
            </a:r>
            <a:r>
              <a:rPr lang="en-US" altLang="zh-CN" dirty="0" smtClean="0"/>
              <a:t>Sigmoid</a:t>
            </a:r>
            <a:endParaRPr lang="en-US" altLang="zh-CN" dirty="0"/>
          </a:p>
          <a:p>
            <a:pPr lvl="1"/>
            <a:r>
              <a:rPr lang="zh-CN" altLang="en-US" dirty="0" smtClean="0"/>
              <a:t>加权求和</a:t>
            </a:r>
            <a:endParaRPr lang="en-US" altLang="zh-CN" dirty="0" smtClean="0"/>
          </a:p>
          <a:p>
            <a:pPr lvl="2"/>
            <a:r>
              <a:rPr lang="zh-CN" altLang="en-US" dirty="0"/>
              <a:t>知识</a:t>
            </a:r>
            <a:r>
              <a:rPr lang="zh-CN" altLang="en-US" dirty="0" smtClean="0"/>
              <a:t>点关于词的分布</a:t>
            </a:r>
            <a:endParaRPr lang="en-US" altLang="zh-CN" dirty="0" smtClean="0"/>
          </a:p>
          <a:p>
            <a:pPr lvl="2"/>
            <a:r>
              <a:rPr lang="zh-CN" altLang="en-US" dirty="0" smtClean="0"/>
              <a:t>单词的重要性</a:t>
            </a:r>
            <a:endParaRPr lang="en-US" altLang="zh-CN" dirty="0"/>
          </a:p>
        </p:txBody>
      </p:sp>
      <p:pic>
        <p:nvPicPr>
          <p:cNvPr id="4" name="图片 3"/>
          <p:cNvPicPr/>
          <p:nvPr/>
        </p:nvPicPr>
        <p:blipFill>
          <a:blip r:embed="rId3"/>
          <a:stretch>
            <a:fillRect/>
          </a:stretch>
        </p:blipFill>
        <p:spPr>
          <a:xfrm>
            <a:off x="6749934" y="1568453"/>
            <a:ext cx="5129530" cy="3593783"/>
          </a:xfrm>
          <a:prstGeom prst="rect">
            <a:avLst/>
          </a:prstGeom>
        </p:spPr>
      </p:pic>
      <p:pic>
        <p:nvPicPr>
          <p:cNvPr id="5" name="图片 4"/>
          <p:cNvPicPr/>
          <p:nvPr/>
        </p:nvPicPr>
        <p:blipFill>
          <a:blip r:embed="rId4"/>
          <a:stretch>
            <a:fillRect/>
          </a:stretch>
        </p:blipFill>
        <p:spPr>
          <a:xfrm>
            <a:off x="2832229" y="5390836"/>
            <a:ext cx="8429365" cy="948221"/>
          </a:xfrm>
          <a:prstGeom prst="rect">
            <a:avLst/>
          </a:prstGeom>
        </p:spPr>
      </p:pic>
    </p:spTree>
    <p:extLst>
      <p:ext uri="{BB962C8B-B14F-4D97-AF65-F5344CB8AC3E}">
        <p14:creationId xmlns:p14="http://schemas.microsoft.com/office/powerpoint/2010/main" val="288122033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zh-CN" altLang="en-US" dirty="0"/>
              <a:t>数据</a:t>
            </a:r>
            <a:endParaRPr lang="zh-CN" altLang="en-US" dirty="0"/>
          </a:p>
        </p:txBody>
      </p:sp>
      <p:sp>
        <p:nvSpPr>
          <p:cNvPr id="3" name="内容占位符 2"/>
          <p:cNvSpPr>
            <a:spLocks noGrp="1"/>
          </p:cNvSpPr>
          <p:nvPr>
            <p:ph idx="1"/>
          </p:nvPr>
        </p:nvSpPr>
        <p:spPr>
          <a:xfrm>
            <a:off x="2589212" y="2133600"/>
            <a:ext cx="8915400" cy="4171666"/>
          </a:xfrm>
        </p:spPr>
        <p:txBody>
          <a:bodyPr>
            <a:normAutofit/>
          </a:bodyPr>
          <a:lstStyle/>
          <a:p>
            <a:r>
              <a:rPr lang="zh-CN" altLang="en-US" dirty="0" smtClean="0"/>
              <a:t>评测数据</a:t>
            </a:r>
            <a:endParaRPr lang="en-US" altLang="zh-CN" dirty="0" smtClean="0"/>
          </a:p>
          <a:p>
            <a:pPr lvl="1"/>
            <a:r>
              <a:rPr lang="zh-CN" altLang="en-US" dirty="0" smtClean="0"/>
              <a:t>北京大学“数据结构与算法”</a:t>
            </a:r>
            <a:endParaRPr lang="en-US" altLang="zh-CN" dirty="0" smtClean="0"/>
          </a:p>
          <a:p>
            <a:pPr lvl="2"/>
            <a:r>
              <a:rPr lang="zh-CN" altLang="en-US" dirty="0"/>
              <a:t>字幕</a:t>
            </a:r>
            <a:r>
              <a:rPr lang="zh-CN" altLang="en-US" dirty="0" smtClean="0"/>
              <a:t>文件，预处理后</a:t>
            </a:r>
            <a:r>
              <a:rPr lang="en-US" altLang="zh-CN" dirty="0" smtClean="0"/>
              <a:t>3964</a:t>
            </a:r>
            <a:r>
              <a:rPr lang="zh-CN" altLang="en-US" dirty="0" smtClean="0"/>
              <a:t>单词</a:t>
            </a:r>
            <a:endParaRPr lang="en-US" altLang="zh-CN" dirty="0" smtClean="0"/>
          </a:p>
          <a:p>
            <a:pPr lvl="1"/>
            <a:r>
              <a:rPr lang="zh-CN" altLang="en-US" dirty="0" smtClean="0"/>
              <a:t>测验</a:t>
            </a:r>
            <a:r>
              <a:rPr lang="zh-CN" altLang="en-US" dirty="0" smtClean="0"/>
              <a:t>习题标注结果</a:t>
            </a:r>
            <a:endParaRPr lang="en-US" altLang="zh-CN" dirty="0" smtClean="0"/>
          </a:p>
          <a:p>
            <a:pPr lvl="2"/>
            <a:r>
              <a:rPr lang="en-US" altLang="zh-CN" dirty="0" smtClean="0"/>
              <a:t>254</a:t>
            </a:r>
            <a:r>
              <a:rPr lang="zh-CN" altLang="en-US" dirty="0" smtClean="0"/>
              <a:t>道习题，三名课程助教标注</a:t>
            </a:r>
            <a:endParaRPr lang="en-US" altLang="zh-CN" dirty="0"/>
          </a:p>
          <a:p>
            <a:r>
              <a:rPr lang="zh-CN" altLang="en-US" dirty="0" smtClean="0"/>
              <a:t>评测指标</a:t>
            </a:r>
            <a:endParaRPr lang="en-US" altLang="zh-CN" dirty="0" smtClean="0"/>
          </a:p>
          <a:p>
            <a:pPr lvl="1"/>
            <a:r>
              <a:rPr lang="zh-CN" altLang="en-US" dirty="0" smtClean="0"/>
              <a:t>知识点</a:t>
            </a:r>
            <a:r>
              <a:rPr lang="zh-CN" altLang="en-US" dirty="0" smtClean="0"/>
              <a:t>重要性定义：</a:t>
            </a:r>
            <a:r>
              <a:rPr lang="zh-CN" altLang="en-US" dirty="0" smtClean="0"/>
              <a:t>包含该知识点的习题数</a:t>
            </a:r>
            <a:endParaRPr lang="en-US" altLang="zh-CN" dirty="0" smtClean="0"/>
          </a:p>
          <a:p>
            <a:pPr lvl="1"/>
            <a:r>
              <a:rPr lang="zh-CN" altLang="en-US" dirty="0" smtClean="0"/>
              <a:t>基准算法</a:t>
            </a:r>
            <a:r>
              <a:rPr lang="zh-CN" altLang="en-US" dirty="0" smtClean="0"/>
              <a:t>：随机算法，词</a:t>
            </a:r>
            <a:r>
              <a:rPr lang="zh-CN" altLang="en-US" dirty="0" smtClean="0"/>
              <a:t>袋模型，</a:t>
            </a:r>
            <a:r>
              <a:rPr lang="en-US" altLang="zh-CN" dirty="0" smtClean="0"/>
              <a:t>TF-IDF</a:t>
            </a:r>
            <a:r>
              <a:rPr lang="zh-CN" altLang="en-US" dirty="0" smtClean="0"/>
              <a:t>，</a:t>
            </a:r>
            <a:r>
              <a:rPr lang="en-US" altLang="zh-CN" dirty="0" smtClean="0"/>
              <a:t>Page</a:t>
            </a:r>
            <a:r>
              <a:rPr lang="en-US" altLang="zh-CN" dirty="0" smtClean="0"/>
              <a:t>Rank</a:t>
            </a:r>
            <a:endParaRPr lang="en-US" altLang="zh-CN" dirty="0" smtClean="0"/>
          </a:p>
          <a:p>
            <a:pPr lvl="1"/>
            <a:r>
              <a:rPr lang="zh-CN" altLang="en-US" dirty="0" smtClean="0"/>
              <a:t>排序评测指标：</a:t>
            </a:r>
            <a:r>
              <a:rPr lang="en-US" altLang="zh-CN" dirty="0" err="1" smtClean="0"/>
              <a:t>nDCG</a:t>
            </a:r>
            <a:r>
              <a:rPr lang="en-US" altLang="zh-CN" dirty="0" smtClean="0"/>
              <a:t>, MAP, AUC</a:t>
            </a:r>
            <a:endParaRPr lang="zh-CN" altLang="en-US" dirty="0"/>
          </a:p>
        </p:txBody>
      </p:sp>
      <p:sp>
        <p:nvSpPr>
          <p:cNvPr id="4" name="波形 3"/>
          <p:cNvSpPr/>
          <p:nvPr/>
        </p:nvSpPr>
        <p:spPr>
          <a:xfrm>
            <a:off x="6111081" y="1264555"/>
            <a:ext cx="5393531" cy="1099663"/>
          </a:xfrm>
          <a:prstGeom prst="wave">
            <a:avLst>
              <a:gd name="adj1" fmla="val 7047"/>
              <a:gd name="adj2" fmla="val 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任务：</a:t>
            </a:r>
            <a:r>
              <a:rPr lang="zh-CN" altLang="en-US" sz="2400" b="1" dirty="0" smtClean="0">
                <a:solidFill>
                  <a:schemeClr val="tx1"/>
                </a:solidFill>
              </a:rPr>
              <a:t>对每章的知识点重要性排序</a:t>
            </a:r>
            <a:endParaRPr lang="en-US" altLang="zh-CN" sz="2400" dirty="0">
              <a:solidFill>
                <a:schemeClr val="tx1"/>
              </a:solidFill>
            </a:endParaRPr>
          </a:p>
        </p:txBody>
      </p:sp>
    </p:spTree>
    <p:extLst>
      <p:ext uri="{BB962C8B-B14F-4D97-AF65-F5344CB8AC3E}">
        <p14:creationId xmlns:p14="http://schemas.microsoft.com/office/powerpoint/2010/main" val="67885195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sp>
        <p:nvSpPr>
          <p:cNvPr id="3" name="内容占位符 2"/>
          <p:cNvSpPr>
            <a:spLocks noGrp="1"/>
          </p:cNvSpPr>
          <p:nvPr>
            <p:ph idx="1"/>
          </p:nvPr>
        </p:nvSpPr>
        <p:spPr>
          <a:xfrm>
            <a:off x="2589212" y="1905000"/>
            <a:ext cx="8915400" cy="3777622"/>
          </a:xfrm>
        </p:spPr>
        <p:txBody>
          <a:bodyPr/>
          <a:lstStyle/>
          <a:p>
            <a:r>
              <a:rPr lang="zh-CN" altLang="en-US" dirty="0" smtClean="0"/>
              <a:t>算法性能</a:t>
            </a:r>
            <a:endParaRPr lang="zh-CN" altLang="en-US" dirty="0"/>
          </a:p>
        </p:txBody>
      </p:sp>
      <p:pic>
        <p:nvPicPr>
          <p:cNvPr id="5" name="图片 4"/>
          <p:cNvPicPr/>
          <p:nvPr/>
        </p:nvPicPr>
        <p:blipFill>
          <a:blip r:embed="rId3"/>
          <a:stretch>
            <a:fillRect/>
          </a:stretch>
        </p:blipFill>
        <p:spPr>
          <a:xfrm>
            <a:off x="3121400" y="2382982"/>
            <a:ext cx="7518891" cy="4341206"/>
          </a:xfrm>
          <a:prstGeom prst="rect">
            <a:avLst/>
          </a:prstGeom>
        </p:spPr>
      </p:pic>
    </p:spTree>
    <p:extLst>
      <p:ext uri="{BB962C8B-B14F-4D97-AF65-F5344CB8AC3E}">
        <p14:creationId xmlns:p14="http://schemas.microsoft.com/office/powerpoint/2010/main" val="128672466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sp>
        <p:nvSpPr>
          <p:cNvPr id="3" name="内容占位符 2"/>
          <p:cNvSpPr>
            <a:spLocks noGrp="1"/>
          </p:cNvSpPr>
          <p:nvPr>
            <p:ph idx="1"/>
          </p:nvPr>
        </p:nvSpPr>
        <p:spPr>
          <a:xfrm>
            <a:off x="1907567" y="2603269"/>
            <a:ext cx="8915400" cy="3777622"/>
          </a:xfrm>
        </p:spPr>
        <p:txBody>
          <a:bodyPr/>
          <a:lstStyle/>
          <a:p>
            <a:r>
              <a:rPr lang="zh-CN" altLang="en-US" dirty="0" smtClean="0"/>
              <a:t>参数分析</a:t>
            </a:r>
            <a:endParaRPr lang="en-US" altLang="zh-CN" dirty="0" smtClean="0"/>
          </a:p>
          <a:p>
            <a:pPr lvl="1"/>
            <a:r>
              <a:rPr lang="zh-CN" altLang="en-US" dirty="0"/>
              <a:t>章节</a:t>
            </a:r>
            <a:r>
              <a:rPr lang="zh-CN" altLang="en-US" dirty="0" smtClean="0"/>
              <a:t>组合</a:t>
            </a:r>
            <a:endParaRPr lang="en-US" altLang="zh-CN" dirty="0" smtClean="0"/>
          </a:p>
          <a:p>
            <a:pPr lvl="1"/>
            <a:r>
              <a:rPr lang="zh-CN" altLang="en-US" dirty="0" smtClean="0">
                <a:latin typeface="Times New Roman" panose="02020603050405020304" pitchFamily="18" charset="0"/>
                <a:cs typeface="Times New Roman" panose="02020603050405020304" pitchFamily="18" charset="0"/>
              </a:rPr>
              <a:t>衰减因子</a:t>
            </a:r>
            <a:r>
              <a:rPr lang="en-US" altLang="zh-CN" dirty="0" smtClean="0">
                <a:latin typeface="Times New Roman" panose="02020603050405020304" pitchFamily="18" charset="0"/>
                <a:cs typeface="Times New Roman" panose="02020603050405020304" pitchFamily="18" charset="0"/>
              </a:rPr>
              <a:t>α</a:t>
            </a:r>
            <a:endParaRPr lang="zh-CN" altLang="en-US" dirty="0">
              <a:latin typeface="Times New Roman" panose="02020603050405020304" pitchFamily="18" charset="0"/>
              <a:cs typeface="Times New Roman" panose="02020603050405020304" pitchFamily="18" charset="0"/>
            </a:endParaRPr>
          </a:p>
        </p:txBody>
      </p:sp>
      <p:pic>
        <p:nvPicPr>
          <p:cNvPr id="6" name="图片 5" descr="D:\朱纪乐\北京大学\硕士\研一下\MOOC研究\写作\edm_latex\figures\matplot\para-ndcg.png"/>
          <p:cNvPicPr/>
          <p:nvPr/>
        </p:nvPicPr>
        <p:blipFill>
          <a:blip r:embed="rId3">
            <a:extLst>
              <a:ext uri="{28A0092B-C50C-407E-A947-70E740481C1C}">
                <a14:useLocalDpi xmlns:a14="http://schemas.microsoft.com/office/drawing/2010/main" val="0"/>
              </a:ext>
            </a:extLst>
          </a:blip>
          <a:srcRect/>
          <a:stretch>
            <a:fillRect/>
          </a:stretch>
        </p:blipFill>
        <p:spPr bwMode="auto">
          <a:xfrm>
            <a:off x="4355869" y="1698055"/>
            <a:ext cx="7564379" cy="5018629"/>
          </a:xfrm>
          <a:prstGeom prst="rect">
            <a:avLst/>
          </a:prstGeom>
          <a:noFill/>
          <a:ln>
            <a:noFill/>
          </a:ln>
        </p:spPr>
      </p:pic>
    </p:spTree>
    <p:extLst>
      <p:ext uri="{BB962C8B-B14F-4D97-AF65-F5344CB8AC3E}">
        <p14:creationId xmlns:p14="http://schemas.microsoft.com/office/powerpoint/2010/main" val="40367607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总结和未来工作</a:t>
            </a:r>
            <a:endParaRPr lang="zh-CN" altLang="en-US" dirty="0"/>
          </a:p>
        </p:txBody>
      </p:sp>
      <p:sp>
        <p:nvSpPr>
          <p:cNvPr id="3" name="内容占位符 2"/>
          <p:cNvSpPr>
            <a:spLocks noGrp="1"/>
          </p:cNvSpPr>
          <p:nvPr>
            <p:ph idx="1"/>
          </p:nvPr>
        </p:nvSpPr>
        <p:spPr>
          <a:xfrm>
            <a:off x="2589212" y="2133599"/>
            <a:ext cx="8915400" cy="4184073"/>
          </a:xfrm>
        </p:spPr>
        <p:txBody>
          <a:bodyPr/>
          <a:lstStyle/>
          <a:p>
            <a:r>
              <a:rPr lang="zh-CN" altLang="en-US" dirty="0" smtClean="0"/>
              <a:t>分析和总结</a:t>
            </a:r>
            <a:endParaRPr lang="en-US" altLang="zh-CN" dirty="0" smtClean="0"/>
          </a:p>
          <a:p>
            <a:pPr lvl="1"/>
            <a:r>
              <a:rPr lang="zh-CN" altLang="zh-CN" dirty="0" smtClean="0"/>
              <a:t>提出</a:t>
            </a:r>
            <a:r>
              <a:rPr lang="zh-CN" altLang="zh-CN" dirty="0"/>
              <a:t>了一个创新</a:t>
            </a:r>
            <a:r>
              <a:rPr lang="zh-CN" altLang="zh-CN" dirty="0" smtClean="0"/>
              <a:t>的</a:t>
            </a:r>
            <a:r>
              <a:rPr lang="zh-CN" altLang="en-US" dirty="0" smtClean="0"/>
              <a:t>学习引导</a:t>
            </a:r>
            <a:r>
              <a:rPr lang="zh-CN" altLang="zh-CN" dirty="0" smtClean="0"/>
              <a:t>算法框架</a:t>
            </a:r>
            <a:endParaRPr lang="en-US" altLang="zh-CN" dirty="0"/>
          </a:p>
          <a:p>
            <a:pPr lvl="1"/>
            <a:r>
              <a:rPr lang="zh-CN" altLang="en-US" dirty="0" smtClean="0"/>
              <a:t>通过</a:t>
            </a:r>
            <a:r>
              <a:rPr lang="en-US" altLang="zh-CN" dirty="0" smtClean="0"/>
              <a:t>LDA + PageRank</a:t>
            </a:r>
            <a:r>
              <a:rPr lang="zh-CN" altLang="en-US" dirty="0" smtClean="0"/>
              <a:t>的方法，</a:t>
            </a:r>
            <a:r>
              <a:rPr lang="zh-CN" altLang="zh-CN" dirty="0" smtClean="0"/>
              <a:t>分析</a:t>
            </a:r>
            <a:r>
              <a:rPr lang="zh-CN" altLang="zh-CN" dirty="0"/>
              <a:t>章节内容中的</a:t>
            </a:r>
            <a:r>
              <a:rPr lang="zh-CN" altLang="zh-CN" dirty="0" smtClean="0"/>
              <a:t>重点</a:t>
            </a:r>
            <a:r>
              <a:rPr lang="zh-CN" altLang="en-US" dirty="0" smtClean="0"/>
              <a:t>知识</a:t>
            </a:r>
            <a:endParaRPr lang="en-US" altLang="zh-CN" dirty="0" smtClean="0"/>
          </a:p>
          <a:p>
            <a:pPr lvl="1"/>
            <a:r>
              <a:rPr lang="zh-CN" altLang="en-US" dirty="0" smtClean="0"/>
              <a:t>实验结果一定程度上说明了算法的效果</a:t>
            </a:r>
            <a:endParaRPr lang="en-US" altLang="zh-CN" dirty="0"/>
          </a:p>
          <a:p>
            <a:r>
              <a:rPr lang="zh-CN" altLang="en-US" dirty="0" smtClean="0"/>
              <a:t>未来工作</a:t>
            </a:r>
            <a:endParaRPr lang="en-US" altLang="zh-CN" dirty="0" smtClean="0"/>
          </a:p>
          <a:p>
            <a:pPr lvl="1"/>
            <a:r>
              <a:rPr lang="zh-CN" altLang="zh-CN" dirty="0"/>
              <a:t>扩展数据集的</a:t>
            </a:r>
            <a:r>
              <a:rPr lang="zh-CN" altLang="zh-CN" dirty="0" smtClean="0"/>
              <a:t>多样性</a:t>
            </a:r>
            <a:endParaRPr lang="en-US" altLang="zh-CN" dirty="0" smtClean="0"/>
          </a:p>
          <a:p>
            <a:pPr lvl="1"/>
            <a:r>
              <a:rPr lang="zh-CN" altLang="zh-CN" dirty="0" smtClean="0"/>
              <a:t>个性化</a:t>
            </a:r>
            <a:r>
              <a:rPr lang="zh-CN" altLang="zh-CN" dirty="0"/>
              <a:t>学习重点</a:t>
            </a:r>
            <a:r>
              <a:rPr lang="zh-CN" altLang="zh-CN" dirty="0" smtClean="0"/>
              <a:t>分析</a:t>
            </a:r>
            <a:endParaRPr lang="en-US" altLang="zh-CN" dirty="0" smtClean="0"/>
          </a:p>
          <a:p>
            <a:pPr lvl="1"/>
            <a:r>
              <a:rPr lang="zh-CN" altLang="en-US" dirty="0" smtClean="0"/>
              <a:t>学习资源推荐</a:t>
            </a:r>
            <a:endParaRPr lang="zh-CN" altLang="en-US" dirty="0"/>
          </a:p>
        </p:txBody>
      </p:sp>
    </p:spTree>
    <p:extLst>
      <p:ext uri="{BB962C8B-B14F-4D97-AF65-F5344CB8AC3E}">
        <p14:creationId xmlns:p14="http://schemas.microsoft.com/office/powerpoint/2010/main" val="18624793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已发表论文</a:t>
            </a:r>
            <a:endParaRPr lang="zh-CN" altLang="en-US" dirty="0"/>
          </a:p>
        </p:txBody>
      </p:sp>
      <p:sp>
        <p:nvSpPr>
          <p:cNvPr id="3" name="内容占位符 2"/>
          <p:cNvSpPr>
            <a:spLocks noGrp="1"/>
          </p:cNvSpPr>
          <p:nvPr>
            <p:ph idx="1"/>
          </p:nvPr>
        </p:nvSpPr>
        <p:spPr/>
        <p:txBody>
          <a:bodyPr/>
          <a:lstStyle/>
          <a:p>
            <a:r>
              <a:rPr lang="en-US" altLang="zh-CN" dirty="0"/>
              <a:t>Jile Zhu, Xiang Li, </a:t>
            </a:r>
            <a:r>
              <a:rPr lang="en-US" altLang="zh-CN" dirty="0" err="1"/>
              <a:t>Zhuo</a:t>
            </a:r>
            <a:r>
              <a:rPr lang="en-US" altLang="zh-CN" dirty="0"/>
              <a:t> Wang, Ming Zhang. An Effective Framework for Automatically Generating and Ranking Topics in MOOC Videos [C]. The 10th International Conference on Educational Data Mining, 2017. Accepted</a:t>
            </a:r>
            <a:r>
              <a:rPr lang="en-US" altLang="zh-CN" dirty="0" smtClean="0"/>
              <a:t>.</a:t>
            </a:r>
          </a:p>
          <a:p>
            <a:r>
              <a:rPr lang="en-US" altLang="zh-CN" dirty="0"/>
              <a:t>Ming Zhang, Jile Zhu. A data-driven analysis of student efforts and improvements on a SPOC experiment[C]//Proceedings of the ACM Turing 50th Celebration Conference-China. ACM, 2017: 1</a:t>
            </a:r>
            <a:r>
              <a:rPr lang="en-US" altLang="zh-CN" dirty="0" smtClean="0"/>
              <a:t>.</a:t>
            </a:r>
            <a:endParaRPr lang="zh-CN" altLang="zh-CN" dirty="0"/>
          </a:p>
        </p:txBody>
      </p:sp>
    </p:spTree>
    <p:extLst>
      <p:ext uri="{BB962C8B-B14F-4D97-AF65-F5344CB8AC3E}">
        <p14:creationId xmlns:p14="http://schemas.microsoft.com/office/powerpoint/2010/main" val="62114673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xfrm>
            <a:off x="1304144" y="1396538"/>
            <a:ext cx="10553076" cy="5094203"/>
          </a:xfrm>
        </p:spPr>
        <p:txBody>
          <a:bodyPr>
            <a:noAutofit/>
          </a:bodyPr>
          <a:lstStyle/>
          <a:p>
            <a:pPr fontAlgn="ctr">
              <a:spcBef>
                <a:spcPts val="0"/>
              </a:spcBef>
            </a:pPr>
            <a:r>
              <a:rPr lang="en-US" altLang="zh-CN" sz="1400" dirty="0"/>
              <a:t>[</a:t>
            </a:r>
            <a:r>
              <a:rPr lang="en-US" altLang="zh-CN" sz="1400" dirty="0" err="1"/>
              <a:t>Pardos</a:t>
            </a:r>
            <a:r>
              <a:rPr lang="en-US" altLang="zh-CN" sz="1400" dirty="0"/>
              <a:t> et al., </a:t>
            </a:r>
            <a:r>
              <a:rPr lang="en-US" altLang="zh-CN" sz="1400" dirty="0" smtClean="0"/>
              <a:t>EDM’13]</a:t>
            </a:r>
            <a:r>
              <a:rPr lang="en-US" altLang="zh-CN" sz="1400" dirty="0"/>
              <a:t> </a:t>
            </a:r>
            <a:r>
              <a:rPr lang="en-US" altLang="zh-CN" sz="1400" dirty="0" err="1"/>
              <a:t>Pardos</a:t>
            </a:r>
            <a:r>
              <a:rPr lang="en-US" altLang="zh-CN" sz="1400" dirty="0"/>
              <a:t> Z A, Bergner </a:t>
            </a:r>
            <a:r>
              <a:rPr lang="en-US" altLang="zh-CN" sz="1400" dirty="0" err="1"/>
              <a:t>Yoav</a:t>
            </a:r>
            <a:r>
              <a:rPr lang="en-US" altLang="zh-CN" sz="1400" dirty="0"/>
              <a:t>, Seaton Daniel T., Pritchard David E. Adapting Bayesian Knowledge Tracing to a Massive Open Online Course in edX. In Educational Data Mining (2013), 137-144.</a:t>
            </a:r>
            <a:endParaRPr lang="zh-CN" altLang="zh-CN" sz="1400" dirty="0"/>
          </a:p>
          <a:p>
            <a:pPr fontAlgn="ctr">
              <a:spcBef>
                <a:spcPts val="0"/>
              </a:spcBef>
            </a:pPr>
            <a:r>
              <a:rPr lang="en-US" altLang="zh-CN" sz="1400" dirty="0"/>
              <a:t>[Wang et al., L@S’16] </a:t>
            </a:r>
            <a:r>
              <a:rPr lang="en-US" altLang="zh-CN" sz="1400" dirty="0" err="1"/>
              <a:t>Zhuo</a:t>
            </a:r>
            <a:r>
              <a:rPr lang="en-US" altLang="zh-CN" sz="1400" dirty="0"/>
              <a:t> Wang, Jile Zhu, Xiang Li, </a:t>
            </a:r>
            <a:r>
              <a:rPr lang="en-US" altLang="zh-CN" sz="1400" dirty="0" err="1"/>
              <a:t>Zhiting</a:t>
            </a:r>
            <a:r>
              <a:rPr lang="en-US" altLang="zh-CN" sz="1400" dirty="0"/>
              <a:t> Hu, Ming Zhang. Structured Knowledge Tracing Models for Student Assessment on Coursera. L@S 2016: 209-212</a:t>
            </a:r>
            <a:r>
              <a:rPr lang="en-US" altLang="zh-CN" sz="1400" dirty="0" smtClean="0"/>
              <a:t>.</a:t>
            </a:r>
            <a:endParaRPr lang="zh-CN" altLang="zh-CN" sz="1400" dirty="0" smtClean="0"/>
          </a:p>
          <a:p>
            <a:pPr fontAlgn="ctr">
              <a:spcBef>
                <a:spcPts val="0"/>
              </a:spcBef>
            </a:pPr>
            <a:r>
              <a:rPr lang="en-US" altLang="zh-CN" sz="1400" dirty="0" smtClean="0"/>
              <a:t>[</a:t>
            </a:r>
            <a:r>
              <a:rPr lang="en-US" altLang="zh-CN" sz="1400" dirty="0" err="1"/>
              <a:t>Piech</a:t>
            </a:r>
            <a:r>
              <a:rPr lang="en-US" altLang="zh-CN" sz="1400" dirty="0"/>
              <a:t> et al,. NIPS’15</a:t>
            </a:r>
            <a:r>
              <a:rPr lang="en-US" altLang="zh-CN" sz="1400" dirty="0" smtClean="0"/>
              <a:t>] </a:t>
            </a:r>
            <a:r>
              <a:rPr lang="en-US" altLang="zh-CN" sz="1400" dirty="0" err="1"/>
              <a:t>Piech</a:t>
            </a:r>
            <a:r>
              <a:rPr lang="en-US" altLang="zh-CN" sz="1400" dirty="0"/>
              <a:t> C, </a:t>
            </a:r>
            <a:r>
              <a:rPr lang="en-US" altLang="zh-CN" sz="1400" dirty="0" err="1"/>
              <a:t>Bassen</a:t>
            </a:r>
            <a:r>
              <a:rPr lang="en-US" altLang="zh-CN" sz="1400" dirty="0"/>
              <a:t> J, Huang J, et al. Deep knowledge tracing[C]//Advances in Neural Information Processing Systems. 2015: 505-513.</a:t>
            </a:r>
            <a:endParaRPr lang="zh-CN" altLang="zh-CN" sz="1400" dirty="0"/>
          </a:p>
          <a:p>
            <a:pPr>
              <a:spcBef>
                <a:spcPts val="0"/>
              </a:spcBef>
            </a:pPr>
            <a:r>
              <a:rPr lang="en-US" altLang="zh-CN" sz="1400" dirty="0"/>
              <a:t>[Matsuda et al., EDM’15</a:t>
            </a:r>
            <a:r>
              <a:rPr lang="en-US" altLang="zh-CN" sz="1400" dirty="0" smtClean="0"/>
              <a:t>]</a:t>
            </a:r>
            <a:r>
              <a:rPr lang="en-US" altLang="zh-CN" sz="1400" dirty="0"/>
              <a:t> N. Matsuda, T. Furukawa, N. </a:t>
            </a:r>
            <a:r>
              <a:rPr lang="en-US" altLang="zh-CN" sz="1400" dirty="0" smtClean="0"/>
              <a:t>Bier, et al. Machine </a:t>
            </a:r>
            <a:r>
              <a:rPr lang="en-US" altLang="zh-CN" sz="1400" dirty="0"/>
              <a:t>beats experts: Automatic discovery of </a:t>
            </a:r>
            <a:r>
              <a:rPr lang="en-US" altLang="zh-CN" sz="1400" dirty="0" smtClean="0"/>
              <a:t>skill models </a:t>
            </a:r>
            <a:r>
              <a:rPr lang="en-US" altLang="zh-CN" sz="1400" dirty="0"/>
              <a:t>for data-driven online course </a:t>
            </a:r>
            <a:r>
              <a:rPr lang="en-US" altLang="zh-CN" sz="1400" dirty="0" smtClean="0"/>
              <a:t>refinement</a:t>
            </a:r>
            <a:r>
              <a:rPr lang="en-US" altLang="zh-CN" sz="1400" dirty="0"/>
              <a:t>. </a:t>
            </a:r>
            <a:r>
              <a:rPr lang="en-US" altLang="zh-CN" sz="1400" dirty="0" smtClean="0"/>
              <a:t>In Educational </a:t>
            </a:r>
            <a:r>
              <a:rPr lang="en-US" altLang="zh-CN" sz="1400" dirty="0"/>
              <a:t>Data Mining 2015, 2015.</a:t>
            </a:r>
            <a:endParaRPr lang="zh-CN" altLang="zh-CN" sz="1400" dirty="0"/>
          </a:p>
          <a:p>
            <a:pPr>
              <a:spcBef>
                <a:spcPts val="0"/>
              </a:spcBef>
            </a:pPr>
            <a:r>
              <a:rPr lang="en-US" altLang="zh-CN" sz="1400" dirty="0"/>
              <a:t>[Jiang et al., DASFAA’17</a:t>
            </a:r>
            <a:r>
              <a:rPr lang="en-US" altLang="zh-CN" sz="1400" dirty="0" smtClean="0"/>
              <a:t>] </a:t>
            </a:r>
            <a:r>
              <a:rPr lang="en-US" altLang="zh-CN" sz="1400" dirty="0"/>
              <a:t>Jiang Z, Zhang Y, Li X. </a:t>
            </a:r>
            <a:r>
              <a:rPr lang="en-US" altLang="zh-CN" sz="1400" dirty="0" err="1"/>
              <a:t>MOOCon</a:t>
            </a:r>
            <a:r>
              <a:rPr lang="en-US" altLang="zh-CN" sz="1400" dirty="0"/>
              <a:t>: A Framework for Semi-supervised Concept Extraction from MOOC Content[C]//International Conference on Database Systems for Advanced Applications. Springer, Cham, 2017: 303-315</a:t>
            </a:r>
            <a:r>
              <a:rPr lang="en-US" altLang="zh-CN" sz="1400" dirty="0" smtClean="0"/>
              <a:t>.</a:t>
            </a:r>
          </a:p>
          <a:p>
            <a:pPr>
              <a:spcBef>
                <a:spcPts val="0"/>
              </a:spcBef>
            </a:pPr>
            <a:r>
              <a:rPr lang="en-US" altLang="zh-CN" sz="1400" dirty="0" smtClean="0"/>
              <a:t>[Page et al., Stanford InfoLab’99] Page </a:t>
            </a:r>
            <a:r>
              <a:rPr lang="en-US" altLang="zh-CN" sz="1400" dirty="0"/>
              <a:t>L, </a:t>
            </a:r>
            <a:r>
              <a:rPr lang="en-US" altLang="zh-CN" sz="1400" dirty="0" err="1"/>
              <a:t>Brin</a:t>
            </a:r>
            <a:r>
              <a:rPr lang="en-US" altLang="zh-CN" sz="1400" dirty="0"/>
              <a:t> S, </a:t>
            </a:r>
            <a:r>
              <a:rPr lang="en-US" altLang="zh-CN" sz="1400" dirty="0" err="1"/>
              <a:t>Motwani</a:t>
            </a:r>
            <a:r>
              <a:rPr lang="en-US" altLang="zh-CN" sz="1400" dirty="0"/>
              <a:t> R, et al. The PageRank citation ranking: Bringing order to the web[R]. Stanford </a:t>
            </a:r>
            <a:r>
              <a:rPr lang="en-US" altLang="zh-CN" sz="1400" dirty="0" err="1"/>
              <a:t>InfoLab</a:t>
            </a:r>
            <a:r>
              <a:rPr lang="en-US" altLang="zh-CN" sz="1400" dirty="0"/>
              <a:t>, 1999.</a:t>
            </a:r>
            <a:endParaRPr lang="zh-CN" altLang="zh-CN" sz="1400" dirty="0" smtClean="0"/>
          </a:p>
          <a:p>
            <a:pPr fontAlgn="ctr">
              <a:spcBef>
                <a:spcPts val="0"/>
              </a:spcBef>
            </a:pPr>
            <a:r>
              <a:rPr lang="en-US" altLang="zh-CN" sz="1400" dirty="0" smtClean="0"/>
              <a:t>[</a:t>
            </a:r>
            <a:r>
              <a:rPr lang="en-US" altLang="zh-CN" sz="1400" dirty="0"/>
              <a:t>Ding et al., ISWC’05] Ding L, Pan R, </a:t>
            </a:r>
            <a:r>
              <a:rPr lang="en-US" altLang="zh-CN" sz="1400" dirty="0" err="1"/>
              <a:t>Finin</a:t>
            </a:r>
            <a:r>
              <a:rPr lang="en-US" altLang="zh-CN" sz="1400" dirty="0"/>
              <a:t> T, et al. Finding and ranking knowledge on the semantic web[C]//International Semantic Web Conference. Springer Berlin Heidelberg, 2005: 156-170.</a:t>
            </a:r>
            <a:endParaRPr lang="zh-CN" altLang="zh-CN" sz="1400" dirty="0"/>
          </a:p>
          <a:p>
            <a:pPr fontAlgn="ctr">
              <a:spcBef>
                <a:spcPts val="0"/>
              </a:spcBef>
            </a:pPr>
            <a:r>
              <a:rPr lang="en-US" altLang="zh-CN" sz="1400" dirty="0" smtClean="0"/>
              <a:t>[</a:t>
            </a:r>
            <a:r>
              <a:rPr lang="en-US" altLang="zh-CN" sz="1400" dirty="0" err="1"/>
              <a:t>Mihalcea</a:t>
            </a:r>
            <a:r>
              <a:rPr lang="en-US" altLang="zh-CN" sz="1400" dirty="0"/>
              <a:t> et al., EMNLP’04] </a:t>
            </a:r>
            <a:r>
              <a:rPr lang="en-US" altLang="zh-CN" sz="1400" dirty="0" err="1"/>
              <a:t>Mihalcea</a:t>
            </a:r>
            <a:r>
              <a:rPr lang="en-US" altLang="zh-CN" sz="1400" dirty="0"/>
              <a:t> R, </a:t>
            </a:r>
            <a:r>
              <a:rPr lang="en-US" altLang="zh-CN" sz="1400" dirty="0" err="1"/>
              <a:t>Tarau</a:t>
            </a:r>
            <a:r>
              <a:rPr lang="en-US" altLang="zh-CN" sz="1400" dirty="0"/>
              <a:t> P. </a:t>
            </a:r>
            <a:r>
              <a:rPr lang="en-US" altLang="zh-CN" sz="1400" dirty="0" err="1"/>
              <a:t>TextRank</a:t>
            </a:r>
            <a:r>
              <a:rPr lang="en-US" altLang="zh-CN" sz="1400" dirty="0"/>
              <a:t>: Bringing order into texts[C]. Association for Computational Linguistics, 2004</a:t>
            </a:r>
            <a:r>
              <a:rPr lang="en-US" altLang="zh-CN" sz="1400" dirty="0" smtClean="0"/>
              <a:t>.</a:t>
            </a:r>
          </a:p>
          <a:p>
            <a:pPr fontAlgn="ctr">
              <a:spcBef>
                <a:spcPts val="0"/>
              </a:spcBef>
            </a:pPr>
            <a:r>
              <a:rPr lang="en-US" altLang="zh-CN" sz="1400" dirty="0"/>
              <a:t>[</a:t>
            </a:r>
            <a:r>
              <a:rPr lang="en-US" altLang="zh-CN" sz="1400" dirty="0" err="1"/>
              <a:t>Bougouin</a:t>
            </a:r>
            <a:r>
              <a:rPr lang="en-US" altLang="zh-CN" sz="1400" dirty="0"/>
              <a:t> et al., IJCNLP’13] </a:t>
            </a:r>
            <a:r>
              <a:rPr lang="en-US" altLang="zh-CN" sz="1400" dirty="0" err="1"/>
              <a:t>Bougouin</a:t>
            </a:r>
            <a:r>
              <a:rPr lang="en-US" altLang="zh-CN" sz="1400" dirty="0"/>
              <a:t> A, </a:t>
            </a:r>
            <a:r>
              <a:rPr lang="en-US" altLang="zh-CN" sz="1400" dirty="0" err="1"/>
              <a:t>Boudin</a:t>
            </a:r>
            <a:r>
              <a:rPr lang="en-US" altLang="zh-CN" sz="1400" dirty="0"/>
              <a:t> F, </a:t>
            </a:r>
            <a:r>
              <a:rPr lang="en-US" altLang="zh-CN" sz="1400" dirty="0" err="1"/>
              <a:t>Daille</a:t>
            </a:r>
            <a:r>
              <a:rPr lang="en-US" altLang="zh-CN" sz="1400" dirty="0"/>
              <a:t> B. </a:t>
            </a:r>
            <a:r>
              <a:rPr lang="en-US" altLang="zh-CN" sz="1400" dirty="0" err="1"/>
              <a:t>Topicrank</a:t>
            </a:r>
            <a:r>
              <a:rPr lang="en-US" altLang="zh-CN" sz="1400" dirty="0"/>
              <a:t>: Graph-based topic ranking for </a:t>
            </a:r>
            <a:r>
              <a:rPr lang="en-US" altLang="zh-CN" sz="1400" dirty="0" err="1"/>
              <a:t>keyphrase</a:t>
            </a:r>
            <a:r>
              <a:rPr lang="en-US" altLang="zh-CN" sz="1400" dirty="0"/>
              <a:t> extraction[C]//International Joint Conference on Natural Language Processing (IJCNLP). 2013: 543-551.</a:t>
            </a:r>
            <a:endParaRPr lang="zh-CN" altLang="zh-CN" sz="1400" dirty="0"/>
          </a:p>
          <a:p>
            <a:pPr>
              <a:spcBef>
                <a:spcPts val="0"/>
              </a:spcBef>
            </a:pPr>
            <a:r>
              <a:rPr lang="en-US" altLang="zh-CN" sz="1400" dirty="0" smtClean="0"/>
              <a:t>[</a:t>
            </a:r>
            <a:r>
              <a:rPr lang="en-US" altLang="zh-CN" sz="1400" dirty="0" err="1" smtClean="0"/>
              <a:t>Piech</a:t>
            </a:r>
            <a:r>
              <a:rPr lang="en-US" altLang="zh-CN" sz="1400" dirty="0" smtClean="0"/>
              <a:t> et al., L@S’15] </a:t>
            </a:r>
            <a:r>
              <a:rPr lang="en-US" altLang="zh-CN" sz="1400" dirty="0" err="1" smtClean="0"/>
              <a:t>Piech</a:t>
            </a:r>
            <a:r>
              <a:rPr lang="en-US" altLang="zh-CN" sz="1400" dirty="0" smtClean="0"/>
              <a:t> </a:t>
            </a:r>
            <a:r>
              <a:rPr lang="en-US" altLang="zh-CN" sz="1400" dirty="0"/>
              <a:t>C, </a:t>
            </a:r>
            <a:r>
              <a:rPr lang="en-US" altLang="zh-CN" sz="1400" dirty="0" err="1"/>
              <a:t>Sahami</a:t>
            </a:r>
            <a:r>
              <a:rPr lang="en-US" altLang="zh-CN" sz="1400" dirty="0"/>
              <a:t> M, Huang J, et al. Autonomously generating hints by inferring problem solving policies[C]//Proceedings of the Second (2015) ACM Conference on Learning@ Scale. ACM, 2015: 195-204.</a:t>
            </a:r>
            <a:endParaRPr lang="en-US" altLang="zh-CN" sz="1400" dirty="0" smtClean="0"/>
          </a:p>
          <a:p>
            <a:pPr>
              <a:spcBef>
                <a:spcPts val="0"/>
              </a:spcBef>
            </a:pPr>
            <a:r>
              <a:rPr lang="en-US" altLang="zh-CN" sz="1400" dirty="0" smtClean="0"/>
              <a:t>[</a:t>
            </a:r>
            <a:r>
              <a:rPr lang="en-US" altLang="zh-CN" sz="1400" dirty="0" err="1"/>
              <a:t>Chaturvedi</a:t>
            </a:r>
            <a:r>
              <a:rPr lang="en-US" altLang="zh-CN" sz="1400" dirty="0"/>
              <a:t>, et al., ACL’14</a:t>
            </a:r>
            <a:r>
              <a:rPr lang="en-US" altLang="zh-CN" sz="1400" dirty="0" smtClean="0"/>
              <a:t>]</a:t>
            </a:r>
            <a:r>
              <a:rPr lang="en-US" altLang="zh-CN" sz="1400" dirty="0"/>
              <a:t> </a:t>
            </a:r>
            <a:r>
              <a:rPr lang="en-US" altLang="zh-CN" sz="1400" dirty="0" err="1"/>
              <a:t>Chaturvedi</a:t>
            </a:r>
            <a:r>
              <a:rPr lang="en-US" altLang="zh-CN" sz="1400" dirty="0"/>
              <a:t> S, </a:t>
            </a:r>
            <a:r>
              <a:rPr lang="en-US" altLang="zh-CN" sz="1400" dirty="0" err="1"/>
              <a:t>Goldwasser</a:t>
            </a:r>
            <a:r>
              <a:rPr lang="en-US" altLang="zh-CN" sz="1400" dirty="0"/>
              <a:t> D, </a:t>
            </a:r>
            <a:r>
              <a:rPr lang="en-US" altLang="zh-CN" sz="1400" dirty="0" err="1"/>
              <a:t>Daumé</a:t>
            </a:r>
            <a:r>
              <a:rPr lang="en-US" altLang="zh-CN" sz="1400" dirty="0"/>
              <a:t> III H. Predicting Instructor's Intervention in MOOC forums[C]//ACL (1). 2014: 1501-1511.</a:t>
            </a:r>
            <a:endParaRPr lang="zh-CN" altLang="zh-CN" sz="1400" dirty="0"/>
          </a:p>
          <a:p>
            <a:pPr>
              <a:spcBef>
                <a:spcPts val="0"/>
              </a:spcBef>
            </a:pPr>
            <a:r>
              <a:rPr lang="en-US" altLang="zh-CN" sz="1400" dirty="0"/>
              <a:t>[Agrawal et al., EDM’15</a:t>
            </a:r>
            <a:r>
              <a:rPr lang="en-US" altLang="zh-CN" sz="1400" dirty="0" smtClean="0"/>
              <a:t>] </a:t>
            </a:r>
            <a:r>
              <a:rPr lang="en-US" altLang="zh-CN" sz="1400" dirty="0"/>
              <a:t>Agrawal A, </a:t>
            </a:r>
            <a:r>
              <a:rPr lang="en-US" altLang="zh-CN" sz="1400" dirty="0" err="1"/>
              <a:t>Venkatraman</a:t>
            </a:r>
            <a:r>
              <a:rPr lang="en-US" altLang="zh-CN" sz="1400" dirty="0"/>
              <a:t> J, Leonard S, et al. </a:t>
            </a:r>
            <a:r>
              <a:rPr lang="en-US" altLang="zh-CN" sz="1400" dirty="0" err="1"/>
              <a:t>YouEDU</a:t>
            </a:r>
            <a:r>
              <a:rPr lang="en-US" altLang="zh-CN" sz="1400" dirty="0"/>
              <a:t>: addressing confusion in MOOC discussion forums by recommending instructional video clips[J]. 2015</a:t>
            </a:r>
            <a:r>
              <a:rPr lang="en-US" altLang="zh-CN" sz="1400" dirty="0" smtClean="0"/>
              <a:t>.</a:t>
            </a:r>
            <a:endParaRPr lang="zh-CN" altLang="zh-CN" sz="1400" dirty="0"/>
          </a:p>
        </p:txBody>
      </p:sp>
    </p:spTree>
    <p:extLst>
      <p:ext uri="{BB962C8B-B14F-4D97-AF65-F5344CB8AC3E}">
        <p14:creationId xmlns:p14="http://schemas.microsoft.com/office/powerpoint/2010/main" val="214177887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6688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75209246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smtClean="0"/>
              <a:t>研究背景</a:t>
            </a:r>
            <a:endParaRPr lang="en-US" altLang="zh-CN" dirty="0" smtClean="0"/>
          </a:p>
          <a:p>
            <a:r>
              <a:rPr lang="zh-CN" altLang="en-US" dirty="0" smtClean="0"/>
              <a:t>研究内容</a:t>
            </a:r>
            <a:endParaRPr lang="en-US" altLang="zh-CN" dirty="0" smtClean="0"/>
          </a:p>
          <a:p>
            <a:r>
              <a:rPr lang="zh-CN" altLang="en-US" dirty="0" smtClean="0"/>
              <a:t>相关研究</a:t>
            </a:r>
            <a:endParaRPr lang="en-US" altLang="zh-CN" dirty="0" smtClean="0"/>
          </a:p>
          <a:p>
            <a:r>
              <a:rPr lang="zh-CN" altLang="en-US" dirty="0" smtClean="0"/>
              <a:t>研究</a:t>
            </a:r>
            <a:r>
              <a:rPr lang="zh-CN" altLang="en-US" dirty="0" smtClean="0"/>
              <a:t>方法</a:t>
            </a:r>
            <a:endParaRPr lang="en-US" altLang="zh-CN" dirty="0" smtClean="0"/>
          </a:p>
          <a:p>
            <a:r>
              <a:rPr lang="zh-CN" altLang="en-US" dirty="0"/>
              <a:t>实验</a:t>
            </a:r>
            <a:r>
              <a:rPr lang="zh-CN" altLang="en-US" dirty="0" smtClean="0"/>
              <a:t>结果</a:t>
            </a:r>
            <a:endParaRPr lang="en-US" altLang="zh-CN" dirty="0" smtClean="0"/>
          </a:p>
          <a:p>
            <a:r>
              <a:rPr lang="zh-CN" altLang="en-US" dirty="0" smtClean="0"/>
              <a:t>分析总结</a:t>
            </a:r>
            <a:endParaRPr lang="zh-CN" altLang="en-US" dirty="0"/>
          </a:p>
        </p:txBody>
      </p:sp>
    </p:spTree>
    <p:extLst>
      <p:ext uri="{BB962C8B-B14F-4D97-AF65-F5344CB8AC3E}">
        <p14:creationId xmlns:p14="http://schemas.microsoft.com/office/powerpoint/2010/main" val="383169687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altLang="en-US" dirty="0"/>
          </a:p>
        </p:txBody>
      </p:sp>
      <p:sp>
        <p:nvSpPr>
          <p:cNvPr id="3" name="内容占位符 2"/>
          <p:cNvSpPr>
            <a:spLocks noGrp="1"/>
          </p:cNvSpPr>
          <p:nvPr>
            <p:ph idx="1"/>
          </p:nvPr>
        </p:nvSpPr>
        <p:spPr/>
        <p:txBody>
          <a:bodyPr/>
          <a:lstStyle/>
          <a:p>
            <a:r>
              <a:rPr lang="zh-CN" altLang="en-US" dirty="0" smtClean="0"/>
              <a:t>大规模开放在线课程（</a:t>
            </a:r>
            <a:r>
              <a:rPr lang="en-US" altLang="zh-CN" dirty="0" smtClean="0"/>
              <a:t>MOOC</a:t>
            </a:r>
            <a:r>
              <a:rPr lang="zh-CN" altLang="en-US" dirty="0" smtClean="0"/>
              <a:t>）</a:t>
            </a:r>
            <a:endParaRPr lang="en-US" altLang="zh-CN" dirty="0" smtClean="0"/>
          </a:p>
          <a:p>
            <a:endParaRPr lang="en-US" altLang="zh-CN" dirty="0" smtClean="0"/>
          </a:p>
          <a:p>
            <a:r>
              <a:rPr lang="zh-CN" altLang="en-US" dirty="0" smtClean="0"/>
              <a:t>丰富</a:t>
            </a:r>
            <a:r>
              <a:rPr lang="zh-CN" altLang="en-US" dirty="0"/>
              <a:t>的学习资源</a:t>
            </a:r>
          </a:p>
        </p:txBody>
      </p:sp>
      <p:grpSp>
        <p:nvGrpSpPr>
          <p:cNvPr id="8" name="组合 7"/>
          <p:cNvGrpSpPr/>
          <p:nvPr/>
        </p:nvGrpSpPr>
        <p:grpSpPr>
          <a:xfrm>
            <a:off x="7601465" y="1543735"/>
            <a:ext cx="4219130" cy="2159906"/>
            <a:chOff x="7642408" y="1748451"/>
            <a:chExt cx="4219130" cy="2159906"/>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070" y="2965268"/>
              <a:ext cx="1624393" cy="94308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2408" y="1748451"/>
              <a:ext cx="1729716" cy="800983"/>
            </a:xfrm>
            <a:prstGeom prst="rect">
              <a:avLst/>
            </a:prstGeom>
          </p:spPr>
        </p:pic>
        <p:sp>
          <p:nvSpPr>
            <p:cNvPr id="6" name="矩形 5"/>
            <p:cNvSpPr/>
            <p:nvPr/>
          </p:nvSpPr>
          <p:spPr>
            <a:xfrm>
              <a:off x="9702665" y="1789825"/>
              <a:ext cx="2158873" cy="7182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sz="2000" dirty="0" smtClean="0">
                  <a:solidFill>
                    <a:schemeClr val="tx1"/>
                  </a:solidFill>
                  <a:latin typeface="Calibri" panose="020F0502020204030204" pitchFamily="34" charset="0"/>
                  <a:ea typeface="楷体" panose="02010609060101010101" pitchFamily="49" charset="-122"/>
                </a:rPr>
                <a:t> </a:t>
              </a:r>
              <a:r>
                <a:rPr lang="en-US" altLang="zh-CN" dirty="0" smtClean="0">
                  <a:solidFill>
                    <a:schemeClr val="tx1"/>
                  </a:solidFill>
                  <a:latin typeface="Calibri" panose="020F0502020204030204" pitchFamily="34" charset="0"/>
                  <a:ea typeface="楷体" panose="02010609060101010101" pitchFamily="49" charset="-122"/>
                </a:rPr>
                <a:t>2300</a:t>
              </a:r>
              <a:r>
                <a:rPr lang="zh-CN" altLang="en-US" sz="2000" dirty="0" smtClean="0">
                  <a:solidFill>
                    <a:schemeClr val="tx1"/>
                  </a:solidFill>
                  <a:latin typeface="Calibri" panose="020F0502020204030204" pitchFamily="34" charset="0"/>
                  <a:ea typeface="楷体" panose="02010609060101010101" pitchFamily="49" charset="-122"/>
                </a:rPr>
                <a:t>万注册用户</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en-US" altLang="zh-CN" dirty="0" smtClean="0">
                  <a:solidFill>
                    <a:schemeClr val="tx1"/>
                  </a:solidFill>
                  <a:latin typeface="Calibri" panose="020F0502020204030204" pitchFamily="34" charset="0"/>
                  <a:ea typeface="楷体" panose="02010609060101010101" pitchFamily="49" charset="-122"/>
                </a:rPr>
                <a:t> 1700</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
          <p:nvSpPr>
            <p:cNvPr id="7" name="矩形 6"/>
            <p:cNvSpPr/>
            <p:nvPr/>
          </p:nvSpPr>
          <p:spPr>
            <a:xfrm>
              <a:off x="9702665" y="2981874"/>
              <a:ext cx="2158873" cy="788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sz="2000" dirty="0" smtClean="0">
                  <a:solidFill>
                    <a:schemeClr val="tx1"/>
                  </a:solidFill>
                  <a:latin typeface="Calibri" panose="020F0502020204030204" pitchFamily="34" charset="0"/>
                  <a:ea typeface="楷体" panose="02010609060101010101" pitchFamily="49" charset="-122"/>
                </a:rPr>
                <a:t> </a:t>
              </a:r>
              <a:r>
                <a:rPr lang="en-US" altLang="zh-CN" dirty="0" smtClean="0">
                  <a:solidFill>
                    <a:schemeClr val="tx1"/>
                  </a:solidFill>
                  <a:latin typeface="Calibri" panose="020F0502020204030204" pitchFamily="34" charset="0"/>
                  <a:ea typeface="楷体" panose="02010609060101010101" pitchFamily="49" charset="-122"/>
                </a:rPr>
                <a:t>500</a:t>
              </a:r>
              <a:r>
                <a:rPr lang="zh-CN" altLang="en-US" sz="2000" dirty="0" smtClean="0">
                  <a:solidFill>
                    <a:schemeClr val="tx1"/>
                  </a:solidFill>
                  <a:latin typeface="Calibri" panose="020F0502020204030204" pitchFamily="34" charset="0"/>
                  <a:ea typeface="楷体" panose="02010609060101010101" pitchFamily="49" charset="-122"/>
                </a:rPr>
                <a:t>万注册用户</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en-US" altLang="zh-CN" dirty="0">
                  <a:solidFill>
                    <a:schemeClr val="tx1"/>
                  </a:solidFill>
                  <a:latin typeface="Calibri" panose="020F0502020204030204" pitchFamily="34" charset="0"/>
                  <a:ea typeface="楷体" panose="02010609060101010101" pitchFamily="49" charset="-122"/>
                </a:rPr>
                <a:t> </a:t>
              </a:r>
              <a:r>
                <a:rPr lang="en-US" altLang="zh-CN" dirty="0" smtClean="0">
                  <a:solidFill>
                    <a:schemeClr val="tx1"/>
                  </a:solidFill>
                  <a:latin typeface="Calibri" panose="020F0502020204030204" pitchFamily="34" charset="0"/>
                  <a:ea typeface="楷体" panose="02010609060101010101" pitchFamily="49" charset="-122"/>
                </a:rPr>
                <a:t>1000</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grpSp>
      <p:pic>
        <p:nvPicPr>
          <p:cNvPr id="9" name="图片 8"/>
          <p:cNvPicPr>
            <a:picLocks noChangeAspect="1"/>
          </p:cNvPicPr>
          <p:nvPr/>
        </p:nvPicPr>
        <p:blipFill>
          <a:blip r:embed="rId5"/>
          <a:stretch>
            <a:fillRect/>
          </a:stretch>
        </p:blipFill>
        <p:spPr>
          <a:xfrm>
            <a:off x="1839129" y="4088554"/>
            <a:ext cx="3253866" cy="2467407"/>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56158" y="4161210"/>
            <a:ext cx="2272713" cy="2272713"/>
          </a:xfrm>
          <a:prstGeom prst="rect">
            <a:avLst/>
          </a:prstGeom>
        </p:spPr>
      </p:pic>
      <p:pic>
        <p:nvPicPr>
          <p:cNvPr id="10" name="图片 9"/>
          <p:cNvPicPr>
            <a:picLocks noChangeAspect="1"/>
          </p:cNvPicPr>
          <p:nvPr/>
        </p:nvPicPr>
        <p:blipFill>
          <a:blip r:embed="rId7"/>
          <a:stretch>
            <a:fillRect/>
          </a:stretch>
        </p:blipFill>
        <p:spPr>
          <a:xfrm>
            <a:off x="8878954" y="4321134"/>
            <a:ext cx="2619606" cy="2234827"/>
          </a:xfrm>
          <a:prstGeom prst="rect">
            <a:avLst/>
          </a:prstGeom>
        </p:spPr>
      </p:pic>
    </p:spTree>
    <p:extLst>
      <p:ext uri="{BB962C8B-B14F-4D97-AF65-F5344CB8AC3E}">
        <p14:creationId xmlns:p14="http://schemas.microsoft.com/office/powerpoint/2010/main" val="33420608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altLang="en-US" dirty="0"/>
          </a:p>
        </p:txBody>
      </p:sp>
      <p:sp>
        <p:nvSpPr>
          <p:cNvPr id="3" name="内容占位符 2"/>
          <p:cNvSpPr>
            <a:spLocks noGrp="1"/>
          </p:cNvSpPr>
          <p:nvPr>
            <p:ph idx="1"/>
          </p:nvPr>
        </p:nvSpPr>
        <p:spPr>
          <a:xfrm>
            <a:off x="2589212" y="2133600"/>
            <a:ext cx="8915400" cy="4297180"/>
          </a:xfrm>
        </p:spPr>
        <p:txBody>
          <a:bodyPr>
            <a:normAutofit/>
          </a:bodyPr>
          <a:lstStyle/>
          <a:p>
            <a:r>
              <a:rPr lang="en-US" altLang="zh-CN" dirty="0" smtClean="0"/>
              <a:t>MOOC</a:t>
            </a:r>
            <a:r>
              <a:rPr lang="zh-CN" altLang="en-US" dirty="0" smtClean="0"/>
              <a:t>的问题</a:t>
            </a:r>
            <a:endParaRPr lang="en-US" altLang="zh-CN" dirty="0" smtClean="0"/>
          </a:p>
          <a:p>
            <a:pPr lvl="1"/>
            <a:r>
              <a:rPr lang="zh-CN" altLang="en-US" dirty="0" smtClean="0"/>
              <a:t>现象：参与率低、流失率高</a:t>
            </a:r>
            <a:endParaRPr lang="en-US" altLang="zh-CN" dirty="0"/>
          </a:p>
          <a:p>
            <a:pPr lvl="1"/>
            <a:r>
              <a:rPr lang="zh-CN" altLang="en-US" dirty="0" smtClean="0"/>
              <a:t>原因：缺乏引导和交互</a:t>
            </a:r>
            <a:endParaRPr lang="en-US" altLang="zh-CN" dirty="0"/>
          </a:p>
          <a:p>
            <a:pPr lvl="1"/>
            <a:endParaRPr lang="en-US" altLang="zh-CN" dirty="0" smtClean="0"/>
          </a:p>
          <a:p>
            <a:pPr lvl="1"/>
            <a:endParaRPr lang="en-US" altLang="zh-CN" dirty="0" smtClean="0"/>
          </a:p>
          <a:p>
            <a:r>
              <a:rPr lang="zh-CN" altLang="en-US" dirty="0" smtClean="0"/>
              <a:t>相关措施</a:t>
            </a:r>
            <a:endParaRPr lang="en-US" altLang="zh-CN" dirty="0" smtClean="0"/>
          </a:p>
          <a:p>
            <a:pPr lvl="1"/>
            <a:r>
              <a:rPr lang="zh-CN" altLang="en-US" dirty="0" smtClean="0"/>
              <a:t>视频交互</a:t>
            </a:r>
            <a:endParaRPr lang="en-US" altLang="zh-CN" dirty="0" smtClean="0"/>
          </a:p>
          <a:p>
            <a:pPr lvl="1"/>
            <a:r>
              <a:rPr lang="zh-CN" altLang="en-US" dirty="0" smtClean="0"/>
              <a:t>作业反馈</a:t>
            </a:r>
            <a:endParaRPr lang="en-US" altLang="zh-CN" dirty="0" smtClean="0"/>
          </a:p>
          <a:p>
            <a:pPr lvl="1"/>
            <a:r>
              <a:rPr lang="zh-CN" altLang="en-US" dirty="0" smtClean="0"/>
              <a:t>论坛分析</a:t>
            </a:r>
            <a:endParaRPr lang="zh-CN" altLang="en-US" dirty="0"/>
          </a:p>
        </p:txBody>
      </p:sp>
      <p:grpSp>
        <p:nvGrpSpPr>
          <p:cNvPr id="9" name="组合 8"/>
          <p:cNvGrpSpPr/>
          <p:nvPr/>
        </p:nvGrpSpPr>
        <p:grpSpPr>
          <a:xfrm>
            <a:off x="5196477" y="4692662"/>
            <a:ext cx="4323295" cy="1517754"/>
            <a:chOff x="5096656" y="4322789"/>
            <a:chExt cx="4323295" cy="1517754"/>
          </a:xfrm>
        </p:grpSpPr>
        <p:sp>
          <p:nvSpPr>
            <p:cNvPr id="4" name="右箭头 3"/>
            <p:cNvSpPr/>
            <p:nvPr/>
          </p:nvSpPr>
          <p:spPr>
            <a:xfrm>
              <a:off x="5096656" y="4886793"/>
              <a:ext cx="734518" cy="359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6327893" y="4322789"/>
              <a:ext cx="3092058" cy="1517754"/>
              <a:chOff x="6011056" y="4272197"/>
              <a:chExt cx="3092058" cy="1517754"/>
            </a:xfrm>
          </p:grpSpPr>
          <p:sp>
            <p:nvSpPr>
              <p:cNvPr id="6" name="流程图: 终止 5"/>
              <p:cNvSpPr/>
              <p:nvPr/>
            </p:nvSpPr>
            <p:spPr>
              <a:xfrm>
                <a:off x="6011056" y="4272197"/>
                <a:ext cx="3057993" cy="644577"/>
              </a:xfrm>
              <a:prstGeom prst="flowChartTerminator">
                <a:avLst/>
              </a:prstGeom>
              <a:solidFill>
                <a:schemeClr val="accent1">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需要学生有学习主动性</a:t>
                </a:r>
                <a:endParaRPr lang="zh-CN" altLang="en-US" sz="2000" dirty="0">
                  <a:solidFill>
                    <a:schemeClr val="tx1"/>
                  </a:solidFill>
                </a:endParaRPr>
              </a:p>
            </p:txBody>
          </p:sp>
          <p:sp>
            <p:nvSpPr>
              <p:cNvPr id="7" name="流程图: 终止 6"/>
              <p:cNvSpPr/>
              <p:nvPr/>
            </p:nvSpPr>
            <p:spPr>
              <a:xfrm>
                <a:off x="6045121" y="5145374"/>
                <a:ext cx="3057993" cy="644577"/>
              </a:xfrm>
              <a:prstGeom prst="flowChartTerminator">
                <a:avLst/>
              </a:prstGeom>
              <a:solidFill>
                <a:schemeClr val="accent1">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缺乏对学习资源的组织</a:t>
                </a:r>
                <a:endParaRPr lang="zh-CN" altLang="en-US" sz="2000" dirty="0">
                  <a:solidFill>
                    <a:schemeClr val="tx1"/>
                  </a:solidFill>
                </a:endParaRPr>
              </a:p>
            </p:txBody>
          </p:sp>
        </p:grpSp>
      </p:grpSp>
      <p:pic>
        <p:nvPicPr>
          <p:cNvPr id="12" name="Picture 24"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6617" y="980323"/>
            <a:ext cx="1340088" cy="99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组合 19"/>
          <p:cNvGrpSpPr/>
          <p:nvPr/>
        </p:nvGrpSpPr>
        <p:grpSpPr>
          <a:xfrm>
            <a:off x="7046912" y="2431181"/>
            <a:ext cx="4700784" cy="1182514"/>
            <a:chOff x="6916594" y="2226136"/>
            <a:chExt cx="4700784" cy="1182514"/>
          </a:xfrm>
        </p:grpSpPr>
        <p:grpSp>
          <p:nvGrpSpPr>
            <p:cNvPr id="17" name="组合 16"/>
            <p:cNvGrpSpPr/>
            <p:nvPr/>
          </p:nvGrpSpPr>
          <p:grpSpPr>
            <a:xfrm>
              <a:off x="7105235" y="2422274"/>
              <a:ext cx="3882216" cy="599606"/>
              <a:chOff x="6940446" y="2353456"/>
              <a:chExt cx="3882216" cy="599606"/>
            </a:xfrm>
          </p:grpSpPr>
          <p:sp>
            <p:nvSpPr>
              <p:cNvPr id="14" name="流程图: 文档 13"/>
              <p:cNvSpPr/>
              <p:nvPr/>
            </p:nvSpPr>
            <p:spPr>
              <a:xfrm>
                <a:off x="6940446" y="2353456"/>
                <a:ext cx="1079292" cy="59960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视频</a:t>
                </a:r>
                <a:endParaRPr lang="zh-CN" altLang="en-US" sz="2000" dirty="0">
                  <a:solidFill>
                    <a:schemeClr val="tx1"/>
                  </a:solidFill>
                </a:endParaRPr>
              </a:p>
            </p:txBody>
          </p:sp>
          <p:sp>
            <p:nvSpPr>
              <p:cNvPr id="15" name="流程图: 文档 14"/>
              <p:cNvSpPr/>
              <p:nvPr/>
            </p:nvSpPr>
            <p:spPr>
              <a:xfrm>
                <a:off x="8341908" y="2353456"/>
                <a:ext cx="1079292" cy="59960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测验</a:t>
                </a:r>
              </a:p>
            </p:txBody>
          </p:sp>
          <p:sp>
            <p:nvSpPr>
              <p:cNvPr id="16" name="流程图: 文档 15"/>
              <p:cNvSpPr/>
              <p:nvPr/>
            </p:nvSpPr>
            <p:spPr>
              <a:xfrm>
                <a:off x="9743370" y="2353456"/>
                <a:ext cx="1079292" cy="599606"/>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论坛</a:t>
                </a:r>
              </a:p>
            </p:txBody>
          </p:sp>
        </p:grpSp>
        <p:sp>
          <p:nvSpPr>
            <p:cNvPr id="18" name="矩形 17"/>
            <p:cNvSpPr/>
            <p:nvPr/>
          </p:nvSpPr>
          <p:spPr>
            <a:xfrm>
              <a:off x="6916594" y="2226136"/>
              <a:ext cx="4700784" cy="1182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583057" y="3030599"/>
              <a:ext cx="1034321" cy="369332"/>
            </a:xfrm>
            <a:prstGeom prst="rect">
              <a:avLst/>
            </a:prstGeom>
            <a:noFill/>
          </p:spPr>
          <p:txBody>
            <a:bodyPr wrap="square" rtlCol="0">
              <a:spAutoFit/>
            </a:bodyPr>
            <a:lstStyle/>
            <a:p>
              <a:r>
                <a:rPr lang="en-US" altLang="zh-CN" dirty="0" smtClean="0"/>
                <a:t>MOOC</a:t>
              </a:r>
              <a:endParaRPr lang="zh-CN" altLang="en-US" dirty="0"/>
            </a:p>
          </p:txBody>
        </p:sp>
      </p:grpSp>
      <p:sp>
        <p:nvSpPr>
          <p:cNvPr id="21" name="右箭头 20"/>
          <p:cNvSpPr/>
          <p:nvPr/>
        </p:nvSpPr>
        <p:spPr>
          <a:xfrm rot="8340186">
            <a:off x="7762998" y="2142225"/>
            <a:ext cx="71096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5400000">
            <a:off x="8954315" y="2175559"/>
            <a:ext cx="444690" cy="242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2356631">
            <a:off x="9865055" y="2135557"/>
            <a:ext cx="71096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rot="19141015">
            <a:off x="7793069" y="2129658"/>
            <a:ext cx="71096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6200000">
            <a:off x="8959638" y="2135032"/>
            <a:ext cx="444690" cy="242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rot="13164151">
            <a:off x="9843782" y="2106392"/>
            <a:ext cx="71096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90104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childTnLst>
                          </p:cTn>
                        </p:par>
                        <p:par>
                          <p:cTn id="28" fill="hold">
                            <p:stCondLst>
                              <p:cond delay="500"/>
                            </p:stCondLst>
                            <p:childTnLst>
                              <p:par>
                                <p:cTn id="29" presetID="10" presetClass="exit" presetSubtype="0" fill="hold" grpId="0" nodeType="after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childTnLst>
                          </p:cTn>
                        </p:par>
                        <p:par>
                          <p:cTn id="32" fill="hold">
                            <p:stCondLst>
                              <p:cond delay="1000"/>
                            </p:stCondLst>
                            <p:childTnLst>
                              <p:par>
                                <p:cTn id="33" presetID="10" presetClass="exit" presetSubtype="0" fill="hold" grpId="0" nodeType="after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1" animBg="1"/>
      <p:bldP spid="22" grpId="0" animBg="1"/>
      <p:bldP spid="23"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a:t>
            </a:r>
            <a:r>
              <a:rPr lang="zh-CN" altLang="en-US" dirty="0"/>
              <a:t>动机</a:t>
            </a:r>
          </a:p>
        </p:txBody>
      </p:sp>
      <p:sp>
        <p:nvSpPr>
          <p:cNvPr id="3" name="内容占位符 2"/>
          <p:cNvSpPr>
            <a:spLocks noGrp="1"/>
          </p:cNvSpPr>
          <p:nvPr>
            <p:ph idx="1"/>
          </p:nvPr>
        </p:nvSpPr>
        <p:spPr>
          <a:xfrm>
            <a:off x="2589212" y="2420142"/>
            <a:ext cx="8915400" cy="3491079"/>
          </a:xfrm>
        </p:spPr>
        <p:txBody>
          <a:bodyPr/>
          <a:lstStyle/>
          <a:p>
            <a:endParaRPr lang="en-US" altLang="zh-CN" dirty="0" smtClean="0"/>
          </a:p>
          <a:p>
            <a:r>
              <a:rPr lang="zh-CN" altLang="en-US" dirty="0" smtClean="0"/>
              <a:t>提醒学生当前学习内容中的重要知识点</a:t>
            </a:r>
            <a:endParaRPr lang="en-US" altLang="zh-CN" dirty="0" smtClean="0"/>
          </a:p>
          <a:p>
            <a:endParaRPr lang="en-US" altLang="zh-CN" dirty="0"/>
          </a:p>
          <a:p>
            <a:r>
              <a:rPr lang="zh-CN" altLang="en-US" dirty="0"/>
              <a:t>针对</a:t>
            </a:r>
            <a:r>
              <a:rPr lang="zh-CN" altLang="en-US" dirty="0" smtClean="0"/>
              <a:t>学生的学习状况分析复习重点</a:t>
            </a:r>
            <a:endParaRPr lang="en-US" altLang="zh-CN" dirty="0" smtClean="0"/>
          </a:p>
          <a:p>
            <a:endParaRPr lang="en-US" altLang="zh-CN" dirty="0" smtClean="0"/>
          </a:p>
          <a:p>
            <a:r>
              <a:rPr lang="zh-CN" altLang="en-US" dirty="0" smtClean="0"/>
              <a:t>为学习时间紧凑的学生提供有针对性的学习方案</a:t>
            </a:r>
            <a:endParaRPr lang="en-US" altLang="zh-CN" dirty="0"/>
          </a:p>
        </p:txBody>
      </p:sp>
      <p:sp>
        <p:nvSpPr>
          <p:cNvPr id="5" name="波形 4"/>
          <p:cNvSpPr/>
          <p:nvPr/>
        </p:nvSpPr>
        <p:spPr>
          <a:xfrm>
            <a:off x="6205928" y="1139253"/>
            <a:ext cx="5298683" cy="1099663"/>
          </a:xfrm>
          <a:prstGeom prst="wave">
            <a:avLst>
              <a:gd name="adj1" fmla="val 7047"/>
              <a:gd name="adj2" fmla="val 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基于知识</a:t>
            </a:r>
            <a:r>
              <a:rPr lang="zh-CN" altLang="en-US" sz="2400" b="1" dirty="0" smtClean="0">
                <a:solidFill>
                  <a:schemeClr val="tx1"/>
                </a:solidFill>
              </a:rPr>
              <a:t>点重要性的</a:t>
            </a:r>
            <a:r>
              <a:rPr lang="en-US" altLang="zh-CN" sz="2400" b="1" dirty="0">
                <a:solidFill>
                  <a:schemeClr val="tx1"/>
                </a:solidFill>
              </a:rPr>
              <a:t>MOOC</a:t>
            </a:r>
            <a:r>
              <a:rPr lang="zh-CN" altLang="en-US" sz="2400" b="1" dirty="0">
                <a:solidFill>
                  <a:schemeClr val="tx1"/>
                </a:solidFill>
              </a:rPr>
              <a:t>学习</a:t>
            </a:r>
            <a:r>
              <a:rPr lang="zh-CN" altLang="en-US" sz="2400" b="1" dirty="0" smtClean="0">
                <a:solidFill>
                  <a:schemeClr val="tx1"/>
                </a:solidFill>
              </a:rPr>
              <a:t>引导</a:t>
            </a:r>
            <a:endParaRPr lang="en-US" altLang="zh-CN" sz="2400" dirty="0">
              <a:solidFill>
                <a:schemeClr val="tx1"/>
              </a:solidFill>
            </a:endParaRPr>
          </a:p>
        </p:txBody>
      </p:sp>
    </p:spTree>
    <p:extLst>
      <p:ext uri="{BB962C8B-B14F-4D97-AF65-F5344CB8AC3E}">
        <p14:creationId xmlns:p14="http://schemas.microsoft.com/office/powerpoint/2010/main" val="81653612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2589212" y="1905001"/>
            <a:ext cx="8915400" cy="4630710"/>
          </a:xfrm>
        </p:spPr>
        <p:txBody>
          <a:bodyPr>
            <a:normAutofit/>
          </a:bodyPr>
          <a:lstStyle/>
          <a:p>
            <a:r>
              <a:rPr lang="zh-CN" altLang="en-US" dirty="0" smtClean="0"/>
              <a:t>知识点抽取</a:t>
            </a:r>
            <a:endParaRPr lang="en-US" altLang="zh-CN" dirty="0" smtClean="0"/>
          </a:p>
          <a:p>
            <a:pPr lvl="1"/>
            <a:r>
              <a:rPr lang="zh-CN" altLang="en-US" dirty="0" smtClean="0"/>
              <a:t>知识点定义</a:t>
            </a:r>
            <a:endParaRPr lang="en-US" altLang="zh-CN" dirty="0" smtClean="0"/>
          </a:p>
          <a:p>
            <a:pPr lvl="1"/>
            <a:r>
              <a:rPr lang="en-US" altLang="zh-CN" dirty="0" smtClean="0"/>
              <a:t>LDA</a:t>
            </a:r>
            <a:r>
              <a:rPr lang="zh-CN" altLang="en-US" dirty="0"/>
              <a:t>生成模型</a:t>
            </a:r>
            <a:endParaRPr lang="en-US" altLang="zh-CN" dirty="0"/>
          </a:p>
          <a:p>
            <a:r>
              <a:rPr lang="zh-CN" altLang="en-US" dirty="0" smtClean="0"/>
              <a:t>基于</a:t>
            </a:r>
            <a:r>
              <a:rPr lang="zh-CN" altLang="en-US" dirty="0"/>
              <a:t>有序文档的</a:t>
            </a:r>
            <a:r>
              <a:rPr lang="en-US" altLang="zh-CN" dirty="0" smtClean="0"/>
              <a:t>PageRank</a:t>
            </a:r>
          </a:p>
          <a:p>
            <a:pPr lvl="1"/>
            <a:r>
              <a:rPr lang="zh-CN" altLang="en-US" dirty="0" smtClean="0"/>
              <a:t>构建词图</a:t>
            </a:r>
            <a:endParaRPr lang="en-US" altLang="zh-CN" dirty="0" smtClean="0"/>
          </a:p>
          <a:p>
            <a:pPr lvl="1"/>
            <a:r>
              <a:rPr lang="zh-CN" altLang="en-US" dirty="0"/>
              <a:t>章节组合</a:t>
            </a:r>
            <a:endParaRPr lang="en-US" altLang="zh-CN" dirty="0" smtClean="0"/>
          </a:p>
          <a:p>
            <a:pPr lvl="1"/>
            <a:r>
              <a:rPr lang="zh-CN" altLang="en-US" dirty="0" smtClean="0"/>
              <a:t>计算单词重要性</a:t>
            </a:r>
            <a:endParaRPr lang="en-US" altLang="zh-CN" dirty="0" smtClean="0"/>
          </a:p>
          <a:p>
            <a:r>
              <a:rPr lang="zh-CN" altLang="en-US" dirty="0" smtClean="0"/>
              <a:t>计算知识</a:t>
            </a:r>
            <a:r>
              <a:rPr lang="zh-CN" altLang="en-US" dirty="0"/>
              <a:t>点重要性</a:t>
            </a:r>
            <a:endParaRPr lang="en-US" altLang="zh-CN" dirty="0" smtClean="0"/>
          </a:p>
          <a:p>
            <a:pPr lvl="1"/>
            <a:r>
              <a:rPr lang="zh-CN" altLang="en-US" dirty="0"/>
              <a:t>平滑</a:t>
            </a:r>
            <a:r>
              <a:rPr lang="zh-CN" altLang="en-US" dirty="0" smtClean="0"/>
              <a:t>函数</a:t>
            </a:r>
          </a:p>
          <a:p>
            <a:pPr lvl="1"/>
            <a:r>
              <a:rPr lang="zh-CN" altLang="en-US" dirty="0" smtClean="0"/>
              <a:t>加权求和</a:t>
            </a:r>
            <a:endParaRPr lang="en-US" altLang="zh-CN" dirty="0" smtClean="0"/>
          </a:p>
        </p:txBody>
      </p:sp>
    </p:spTree>
    <p:extLst>
      <p:ext uri="{BB962C8B-B14F-4D97-AF65-F5344CB8AC3E}">
        <p14:creationId xmlns:p14="http://schemas.microsoft.com/office/powerpoint/2010/main" val="250184962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69834659"/>
              </p:ext>
            </p:extLst>
          </p:nvPr>
        </p:nvGraphicFramePr>
        <p:xfrm>
          <a:off x="674558" y="1800070"/>
          <a:ext cx="11227634" cy="4917600"/>
        </p:xfrm>
        <a:graphic>
          <a:graphicData uri="http://schemas.openxmlformats.org/drawingml/2006/table">
            <a:tbl>
              <a:tblPr firstRow="1" bandRow="1">
                <a:tableStyleId>{16D9F66E-5EB9-4882-86FB-DCBF35E3C3E4}</a:tableStyleId>
              </a:tblPr>
              <a:tblGrid>
                <a:gridCol w="1319134"/>
                <a:gridCol w="4335390"/>
                <a:gridCol w="2275272"/>
                <a:gridCol w="3297838"/>
              </a:tblGrid>
              <a:tr h="370840">
                <a:tc>
                  <a:txBody>
                    <a:bodyPr/>
                    <a:lstStyle/>
                    <a:p>
                      <a:pPr algn="ctr"/>
                      <a:r>
                        <a:rPr lang="zh-CN" altLang="en-US" sz="2400" dirty="0" smtClean="0"/>
                        <a:t>分类</a:t>
                      </a:r>
                      <a:endParaRPr lang="zh-CN" altLang="en-US" sz="2400" dirty="0"/>
                    </a:p>
                  </a:txBody>
                  <a:tcPr marT="90000" marB="90000" anchor="ctr"/>
                </a:tc>
                <a:tc>
                  <a:txBody>
                    <a:bodyPr/>
                    <a:lstStyle/>
                    <a:p>
                      <a:pPr algn="ctr"/>
                      <a:r>
                        <a:rPr lang="zh-CN" altLang="en-US" sz="2400" dirty="0" smtClean="0"/>
                        <a:t>描述</a:t>
                      </a:r>
                      <a:endParaRPr lang="zh-CN" altLang="en-US" sz="2400" dirty="0"/>
                    </a:p>
                  </a:txBody>
                  <a:tcPr marT="90000" marB="90000" anchor="ctr"/>
                </a:tc>
                <a:tc>
                  <a:txBody>
                    <a:bodyPr/>
                    <a:lstStyle/>
                    <a:p>
                      <a:pPr algn="ctr"/>
                      <a:r>
                        <a:rPr lang="zh-CN" altLang="en-US" sz="2400" dirty="0" smtClean="0"/>
                        <a:t>与本课题不同</a:t>
                      </a:r>
                      <a:endParaRPr lang="zh-CN" altLang="en-US" sz="2400" dirty="0"/>
                    </a:p>
                  </a:txBody>
                  <a:tcPr marT="90000" marB="90000" anchor="ctr"/>
                </a:tc>
                <a:tc>
                  <a:txBody>
                    <a:bodyPr/>
                    <a:lstStyle/>
                    <a:p>
                      <a:pPr algn="ctr"/>
                      <a:r>
                        <a:rPr lang="zh-CN" altLang="en-US" sz="2400" dirty="0" smtClean="0"/>
                        <a:t>文献</a:t>
                      </a:r>
                      <a:endParaRPr lang="zh-CN" altLang="en-US" sz="2400" dirty="0"/>
                    </a:p>
                  </a:txBody>
                  <a:tcPr marT="90000" marB="90000" anchor="ctr"/>
                </a:tc>
              </a:tr>
              <a:tr h="370840">
                <a:tc>
                  <a:txBody>
                    <a:bodyPr/>
                    <a:lstStyle/>
                    <a:p>
                      <a:pPr algn="ctr"/>
                      <a:r>
                        <a:rPr lang="zh-CN" altLang="en-US" sz="2000" dirty="0" smtClean="0"/>
                        <a:t>学习</a:t>
                      </a:r>
                      <a:endParaRPr lang="en-US" altLang="zh-CN" sz="2000" dirty="0" smtClean="0"/>
                    </a:p>
                    <a:p>
                      <a:pPr algn="ctr"/>
                      <a:r>
                        <a:rPr lang="zh-CN" altLang="en-US" sz="2000" dirty="0" smtClean="0"/>
                        <a:t>引导</a:t>
                      </a:r>
                      <a:endParaRPr lang="zh-CN" altLang="en-US" sz="2000" dirty="0"/>
                    </a:p>
                  </a:txBody>
                  <a:tcPr marT="90000" marB="90000" anchor="ctr"/>
                </a:tc>
                <a:tc>
                  <a:txBody>
                    <a:bodyPr/>
                    <a:lstStyle/>
                    <a:p>
                      <a:pPr algn="ctr"/>
                      <a:r>
                        <a:rPr lang="zh-CN" altLang="en-US" sz="1800" dirty="0" smtClean="0"/>
                        <a:t>通过针对学生</a:t>
                      </a:r>
                      <a:r>
                        <a:rPr lang="zh-CN" altLang="zh-CN" sz="1800" kern="1200" dirty="0" smtClean="0">
                          <a:solidFill>
                            <a:schemeClr val="dk1"/>
                          </a:solidFill>
                          <a:effectLst/>
                          <a:latin typeface="+mn-lt"/>
                          <a:ea typeface="+mn-ea"/>
                          <a:cs typeface="+mn-cs"/>
                        </a:rPr>
                        <a:t>观看视频、提交作业、浏览论坛</a:t>
                      </a:r>
                      <a:r>
                        <a:rPr lang="zh-CN" altLang="en-US" sz="1800" kern="1200" dirty="0" smtClean="0">
                          <a:solidFill>
                            <a:schemeClr val="dk1"/>
                          </a:solidFill>
                          <a:effectLst/>
                          <a:latin typeface="+mn-lt"/>
                          <a:ea typeface="+mn-ea"/>
                          <a:cs typeface="+mn-cs"/>
                        </a:rPr>
                        <a:t>等行为，设计</a:t>
                      </a:r>
                      <a:r>
                        <a:rPr lang="zh-CN" altLang="zh-CN" sz="1800" kern="1200" dirty="0" smtClean="0">
                          <a:solidFill>
                            <a:schemeClr val="dk1"/>
                          </a:solidFill>
                          <a:effectLst/>
                          <a:latin typeface="+mn-lt"/>
                          <a:ea typeface="+mn-ea"/>
                          <a:cs typeface="+mn-cs"/>
                        </a:rPr>
                        <a:t>学习引导和干预手段</a:t>
                      </a:r>
                      <a:endParaRPr lang="zh-CN" altLang="en-US" sz="1800" dirty="0"/>
                    </a:p>
                  </a:txBody>
                  <a:tcPr marT="90000" marB="90000" anchor="ctr"/>
                </a:tc>
                <a:tc>
                  <a:txBody>
                    <a:bodyPr/>
                    <a:lstStyle/>
                    <a:p>
                      <a:pPr algn="ctr"/>
                      <a:r>
                        <a:rPr lang="zh-CN" altLang="en-US" sz="1800" dirty="0" smtClean="0"/>
                        <a:t>本工作</a:t>
                      </a:r>
                      <a:r>
                        <a:rPr lang="zh-CN" altLang="zh-CN" sz="1800" kern="1200" dirty="0" smtClean="0">
                          <a:solidFill>
                            <a:schemeClr val="dk1"/>
                          </a:solidFill>
                          <a:effectLst/>
                          <a:latin typeface="+mn-lt"/>
                          <a:ea typeface="+mn-ea"/>
                          <a:cs typeface="+mn-cs"/>
                        </a:rPr>
                        <a:t>为学生学习之初提供一些学习引导</a:t>
                      </a:r>
                      <a:endParaRPr lang="zh-CN" altLang="en-US" sz="1800" dirty="0"/>
                    </a:p>
                  </a:txBody>
                  <a:tcPr marT="90000" marB="90000" anchor="ctr"/>
                </a:tc>
                <a:tc>
                  <a:txBody>
                    <a:bodyPr/>
                    <a:lstStyle/>
                    <a:p>
                      <a:pPr algn="ctr"/>
                      <a:r>
                        <a:rPr lang="en-US" altLang="zh-CN" sz="1800" dirty="0" smtClean="0"/>
                        <a:t>[</a:t>
                      </a:r>
                      <a:r>
                        <a:rPr lang="en-US" altLang="zh-CN" sz="1800" dirty="0" err="1" smtClean="0"/>
                        <a:t>Piech</a:t>
                      </a:r>
                      <a:r>
                        <a:rPr lang="en-US" altLang="zh-CN" sz="1800" baseline="0" dirty="0" smtClean="0"/>
                        <a:t> et al., L@S’15</a:t>
                      </a:r>
                      <a:r>
                        <a:rPr lang="en-US" altLang="zh-CN" sz="1800" dirty="0" smtClean="0"/>
                        <a:t>]</a:t>
                      </a:r>
                    </a:p>
                    <a:p>
                      <a:pPr algn="ctr"/>
                      <a:r>
                        <a:rPr lang="en-US" altLang="zh-CN" sz="1800" dirty="0" smtClean="0"/>
                        <a:t>[</a:t>
                      </a:r>
                      <a:r>
                        <a:rPr lang="en-US" altLang="zh-CN" sz="1800" dirty="0" err="1" smtClean="0"/>
                        <a:t>Chaturvedi</a:t>
                      </a:r>
                      <a:r>
                        <a:rPr lang="en-US" altLang="zh-CN" sz="1800" dirty="0" smtClean="0"/>
                        <a:t>, et al., ACL’14]</a:t>
                      </a:r>
                    </a:p>
                    <a:p>
                      <a:pPr algn="ctr"/>
                      <a:r>
                        <a:rPr lang="en-US" altLang="zh-CN" sz="1800" dirty="0" smtClean="0"/>
                        <a:t>[Agrawal et al., EDM’15] </a:t>
                      </a:r>
                      <a:endParaRPr lang="zh-CN" altLang="en-US" sz="1800" dirty="0"/>
                    </a:p>
                  </a:txBody>
                  <a:tcPr marT="90000" marB="90000" anchor="ctr"/>
                </a:tc>
              </a:tr>
              <a:tr h="370840">
                <a:tc rowSpan="3">
                  <a:txBody>
                    <a:bodyPr/>
                    <a:lstStyle/>
                    <a:p>
                      <a:pPr algn="ctr"/>
                      <a:r>
                        <a:rPr lang="zh-CN" altLang="en-US" sz="2000" dirty="0" smtClean="0"/>
                        <a:t>知识点</a:t>
                      </a:r>
                      <a:endParaRPr lang="en-US" altLang="zh-CN" sz="2000" dirty="0" smtClean="0"/>
                    </a:p>
                    <a:p>
                      <a:pPr algn="ctr"/>
                      <a:r>
                        <a:rPr lang="zh-CN" altLang="en-US" sz="2000" dirty="0" smtClean="0"/>
                        <a:t>抽取</a:t>
                      </a:r>
                      <a:endParaRPr lang="zh-CN" altLang="en-US" sz="2000" b="1" dirty="0"/>
                    </a:p>
                  </a:txBody>
                  <a:tcPr marT="90000" marB="90000" anchor="ctr"/>
                </a:tc>
                <a:tc>
                  <a:txBody>
                    <a:bodyPr/>
                    <a:lstStyle/>
                    <a:p>
                      <a:pPr algn="ctr"/>
                      <a:r>
                        <a:rPr lang="zh-CN" altLang="en-US" sz="1800" dirty="0" smtClean="0"/>
                        <a:t>将</a:t>
                      </a:r>
                      <a:r>
                        <a:rPr lang="en-US" altLang="zh-CN" sz="1800" dirty="0" smtClean="0"/>
                        <a:t>MOOC</a:t>
                      </a:r>
                      <a:r>
                        <a:rPr lang="zh-CN" altLang="en-US" sz="1800" dirty="0" smtClean="0"/>
                        <a:t>上的每一章</a:t>
                      </a:r>
                      <a:r>
                        <a:rPr lang="en-US" altLang="zh-CN" sz="1800" dirty="0" smtClean="0"/>
                        <a:t>/</a:t>
                      </a:r>
                      <a:r>
                        <a:rPr lang="zh-CN" altLang="en-US" sz="1800" dirty="0" smtClean="0"/>
                        <a:t>节</a:t>
                      </a:r>
                      <a:r>
                        <a:rPr lang="en-US" altLang="zh-CN" sz="1800" dirty="0" smtClean="0"/>
                        <a:t>/</a:t>
                      </a:r>
                      <a:r>
                        <a:rPr lang="zh-CN" altLang="en-US" sz="1800" dirty="0" smtClean="0"/>
                        <a:t>题，看作是一个知识点</a:t>
                      </a:r>
                      <a:endParaRPr lang="zh-CN" altLang="en-US" sz="1800" dirty="0"/>
                    </a:p>
                  </a:txBody>
                  <a:tcPr marT="90000" marB="90000" anchor="ctr"/>
                </a:tc>
                <a:tc>
                  <a:txBody>
                    <a:bodyPr/>
                    <a:lstStyle/>
                    <a:p>
                      <a:pPr algn="ctr"/>
                      <a:r>
                        <a:rPr lang="zh-CN" altLang="en-US" sz="1800" dirty="0" smtClean="0"/>
                        <a:t>一个章节可能包含多个知识点</a:t>
                      </a:r>
                      <a:endParaRPr lang="zh-CN" altLang="en-US" sz="1800" dirty="0"/>
                    </a:p>
                  </a:txBody>
                  <a:tcPr marT="90000" marB="90000" anchor="ctr"/>
                </a:tc>
                <a:tc>
                  <a:txBody>
                    <a:bodyPr/>
                    <a:lstStyle/>
                    <a:p>
                      <a:pPr algn="ctr"/>
                      <a:r>
                        <a:rPr lang="en-US" altLang="zh-CN" sz="1800" dirty="0" smtClean="0"/>
                        <a:t>[</a:t>
                      </a:r>
                      <a:r>
                        <a:rPr lang="en-US" altLang="zh-CN" sz="1800" dirty="0" err="1" smtClean="0"/>
                        <a:t>Pardos</a:t>
                      </a:r>
                      <a:r>
                        <a:rPr lang="en-US" altLang="zh-CN" sz="1800" dirty="0" smtClean="0"/>
                        <a:t> et</a:t>
                      </a:r>
                      <a:r>
                        <a:rPr lang="en-US" altLang="zh-CN" sz="1800" baseline="0" dirty="0" smtClean="0"/>
                        <a:t> al., EDM’13]</a:t>
                      </a:r>
                    </a:p>
                    <a:p>
                      <a:pPr algn="ctr"/>
                      <a:r>
                        <a:rPr lang="en-US" altLang="zh-CN" sz="1800" baseline="0" dirty="0" smtClean="0"/>
                        <a:t>[Wang et al., L@S’16]</a:t>
                      </a:r>
                      <a:endParaRPr lang="en-US" altLang="zh-CN" sz="1800" dirty="0" smtClean="0"/>
                    </a:p>
                  </a:txBody>
                  <a:tcPr marT="90000" marB="90000" anchor="ctr"/>
                </a:tc>
              </a:tr>
              <a:tr h="370840">
                <a:tc vMerge="1">
                  <a:txBody>
                    <a:bodyPr/>
                    <a:lstStyle/>
                    <a:p>
                      <a:endParaRPr lang="zh-CN" altLang="en-US" sz="1800" dirty="0"/>
                    </a:p>
                  </a:txBody>
                  <a:tcPr/>
                </a:tc>
                <a:tc>
                  <a:txBody>
                    <a:bodyPr/>
                    <a:lstStyle/>
                    <a:p>
                      <a:pPr algn="ctr"/>
                      <a:r>
                        <a:rPr lang="zh-CN" altLang="en-US" sz="1800" dirty="0" smtClean="0"/>
                        <a:t>基于学生的答题记录，使用神经网络矩阵分解等方法将习题聚类</a:t>
                      </a:r>
                      <a:endParaRPr lang="zh-CN" altLang="en-US" sz="1800" dirty="0"/>
                    </a:p>
                  </a:txBody>
                  <a:tcPr marT="90000" marB="90000" anchor="ctr"/>
                </a:tc>
                <a:tc>
                  <a:txBody>
                    <a:bodyPr/>
                    <a:lstStyle/>
                    <a:p>
                      <a:pPr algn="ctr"/>
                      <a:r>
                        <a:rPr lang="zh-CN" altLang="en-US" sz="1800" dirty="0" smtClean="0"/>
                        <a:t>针对传统智能教育系统，有大量习题</a:t>
                      </a:r>
                      <a:endParaRPr lang="zh-CN" altLang="en-US" sz="1800" dirty="0"/>
                    </a:p>
                  </a:txBody>
                  <a:tcPr marT="90000" marB="90000" anchor="ctr"/>
                </a:tc>
                <a:tc>
                  <a:txBody>
                    <a:bodyPr/>
                    <a:lstStyle/>
                    <a:p>
                      <a:pPr algn="ctr"/>
                      <a:r>
                        <a:rPr lang="en-US" altLang="zh-CN" sz="1800" dirty="0" smtClean="0"/>
                        <a:t>[</a:t>
                      </a:r>
                      <a:r>
                        <a:rPr lang="en-US" altLang="zh-CN" sz="1800" dirty="0" err="1" smtClean="0"/>
                        <a:t>Piech</a:t>
                      </a:r>
                      <a:r>
                        <a:rPr lang="en-US" altLang="zh-CN" sz="1800" dirty="0" smtClean="0"/>
                        <a:t> et al,. NIPS’15]</a:t>
                      </a:r>
                    </a:p>
                    <a:p>
                      <a:pPr algn="ctr"/>
                      <a:r>
                        <a:rPr lang="en-US" altLang="zh-CN" sz="1800" dirty="0" smtClean="0"/>
                        <a:t>[Matsuda et al., EDM’15]</a:t>
                      </a:r>
                    </a:p>
                  </a:txBody>
                  <a:tcPr marT="90000" marB="90000" anchor="ctr"/>
                </a:tc>
              </a:tr>
              <a:tr h="370840">
                <a:tc vMerge="1">
                  <a:txBody>
                    <a:bodyPr/>
                    <a:lstStyle/>
                    <a:p>
                      <a:endParaRPr lang="zh-CN" altLang="en-US" dirty="0"/>
                    </a:p>
                  </a:txBody>
                  <a:tcPr/>
                </a:tc>
                <a:tc>
                  <a:txBody>
                    <a:bodyPr/>
                    <a:lstStyle/>
                    <a:p>
                      <a:pPr algn="ctr"/>
                      <a:r>
                        <a:rPr lang="zh-CN" altLang="en-US" sz="1800" dirty="0" smtClean="0"/>
                        <a:t>预测字幕中的单词是不是知识点</a:t>
                      </a:r>
                      <a:endParaRPr lang="zh-CN" altLang="en-US" sz="1800" dirty="0"/>
                    </a:p>
                  </a:txBody>
                  <a:tcPr marT="90000" marB="90000" anchor="ctr"/>
                </a:tc>
                <a:tc>
                  <a:txBody>
                    <a:bodyPr/>
                    <a:lstStyle/>
                    <a:p>
                      <a:pPr algn="ctr"/>
                      <a:r>
                        <a:rPr lang="zh-CN" altLang="en-US" sz="1800" dirty="0" smtClean="0"/>
                        <a:t>知识点过于庞杂，需要标注数据训练</a:t>
                      </a:r>
                      <a:endParaRPr lang="zh-CN" altLang="en-US" sz="1800" dirty="0"/>
                    </a:p>
                  </a:txBody>
                  <a:tcPr marT="90000" marB="9000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800" dirty="0" smtClean="0"/>
                        <a:t>[Jiang et al.,</a:t>
                      </a:r>
                      <a:r>
                        <a:rPr lang="en-US" altLang="zh-CN" sz="1800" baseline="0" dirty="0" smtClean="0"/>
                        <a:t> </a:t>
                      </a:r>
                      <a:r>
                        <a:rPr lang="en-US" altLang="zh-CN" sz="1800" dirty="0" smtClean="0"/>
                        <a:t>DASFAA’17]</a:t>
                      </a:r>
                      <a:endParaRPr lang="zh-CN" altLang="en-US" sz="1800" dirty="0" smtClean="0"/>
                    </a:p>
                  </a:txBody>
                  <a:tcPr marT="90000" marB="90000" anchor="ctr"/>
                </a:tc>
              </a:tr>
              <a:tr h="370840">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t>Page-</a:t>
                      </a:r>
                    </a:p>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000" dirty="0" smtClean="0"/>
                        <a:t>Rank</a:t>
                      </a:r>
                      <a:r>
                        <a:rPr lang="zh-CN" altLang="en-US" sz="2000" dirty="0" smtClean="0"/>
                        <a:t>及其扩展</a:t>
                      </a:r>
                      <a:endParaRPr lang="zh-CN" altLang="en-US" sz="2000" b="1" dirty="0" smtClean="0"/>
                    </a:p>
                  </a:txBody>
                  <a:tcPr marT="90000" marB="90000" anchor="ctr"/>
                </a:tc>
                <a:tc>
                  <a:txBody>
                    <a:bodyPr/>
                    <a:lstStyle/>
                    <a:p>
                      <a:pPr algn="ctr"/>
                      <a:r>
                        <a:rPr lang="zh-CN" altLang="en-US" dirty="0" smtClean="0"/>
                        <a:t>利用超链接指向关系，分析网页等级</a:t>
                      </a:r>
                      <a:endParaRPr lang="zh-CN" altLang="en-US" dirty="0"/>
                    </a:p>
                  </a:txBody>
                  <a:tcPr marT="90000" marB="90000" anchor="ctr"/>
                </a:tc>
                <a:tc>
                  <a:txBody>
                    <a:bodyPr/>
                    <a:lstStyle/>
                    <a:p>
                      <a:pPr algn="ctr"/>
                      <a:r>
                        <a:rPr lang="zh-CN" altLang="en-US" dirty="0" smtClean="0"/>
                        <a:t>网页等级分析</a:t>
                      </a:r>
                      <a:endParaRPr lang="zh-CN" altLang="en-US" dirty="0"/>
                    </a:p>
                  </a:txBody>
                  <a:tcPr marT="90000" marB="90000" anchor="ctr"/>
                </a:tc>
                <a:tc>
                  <a:txBody>
                    <a:bodyPr/>
                    <a:lstStyle/>
                    <a:p>
                      <a:pPr algn="ctr"/>
                      <a:r>
                        <a:rPr lang="en-US" altLang="zh-CN" sz="1800" dirty="0" smtClean="0"/>
                        <a:t>[Page et al., SI’99] </a:t>
                      </a:r>
                    </a:p>
                  </a:txBody>
                  <a:tcPr marT="90000" marB="90000" anchor="ctr"/>
                </a:tc>
              </a:tr>
              <a:tr h="370840">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zh-CN" altLang="en-US" sz="2000" b="1" dirty="0" smtClean="0"/>
                    </a:p>
                  </a:txBody>
                  <a:tcPr marT="90000" marB="90000" anchor="ctr"/>
                </a:tc>
                <a:tc>
                  <a:txBody>
                    <a:bodyPr/>
                    <a:lstStyle/>
                    <a:p>
                      <a:pPr algn="ctr"/>
                      <a:r>
                        <a:rPr lang="zh-CN" altLang="en-US" dirty="0" smtClean="0"/>
                        <a:t>利用文本中的单词关系建图</a:t>
                      </a:r>
                      <a:endParaRPr lang="zh-CN" altLang="en-US" dirty="0"/>
                    </a:p>
                  </a:txBody>
                  <a:tcPr marT="90000" marB="90000" anchor="ctr"/>
                </a:tc>
                <a:tc>
                  <a:txBody>
                    <a:bodyPr/>
                    <a:lstStyle/>
                    <a:p>
                      <a:pPr algn="ctr"/>
                      <a:r>
                        <a:rPr lang="zh-CN" altLang="en-US" dirty="0" smtClean="0"/>
                        <a:t>信息抽取领域研究关键词抽取</a:t>
                      </a:r>
                      <a:endParaRPr lang="zh-CN" altLang="en-US" dirty="0"/>
                    </a:p>
                  </a:txBody>
                  <a:tcPr marT="90000" marB="90000" anchor="ctr"/>
                </a:tc>
                <a:tc>
                  <a:txBody>
                    <a:bodyPr/>
                    <a:lstStyle/>
                    <a:p>
                      <a:pPr algn="ct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Mihalcea</a:t>
                      </a:r>
                      <a:r>
                        <a:rPr lang="en-US" altLang="zh-CN" sz="1800" kern="1200" dirty="0" smtClean="0">
                          <a:solidFill>
                            <a:schemeClr val="dk1"/>
                          </a:solidFill>
                          <a:effectLst/>
                          <a:latin typeface="+mn-lt"/>
                          <a:ea typeface="+mn-ea"/>
                          <a:cs typeface="+mn-cs"/>
                        </a:rPr>
                        <a:t> et</a:t>
                      </a:r>
                      <a:r>
                        <a:rPr lang="en-US" altLang="zh-CN" sz="1800" kern="1200" baseline="0" dirty="0" smtClean="0">
                          <a:solidFill>
                            <a:schemeClr val="dk1"/>
                          </a:solidFill>
                          <a:effectLst/>
                          <a:latin typeface="+mn-lt"/>
                          <a:ea typeface="+mn-ea"/>
                          <a:cs typeface="+mn-cs"/>
                        </a:rPr>
                        <a:t> al., ACL’04]</a:t>
                      </a:r>
                    </a:p>
                    <a:p>
                      <a:pPr algn="ctr"/>
                      <a:r>
                        <a:rPr lang="en-US" altLang="zh-CN" dirty="0" smtClean="0"/>
                        <a:t>[</a:t>
                      </a:r>
                      <a:r>
                        <a:rPr lang="en-US" altLang="zh-CN" sz="1800" dirty="0" err="1" smtClean="0"/>
                        <a:t>Bougouin</a:t>
                      </a:r>
                      <a:r>
                        <a:rPr lang="en-US" altLang="zh-CN" sz="1800" dirty="0" smtClean="0"/>
                        <a:t> et al., IJCNLP’13</a:t>
                      </a:r>
                      <a:r>
                        <a:rPr lang="en-US" altLang="zh-CN" dirty="0" smtClean="0"/>
                        <a:t>]</a:t>
                      </a:r>
                      <a:endParaRPr lang="zh-CN" altLang="en-US" dirty="0"/>
                    </a:p>
                  </a:txBody>
                  <a:tcPr marT="90000" marB="90000" anchor="ctr"/>
                </a:tc>
              </a:tr>
            </a:tbl>
          </a:graphicData>
        </a:graphic>
      </p:graphicFrame>
    </p:spTree>
    <p:extLst>
      <p:ext uri="{BB962C8B-B14F-4D97-AF65-F5344CB8AC3E}">
        <p14:creationId xmlns:p14="http://schemas.microsoft.com/office/powerpoint/2010/main" val="197544707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算法框架</a:t>
            </a:r>
            <a:endParaRPr lang="zh-CN" altLang="en-US" dirty="0"/>
          </a:p>
        </p:txBody>
      </p:sp>
      <p:pic>
        <p:nvPicPr>
          <p:cNvPr id="84" name="内容占位符 8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116" y="1905000"/>
            <a:ext cx="10602383" cy="4462549"/>
          </a:xfrm>
        </p:spPr>
      </p:pic>
    </p:spTree>
    <p:extLst>
      <p:ext uri="{BB962C8B-B14F-4D97-AF65-F5344CB8AC3E}">
        <p14:creationId xmlns:p14="http://schemas.microsoft.com/office/powerpoint/2010/main" val="316416583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a:t>
            </a:r>
            <a:r>
              <a:rPr lang="zh-CN" altLang="en-US" dirty="0" smtClean="0"/>
              <a:t>方法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知识点抽取</a:t>
                </a:r>
                <a:endParaRPr lang="en-US" altLang="zh-CN" dirty="0" smtClean="0"/>
              </a:p>
              <a:p>
                <a:pPr lvl="1"/>
                <a:r>
                  <a:rPr lang="zh-CN" altLang="en-US" dirty="0" smtClean="0"/>
                  <a:t>定义：某个单词</a:t>
                </a:r>
                <a:r>
                  <a:rPr lang="en-US" altLang="zh-CN" dirty="0" smtClean="0"/>
                  <a:t> </a:t>
                </a:r>
                <a:r>
                  <a:rPr lang="en-US" altLang="zh-CN" dirty="0" smtClean="0">
                    <a:sym typeface="Wingdings" panose="05000000000000000000" pitchFamily="2" charset="2"/>
                  </a:rPr>
                  <a:t> </a:t>
                </a:r>
                <a:r>
                  <a:rPr lang="zh-CN" altLang="en-US" dirty="0" smtClean="0">
                    <a:sym typeface="Wingdings" panose="05000000000000000000" pitchFamily="2" charset="2"/>
                  </a:rPr>
                  <a:t>单词的概率分布</a:t>
                </a:r>
                <a:endParaRPr lang="en-US" altLang="zh-CN" dirty="0" smtClean="0"/>
              </a:p>
              <a:p>
                <a:pPr lvl="1"/>
                <a:r>
                  <a:rPr lang="zh-CN" altLang="en-US" dirty="0" smtClean="0"/>
                  <a:t>将每一个字幕文件划分为若干片段：</a:t>
                </a:r>
                <a:r>
                  <a:rPr lang="en-US" altLang="zh-CN" dirty="0" smtClean="0"/>
                  <a:t>{</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ep</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ep</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ep</m:t>
                        </m:r>
                      </m:e>
                      <m:sub>
                        <m:r>
                          <a:rPr lang="en-US" altLang="zh-CN" b="0" i="1" smtClean="0">
                            <a:latin typeface="Cambria Math" panose="02040503050406030204" pitchFamily="18" charset="0"/>
                          </a:rPr>
                          <m:t>𝑛</m:t>
                        </m:r>
                      </m:sub>
                    </m:sSub>
                  </m:oMath>
                </a14:m>
                <a:r>
                  <a:rPr lang="en-US" altLang="zh-CN" dirty="0" smtClean="0"/>
                  <a:t>}</a:t>
                </a:r>
              </a:p>
              <a:p>
                <a:pPr lvl="1"/>
                <a:r>
                  <a:rPr lang="zh-CN" altLang="en-US" dirty="0" smtClean="0"/>
                  <a:t>抽取名词，去</a:t>
                </a:r>
                <a:r>
                  <a:rPr lang="zh-CN" altLang="en-US" dirty="0"/>
                  <a:t>停用</a:t>
                </a:r>
                <a:r>
                  <a:rPr lang="zh-CN" altLang="en-US" dirty="0" smtClean="0"/>
                  <a:t>词</a:t>
                </a:r>
                <a:endParaRPr lang="en-US" altLang="zh-CN" dirty="0" smtClean="0"/>
              </a:p>
              <a:p>
                <a:pPr lvl="1"/>
                <a:r>
                  <a:rPr lang="zh-CN" altLang="en-US" dirty="0"/>
                  <a:t>对同</a:t>
                </a:r>
                <a:r>
                  <a:rPr lang="zh-CN" altLang="en-US" dirty="0" smtClean="0"/>
                  <a:t>一章的字幕片段使用</a:t>
                </a:r>
                <a:r>
                  <a:rPr lang="en-US" altLang="zh-CN" dirty="0" smtClean="0"/>
                  <a:t>LDA</a:t>
                </a:r>
                <a:r>
                  <a:rPr lang="zh-CN" altLang="en-US" dirty="0" smtClean="0"/>
                  <a:t>主题模型</a:t>
                </a: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58" t="-1774"/>
                </a:stretch>
              </a:blipFill>
            </p:spPr>
            <p:txBody>
              <a:bodyPr/>
              <a:lstStyle/>
              <a:p>
                <a:r>
                  <a:rPr lang="zh-CN" altLang="en-US">
                    <a:noFill/>
                  </a:rPr>
                  <a:t> </a:t>
                </a:r>
              </a:p>
            </p:txBody>
          </p:sp>
        </mc:Fallback>
      </mc:AlternateContent>
      <p:pic>
        <p:nvPicPr>
          <p:cNvPr id="4" name="图片 3"/>
          <p:cNvPicPr/>
          <p:nvPr/>
        </p:nvPicPr>
        <p:blipFill>
          <a:blip r:embed="rId4">
            <a:extLst>
              <a:ext uri="{28A0092B-C50C-407E-A947-70E740481C1C}">
                <a14:useLocalDpi xmlns:a14="http://schemas.microsoft.com/office/drawing/2010/main" val="0"/>
              </a:ext>
            </a:extLst>
          </a:blip>
          <a:stretch>
            <a:fillRect/>
          </a:stretch>
        </p:blipFill>
        <p:spPr>
          <a:xfrm>
            <a:off x="7540052" y="4674474"/>
            <a:ext cx="4375415" cy="1886653"/>
          </a:xfrm>
          <a:prstGeom prst="rect">
            <a:avLst/>
          </a:prstGeom>
        </p:spPr>
      </p:pic>
      <p:pic>
        <p:nvPicPr>
          <p:cNvPr id="5" name="图片 4"/>
          <p:cNvPicPr>
            <a:picLocks noChangeAspect="1"/>
          </p:cNvPicPr>
          <p:nvPr/>
        </p:nvPicPr>
        <p:blipFill>
          <a:blip r:embed="rId5"/>
          <a:stretch>
            <a:fillRect/>
          </a:stretch>
        </p:blipFill>
        <p:spPr>
          <a:xfrm>
            <a:off x="1683681" y="5208718"/>
            <a:ext cx="5646481" cy="818164"/>
          </a:xfrm>
          <a:prstGeom prst="rect">
            <a:avLst/>
          </a:prstGeom>
        </p:spPr>
      </p:pic>
    </p:spTree>
    <p:extLst>
      <p:ext uri="{BB962C8B-B14F-4D97-AF65-F5344CB8AC3E}">
        <p14:creationId xmlns:p14="http://schemas.microsoft.com/office/powerpoint/2010/main" val="362381299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7952</TotalTime>
  <Words>1950</Words>
  <Application>Microsoft Office PowerPoint</Application>
  <PresentationFormat>宽屏</PresentationFormat>
  <Paragraphs>189</Paragraphs>
  <Slides>18</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楷体</vt:lpstr>
      <vt:lpstr>宋体</vt:lpstr>
      <vt:lpstr>幼圆</vt:lpstr>
      <vt:lpstr>Arial</vt:lpstr>
      <vt:lpstr>Calibri</vt:lpstr>
      <vt:lpstr>Cambria Math</vt:lpstr>
      <vt:lpstr>Century Gothic</vt:lpstr>
      <vt:lpstr>Times New Roman</vt:lpstr>
      <vt:lpstr>Wingdings</vt:lpstr>
      <vt:lpstr>Wingdings 3</vt:lpstr>
      <vt:lpstr>丝状</vt:lpstr>
      <vt:lpstr>基于知识点重要性的 MOOC学习引导框架</vt:lpstr>
      <vt:lpstr>大纲</vt:lpstr>
      <vt:lpstr>研究背景</vt:lpstr>
      <vt:lpstr>研究背景</vt:lpstr>
      <vt:lpstr>研究动机</vt:lpstr>
      <vt:lpstr>研究内容</vt:lpstr>
      <vt:lpstr>相关研究</vt:lpstr>
      <vt:lpstr>算法框架</vt:lpstr>
      <vt:lpstr>研究方法</vt:lpstr>
      <vt:lpstr>研究方法</vt:lpstr>
      <vt:lpstr>研究方法</vt:lpstr>
      <vt:lpstr>实验数据</vt:lpstr>
      <vt:lpstr>实验结果</vt:lpstr>
      <vt:lpstr>实验结果</vt:lpstr>
      <vt:lpstr>总结和未来工作</vt:lpstr>
      <vt:lpstr>已发表论文</vt:lpstr>
      <vt:lpstr>参考文献</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基于知识点重要性的MOOC学习引导框架</dc:title>
  <dc:creator>ZhuJile</dc:creator>
  <cp:lastModifiedBy>ZhuJile</cp:lastModifiedBy>
  <cp:revision>234</cp:revision>
  <dcterms:created xsi:type="dcterms:W3CDTF">2017-06-05T02:48:34Z</dcterms:created>
  <dcterms:modified xsi:type="dcterms:W3CDTF">2017-06-17T09:44:54Z</dcterms:modified>
</cp:coreProperties>
</file>