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4.xml" ContentType="application/vnd.openxmlformats-officedocument.presentationml.comments+xml"/>
  <Override PartName="/ppt/notesSlides/notesSlide19.xml" ContentType="application/vnd.openxmlformats-officedocument.presentationml.notesSlide+xml"/>
  <Override PartName="/ppt/comments/comment5.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91" r:id="rId15"/>
    <p:sldId id="292" r:id="rId16"/>
    <p:sldId id="293" r:id="rId17"/>
    <p:sldId id="294" r:id="rId18"/>
    <p:sldId id="286" r:id="rId19"/>
    <p:sldId id="287" r:id="rId20"/>
    <p:sldId id="266" r:id="rId21"/>
    <p:sldId id="267" r:id="rId22"/>
    <p:sldId id="268" r:id="rId23"/>
    <p:sldId id="283" r:id="rId24"/>
    <p:sldId id="284" r:id="rId25"/>
    <p:sldId id="282" r:id="rId26"/>
    <p:sldId id="269" r:id="rId27"/>
    <p:sldId id="288" r:id="rId28"/>
    <p:sldId id="289" r:id="rId29"/>
    <p:sldId id="276" r:id="rId30"/>
    <p:sldId id="274" r:id="rId31"/>
    <p:sldId id="275" r:id="rId32"/>
    <p:sldId id="277" r:id="rId33"/>
    <p:sldId id="2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91"/>
            <p14:sldId id="292"/>
            <p14:sldId id="293"/>
            <p14:sldId id="294"/>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12/30/2015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 Interaction of Color</a:t>
            </a:r>
          </a:p>
          <a:p>
            <a:endParaRPr lang="en-US" dirty="0" smtClean="0"/>
          </a:p>
          <a:p>
            <a:r>
              <a:rPr lang="en-US" sz="1200" kern="1200" dirty="0" smtClean="0">
                <a:solidFill>
                  <a:schemeClr val="tx1"/>
                </a:solidFill>
                <a:effectLst/>
                <a:latin typeface="+mn-lt"/>
                <a:ea typeface="+mn-ea"/>
                <a:cs typeface="+mn-cs"/>
              </a:rPr>
              <a:t>John Ruskin warned the painter: "Every hue throughout your work is altered by every touch that you add in other places; so that what was warm a minute ago, becomes cold when you have put a hotter color in another place, and what was in harmony when you left it, becomes discordant as you set other colors beside it." </a:t>
            </a:r>
          </a:p>
          <a:p>
            <a:r>
              <a:rPr lang="en-US" sz="1200" kern="1200" dirty="0" smtClean="0">
                <a:solidFill>
                  <a:schemeClr val="tx1"/>
                </a:solidFill>
                <a:effectLst/>
                <a:latin typeface="+mn-lt"/>
                <a:ea typeface="+mn-ea"/>
                <a:cs typeface="+mn-cs"/>
              </a:rPr>
              <a:t>Because of this extreme </a:t>
            </a:r>
            <a:r>
              <a:rPr lang="en-US" sz="1200" b="1" kern="1200" dirty="0" smtClean="0">
                <a:solidFill>
                  <a:schemeClr val="tx1"/>
                </a:solidFill>
                <a:effectLst/>
                <a:latin typeface="+mn-lt"/>
                <a:ea typeface="+mn-ea"/>
                <a:cs typeface="+mn-cs"/>
              </a:rPr>
              <a:t>instability</a:t>
            </a:r>
            <a:r>
              <a:rPr lang="en-US" sz="1200" kern="1200" dirty="0" smtClean="0">
                <a:solidFill>
                  <a:schemeClr val="tx1"/>
                </a:solidFill>
                <a:effectLst/>
                <a:latin typeface="+mn-lt"/>
                <a:ea typeface="+mn-ea"/>
                <a:cs typeface="+mn-cs"/>
              </a:rPr>
              <a:t> and reciprocal dependence, it is not surprising that psychological experiments in which </a:t>
            </a:r>
            <a:r>
              <a:rPr lang="en-US" sz="1200" b="1" kern="1200" dirty="0" smtClean="0">
                <a:solidFill>
                  <a:schemeClr val="tx1"/>
                </a:solidFill>
                <a:effectLst/>
                <a:latin typeface="+mn-lt"/>
                <a:ea typeface="+mn-ea"/>
                <a:cs typeface="+mn-cs"/>
              </a:rPr>
              <a:t>random</a:t>
            </a:r>
            <a:r>
              <a:rPr lang="en-US" sz="1200" kern="1200" dirty="0" smtClean="0">
                <a:solidFill>
                  <a:schemeClr val="tx1"/>
                </a:solidFill>
                <a:effectLst/>
                <a:latin typeface="+mn-lt"/>
                <a:ea typeface="+mn-ea"/>
                <a:cs typeface="+mn-cs"/>
              </a:rPr>
              <a:t> series of isolated colors or pairs of colors were presented to observers led to </a:t>
            </a:r>
            <a:r>
              <a:rPr lang="en-US" sz="1200" b="1" kern="1200" dirty="0" smtClean="0">
                <a:solidFill>
                  <a:schemeClr val="tx1"/>
                </a:solidFill>
                <a:effectLst/>
                <a:latin typeface="+mn-lt"/>
                <a:ea typeface="+mn-ea"/>
                <a:cs typeface="+mn-cs"/>
              </a:rPr>
              <a:t>chaotic</a:t>
            </a:r>
            <a:r>
              <a:rPr lang="en-US" sz="1200" kern="1200" dirty="0" smtClean="0">
                <a:solidFill>
                  <a:schemeClr val="tx1"/>
                </a:solidFill>
                <a:effectLst/>
                <a:latin typeface="+mn-lt"/>
                <a:ea typeface="+mn-ea"/>
                <a:cs typeface="+mn-cs"/>
              </a:rPr>
              <a:t> results.</a:t>
            </a:r>
          </a:p>
          <a:p>
            <a:r>
              <a:rPr lang="en-US" sz="1200" b="1" kern="1200" dirty="0" smtClean="0">
                <a:solidFill>
                  <a:schemeClr val="tx1"/>
                </a:solidFill>
                <a:effectLst/>
                <a:latin typeface="+mn-lt"/>
                <a:ea typeface="+mn-ea"/>
                <a:cs typeface="+mn-cs"/>
              </a:rPr>
              <a:t>the pregnancy or variability of any color is reduced when it is put in a context. </a:t>
            </a:r>
          </a:p>
          <a:p>
            <a:r>
              <a:rPr lang="en-US" sz="1200" kern="1200" dirty="0" smtClean="0">
                <a:solidFill>
                  <a:schemeClr val="tx1"/>
                </a:solidFill>
                <a:effectLst/>
                <a:latin typeface="+mn-lt"/>
                <a:ea typeface="+mn-ea"/>
                <a:cs typeface="+mn-cs"/>
              </a:rPr>
              <a:t>the order of a pictorial </a:t>
            </a:r>
            <a:r>
              <a:rPr lang="en-US" sz="1200" b="1" kern="1200" dirty="0" smtClean="0">
                <a:solidFill>
                  <a:schemeClr val="tx1"/>
                </a:solidFill>
                <a:effectLst/>
                <a:latin typeface="+mn-lt"/>
                <a:ea typeface="+mn-ea"/>
                <a:cs typeface="+mn-cs"/>
              </a:rPr>
              <a:t>composition</a:t>
            </a:r>
            <a:r>
              <a:rPr lang="en-US" sz="1200" kern="1200" dirty="0" smtClean="0">
                <a:solidFill>
                  <a:schemeClr val="tx1"/>
                </a:solidFill>
                <a:effectLst/>
                <a:latin typeface="+mn-lt"/>
                <a:ea typeface="+mn-ea"/>
                <a:cs typeface="+mn-cs"/>
              </a:rPr>
              <a:t> stabilizes the character of each color, making it as unequivocal as is necessary for the artistic statement to be valid.</a:t>
            </a:r>
          </a:p>
          <a:p>
            <a:r>
              <a:rPr lang="en-US" dirty="0" smtClean="0"/>
              <a:t>We are aware of this mutual transfiguration, which makes every color </a:t>
            </a:r>
            <a:r>
              <a:rPr lang="en-US" b="1" dirty="0" smtClean="0"/>
              <a:t>dependent on the support of all the others</a:t>
            </a:r>
          </a:p>
          <a:p>
            <a:endParaRPr lang="en-US" dirty="0" smtClean="0"/>
          </a:p>
          <a:p>
            <a:r>
              <a:rPr lang="en-US" b="1" dirty="0" smtClean="0"/>
              <a:t>The most prominent among the phenomena of interaction is, of course, color contrast. (</a:t>
            </a:r>
            <a:r>
              <a:rPr lang="en-US" dirty="0" smtClean="0"/>
              <a:t>Josef Albers's Interaction of Color</a:t>
            </a:r>
            <a:r>
              <a:rPr lang="en-US" b="1" dirty="0" smtClean="0"/>
              <a:t>)</a:t>
            </a:r>
          </a:p>
          <a:p>
            <a:endParaRPr lang="en-US" dirty="0" smtClean="0"/>
          </a:p>
          <a:p>
            <a:r>
              <a:rPr lang="en-US" dirty="0" smtClean="0"/>
              <a:t>Since the effect of color contrast operates in the direction of physiological complementarity, it serves to heighten it where it already exists, or to modify colors in the direction of such complementarity if they are reasonably close to it. ("Similarity of the Dominant . ")</a:t>
            </a:r>
          </a:p>
          <a:p>
            <a:endParaRPr lang="en-US" dirty="0" smtClean="0"/>
          </a:p>
          <a:p>
            <a:r>
              <a:rPr lang="en-US" dirty="0" smtClean="0"/>
              <a:t>The counter effect (of contrast), namely assimilation, is rather neglected, although the antagonism of the two perceptual mechanisms makes it imperative that the one should not be considered without the other. </a:t>
            </a:r>
          </a:p>
          <a:p>
            <a:endParaRPr lang="en-US" dirty="0" smtClean="0"/>
          </a:p>
          <a:p>
            <a:r>
              <a:rPr lang="en-US" dirty="0" smtClean="0"/>
              <a:t>Since perceptual patterns tend toward the most clear-cut organization available, a configuration of colors will strive either toward contrast or toward assimilation, depending on which is closer to the given stimulus information. We also can apply the concepts of sharpening and leveling, which served us to describe modifications of shapes. </a:t>
            </a:r>
          </a:p>
          <a:p>
            <a:endParaRPr lang="en-US" dirty="0" smtClean="0"/>
          </a:p>
          <a:p>
            <a:r>
              <a:rPr lang="en-US" sz="1200" kern="1200" dirty="0" smtClean="0">
                <a:solidFill>
                  <a:schemeClr val="tx1"/>
                </a:solidFill>
                <a:effectLst/>
                <a:latin typeface="+mn-lt"/>
                <a:ea typeface="+mn-ea"/>
                <a:cs typeface="+mn-cs"/>
              </a:rPr>
              <a:t>Assimilation is closely related to the additive combination of colors. When the hues bordering on each other are sufficiently similar or when the areas carrying the hues are sufficiently small, the colors will approach each other rather than emphasize contrast.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When these receptor fields are relatively small they discriminate sharply between stimulus areas of reasonably large size and emphasize the contrast between them. </a:t>
            </a:r>
          </a:p>
          <a:p>
            <a:r>
              <a:rPr lang="en-US" dirty="0" smtClean="0"/>
              <a:t>In consequence, the narrower fields will be discriminating enough to tell the difference between areas of different colors, whereas the broader ones will encompass the different areas and thus reduce the brightness and color difference between them through additive interaction. </a:t>
            </a:r>
          </a:p>
          <a:p>
            <a:endParaRPr lang="en-US" dirty="0" smtClean="0"/>
          </a:p>
          <a:p>
            <a:r>
              <a:rPr lang="en-US" dirty="0" smtClean="0"/>
              <a:t>Relations between hues cannot be described adequately without reference to saturation and </a:t>
            </a:r>
            <a:r>
              <a:rPr lang="en-US" b="1" dirty="0" smtClean="0"/>
              <a:t>brightness</a:t>
            </a:r>
            <a:r>
              <a:rPr lang="en-US" dirty="0" smtClean="0"/>
              <a:t>. Experiments have shown that the distinctness of color depends more upon brightness than upon hue. </a:t>
            </a:r>
          </a:p>
          <a:p>
            <a:r>
              <a:rPr lang="en-US" dirty="0" smtClean="0"/>
              <a:t>Therefore it is not surprising that painters usually reinforce differing hues by differing brightness. When they do entrust distinction between neighboring areas to hue alone, they rely mostly on clash / mutual repulsion. </a:t>
            </a:r>
          </a:p>
          <a:p>
            <a:endParaRPr lang="en-US" dirty="0" smtClean="0"/>
          </a:p>
          <a:p>
            <a:r>
              <a:rPr lang="en-US" b="1" dirty="0" smtClean="0"/>
              <a:t>G) Reactions to Color</a:t>
            </a:r>
          </a:p>
          <a:p>
            <a:endParaRPr lang="en-US" dirty="0" smtClean="0"/>
          </a:p>
          <a:p>
            <a:r>
              <a:rPr lang="en-US" sz="1200" kern="1200" dirty="0" smtClean="0">
                <a:solidFill>
                  <a:schemeClr val="tx1"/>
                </a:solidFill>
                <a:effectLst/>
                <a:latin typeface="+mn-lt"/>
                <a:ea typeface="+mn-ea"/>
                <a:cs typeface="+mn-cs"/>
              </a:rPr>
              <a:t>The effect of color is much too direct and spontaneous to be only the product of an interpretation attached to the percept by learning. </a:t>
            </a:r>
          </a:p>
          <a:p>
            <a:r>
              <a:rPr lang="en-US" sz="1200" kern="1200" dirty="0" err="1" smtClean="0">
                <a:solidFill>
                  <a:schemeClr val="tx1"/>
                </a:solidFill>
                <a:effectLst/>
                <a:latin typeface="+mn-lt"/>
                <a:ea typeface="+mn-ea"/>
                <a:cs typeface="+mn-cs"/>
              </a:rPr>
              <a:t>Fere</a:t>
            </a:r>
            <a:r>
              <a:rPr lang="en-US" sz="1200" kern="1200" dirty="0" smtClean="0">
                <a:solidFill>
                  <a:schemeClr val="tx1"/>
                </a:solidFill>
                <a:effectLst/>
                <a:latin typeface="+mn-lt"/>
                <a:ea typeface="+mn-ea"/>
                <a:cs typeface="+mn-cs"/>
              </a:rPr>
              <a:t> found that muscular power and blood circulation are increased by colored light "in the sequence from blue (least), through green, yellow, orange, and red."</a:t>
            </a:r>
          </a:p>
          <a:p>
            <a:r>
              <a:rPr lang="en-US" dirty="0" smtClean="0"/>
              <a:t>Goldstein concluded that the colors corresponding to long wavelengths go with an expansive reaction, whereas the short wavelengths make for con­striction. </a:t>
            </a:r>
          </a:p>
          <a:p>
            <a:r>
              <a:rPr lang="en-US" dirty="0" smtClean="0"/>
              <a:t>This physical reaction is paralleled by Kandinsky's remarks on the appearance of colors. </a:t>
            </a:r>
          </a:p>
          <a:p>
            <a:endParaRPr lang="en-US" dirty="0" smtClean="0"/>
          </a:p>
          <a:p>
            <a:r>
              <a:rPr lang="en-US" b="1" dirty="0" smtClean="0"/>
              <a:t>H) Warm and Cold </a:t>
            </a:r>
          </a:p>
          <a:p>
            <a:endParaRPr lang="en-US" dirty="0" smtClean="0"/>
          </a:p>
          <a:p>
            <a:r>
              <a:rPr lang="en-US" dirty="0" smtClean="0"/>
              <a:t>Perhaps it is not so much the dominant hue but its "</a:t>
            </a:r>
            <a:r>
              <a:rPr lang="en-US" dirty="0" err="1" smtClean="0"/>
              <a:t>affiictions</a:t>
            </a:r>
            <a:r>
              <a:rPr lang="en-US" dirty="0" smtClean="0"/>
              <a:t>" that give a color its character. </a:t>
            </a:r>
          </a:p>
          <a:p>
            <a:r>
              <a:rPr lang="en-US" sz="1200" kern="1200" dirty="0" smtClean="0">
                <a:solidFill>
                  <a:schemeClr val="tx1"/>
                </a:solidFill>
                <a:effectLst/>
                <a:latin typeface="+mn-lt"/>
                <a:ea typeface="+mn-ea"/>
                <a:cs typeface="+mn-cs"/>
              </a:rPr>
              <a:t>This would lead to the perhaps unexpected result that a reddish blue looks warm whereas a bluish red looks cold.</a:t>
            </a:r>
          </a:p>
          <a:p>
            <a:endParaRPr lang="en-US" dirty="0" smtClean="0"/>
          </a:p>
          <a:p>
            <a:r>
              <a:rPr lang="en-US" dirty="0" smtClean="0"/>
              <a:t>As a color changes its hue in response to the hues of its neighbors, its temperature may change as well. </a:t>
            </a:r>
          </a:p>
          <a:p>
            <a:endParaRPr lang="en-US" dirty="0" smtClean="0"/>
          </a:p>
          <a:p>
            <a:r>
              <a:rPr lang="en-US" dirty="0" smtClean="0"/>
              <a:t>Brightness and saturation may also have a bearing on the phenomenon. In Albers's color circle the realms of cold and warm coincide roughly with those of dark and bright, and </a:t>
            </a:r>
            <a:r>
              <a:rPr lang="en-US" dirty="0" err="1" smtClean="0"/>
              <a:t>lttcn</a:t>
            </a:r>
            <a:r>
              <a:rPr lang="en-US" dirty="0" smtClean="0"/>
              <a:t> associates cold with shady, warm with sunny. </a:t>
            </a:r>
          </a:p>
          <a:p>
            <a:endParaRPr lang="en-US" dirty="0" smtClean="0"/>
          </a:p>
          <a:p>
            <a:r>
              <a:rPr lang="en-US" dirty="0" smtClean="0"/>
              <a:t>But just as in the chapter on the expression of shape I shall refrain from lengthy speculation on the state of mind that takes to certain shapes, I propose not to rehearse here the facts of color preference. In the case of shape, we can analyze formal characteristics with considerable precision. The analogies between what shapes look like and what they express can therefore be explored with some confidence. [P193]</a:t>
            </a:r>
          </a:p>
          <a:p>
            <a:endParaRPr lang="en-US" dirty="0" smtClean="0"/>
          </a:p>
          <a:p>
            <a:r>
              <a:rPr lang="en-US" dirty="0" smtClean="0"/>
              <a:t>Quantitative studies on the color preferences of various populations have been numerous, partly because passing fashions are of interest to market researchers, partly because reactions to unanalyzed stimuli are easier for the experimenter to handle than studies requiring structural analysis. </a:t>
            </a:r>
          </a:p>
          <a:p>
            <a:r>
              <a:rPr lang="en-US" dirty="0" smtClean="0"/>
              <a:t>"aesthetic pleasure" :</a:t>
            </a:r>
            <a:r>
              <a:rPr lang="en-US" baseline="0" dirty="0" smtClean="0"/>
              <a:t> </a:t>
            </a:r>
            <a:r>
              <a:rPr lang="en-US" dirty="0" smtClean="0"/>
              <a:t>It was thought relevant to find out who was pleased by what colors. The results have been singularly unrewarding. Nothing of general validity emerged. Besides, preference has little bearing on art. </a:t>
            </a:r>
          </a:p>
          <a:p>
            <a:endParaRPr lang="en-US" dirty="0" smtClean="0"/>
          </a:p>
          <a:p>
            <a:endParaRPr lang="en-US" dirty="0" smtClean="0"/>
          </a:p>
          <a:p>
            <a:r>
              <a:rPr lang="en-US" b="1" dirty="0" smtClean="0"/>
              <a:t>Movement</a:t>
            </a:r>
          </a:p>
          <a:p>
            <a:endParaRPr lang="en-US" dirty="0" smtClean="0"/>
          </a:p>
          <a:p>
            <a:r>
              <a:rPr lang="en-US" dirty="0" smtClean="0"/>
              <a:t>Everything that came before is constantly modified by what comes later. </a:t>
            </a:r>
          </a:p>
          <a:p>
            <a:endParaRPr lang="en-US" dirty="0" smtClean="0"/>
          </a:p>
          <a:p>
            <a:r>
              <a:rPr lang="en-US" dirty="0" smtClean="0"/>
              <a:t>distinguishes the perception of happenings from that of objects is not that the former involves the experience of passing time</a:t>
            </a:r>
          </a:p>
          <a:p>
            <a:r>
              <a:rPr lang="en-US" dirty="0" smtClean="0"/>
              <a:t>during a happening we witness an organized sequence in which phases follow one another in a meaningful one-dimensional order</a:t>
            </a:r>
          </a:p>
          <a:p>
            <a:r>
              <a:rPr lang="en-US" dirty="0" smtClean="0"/>
              <a:t>When the event is disorganized or incomprehensible, the sequence breaks down into a mere succession. It loses its main characteristic; and even the succession lasts only as long as its elements are being squeezed through the gorge of immediate presence.</a:t>
            </a:r>
          </a:p>
          <a:p>
            <a:r>
              <a:rPr lang="en-US" dirty="0" smtClean="0"/>
              <a:t>The performance becomes kaleidoscopic: there is constant change but no progression, and there is no reason to remember past phases of the spectacle, except perhaps to admire its variety.</a:t>
            </a:r>
          </a:p>
          <a:p>
            <a:r>
              <a:rPr lang="en-US" dirty="0" smtClean="0"/>
              <a:t>No time bond connects these momentary phases, because time by itself can create succession, but not order.</a:t>
            </a:r>
          </a:p>
          <a:p>
            <a:r>
              <a:rPr lang="en-US" dirty="0" smtClean="0"/>
              <a:t>On the contrary, any experience of time presupposes some kind of order. </a:t>
            </a:r>
          </a:p>
          <a:p>
            <a:endParaRPr lang="en-US" dirty="0" smtClean="0"/>
          </a:p>
          <a:p>
            <a:r>
              <a:rPr lang="en-US" dirty="0" smtClean="0"/>
              <a:t>A)</a:t>
            </a:r>
            <a:r>
              <a:rPr lang="en-US" sz="1200" kern="1200" dirty="0" smtClean="0">
                <a:solidFill>
                  <a:schemeClr val="tx1"/>
                </a:solidFill>
                <a:effectLst/>
                <a:latin typeface="+mn-lt"/>
                <a:ea typeface="+mn-ea"/>
                <a:cs typeface="+mn-cs"/>
              </a:rPr>
              <a:t> Simultaneity and Sequence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are trying to describe the difference between two kinds of media. In one of them the sequence in which the parts of a composition are apprehended is prescribed by the work itself, whereas in the other it is immaterial.</a:t>
            </a:r>
          </a:p>
          <a:p>
            <a:endParaRPr lang="en-US" dirty="0" smtClean="0"/>
          </a:p>
          <a:p>
            <a:r>
              <a:rPr lang="en-US" dirty="0" smtClean="0"/>
              <a:t>The picture contains one or several dominant themes to which all the rest is subordinated.</a:t>
            </a:r>
          </a:p>
          <a:p>
            <a:r>
              <a:rPr lang="en-US" dirty="0" smtClean="0"/>
              <a:t>This hierarchy is valid and comprehensible only when all the relations it involves are grasped as being coexistent. The observer scans the various areas of the picture in succession because neither the eye nor the mind is capable of taking in everything simultaneously, but the order in which the exploration occurs does not matter.</a:t>
            </a:r>
          </a:p>
          <a:p>
            <a:r>
              <a:rPr lang="en-US" dirty="0" smtClean="0"/>
              <a:t>The path of the glance </a:t>
            </a:r>
            <a:r>
              <a:rPr lang="en-US" b="1" dirty="0" smtClean="0"/>
              <a:t>need not adhere to</a:t>
            </a:r>
            <a:r>
              <a:rPr lang="en-US" dirty="0" smtClean="0"/>
              <a:t> the </a:t>
            </a:r>
            <a:r>
              <a:rPr lang="en-US" dirty="0" err="1" smtClean="0"/>
              <a:t>vectorial</a:t>
            </a:r>
            <a:r>
              <a:rPr lang="en-US" dirty="0" smtClean="0"/>
              <a:t> </a:t>
            </a:r>
            <a:r>
              <a:rPr lang="en-US" b="1" dirty="0" smtClean="0"/>
              <a:t>directions</a:t>
            </a:r>
            <a:r>
              <a:rPr lang="en-US" dirty="0" smtClean="0"/>
              <a:t> created by the composition. A compositional "arrow" leading from left to right may be perceived correctly even if the eye moves in the opposite direction, or indeed crosses the tract in an arbitrary zigzag.</a:t>
            </a:r>
          </a:p>
          <a:p>
            <a:r>
              <a:rPr lang="en-US" dirty="0" smtClean="0"/>
              <a:t>Barriers erected in the picture by contours or color conflict </a:t>
            </a:r>
            <a:r>
              <a:rPr lang="en-US" b="1" dirty="0" smtClean="0"/>
              <a:t>do not stop the eye</a:t>
            </a:r>
            <a:r>
              <a:rPr lang="en-US" dirty="0" smtClean="0"/>
              <a:t>. On the contrary, they are noticed and experienced while they are traversed. I have already mentioned the many recent studies of eye movements. They show, not surprisingly, that the viewer spends most of his </a:t>
            </a:r>
            <a:r>
              <a:rPr lang="en-US" b="1" dirty="0" smtClean="0"/>
              <a:t>fixations</a:t>
            </a:r>
            <a:r>
              <a:rPr lang="en-US" dirty="0" smtClean="0"/>
              <a:t> on the items of </a:t>
            </a:r>
            <a:r>
              <a:rPr lang="en-US" b="1" dirty="0" smtClean="0"/>
              <a:t>prime interest</a:t>
            </a:r>
            <a:r>
              <a:rPr lang="en-US" dirty="0" smtClean="0"/>
              <a:t>. But the </a:t>
            </a:r>
            <a:r>
              <a:rPr lang="en-US" b="1" dirty="0" smtClean="0"/>
              <a:t>order</a:t>
            </a:r>
            <a:r>
              <a:rPr lang="en-US" dirty="0" smtClean="0"/>
              <a:t> of the fixations is largely </a:t>
            </a:r>
            <a:r>
              <a:rPr lang="en-US" b="1" dirty="0" smtClean="0"/>
              <a:t>accidental and irrelevant</a:t>
            </a:r>
            <a:r>
              <a:rPr lang="en-US" dirty="0" smtClean="0"/>
              <a:t>. </a:t>
            </a:r>
          </a:p>
          <a:p>
            <a:endParaRPr lang="en-US" dirty="0" smtClean="0"/>
          </a:p>
          <a:p>
            <a:r>
              <a:rPr lang="en-US" dirty="0" smtClean="0"/>
              <a:t>To use the formula offered by Lessing in his </a:t>
            </a:r>
            <a:r>
              <a:rPr lang="en-US" dirty="0" err="1" smtClean="0"/>
              <a:t>Laocoon</a:t>
            </a:r>
            <a:r>
              <a:rPr lang="en-US" dirty="0" smtClean="0"/>
              <a:t>: whereas narrative painting or sculpture presents action by means of objects, the dramatist or novelist uses action to present states of affairs. </a:t>
            </a:r>
          </a:p>
          <a:p>
            <a:endParaRPr lang="en-US" dirty="0" smtClean="0"/>
          </a:p>
          <a:p>
            <a:r>
              <a:rPr lang="en-US" dirty="0" smtClean="0"/>
              <a:t>Together, the sequential and the </a:t>
            </a:r>
            <a:r>
              <a:rPr lang="en-US" dirty="0" err="1" smtClean="0"/>
              <a:t>nonsequential</a:t>
            </a:r>
            <a:r>
              <a:rPr lang="en-US" dirty="0" smtClean="0"/>
              <a:t> media interpret existence in its twofold aspect of permanence and change. </a:t>
            </a:r>
          </a:p>
          <a:p>
            <a:endParaRPr lang="en-US" dirty="0" smtClean="0"/>
          </a:p>
          <a:p>
            <a:r>
              <a:rPr lang="en-US" b="1" dirty="0" smtClean="0"/>
              <a:t>B) When Do We See Motion? </a:t>
            </a:r>
          </a:p>
          <a:p>
            <a:endParaRPr lang="en-US" dirty="0" smtClean="0"/>
          </a:p>
          <a:p>
            <a:r>
              <a:rPr lang="en-US" dirty="0" smtClean="0"/>
              <a:t>We can clarify at least a few elements of this complicated situation by noting that the visual experience of movement can be due to three factors: physical movement, optical movement, perceptual movement. </a:t>
            </a:r>
          </a:p>
          <a:p>
            <a:endParaRPr lang="en-US" dirty="0" smtClean="0"/>
          </a:p>
          <a:p>
            <a:r>
              <a:rPr lang="en-US" dirty="0" smtClean="0"/>
              <a:t>The most powerful factor compensating for such misleading input is kinesthetic perception. </a:t>
            </a:r>
          </a:p>
          <a:p>
            <a:endParaRPr lang="en-US" dirty="0" smtClean="0"/>
          </a:p>
          <a:p>
            <a:r>
              <a:rPr lang="en-US" dirty="0" smtClean="0"/>
              <a:t>Only in extreme cases, e.g., when enough of the entire environment is seen as moving, will the visual input overrule the kinesthetic. </a:t>
            </a:r>
          </a:p>
          <a:p>
            <a:endParaRPr lang="en-US" dirty="0" smtClean="0"/>
          </a:p>
          <a:p>
            <a:r>
              <a:rPr lang="en-US" dirty="0" smtClean="0"/>
              <a:t>Karl </a:t>
            </a:r>
            <a:r>
              <a:rPr lang="en-US" dirty="0" err="1" smtClean="0"/>
              <a:t>Duncker</a:t>
            </a:r>
            <a:r>
              <a:rPr lang="en-US" dirty="0" smtClean="0"/>
              <a:t> has pointed out that in the visual field, </a:t>
            </a:r>
            <a:r>
              <a:rPr lang="en-US" b="1" dirty="0" smtClean="0"/>
              <a:t>objects</a:t>
            </a:r>
            <a:r>
              <a:rPr lang="en-US" dirty="0" smtClean="0"/>
              <a:t> are seen in a hierarchic relation of </a:t>
            </a:r>
            <a:r>
              <a:rPr lang="en-US" b="1" dirty="0" smtClean="0"/>
              <a:t>dependence</a:t>
            </a:r>
            <a:r>
              <a:rPr lang="en-US" dirty="0" smtClean="0"/>
              <a:t>. </a:t>
            </a:r>
          </a:p>
          <a:p>
            <a:r>
              <a:rPr lang="en-US" dirty="0" err="1" smtClean="0"/>
              <a:t>Duncker's</a:t>
            </a:r>
            <a:r>
              <a:rPr lang="en-US" dirty="0" smtClean="0"/>
              <a:t> rule indicates that in motor displacement, the framework tends to be perceived as immobile and the dependent object as moving. When no dependence exists, the two systems may both be seen to move </a:t>
            </a:r>
            <a:r>
              <a:rPr lang="en-US" dirty="0" err="1" smtClean="0"/>
              <a:t>symmemcally</a:t>
            </a:r>
            <a:r>
              <a:rPr lang="en-US" dirty="0" smtClean="0"/>
              <a:t>, approaching or withdrawing from each other. </a:t>
            </a:r>
          </a:p>
          <a:p>
            <a:endParaRPr lang="en-US" dirty="0" smtClean="0"/>
          </a:p>
          <a:p>
            <a:r>
              <a:rPr lang="en-US" dirty="0" err="1" smtClean="0"/>
              <a:t>Duncker</a:t>
            </a:r>
            <a:r>
              <a:rPr lang="en-US" dirty="0" smtClean="0"/>
              <a:t> and later Erika Oppenheimer, established some of the </a:t>
            </a:r>
            <a:r>
              <a:rPr lang="en-US" b="1" dirty="0" smtClean="0"/>
              <a:t>factors</a:t>
            </a:r>
            <a:r>
              <a:rPr lang="en-US" dirty="0" smtClean="0"/>
              <a:t> that </a:t>
            </a:r>
            <a:r>
              <a:rPr lang="en-US" b="1" dirty="0" smtClean="0"/>
              <a:t>produce dependence</a:t>
            </a:r>
            <a:r>
              <a:rPr lang="en-US" dirty="0" smtClean="0"/>
              <a:t>. [P198]</a:t>
            </a:r>
          </a:p>
          <a:p>
            <a:r>
              <a:rPr lang="en-US" b="1" dirty="0" err="1" smtClean="0"/>
              <a:t>Enclosedness</a:t>
            </a:r>
            <a:r>
              <a:rPr lang="en-US" dirty="0" smtClean="0"/>
              <a:t> is one of them. (figure </a:t>
            </a:r>
            <a:r>
              <a:rPr lang="en-US" dirty="0" err="1" smtClean="0"/>
              <a:t>v.s</a:t>
            </a:r>
            <a:r>
              <a:rPr lang="en-US" dirty="0" smtClean="0"/>
              <a:t>.</a:t>
            </a:r>
            <a:r>
              <a:rPr lang="en-US" baseline="0" dirty="0" smtClean="0"/>
              <a:t> ground</a:t>
            </a:r>
            <a:r>
              <a:rPr lang="en-US" dirty="0" smtClean="0"/>
              <a:t>)</a:t>
            </a:r>
          </a:p>
          <a:p>
            <a:r>
              <a:rPr lang="en-US" b="1" dirty="0" smtClean="0"/>
              <a:t>Variability</a:t>
            </a:r>
            <a:r>
              <a:rPr lang="en-US" dirty="0" smtClean="0"/>
              <a:t> is another. (one object changes in shape and size and the other remains constant)</a:t>
            </a:r>
          </a:p>
          <a:p>
            <a:r>
              <a:rPr lang="en-US" b="1" dirty="0" smtClean="0"/>
              <a:t>Size</a:t>
            </a:r>
            <a:r>
              <a:rPr lang="en-US" dirty="0" smtClean="0"/>
              <a:t> difference is effective in the case of contiguous objects (when two objects lie close to each other, either laterally or in superposition, the smaller object will assume the motion.)</a:t>
            </a:r>
          </a:p>
          <a:p>
            <a:r>
              <a:rPr lang="en-US" b="1" dirty="0" smtClean="0"/>
              <a:t>Intensity</a:t>
            </a:r>
            <a:r>
              <a:rPr lang="en-US" dirty="0" smtClean="0"/>
              <a:t> also plays a role. (the dimmer object is seen as dependent on the brighter, the dimmer one moves when displacement occurs and the brighter one remains still.)</a:t>
            </a:r>
          </a:p>
          <a:p>
            <a:r>
              <a:rPr lang="en-US" b="1" dirty="0" smtClean="0"/>
              <a:t>The observer </a:t>
            </a:r>
            <a:r>
              <a:rPr lang="en-US" dirty="0" smtClean="0"/>
              <a:t>himself acts as a frame of reference. (Since as a rule the "figure" does the </a:t>
            </a:r>
            <a:r>
              <a:rPr lang="en-US" dirty="0" err="1" smtClean="0"/>
              <a:t>movrng</a:t>
            </a:r>
            <a:r>
              <a:rPr lang="en-US" dirty="0" smtClean="0"/>
              <a:t>, fixation makes for motion. )</a:t>
            </a:r>
          </a:p>
          <a:p>
            <a:endParaRPr lang="en-US" dirty="0" smtClean="0"/>
          </a:p>
          <a:p>
            <a:r>
              <a:rPr lang="en-US" dirty="0" smtClean="0"/>
              <a:t>(The experiment by </a:t>
            </a:r>
            <a:r>
              <a:rPr lang="en-US" dirty="0" err="1" smtClean="0"/>
              <a:t>Metelli</a:t>
            </a:r>
            <a:r>
              <a:rPr lang="en-US" dirty="0" smtClean="0"/>
              <a:t> mentioned earlier (Figure 46) showed that the rotating section of the disk is not seen to be moving because optically there is a successive uncovering of segments but no displacement of the disk as a whole. )</a:t>
            </a:r>
          </a:p>
          <a:p>
            <a:endParaRPr lang="en-US" dirty="0" smtClean="0"/>
          </a:p>
          <a:p>
            <a:r>
              <a:rPr lang="en-US" sz="1200" kern="1200" dirty="0" smtClean="0">
                <a:solidFill>
                  <a:schemeClr val="tx1"/>
                </a:solidFill>
                <a:effectLst/>
                <a:latin typeface="+mn-lt"/>
                <a:ea typeface="+mn-ea"/>
                <a:cs typeface="+mn-cs"/>
              </a:rPr>
              <a:t>As long as the dominant framework stands still, any immobile object is perceived as being "outside time," just as the framework itself is. A moving framework, however, imparts action to the whole setting and the objects it contains, and it can translate timelessness into active resistance to motion.</a:t>
            </a:r>
          </a:p>
          <a:p>
            <a:endParaRPr lang="en-US" sz="1200" kern="1200" dirty="0" smtClean="0">
              <a:solidFill>
                <a:schemeClr val="tx1"/>
              </a:solidFill>
              <a:effectLst/>
              <a:latin typeface="+mn-lt"/>
              <a:ea typeface="+mn-ea"/>
              <a:cs typeface="+mn-cs"/>
            </a:endParaRPr>
          </a:p>
          <a:p>
            <a:r>
              <a:rPr lang="en-US" b="1" dirty="0" smtClean="0"/>
              <a:t>C) Direction</a:t>
            </a:r>
          </a:p>
          <a:p>
            <a:endParaRPr lang="en-US" dirty="0" smtClean="0"/>
          </a:p>
          <a:p>
            <a:r>
              <a:rPr lang="en-US" dirty="0" smtClean="0"/>
              <a:t>The more specific aspects of movement, such as direction and speed, arc also perceived according to the conditions prevailing in the visual field. </a:t>
            </a:r>
          </a:p>
          <a:p>
            <a:r>
              <a:rPr lang="en-US" dirty="0" smtClean="0"/>
              <a:t>e.g. Although physically clouds may be moving east, we may see the moon speeding west instead.</a:t>
            </a:r>
          </a:p>
          <a:p>
            <a:r>
              <a:rPr lang="en-US" dirty="0" smtClean="0"/>
              <a:t>e.g.</a:t>
            </a:r>
            <a:r>
              <a:rPr lang="en-US" baseline="0" dirty="0" smtClean="0"/>
              <a:t> </a:t>
            </a:r>
            <a:r>
              <a:rPr lang="en-US" dirty="0" smtClean="0"/>
              <a:t>A movie shot taken through the rear window of the gangster's car may show his pursuer's car moving backward even though it is actually going forward, but more slowly than the car it is chasing. </a:t>
            </a:r>
          </a:p>
          <a:p>
            <a:r>
              <a:rPr lang="en-US" dirty="0" smtClean="0"/>
              <a:t>e.g. [P199] :</a:t>
            </a:r>
          </a:p>
          <a:p>
            <a:r>
              <a:rPr lang="en-US" dirty="0" smtClean="0"/>
              <a:t>Apparently it is structurally simpler for a line under these conditions to be perceived as moving in the direction of its own extension rather than at a right angle to it. </a:t>
            </a:r>
          </a:p>
          <a:p>
            <a:r>
              <a:rPr lang="en-US" dirty="0" smtClean="0"/>
              <a:t>This shows that </a:t>
            </a:r>
            <a:r>
              <a:rPr lang="en-US" b="1" dirty="0" smtClean="0"/>
              <a:t>the rule of simplicity </a:t>
            </a:r>
            <a:r>
              <a:rPr lang="en-US" dirty="0" smtClean="0"/>
              <a:t>governs not only the subdivision of shape, but that of motion as well. </a:t>
            </a:r>
          </a:p>
          <a:p>
            <a:endParaRPr lang="en-US" dirty="0" smtClean="0"/>
          </a:p>
          <a:p>
            <a:r>
              <a:rPr lang="en-US" sz="1200" kern="1200" dirty="0" smtClean="0">
                <a:solidFill>
                  <a:schemeClr val="tx1"/>
                </a:solidFill>
                <a:effectLst/>
                <a:latin typeface="+mn-lt"/>
                <a:ea typeface="+mn-ea"/>
                <a:cs typeface="+mn-cs"/>
              </a:rPr>
              <a:t>Any but the simplest movement is a combination of subsystems, which function independently and add up to a whole.</a:t>
            </a:r>
          </a:p>
          <a:p>
            <a:r>
              <a:rPr lang="en-US" sz="1200" kern="1200" dirty="0" smtClean="0">
                <a:solidFill>
                  <a:schemeClr val="tx1"/>
                </a:solidFill>
                <a:effectLst/>
                <a:latin typeface="+mn-lt"/>
                <a:ea typeface="+mn-ea"/>
                <a:cs typeface="+mn-cs"/>
              </a:rPr>
              <a:t>The partial movements, however, do not seem to be strictly independent all the time.</a:t>
            </a:r>
          </a:p>
          <a:p>
            <a:endParaRPr lang="en-US" dirty="0" smtClean="0"/>
          </a:p>
          <a:p>
            <a:r>
              <a:rPr lang="en-US" b="1" dirty="0" smtClean="0"/>
              <a:t>D) The Revelations of Speed</a:t>
            </a:r>
          </a:p>
          <a:p>
            <a:endParaRPr lang="en-US" dirty="0" smtClean="0"/>
          </a:p>
          <a:p>
            <a:r>
              <a:rPr lang="en-US" dirty="0" smtClean="0"/>
              <a:t>Motion, like any other kind of change, is perceivable only within a limited range of speed. </a:t>
            </a:r>
          </a:p>
          <a:p>
            <a:r>
              <a:rPr lang="en-US" dirty="0" smtClean="0"/>
              <a:t>Evidently the speed of change to which our sense organs respond has been keyed during evolution to that of the kind of event whose observation is vital to us.</a:t>
            </a:r>
          </a:p>
          <a:p>
            <a:r>
              <a:rPr lang="en-US" dirty="0" smtClean="0"/>
              <a:t>the change of speed not only served to adapt visual movement to the range of human perception, but also changed the expressive qualities of an action. </a:t>
            </a:r>
          </a:p>
          <a:p>
            <a:endParaRPr lang="en-US" dirty="0" smtClean="0"/>
          </a:p>
          <a:p>
            <a:r>
              <a:rPr lang="en-US" dirty="0" smtClean="0"/>
              <a:t>In addition to the expressive qualities of the moving object, those of the invisible medium are affected. </a:t>
            </a:r>
          </a:p>
          <a:p>
            <a:r>
              <a:rPr lang="en-US" dirty="0" smtClean="0"/>
              <a:t>This phenomenon is the result of an ambiguity of visual dynamics. The high speed of an object may be perceived as being caused by great motor power in the object, weak resistance of the medium, or both. Slowness is seen as weakness of effort on the part of the object, great resistance of the medium, or both. </a:t>
            </a:r>
          </a:p>
          <a:p>
            <a:endParaRPr lang="en-US" dirty="0" smtClean="0"/>
          </a:p>
          <a:p>
            <a:r>
              <a:rPr lang="en-US" sz="1200" kern="1200" dirty="0" smtClean="0">
                <a:solidFill>
                  <a:schemeClr val="tx1"/>
                </a:solidFill>
                <a:effectLst/>
                <a:latin typeface="+mn-lt"/>
                <a:ea typeface="+mn-ea"/>
                <a:cs typeface="+mn-cs"/>
              </a:rPr>
              <a:t>This effect of </a:t>
            </a:r>
            <a:r>
              <a:rPr lang="en-US" sz="1200" kern="1200" dirty="0" err="1" smtClean="0">
                <a:solidFill>
                  <a:schemeClr val="tx1"/>
                </a:solidFill>
                <a:effectLst/>
                <a:latin typeface="+mn-lt"/>
                <a:ea typeface="+mn-ea"/>
                <a:cs typeface="+mn-cs"/>
              </a:rPr>
              <a:t>movimento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frenato</a:t>
            </a:r>
            <a:r>
              <a:rPr lang="en-US" sz="1200" kern="1200" dirty="0" smtClean="0">
                <a:solidFill>
                  <a:schemeClr val="tx1"/>
                </a:solidFill>
                <a:effectLst/>
                <a:latin typeface="+mn-lt"/>
                <a:ea typeface="+mn-ea"/>
                <a:cs typeface="+mn-cs"/>
              </a:rPr>
              <a:t> has been investigated by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Franco </a:t>
            </a:r>
            <a:r>
              <a:rPr lang="en-US" sz="1200" kern="1200" dirty="0" err="1" smtClean="0">
                <a:solidFill>
                  <a:schemeClr val="tx1"/>
                </a:solidFill>
                <a:effectLst/>
                <a:latin typeface="+mn-lt"/>
                <a:ea typeface="+mn-ea"/>
                <a:cs typeface="+mn-cs"/>
              </a:rPr>
              <a:t>Minguzzi</a:t>
            </a:r>
            <a:r>
              <a:rPr lang="en-US" sz="1200" kern="1200" dirty="0" smtClean="0">
                <a:solidFill>
                  <a:schemeClr val="tx1"/>
                </a:solidFill>
                <a:effectLst/>
                <a:latin typeface="+mn-lt"/>
                <a:ea typeface="+mn-ea"/>
                <a:cs typeface="+mn-cs"/>
              </a:rPr>
              <a:t>, who had a black disk travel across a field, half of which was white, the other gray. </a:t>
            </a:r>
          </a:p>
          <a:p>
            <a:r>
              <a:rPr lang="en-US" sz="1200" kern="1200" dirty="0" smtClean="0">
                <a:solidFill>
                  <a:schemeClr val="tx1"/>
                </a:solidFill>
                <a:effectLst/>
                <a:latin typeface="+mn-lt"/>
                <a:ea typeface="+mn-ea"/>
                <a:cs typeface="+mn-cs"/>
              </a:rPr>
              <a:t>Speeding up was more compellingly attributed to the initiative of the object than slowing down.</a:t>
            </a:r>
          </a:p>
          <a:p>
            <a:endParaRPr lang="en-US" dirty="0" smtClean="0"/>
          </a:p>
          <a:p>
            <a:r>
              <a:rPr lang="en-US" sz="1200" kern="1200" dirty="0" smtClean="0">
                <a:solidFill>
                  <a:schemeClr val="tx1"/>
                </a:solidFill>
                <a:effectLst/>
                <a:latin typeface="+mn-lt"/>
                <a:ea typeface="+mn-ea"/>
                <a:cs typeface="+mn-cs"/>
              </a:rPr>
              <a:t>Visual speed also depends on the</a:t>
            </a:r>
            <a:r>
              <a:rPr lang="en-US" sz="1200" b="1" kern="1200" dirty="0" smtClean="0">
                <a:solidFill>
                  <a:schemeClr val="tx1"/>
                </a:solidFill>
                <a:effectLst/>
                <a:latin typeface="+mn-lt"/>
                <a:ea typeface="+mn-ea"/>
                <a:cs typeface="+mn-cs"/>
              </a:rPr>
              <a:t> size </a:t>
            </a:r>
            <a:r>
              <a:rPr lang="en-US" sz="1200" kern="1200" dirty="0" smtClean="0">
                <a:solidFill>
                  <a:schemeClr val="tx1"/>
                </a:solidFill>
                <a:effectLst/>
                <a:latin typeface="+mn-lt"/>
                <a:ea typeface="+mn-ea"/>
                <a:cs typeface="+mn-cs"/>
              </a:rPr>
              <a:t>of the object. Large objects seem to move more slowly than small ones. A smaller surrounding field makes for faster motion. J. F. Brown had rows of figures move through rectangular frames. When the size of the frame as well as that of the figures was doubled, velocity seemed reduced by one half. </a:t>
            </a:r>
            <a:r>
              <a:rPr lang="en-US" sz="1200" b="1" kern="1200" dirty="0" smtClean="0">
                <a:solidFill>
                  <a:schemeClr val="tx1"/>
                </a:solidFill>
                <a:effectLst/>
                <a:latin typeface="+mn-lt"/>
                <a:ea typeface="+mn-ea"/>
                <a:cs typeface="+mn-cs"/>
              </a:rPr>
              <a:t>In order to appear equal, velocities had to be in exact proportion to the size dimensions. </a:t>
            </a:r>
            <a:r>
              <a:rPr lang="en-US" sz="1200" kern="1200" dirty="0" smtClean="0">
                <a:solidFill>
                  <a:schemeClr val="tx1"/>
                </a:solidFill>
                <a:effectLst/>
                <a:latin typeface="+mn-lt"/>
                <a:ea typeface="+mn-ea"/>
                <a:cs typeface="+mn-cs"/>
              </a:rPr>
              <a:t>This leads us to expect that on a narrow stage, dancers will seem to move faster, and that the larger the human figures or other objects on the movie screen, the slower their movement will seem, if their images move across the observer's retina at an objectively identical speed. </a:t>
            </a:r>
            <a:endParaRPr lang="en-US" dirty="0" smtClean="0"/>
          </a:p>
          <a:p>
            <a:endParaRPr lang="en-US" dirty="0" smtClean="0"/>
          </a:p>
          <a:p>
            <a:endParaRPr lang="en-US" dirty="0" smtClean="0"/>
          </a:p>
          <a:p>
            <a:r>
              <a:rPr lang="en-US" dirty="0" smtClean="0"/>
              <a:t>E) Stroboscopic Movement</a:t>
            </a:r>
          </a:p>
          <a:p>
            <a:endParaRPr lang="en-US" dirty="0" smtClean="0"/>
          </a:p>
          <a:p>
            <a:r>
              <a:rPr lang="en-US" dirty="0" smtClean="0"/>
              <a:t>All motion perception is basically stroboscopic. </a:t>
            </a:r>
          </a:p>
          <a:p>
            <a:endParaRPr lang="en-US" dirty="0" smtClean="0"/>
          </a:p>
          <a:p>
            <a:r>
              <a:rPr lang="en-US" sz="1200" kern="1200" dirty="0" smtClean="0">
                <a:solidFill>
                  <a:schemeClr val="tx1"/>
                </a:solidFill>
                <a:effectLst/>
                <a:latin typeface="+mn-lt"/>
                <a:ea typeface="+mn-ea"/>
                <a:cs typeface="+mn-cs"/>
              </a:rPr>
              <a:t>The pioneering experiments on stroboscopic movement were done by </a:t>
            </a:r>
            <a:r>
              <a:rPr lang="en-US" sz="1200" b="1" kern="1200" dirty="0" smtClean="0">
                <a:solidFill>
                  <a:schemeClr val="tx1"/>
                </a:solidFill>
                <a:effectLst/>
                <a:latin typeface="+mn-lt"/>
                <a:ea typeface="+mn-ea"/>
                <a:cs typeface="+mn-cs"/>
              </a:rPr>
              <a:t>Max Wertheimer</a:t>
            </a:r>
            <a:r>
              <a:rPr lang="en-US" sz="1200" kern="1200" dirty="0" smtClean="0">
                <a:solidFill>
                  <a:schemeClr val="tx1"/>
                </a:solidFill>
                <a:effectLst/>
                <a:latin typeface="+mn-lt"/>
                <a:ea typeface="+mn-ea"/>
                <a:cs typeface="+mn-cs"/>
              </a:rPr>
              <a:t>.</a:t>
            </a:r>
          </a:p>
          <a:p>
            <a:r>
              <a:rPr lang="en-US" dirty="0" smtClean="0"/>
              <a:t>United as a flow: similarity of location / role; the principle of consistent shape; "tunnel effect“; other familiar principles.</a:t>
            </a:r>
          </a:p>
          <a:p>
            <a:r>
              <a:rPr lang="en-US" dirty="0" smtClean="0"/>
              <a:t>An object in motion is the more likely to preserve its </a:t>
            </a:r>
            <a:r>
              <a:rPr lang="en-US" b="1" dirty="0" smtClean="0"/>
              <a:t>identity</a:t>
            </a:r>
            <a:r>
              <a:rPr lang="en-US" dirty="0" smtClean="0"/>
              <a:t> the less it changes in size, shape, brightness, color, or speed. </a:t>
            </a:r>
          </a:p>
          <a:p>
            <a:r>
              <a:rPr lang="en-US" dirty="0" smtClean="0"/>
              <a:t>As usual, in any particular instance these factors will either reinforce or counteract one another, and the result will depend on their </a:t>
            </a:r>
            <a:r>
              <a:rPr lang="en-US" b="1" dirty="0" smtClean="0"/>
              <a:t>relative strength</a:t>
            </a:r>
            <a:r>
              <a:rPr lang="en-US" dirty="0" smtClean="0"/>
              <a:t>. </a:t>
            </a:r>
          </a:p>
          <a:p>
            <a:endParaRPr lang="en-US" dirty="0" smtClean="0"/>
          </a:p>
          <a:p>
            <a:r>
              <a:rPr lang="en-US" dirty="0" smtClean="0"/>
              <a:t>The interaction of </a:t>
            </a:r>
            <a:r>
              <a:rPr lang="en-US" b="1" dirty="0" smtClean="0"/>
              <a:t>shape and motion </a:t>
            </a:r>
            <a:r>
              <a:rPr lang="en-US" dirty="0" smtClean="0"/>
              <a:t>has been investigated by </a:t>
            </a:r>
            <a:r>
              <a:rPr lang="en-US" b="1" dirty="0" smtClean="0"/>
              <a:t>W. Metzger</a:t>
            </a:r>
            <a:r>
              <a:rPr lang="en-US" dirty="0" smtClean="0"/>
              <a:t>, who wished to find out what happens when two or more moving objects cross each other's path (Figure 248a).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was found that the latter version generally prevailed-a result that accords with the principle of grouping by consistent shape. </a:t>
            </a:r>
            <a:endParaRPr lang="en-US" dirty="0" smtClean="0"/>
          </a:p>
          <a:p>
            <a:r>
              <a:rPr lang="en-US" sz="1200" kern="1200" dirty="0" smtClean="0">
                <a:solidFill>
                  <a:schemeClr val="tx1"/>
                </a:solidFill>
                <a:effectLst/>
                <a:latin typeface="+mn-lt"/>
                <a:ea typeface="+mn-ea"/>
                <a:cs typeface="+mn-cs"/>
              </a:rPr>
              <a:t>Among other things, the experiments showed that when the objects move in a strictly symmetrical manner (Figure 248b), the result is less clear-cut.</a:t>
            </a:r>
          </a:p>
          <a:p>
            <a:r>
              <a:rPr lang="en-US" sz="1200" kern="1200" dirty="0" smtClean="0">
                <a:solidFill>
                  <a:schemeClr val="tx1"/>
                </a:solidFill>
                <a:effectLst/>
                <a:latin typeface="+mn-lt"/>
                <a:ea typeface="+mn-ea"/>
                <a:cs typeface="+mn-cs"/>
              </a:rPr>
              <a:t>This indicates that in movement, just as in motionless patterns, </a:t>
            </a:r>
            <a:r>
              <a:rPr lang="en-US" sz="1200" b="1" kern="1200" dirty="0" smtClean="0">
                <a:solidFill>
                  <a:schemeClr val="tx1"/>
                </a:solidFill>
                <a:effectLst/>
                <a:latin typeface="+mn-lt"/>
                <a:ea typeface="+mn-ea"/>
                <a:cs typeface="+mn-cs"/>
              </a:rPr>
              <a:t>symmetry creates a subdivision along its axis</a:t>
            </a:r>
            <a:r>
              <a:rPr lang="en-US" sz="1200" kern="1200" dirty="0" smtClean="0">
                <a:solidFill>
                  <a:schemeClr val="tx1"/>
                </a:solidFill>
                <a:effectLst/>
                <a:latin typeface="+mn-lt"/>
                <a:ea typeface="+mn-ea"/>
                <a:cs typeface="+mn-cs"/>
              </a:rPr>
              <a:t>, which tends to </a:t>
            </a:r>
            <a:r>
              <a:rPr lang="en-US" sz="1200" b="1" kern="1200" dirty="0" smtClean="0">
                <a:solidFill>
                  <a:schemeClr val="tx1"/>
                </a:solidFill>
                <a:effectLst/>
                <a:latin typeface="+mn-lt"/>
                <a:ea typeface="+mn-ea"/>
                <a:cs typeface="+mn-cs"/>
              </a:rPr>
              <a:t>discourage crossings </a:t>
            </a:r>
            <a:r>
              <a:rPr lang="en-US" sz="1200" kern="1200" dirty="0" smtClean="0">
                <a:solidFill>
                  <a:schemeClr val="tx1"/>
                </a:solidFill>
                <a:effectLst/>
                <a:latin typeface="+mn-lt"/>
                <a:ea typeface="+mn-ea"/>
                <a:cs typeface="+mn-cs"/>
              </a:rPr>
              <a:t>even where local consistencies of the path favor it. </a:t>
            </a:r>
          </a:p>
          <a:p>
            <a:endParaRPr lang="en-US" sz="1200" kern="1200" dirty="0" smtClean="0">
              <a:solidFill>
                <a:schemeClr val="tx1"/>
              </a:solidFill>
              <a:effectLst/>
              <a:latin typeface="+mn-lt"/>
              <a:ea typeface="+mn-ea"/>
              <a:cs typeface="+mn-cs"/>
            </a:endParaRPr>
          </a:p>
          <a:p>
            <a:r>
              <a:rPr lang="en-US" dirty="0" smtClean="0"/>
              <a:t>the entire triplet moves : </a:t>
            </a:r>
            <a:r>
              <a:rPr lang="zh-CN" altLang="en-US" dirty="0" smtClean="0"/>
              <a:t>整个模式的移动（平移、旋转 等 </a:t>
            </a:r>
            <a:r>
              <a:rPr lang="en-US" altLang="zh-CN" dirty="0" smtClean="0"/>
              <a:t>P203, 204</a:t>
            </a:r>
            <a:r>
              <a:rPr lang="zh-CN" altLang="en-US" dirty="0" smtClean="0"/>
              <a:t>）</a:t>
            </a:r>
            <a:endParaRPr lang="en-US" dirty="0" smtClean="0"/>
          </a:p>
          <a:p>
            <a:endParaRPr lang="en-US" sz="1200" kern="1200" dirty="0" smtClean="0">
              <a:solidFill>
                <a:schemeClr val="tx1"/>
              </a:solidFill>
              <a:effectLst/>
              <a:latin typeface="+mn-lt"/>
              <a:ea typeface="+mn-ea"/>
              <a:cs typeface="+mn-cs"/>
            </a:endParaRPr>
          </a:p>
          <a:p>
            <a:r>
              <a:rPr lang="en-US" dirty="0" smtClean="0"/>
              <a:t>Stroboscopic movement in vision has a direct parallel in the sequence of tones in music</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 Film Editing</a:t>
            </a:r>
          </a:p>
          <a:p>
            <a:endParaRPr lang="en-US" sz="1200" kern="1200" dirty="0" smtClean="0">
              <a:solidFill>
                <a:schemeClr val="tx1"/>
              </a:solidFill>
              <a:effectLst/>
              <a:latin typeface="+mn-lt"/>
              <a:ea typeface="+mn-ea"/>
              <a:cs typeface="+mn-cs"/>
            </a:endParaRPr>
          </a:p>
          <a:p>
            <a:r>
              <a:rPr lang="en-US" dirty="0" smtClean="0"/>
              <a:t>Visual identity is not problematic as long as an object remains in the same place and does not alter its appearance</a:t>
            </a:r>
          </a:p>
          <a:p>
            <a:r>
              <a:rPr lang="en-US" dirty="0" smtClean="0"/>
              <a:t>Trouble starts when visual conditions suggest identity where none is intended, or vice versa. </a:t>
            </a:r>
          </a:p>
          <a:p>
            <a:r>
              <a:rPr lang="en-US" dirty="0" smtClean="0"/>
              <a:t>The film editor, like the comic strip artist, faces </a:t>
            </a:r>
            <a:r>
              <a:rPr lang="en-US" b="1" dirty="0" smtClean="0"/>
              <a:t>two problems </a:t>
            </a:r>
            <a:r>
              <a:rPr lang="en-US" dirty="0" smtClean="0"/>
              <a:t>in stringing together scenes referring to different points in time and space. He must </a:t>
            </a:r>
            <a:r>
              <a:rPr lang="en-US" b="1" dirty="0" smtClean="0"/>
              <a:t>preserve identity </a:t>
            </a:r>
            <a:r>
              <a:rPr lang="en-US" dirty="0" smtClean="0"/>
              <a:t>across the leaps, and he must make sure that </a:t>
            </a:r>
            <a:r>
              <a:rPr lang="en-US" b="1" dirty="0" smtClean="0"/>
              <a:t>different </a:t>
            </a:r>
            <a:r>
              <a:rPr lang="en-US" dirty="0" smtClean="0"/>
              <a:t>items are seen as different. </a:t>
            </a:r>
          </a:p>
          <a:p>
            <a:r>
              <a:rPr lang="en-US" dirty="0" smtClean="0"/>
              <a:t>other means of identification must come into play to ensure a correct reading. </a:t>
            </a:r>
            <a:endParaRPr lang="en-US" sz="1200" kern="1200" dirty="0" smtClean="0">
              <a:solidFill>
                <a:schemeClr val="tx1"/>
              </a:solidFill>
              <a:effectLst/>
              <a:latin typeface="+mn-lt"/>
              <a:ea typeface="+mn-ea"/>
              <a:cs typeface="+mn-cs"/>
            </a:endParaRPr>
          </a:p>
          <a:p>
            <a:endParaRPr lang="en-US" dirty="0" smtClean="0"/>
          </a:p>
          <a:p>
            <a:r>
              <a:rPr lang="en-US" dirty="0" smtClean="0"/>
              <a:t>G) </a:t>
            </a:r>
            <a:r>
              <a:rPr lang="en-US" sz="1200" b="1" kern="1200" dirty="0" smtClean="0">
                <a:solidFill>
                  <a:schemeClr val="tx1"/>
                </a:solidFill>
                <a:effectLst/>
                <a:latin typeface="+mn-lt"/>
                <a:ea typeface="+mn-ea"/>
                <a:cs typeface="+mn-cs"/>
              </a:rPr>
              <a:t>Visible Motor Forces</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Geometrically, locomotion can be defined as a mere change of location, but for the naive observer, just as for the physicist, displacements are dynamic. The behavior of forces is always the more important part of the story. Artistically it is these forces that give an event visual expression and endow it with life. However, such forces are not visible in and by themselves; they are embodied only in the actions of the objects we see. The conditions that produce these effects require exploration. </a:t>
            </a:r>
          </a:p>
          <a:p>
            <a:endParaRPr lang="en-US" dirty="0" smtClean="0"/>
          </a:p>
          <a:p>
            <a:r>
              <a:rPr lang="en-US" dirty="0" smtClean="0"/>
              <a:t>It is therefore most desirable to observe expressive movement devoid of attached meaning. Good material can be found in </a:t>
            </a:r>
            <a:r>
              <a:rPr lang="en-US" dirty="0" err="1" smtClean="0"/>
              <a:t>nonmimetic</a:t>
            </a:r>
            <a:r>
              <a:rPr lang="en-US" dirty="0" smtClean="0"/>
              <a:t> ("abstract") animation films. Systematic experimentation has been initiated by </a:t>
            </a:r>
            <a:r>
              <a:rPr lang="en-US" b="1" dirty="0" smtClean="0"/>
              <a:t>Albert </a:t>
            </a:r>
            <a:r>
              <a:rPr lang="en-US" b="1" dirty="0" err="1" smtClean="0"/>
              <a:t>Michotte</a:t>
            </a:r>
            <a:r>
              <a:rPr lang="en-US" dirty="0" smtClean="0"/>
              <a:t>, whose work will be described here in some detail. </a:t>
            </a:r>
          </a:p>
          <a:p>
            <a:r>
              <a:rPr lang="en-US" sz="1200" kern="1200" dirty="0" err="1" smtClean="0">
                <a:solidFill>
                  <a:schemeClr val="tx1"/>
                </a:solidFill>
                <a:effectLst/>
                <a:latin typeface="+mn-lt"/>
                <a:ea typeface="+mn-ea"/>
                <a:cs typeface="+mn-cs"/>
              </a:rPr>
              <a:t>Michotte</a:t>
            </a:r>
            <a:r>
              <a:rPr lang="en-US" sz="1200" kern="1200" dirty="0" smtClean="0">
                <a:solidFill>
                  <a:schemeClr val="tx1"/>
                </a:solidFill>
                <a:effectLst/>
                <a:latin typeface="+mn-lt"/>
                <a:ea typeface="+mn-ea"/>
                <a:cs typeface="+mn-cs"/>
              </a:rPr>
              <a:t>, limited by a primitive technique, worked with very simple patterns, mostly with squares moving along straight lines.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of the experiments illustrate the problem of </a:t>
            </a:r>
            <a:r>
              <a:rPr lang="en-US" sz="1200" b="1"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As I mentioned, the unifying power of a consistent motion is such that the moving object is seen as remaining the same even when its shape changes abruptly.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different effect results from the following demonstration …) </a:t>
            </a:r>
          </a:p>
          <a:p>
            <a:r>
              <a:rPr lang="en-US" dirty="0" smtClean="0"/>
              <a:t>Between the extremes of undivided, unitary movement on the one hand and somewhat or completely independent movements on the other, </a:t>
            </a:r>
            <a:r>
              <a:rPr lang="en-US" b="1" dirty="0" smtClean="0"/>
              <a:t>various kinds of interaction</a:t>
            </a:r>
            <a:r>
              <a:rPr lang="en-US" dirty="0" smtClean="0"/>
              <a:t>, which are perceived as causal relations, can occur between the visual objects.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other words, the occurrence appears to involve cause and effect. </a:t>
            </a:r>
          </a:p>
          <a:p>
            <a:endParaRPr lang="en-US" dirty="0" smtClean="0"/>
          </a:p>
          <a:p>
            <a:r>
              <a:rPr lang="en-US" dirty="0" smtClean="0"/>
              <a:t>According to </a:t>
            </a:r>
            <a:r>
              <a:rPr lang="en-US" b="1" dirty="0" smtClean="0"/>
              <a:t>Hume</a:t>
            </a:r>
            <a:r>
              <a:rPr lang="en-US" dirty="0" smtClean="0"/>
              <a:t>'s well-known view, the percept itself contains nothing but a neutral succession of events. Accustomed to the fact that one kind of happening is followed by another, the mind assumes the connection to be necessary and expects it to be made every time. The quality of cause and effect is thus added secondarily to the percept by an association formed over a lifetime. </a:t>
            </a:r>
          </a:p>
          <a:p>
            <a:r>
              <a:rPr lang="en-US" dirty="0" smtClean="0"/>
              <a:t>In opposition to this view, </a:t>
            </a:r>
            <a:r>
              <a:rPr lang="en-US" b="1" dirty="0" err="1" smtClean="0"/>
              <a:t>Michotte</a:t>
            </a:r>
            <a:r>
              <a:rPr lang="en-US" dirty="0" smtClean="0"/>
              <a:t> demonstrates that causality is as much an aspect of the percept itself as the shape, color, and movement of the objects. Whether and to what extent causality is seen depends exclusively upon the perceptual conditions.</a:t>
            </a:r>
          </a:p>
          <a:p>
            <a:r>
              <a:rPr lang="en-US" dirty="0" smtClean="0"/>
              <a:t>Strong causality results even in situations where prac­tical experience must call it absurd-for example, when a wooden ball is seen giving a push to a luminous disk projected on a screen. Causality may also be observed when a familiar situation is turned into its opposite, as in the following experiment. The red square B is moving fairly rapidly toward the right. A, moving even faster, catches up with B. At the moment of their contact, B suddenly slows down considerably and continues its course at the reduced speed. Under these paradoxical conditions, perceived causality is particularly compelling. </a:t>
            </a:r>
          </a:p>
          <a:p>
            <a:endParaRPr lang="en-US" dirty="0" smtClean="0"/>
          </a:p>
          <a:p>
            <a:r>
              <a:rPr lang="en-US" dirty="0" smtClean="0"/>
              <a:t>The kind of causal relation observed in these demonstrations consists in the </a:t>
            </a:r>
            <a:r>
              <a:rPr lang="en-US" b="1" dirty="0" smtClean="0"/>
              <a:t>visible transmission of energy </a:t>
            </a:r>
            <a:r>
              <a:rPr lang="en-US" dirty="0" smtClean="0"/>
              <a:t>from one object to another.</a:t>
            </a:r>
          </a:p>
          <a:p>
            <a:r>
              <a:rPr lang="en-US" dirty="0" smtClean="0"/>
              <a:t>At contact, the force animating the prime mover is seen leaping across to the secondary object, thereby setting it in motion. </a:t>
            </a:r>
          </a:p>
          <a:p>
            <a:r>
              <a:rPr lang="en-US" dirty="0" smtClean="0"/>
              <a:t>This type of causality comes about when the objects are sufficiently distinguished from each other to appear as not identical, and when at the same time the sequence of their activities is sufficiently integrated to appear as one unitary process. A slight interval of rest at the moment of contact will break the continuity of the movement and eliminate the experience of causality. </a:t>
            </a:r>
          </a:p>
          <a:p>
            <a:r>
              <a:rPr lang="en-US" sz="1200" kern="1200" dirty="0" smtClean="0">
                <a:solidFill>
                  <a:schemeClr val="tx1"/>
                </a:solidFill>
                <a:effectLst/>
                <a:latin typeface="+mn-lt"/>
                <a:ea typeface="+mn-ea"/>
                <a:cs typeface="+mn-cs"/>
              </a:rPr>
              <a:t>When the unity of the movement is diminished but sufficient, </a:t>
            </a:r>
            <a:r>
              <a:rPr lang="en-US" sz="1200" b="1" kern="1200" dirty="0" smtClean="0">
                <a:solidFill>
                  <a:schemeClr val="tx1"/>
                </a:solidFill>
                <a:effectLst/>
                <a:latin typeface="+mn-lt"/>
                <a:ea typeface="+mn-ea"/>
                <a:cs typeface="+mn-cs"/>
              </a:rPr>
              <a:t>other forms of causality result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"giving the starting signal"</a:t>
            </a:r>
          </a:p>
          <a:p>
            <a:r>
              <a:rPr lang="en-US" sz="1200" kern="1200" dirty="0" smtClean="0">
                <a:solidFill>
                  <a:schemeClr val="tx1"/>
                </a:solidFill>
                <a:effectLst/>
                <a:latin typeface="+mn-lt"/>
                <a:ea typeface="+mn-ea"/>
                <a:cs typeface="+mn-cs"/>
              </a:rPr>
              <a:t>"A's arrival is the occasion for B's departure."</a:t>
            </a:r>
          </a:p>
          <a:p>
            <a:r>
              <a:rPr lang="en-US" dirty="0" err="1" smtClean="0"/>
              <a:t>Michotte</a:t>
            </a:r>
            <a:r>
              <a:rPr lang="en-US" dirty="0" smtClean="0"/>
              <a:t> explains it by the disproportion between the </a:t>
            </a:r>
            <a:r>
              <a:rPr lang="en-US" b="1" dirty="0" smtClean="0"/>
              <a:t>small antecedent and the big consequence</a:t>
            </a:r>
            <a:r>
              <a:rPr lang="en-US" dirty="0" smtClean="0"/>
              <a:t>. </a:t>
            </a:r>
          </a:p>
          <a:p>
            <a:r>
              <a:rPr lang="en-US" sz="1200" kern="1200" dirty="0" smtClean="0">
                <a:solidFill>
                  <a:schemeClr val="tx1"/>
                </a:solidFill>
                <a:effectLst/>
                <a:latin typeface="+mn-lt"/>
                <a:ea typeface="+mn-ea"/>
                <a:cs typeface="+mn-cs"/>
              </a:rPr>
              <a:t>When an object enters the field at a constant velocity, this is seen as the action of some kind of energy, but in a fairy neutral, inexpressive way.</a:t>
            </a:r>
          </a:p>
          <a:p>
            <a:r>
              <a:rPr lang="en-US" dirty="0" smtClean="0"/>
              <a:t>A different effect is obtained when, as in </a:t>
            </a:r>
            <a:r>
              <a:rPr lang="en-US" dirty="0" err="1" smtClean="0"/>
              <a:t>Michotte's</a:t>
            </a:r>
            <a:r>
              <a:rPr lang="en-US" dirty="0" smtClean="0"/>
              <a:t> basic experiment, A is at rest for a moment before it begins to move toward B. </a:t>
            </a:r>
          </a:p>
          <a:p>
            <a:r>
              <a:rPr lang="en-US" dirty="0" smtClean="0"/>
              <a:t>A is then seen as "taking off," that is, as </a:t>
            </a:r>
            <a:r>
              <a:rPr lang="en-US" b="1" dirty="0" smtClean="0"/>
              <a:t>generating its own motor energy</a:t>
            </a:r>
            <a:r>
              <a:rPr lang="en-US" dirty="0" smtClean="0"/>
              <a:t>. </a:t>
            </a:r>
          </a:p>
          <a:p>
            <a:r>
              <a:rPr lang="en-US" dirty="0" smtClean="0"/>
              <a:t>We could imagine that A might also be seen as being attracted magnetically by B. This, however, does not happen, evidently because B is not explicitly characterized as an object equipped with the kind of energy that would attract others. </a:t>
            </a:r>
          </a:p>
          <a:p>
            <a:endParaRPr lang="en-US" dirty="0" smtClean="0"/>
          </a:p>
          <a:p>
            <a:r>
              <a:rPr lang="en-US" dirty="0" smtClean="0"/>
              <a:t>The essential result of the experiments is that all properties of the objects must be “</a:t>
            </a:r>
            <a:r>
              <a:rPr lang="en-US" b="1" dirty="0" smtClean="0"/>
              <a:t>implicitly defined</a:t>
            </a:r>
            <a:r>
              <a:rPr lang="en-US" dirty="0" smtClean="0"/>
              <a:t>" by what can be seen. The objects convey no properties but the ones </a:t>
            </a:r>
            <a:r>
              <a:rPr lang="en-US" b="1" dirty="0" smtClean="0"/>
              <a:t>revealed perceptually by their behavior</a:t>
            </a:r>
            <a:r>
              <a:rPr lang="en-US" dirty="0" smtClean="0"/>
              <a:t>. </a:t>
            </a:r>
          </a:p>
          <a:p>
            <a:endParaRPr lang="en-US" dirty="0" smtClean="0"/>
          </a:p>
          <a:p>
            <a:r>
              <a:rPr lang="en-US" dirty="0" smtClean="0"/>
              <a:t>the dynamic effect depends not only on the local conditions at the moment of contact, but on the broader context of the total episode. </a:t>
            </a:r>
          </a:p>
          <a:p>
            <a:r>
              <a:rPr lang="en-US" dirty="0" smtClean="0"/>
              <a:t>the inner consistency of two elements will be prevented from making them fuse if the structure of the </a:t>
            </a:r>
            <a:r>
              <a:rPr lang="en-US" b="1" dirty="0" smtClean="0"/>
              <a:t>whole pattern </a:t>
            </a:r>
            <a:r>
              <a:rPr lang="en-US" dirty="0" smtClean="0"/>
              <a:t>separates the </a:t>
            </a:r>
            <a:r>
              <a:rPr lang="en-US" b="1" dirty="0" smtClean="0"/>
              <a:t>elements</a:t>
            </a:r>
            <a:r>
              <a:rPr lang="en-US" dirty="0" smtClean="0"/>
              <a:t> from each other.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77772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 A Scale of Complexity </a:t>
            </a:r>
          </a:p>
          <a:p>
            <a:endParaRPr lang="en-US" dirty="0" smtClean="0"/>
          </a:p>
          <a:p>
            <a:r>
              <a:rPr lang="en-US" dirty="0" smtClean="0"/>
              <a:t>An object is perceived as generating its own motor power when after a period of immobility it suddenly takes off without any v1s1ble outside cause. This effect is greatly heightened when the change from immobility to motion does not occur for the whole object simultaneously but a part of it starts the motion and imparts it to the rest. In that case, the action is seen as generated by an internal change. </a:t>
            </a:r>
          </a:p>
          <a:p>
            <a:endParaRPr lang="en-US" dirty="0" smtClean="0"/>
          </a:p>
          <a:p>
            <a:r>
              <a:rPr lang="en-US" dirty="0" smtClean="0"/>
              <a:t>Are there precise perceptual cri­teria for the distinction between organic and inorganic behavior? </a:t>
            </a:r>
          </a:p>
          <a:p>
            <a:r>
              <a:rPr lang="en-US" dirty="0" smtClean="0"/>
              <a:t>(organic: complex; </a:t>
            </a:r>
            <a:r>
              <a:rPr lang="en-US" sz="1200" kern="1200" dirty="0" smtClean="0">
                <a:solidFill>
                  <a:schemeClr val="tx1"/>
                </a:solidFill>
                <a:effectLst/>
                <a:latin typeface="+mn-lt"/>
                <a:ea typeface="+mn-ea"/>
                <a:cs typeface="+mn-cs"/>
              </a:rPr>
              <a:t>children</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Jean Piaget</a:t>
            </a:r>
            <a:r>
              <a:rPr lang="en-US" sz="1200" kern="120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criteria for considering something alive and endowed with consciousness: anything involved in some action is considered alive, whether it moves or not</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movement makes the difference</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bases its distinction on whether the object generates its own movement or is moved from the outside</a:t>
            </a:r>
            <a:r>
              <a:rPr lang="en-US" sz="1200" b="1" kern="1200" dirty="0" smtClean="0">
                <a:solidFill>
                  <a:schemeClr val="tx1"/>
                </a:solidFill>
                <a:effectLst/>
                <a:latin typeface="+mn-lt"/>
                <a:ea typeface="+mn-ea"/>
                <a:cs typeface="+mn-cs"/>
              </a:rPr>
              <a:t> -&gt;</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animals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plants</a:t>
            </a:r>
            <a:r>
              <a:rPr lang="en-US" dirty="0" smtClean="0"/>
              <a:t>)</a:t>
            </a:r>
          </a:p>
          <a:p>
            <a:r>
              <a:rPr lang="en-US" dirty="0" smtClean="0"/>
              <a:t>It will be seen that the modern scientist's way of separating the inanimate from the animate and the mindless from the mindful, </a:t>
            </a:r>
            <a:r>
              <a:rPr lang="en-US" b="1" dirty="0" smtClean="0"/>
              <a:t>does not </a:t>
            </a:r>
            <a:r>
              <a:rPr lang="en-US" dirty="0" smtClean="0"/>
              <a:t>hold for spontaneous perception. To repeat, it does not hold for the artist either. </a:t>
            </a:r>
          </a:p>
          <a:p>
            <a:r>
              <a:rPr lang="en-US" sz="1200" kern="1200" dirty="0" smtClean="0">
                <a:solidFill>
                  <a:schemeClr val="tx1"/>
                </a:solidFill>
                <a:effectLst/>
                <a:latin typeface="+mn-lt"/>
                <a:ea typeface="+mn-ea"/>
                <a:cs typeface="+mn-cs"/>
              </a:rPr>
              <a:t>What counts is the level of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 the observed behavior. </a:t>
            </a:r>
            <a:endParaRPr lang="en-US" dirty="0" smtClean="0"/>
          </a:p>
          <a:p>
            <a:r>
              <a:rPr lang="en-US" dirty="0" smtClean="0"/>
              <a:t>First : the difference between what moves and what does not move. </a:t>
            </a:r>
          </a:p>
          <a:p>
            <a:r>
              <a:rPr lang="en-US" dirty="0" smtClean="0"/>
              <a:t>Second</a:t>
            </a:r>
            <a:r>
              <a:rPr lang="en-US" baseline="0" dirty="0" smtClean="0"/>
              <a:t> :</a:t>
            </a:r>
            <a:r>
              <a:rPr lang="en-US" dirty="0" smtClean="0"/>
              <a:t> flexible movement which involves internal change, is at a higher level of complexity than the mere displacement of rigid objects or parts of objects.</a:t>
            </a:r>
          </a:p>
          <a:p>
            <a:r>
              <a:rPr lang="en-US" dirty="0" smtClean="0"/>
              <a:t>Third</a:t>
            </a:r>
            <a:r>
              <a:rPr lang="en-US" baseline="0" dirty="0" smtClean="0"/>
              <a:t> :</a:t>
            </a:r>
            <a:r>
              <a:rPr lang="en-US" dirty="0" smtClean="0"/>
              <a:t> an object that mobilizes its own power and determines its own course is higher than one that is moved and steered-that is, passively submits to being pushed, pulled, repelled, attracted by an external agent.</a:t>
            </a:r>
          </a:p>
          <a:p>
            <a:r>
              <a:rPr lang="en-US" dirty="0" smtClean="0"/>
              <a:t>Fourth: among the "active" objects there is a distinction between those that move merely on an internal impulse and others whose behavior is influenced by external centers of reference. </a:t>
            </a:r>
          </a:p>
          <a:p>
            <a:r>
              <a:rPr lang="en-US" dirty="0" smtClean="0"/>
              <a:t>the behavior pattern of the observed forces is more complex when it involves an </a:t>
            </a:r>
            <a:r>
              <a:rPr lang="en-US" b="1" dirty="0" smtClean="0"/>
              <a:t>interplay</a:t>
            </a:r>
            <a:r>
              <a:rPr lang="en-US" dirty="0" smtClean="0"/>
              <a:t> between the object and its environment. </a:t>
            </a:r>
          </a:p>
          <a:p>
            <a:endParaRPr lang="en-US" dirty="0" smtClean="0"/>
          </a:p>
          <a:p>
            <a:r>
              <a:rPr lang="en-US" dirty="0" smtClean="0"/>
              <a:t>on the other hand, the obtuse "blindness" of the lower level may be found in a sophisticated dreamer, who pursues his path without regard for events around him. </a:t>
            </a:r>
          </a:p>
          <a:p>
            <a:endParaRPr lang="en-US" dirty="0" smtClean="0"/>
          </a:p>
          <a:p>
            <a:r>
              <a:rPr lang="en-US" dirty="0" smtClean="0"/>
              <a:t>When an object moves along a complex path at varying speed it seems to be controlled by correspondingly complex forces. </a:t>
            </a:r>
          </a:p>
          <a:p>
            <a:endParaRPr lang="en-US" dirty="0" smtClean="0"/>
          </a:p>
          <a:p>
            <a:r>
              <a:rPr lang="en-US" dirty="0" smtClean="0"/>
              <a:t>At an even more complex level, we may observe </a:t>
            </a:r>
            <a:r>
              <a:rPr lang="en-US" b="1" dirty="0" smtClean="0"/>
              <a:t>"feedback" </a:t>
            </a:r>
            <a:r>
              <a:rPr lang="en-US" dirty="0" smtClean="0"/>
              <a:t>effects of what happened before upon what happens after. </a:t>
            </a:r>
          </a:p>
          <a:p>
            <a:r>
              <a:rPr lang="en-US" dirty="0" smtClean="0"/>
              <a:t>It was found that the observers spontaneously endowed the geometric figures, </a:t>
            </a:r>
            <a:r>
              <a:rPr lang="en-US" b="1" dirty="0" smtClean="0"/>
              <a:t>on the basis of their motions</a:t>
            </a:r>
            <a:r>
              <a:rPr lang="en-US" dirty="0" smtClean="0"/>
              <a:t>, with "</a:t>
            </a:r>
            <a:r>
              <a:rPr lang="en-US" b="1" dirty="0" smtClean="0"/>
              <a:t>human</a:t>
            </a:r>
            <a:r>
              <a:rPr lang="en-US" dirty="0" smtClean="0"/>
              <a:t>" properties. </a:t>
            </a:r>
          </a:p>
          <a:p>
            <a:r>
              <a:rPr lang="en-US" dirty="0" smtClean="0"/>
              <a:t>The more </a:t>
            </a:r>
            <a:r>
              <a:rPr lang="en-US" b="1" dirty="0" smtClean="0"/>
              <a:t>complex</a:t>
            </a:r>
            <a:r>
              <a:rPr lang="en-US" dirty="0" smtClean="0"/>
              <a:t> the pattern of forces that manifests itself in motor behavior, the more "</a:t>
            </a:r>
            <a:r>
              <a:rPr lang="en-US" b="1" dirty="0" smtClean="0"/>
              <a:t>human</a:t>
            </a:r>
            <a:r>
              <a:rPr lang="en-US" dirty="0" smtClean="0"/>
              <a:t>" the performance looks. But we </a:t>
            </a:r>
            <a:r>
              <a:rPr lang="en-US" b="1" dirty="0" smtClean="0"/>
              <a:t>cannot indicate a particular level of complexity at which behavior begins to look human, animate, conscious</a:t>
            </a:r>
            <a:r>
              <a:rPr lang="en-US" dirty="0" smtClean="0"/>
              <a:t>. Human behavior is often strikingly mechanical. </a:t>
            </a:r>
          </a:p>
          <a:p>
            <a:endParaRPr lang="en-US" dirty="0" smtClean="0"/>
          </a:p>
          <a:p>
            <a:r>
              <a:rPr lang="en-US" dirty="0" smtClean="0"/>
              <a:t>These considerations hold also for shape. Some artists-for example, the cubists-have given the human figure the angularity of inorganic objects, whereas Van Gogh represented trees and even hills and clouds by means of flexible, humanizing curves. In the work of Picasso or Henry Moore we find the whole range of complexity, from rigid cubes to subtly inflected curves of high order. </a:t>
            </a:r>
          </a:p>
          <a:p>
            <a:endParaRPr lang="en-US" dirty="0" smtClean="0"/>
          </a:p>
          <a:p>
            <a:endParaRPr lang="en-US" dirty="0" smtClean="0"/>
          </a:p>
          <a:p>
            <a:endParaRPr lang="en-US" dirty="0" smtClean="0"/>
          </a:p>
          <a:p>
            <a:r>
              <a:rPr lang="en-US" b="1" dirty="0" smtClean="0"/>
              <a:t>Dynamics</a:t>
            </a:r>
          </a:p>
          <a:p>
            <a:endParaRPr lang="en-US" dirty="0" smtClean="0"/>
          </a:p>
          <a:p>
            <a:r>
              <a:rPr lang="en-US" dirty="0" smtClean="0"/>
              <a:t>what makes a visual object or event look the way it looks</a:t>
            </a:r>
            <a:r>
              <a:rPr lang="zh-CN" altLang="en-US" baseline="0" dirty="0" smtClean="0"/>
              <a:t> </a:t>
            </a:r>
            <a:r>
              <a:rPr lang="en-US" altLang="zh-CN" baseline="0" dirty="0" smtClean="0"/>
              <a:t>: </a:t>
            </a:r>
            <a:r>
              <a:rPr lang="en-US" b="1" dirty="0" smtClean="0"/>
              <a:t>the principle of simplicity</a:t>
            </a:r>
            <a:r>
              <a:rPr lang="en-US" b="1" baseline="0" dirty="0" smtClean="0"/>
              <a:t> </a:t>
            </a:r>
            <a:r>
              <a:rPr lang="en-US" baseline="0" dirty="0" smtClean="0"/>
              <a:t>(</a:t>
            </a:r>
            <a:r>
              <a:rPr lang="en-US" dirty="0" smtClean="0"/>
              <a:t>a basic guideline of gestalt psychology, holds that any visual pattern will tend toward the simplest configuration available to the sense of sight under the given circumstances).</a:t>
            </a:r>
          </a:p>
          <a:p>
            <a:r>
              <a:rPr lang="en-US" dirty="0" smtClean="0"/>
              <a:t>It has explained to us why certain shapes or colors fuse into units or come apart, why some things look flat while others have volume and depth; it has enabled us to understand the rationale of completeness and incompleteness, whole and part, solidity and transparency, motion and standstill. If one basic principle elucidates so many different phenomena, we owe it gratitude. However, at this point it is necessary to acknowledge that the tendency toward simplicity alone cannot do justice to what we see; it leads to </a:t>
            </a:r>
            <a:r>
              <a:rPr lang="en-US" b="1" dirty="0" smtClean="0"/>
              <a:t>one-sided descriptions </a:t>
            </a:r>
            <a:r>
              <a:rPr lang="en-US" dirty="0" smtClean="0"/>
              <a:t>unless it is counterbalanced by a second, equally influential principle.</a:t>
            </a:r>
          </a:p>
          <a:p>
            <a:endParaRPr lang="en-US" dirty="0" smtClean="0"/>
          </a:p>
          <a:p>
            <a:pPr marL="0" indent="0">
              <a:buNone/>
            </a:pPr>
            <a:r>
              <a:rPr lang="en-US" b="1" dirty="0" smtClean="0"/>
              <a:t>A) Simplicity Is Not Enough </a:t>
            </a:r>
          </a:p>
          <a:p>
            <a:endParaRPr lang="en-US" dirty="0" smtClean="0"/>
          </a:p>
          <a:p>
            <a:r>
              <a:rPr lang="en-US" sz="1200" kern="1200" dirty="0" smtClean="0">
                <a:solidFill>
                  <a:schemeClr val="tx1"/>
                </a:solidFill>
                <a:effectLst/>
                <a:latin typeface="+mn-lt"/>
                <a:ea typeface="+mn-ea"/>
                <a:cs typeface="+mn-cs"/>
              </a:rPr>
              <a:t>"minimal art.“ / </a:t>
            </a:r>
            <a:r>
              <a:rPr lang="en-US" dirty="0" smtClean="0"/>
              <a:t>needed to soothe the eyes of a generation that had gotten lost in complexity and disorder / </a:t>
            </a:r>
          </a:p>
          <a:p>
            <a:r>
              <a:rPr lang="en-US" sz="1200" kern="1200" dirty="0" smtClean="0">
                <a:solidFill>
                  <a:schemeClr val="tx1"/>
                </a:solidFill>
                <a:effectLst/>
                <a:latin typeface="+mn-lt"/>
                <a:ea typeface="+mn-ea"/>
                <a:cs typeface="+mn-cs"/>
              </a:rPr>
              <a:t>The lesson has been most useful, if only because a tradition of classicist aesthetics had taught us to describe and evaluate artistic form in terms of harmony and equilibrium alone</a:t>
            </a:r>
            <a:endParaRPr lang="en-US" dirty="0" smtClean="0"/>
          </a:p>
          <a:p>
            <a:r>
              <a:rPr lang="en-US" dirty="0" smtClean="0"/>
              <a:t>The analysis of balance and unity, though indispensable, avoids the question without which any visual statement remains incomprehensible: What is it that is being balanced and unified ? This question cannot be answered by reference to subject matter alone. It refers first of all to the form we see. </a:t>
            </a:r>
          </a:p>
          <a:p>
            <a:endParaRPr lang="en-US" dirty="0" smtClean="0"/>
          </a:p>
          <a:p>
            <a:r>
              <a:rPr lang="en-US" dirty="0" smtClean="0"/>
              <a:t>At the same time, the tendency toward simplicity is constantly at work. It creates the most harmonious and unified organization available for the give n constellation of forces, thereby ensuring the best possible functioning both within the mind and body and in their relation to the social and physical environment. </a:t>
            </a:r>
          </a:p>
          <a:p>
            <a:endParaRPr lang="en-US" dirty="0" smtClean="0"/>
          </a:p>
          <a:p>
            <a:r>
              <a:rPr lang="en-US" sz="1200" kern="1200" dirty="0" smtClean="0">
                <a:solidFill>
                  <a:schemeClr val="tx1"/>
                </a:solidFill>
                <a:effectLst/>
                <a:latin typeface="+mn-lt"/>
                <a:ea typeface="+mn-ea"/>
                <a:cs typeface="+mn-cs"/>
              </a:rPr>
              <a:t>as the eye is directed toward an object, the optical projection of that object imposes itself upon the field of vision as a constraint, a structural theme.</a:t>
            </a:r>
          </a:p>
          <a:p>
            <a:r>
              <a:rPr lang="en-US" sz="1200" kern="1200" dirty="0" smtClean="0">
                <a:solidFill>
                  <a:schemeClr val="tx1"/>
                </a:solidFill>
                <a:effectLst/>
                <a:latin typeface="+mn-lt"/>
                <a:ea typeface="+mn-ea"/>
                <a:cs typeface="+mn-cs"/>
              </a:rPr>
              <a:t>If this stimulus pattern offers some leeway, the forces inherent in the visual field will organize or even modify it to give it as much simplicity as attainable.</a:t>
            </a:r>
          </a:p>
          <a:p>
            <a:r>
              <a:rPr lang="en-US" sz="1200" kern="1200" dirty="0" smtClean="0">
                <a:solidFill>
                  <a:schemeClr val="tx1"/>
                </a:solidFill>
                <a:effectLst/>
                <a:latin typeface="+mn-lt"/>
                <a:ea typeface="+mn-ea"/>
                <a:cs typeface="+mn-cs"/>
              </a:rPr>
              <a:t>Here again, an interplay between tensio</a:t>
            </a:r>
            <a:r>
              <a:rPr lang="en-US" altLang="zh-CN" sz="1200"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heightening and tension-reducing tendencies is at work. </a:t>
            </a:r>
          </a:p>
          <a:p>
            <a:r>
              <a:rPr lang="en-US" sz="1200" kern="1200" dirty="0" smtClean="0">
                <a:solidFill>
                  <a:schemeClr val="tx1"/>
                </a:solidFill>
                <a:effectLst/>
                <a:latin typeface="+mn-lt"/>
                <a:ea typeface="+mn-ea"/>
                <a:cs typeface="+mn-cs"/>
              </a:rPr>
              <a:t>The result of this highly dynamic process is the visual object as we see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same </a:t>
            </a:r>
            <a:r>
              <a:rPr lang="en-US" sz="1200" b="1" kern="1200" dirty="0" smtClean="0">
                <a:solidFill>
                  <a:schemeClr val="tx1"/>
                </a:solidFill>
                <a:effectLst/>
                <a:latin typeface="+mn-lt"/>
                <a:ea typeface="+mn-ea"/>
                <a:cs typeface="+mn-cs"/>
              </a:rPr>
              <a:t>twofold dynamics </a:t>
            </a:r>
            <a:r>
              <a:rPr lang="en-US" sz="1200" kern="1200" dirty="0" smtClean="0">
                <a:solidFill>
                  <a:schemeClr val="tx1"/>
                </a:solidFill>
                <a:effectLst/>
                <a:latin typeface="+mn-lt"/>
                <a:ea typeface="+mn-ea"/>
                <a:cs typeface="+mn-cs"/>
              </a:rPr>
              <a:t>is reflected in every work of visual design.</a:t>
            </a:r>
          </a:p>
          <a:p>
            <a:r>
              <a:rPr lang="en-US" sz="1200" kern="1200" dirty="0" smtClean="0">
                <a:solidFill>
                  <a:schemeClr val="tx1"/>
                </a:solidFill>
                <a:effectLst/>
                <a:latin typeface="+mn-lt"/>
                <a:ea typeface="+mn-ea"/>
                <a:cs typeface="+mn-cs"/>
              </a:rPr>
              <a:t>One could try to assign every particular style of art its place on a scale leading from a minimum to a maximum of visual tension. In elementary perceptual situations, we saw these varying ratios of tension-reduction and tension-heightening at work when we discussed the phenomena of visual leveling and sharpening. </a:t>
            </a:r>
          </a:p>
          <a:p>
            <a:endParaRPr lang="en-US" dirty="0" smtClean="0"/>
          </a:p>
          <a:p>
            <a:r>
              <a:rPr lang="en-US" b="1" dirty="0" smtClean="0"/>
              <a:t>B) Dynamics and Its Traditional Interpretations</a:t>
            </a:r>
          </a:p>
          <a:p>
            <a:endParaRPr lang="en-US" dirty="0" smtClean="0"/>
          </a:p>
          <a:p>
            <a:r>
              <a:rPr lang="en-US" dirty="0" smtClean="0"/>
              <a:t>It turns out that every visual object is an eminently dynamic affair. This fact, fundamental to all perception, is easily overlooked when we adhere to the common practice of describing sensory phenomena by purely metric properties. </a:t>
            </a:r>
          </a:p>
          <a:p>
            <a:endParaRPr lang="en-US" dirty="0" smtClean="0"/>
          </a:p>
          <a:p>
            <a:r>
              <a:rPr lang="en-US" dirty="0" smtClean="0"/>
              <a:t>These dynamic properties, inherent in everything our eyes perceive, are so fundamental that we can say: Visual perception consists in the experiencing of visual forces. </a:t>
            </a:r>
          </a:p>
          <a:p>
            <a:endParaRPr lang="en-US" dirty="0" smtClean="0"/>
          </a:p>
          <a:p>
            <a:r>
              <a:rPr lang="en-US" dirty="0" smtClean="0"/>
              <a:t>It is natural enough that the term "movement" or "motion" has been used consistently to describe visual dynamics.  ("moves perpetually in its stillness."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nothing moves physically, what precisely is the nature of the visual phenomenon thus described?</a:t>
            </a:r>
            <a:endParaRPr lang="en-US" dirty="0" smtClean="0"/>
          </a:p>
          <a:p>
            <a:endParaRPr lang="en-US" dirty="0" smtClean="0"/>
          </a:p>
          <a:p>
            <a:r>
              <a:rPr lang="en-US" b="1" dirty="0" smtClean="0"/>
              <a:t>theory 1 : </a:t>
            </a:r>
          </a:p>
          <a:p>
            <a:r>
              <a:rPr lang="en-US" dirty="0" smtClean="0"/>
              <a:t>asserting that in such cases the observer is under the illusion that actual locomotion is taking place, or, more subtly but less clearly, that the image feels as though it were in motion-perhaps because the viewer generates within his own body appropriate kinesthetic reactions. </a:t>
            </a:r>
          </a:p>
          <a:p>
            <a:r>
              <a:rPr lang="en-US" dirty="0" smtClean="0"/>
              <a:t>The assumption underlying the theory is that the image, issuing as it does from an immobile physical object, cannot itself possess dynamic properties, and that these properties therefore must be added to the percept from some other resource of the viewer. This resource is supposedly the viewer's past acquaintance with things in actual locomotion. </a:t>
            </a:r>
          </a:p>
          <a:p>
            <a:endParaRPr lang="en-US" dirty="0" smtClean="0"/>
          </a:p>
          <a:p>
            <a:r>
              <a:rPr lang="en-US" dirty="0" smtClean="0"/>
              <a:t>It is a pedestrian theory, which </a:t>
            </a:r>
            <a:r>
              <a:rPr lang="en-US" b="1" dirty="0" smtClean="0"/>
              <a:t>conflicts with the facts </a:t>
            </a:r>
            <a:r>
              <a:rPr lang="en-US" dirty="0" smtClean="0"/>
              <a:t>in several ways. [P215]</a:t>
            </a:r>
          </a:p>
          <a:p>
            <a:endParaRPr lang="en-US" dirty="0" smtClean="0"/>
          </a:p>
          <a:p>
            <a:r>
              <a:rPr lang="en-US" b="1" dirty="0" smtClean="0"/>
              <a:t>Theory 1.1:</a:t>
            </a:r>
          </a:p>
          <a:p>
            <a:r>
              <a:rPr lang="en-US" dirty="0" smtClean="0"/>
              <a:t>any visual image that presents objects by means of such perceptual qualities as wedge shape, oblique direction, shaded or blurred surface, will give the impression of movement; whereas the same objects will look stiff in pictures that do not fulfill the perceptual conditions.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perceptual properties enumerated by this version of the empiricist theory </a:t>
            </a:r>
            <a:r>
              <a:rPr lang="en-US" sz="1200" b="1" kern="1200" dirty="0" smtClean="0">
                <a:solidFill>
                  <a:schemeClr val="tx1"/>
                </a:solidFill>
                <a:effectLst/>
                <a:latin typeface="+mn-lt"/>
                <a:ea typeface="+mn-ea"/>
                <a:cs typeface="+mn-cs"/>
              </a:rPr>
              <a:t>tend in fact to produce visual dynamics</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Moreover, by using formal criteria rather than referring to subject matter, the theory avoids limiting the effect to images of mobile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can explain why pictures of trees or mountains may look strongly dynamic and why this may also be true for wholly "abstract" shapes in art or architecture.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versions of the theory, however, derive visual dynamics from the </a:t>
            </a:r>
            <a:r>
              <a:rPr lang="en-US" b="1" dirty="0" smtClean="0"/>
              <a:t>experience </a:t>
            </a:r>
            <a:r>
              <a:rPr lang="en-US" dirty="0" smtClean="0"/>
              <a:t>of locomotion and assume that the quality perceived in the image is a full or partial re-enactment of such actual locomotion. </a:t>
            </a:r>
            <a:r>
              <a:rPr lang="en-US" b="1" dirty="0" smtClean="0"/>
              <a:t>This assumption is incorrect.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immobile shapes come closest to giving the impression of actual displacement in space, they do not look dynamic but, on the contrary, painfully paralyzed.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 imperfectly balanced compositions, for example, the various shapes do not stabilize one another's locations, but look as though they wanted to move to more suitable places.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tendency, far from making the work </a:t>
            </a:r>
            <a:r>
              <a:rPr lang="en-US" sz="1200" b="1" kern="1200" dirty="0" smtClean="0">
                <a:solidFill>
                  <a:schemeClr val="tx1"/>
                </a:solidFill>
                <a:effectLst/>
                <a:latin typeface="+mn-lt"/>
                <a:ea typeface="+mn-ea"/>
                <a:cs typeface="+mn-cs"/>
              </a:rPr>
              <a:t>appear more dynamic</a:t>
            </a:r>
            <a:r>
              <a:rPr lang="en-US" sz="1200" kern="1200" dirty="0" smtClean="0">
                <a:solidFill>
                  <a:schemeClr val="tx1"/>
                </a:solidFill>
                <a:effectLst/>
                <a:latin typeface="+mn-lt"/>
                <a:ea typeface="+mn-ea"/>
                <a:cs typeface="+mn-cs"/>
              </a:rPr>
              <a:t>, turns "movement" into inhibition.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Shapes look frozen, arrested in arbitrary positions. </a:t>
            </a:r>
            <a:r>
              <a:rPr lang="en-US" sz="1200" b="1" kern="1200" dirty="0" smtClean="0">
                <a:solidFill>
                  <a:schemeClr val="tx1"/>
                </a:solidFill>
                <a:effectLst/>
                <a:latin typeface="+mn-lt"/>
                <a:ea typeface="+mn-ea"/>
                <a:cs typeface="+mn-cs"/>
              </a:rPr>
              <a:t>The dimension of time, which does not belong in the immobile arts, has been introduced, and it creates a false interpretation. </a:t>
            </a:r>
            <a:r>
              <a:rPr lang="en-US" sz="1200" kern="1200" dirty="0" smtClean="0">
                <a:solidFill>
                  <a:schemeClr val="tx1"/>
                </a:solidFill>
                <a:effectLst/>
                <a:latin typeface="+mn-lt"/>
                <a:ea typeface="+mn-ea"/>
                <a:cs typeface="+mn-cs"/>
              </a:rPr>
              <a:t>[P215]</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The quality that painters and sculptors call the "movement" of immobile form does not appear unless any indication that the object might actually change or move is carefully checked. </a:t>
            </a:r>
          </a:p>
          <a:p>
            <a:endParaRPr lang="en-US" dirty="0" smtClean="0"/>
          </a:p>
          <a:p>
            <a:r>
              <a:rPr lang="en-US" b="1" dirty="0" smtClean="0"/>
              <a:t>C) A Diagram of Forces </a:t>
            </a:r>
          </a:p>
          <a:p>
            <a:endParaRPr lang="en-US" dirty="0" smtClean="0"/>
          </a:p>
          <a:p>
            <a:r>
              <a:rPr lang="en-US" dirty="0" smtClean="0"/>
              <a:t>If we want to do justice to visual dynamics, we had better speak of "movement" as little as possible.</a:t>
            </a:r>
          </a:p>
          <a:p>
            <a:r>
              <a:rPr lang="en-US" dirty="0" err="1" smtClean="0"/>
              <a:t>Wassily</a:t>
            </a:r>
            <a:r>
              <a:rPr lang="en-US" dirty="0" smtClean="0"/>
              <a:t> Kandinsky</a:t>
            </a:r>
            <a:r>
              <a:rPr lang="en-US" baseline="0" dirty="0" smtClean="0"/>
              <a:t> </a:t>
            </a:r>
            <a:r>
              <a:rPr lang="en-US" dirty="0" smtClean="0"/>
              <a:t>: "I replace the almost universally accepted concept 'movement' with '</a:t>
            </a:r>
            <a:r>
              <a:rPr lang="en-US" b="1" dirty="0" smtClean="0"/>
              <a:t>tension</a:t>
            </a:r>
            <a:r>
              <a:rPr lang="en-US" dirty="0" smtClean="0"/>
              <a:t>.' The prevalent concept is imprecise and therefore leads to incorrect approaches, which in turn cause further terminological misunderstandings. Tension is the force inherent in the element; as such it is only one component of active movement. To this </a:t>
            </a:r>
            <a:r>
              <a:rPr lang="en-US" b="1" dirty="0" smtClean="0"/>
              <a:t>must be added direction</a:t>
            </a:r>
            <a:r>
              <a:rPr lang="en-US" dirty="0" smtClean="0"/>
              <a:t>." </a:t>
            </a:r>
          </a:p>
          <a:p>
            <a:endParaRPr lang="en-US" dirty="0" smtClean="0"/>
          </a:p>
          <a:p>
            <a:r>
              <a:rPr lang="en-US" b="1" dirty="0" smtClean="0"/>
              <a:t>Directed tension, then, is what we are talking about when we discuss visual dynamics. </a:t>
            </a:r>
          </a:p>
          <a:p>
            <a:endParaRPr lang="en-US" dirty="0" smtClean="0"/>
          </a:p>
          <a:p>
            <a:r>
              <a:rPr lang="en-US" dirty="0" smtClean="0"/>
              <a:t>It is a property inherent in shapes, colors, and locomotion, not something added to the percept by the imagination of an observer who relies on his memories. The conditions creating dynamics have to be sought </a:t>
            </a:r>
            <a:r>
              <a:rPr lang="en-US" b="1" dirty="0" smtClean="0"/>
              <a:t>in the visual object itself</a:t>
            </a:r>
            <a:r>
              <a:rPr lang="en-US" dirty="0" smtClean="0"/>
              <a:t>. </a:t>
            </a:r>
          </a:p>
          <a:p>
            <a:endParaRPr lang="en-US" dirty="0" smtClean="0"/>
          </a:p>
          <a:p>
            <a:r>
              <a:rPr lang="en-US" dirty="0" smtClean="0"/>
              <a:t>Natural objects often possess strong visual dynamics because their shapes are the traces of the physical forces that created the objects. </a:t>
            </a:r>
          </a:p>
          <a:p>
            <a:endParaRPr lang="en-US" dirty="0" smtClean="0"/>
          </a:p>
          <a:p>
            <a:r>
              <a:rPr lang="en-US" dirty="0" smtClean="0"/>
              <a:t>the form of an object is "</a:t>
            </a:r>
            <a:r>
              <a:rPr lang="en-US" b="1" dirty="0" smtClean="0"/>
              <a:t>a diagram of forces</a:t>
            </a:r>
            <a:r>
              <a:rPr lang="en-US" dirty="0" smtClean="0"/>
              <a:t>.“</a:t>
            </a:r>
          </a:p>
          <a:p>
            <a:endParaRPr lang="en-US" dirty="0" smtClean="0"/>
          </a:p>
          <a:p>
            <a:r>
              <a:rPr lang="en-US" dirty="0" smtClean="0"/>
              <a:t>Works of art are seldom produced physically by the forces we perceive in their shapes. (Handwriting is a live diagram of psychophysical forces. )</a:t>
            </a:r>
          </a:p>
          <a:p>
            <a:endParaRPr lang="en-US" dirty="0" smtClean="0"/>
          </a:p>
          <a:p>
            <a:r>
              <a:rPr lang="en-US" dirty="0" smtClean="0"/>
              <a:t>In some works of the visual arts also, we can evaluate the relative strength of the two factors.</a:t>
            </a:r>
          </a:p>
          <a:p>
            <a:endParaRPr lang="en-US" dirty="0" smtClean="0"/>
          </a:p>
          <a:p>
            <a:r>
              <a:rPr lang="en-US" dirty="0" smtClean="0"/>
              <a:t>The dynamics of the act of creation had become a valued addition to whatever action was contained in the created shapes themselves. [P217]</a:t>
            </a:r>
          </a:p>
          <a:p>
            <a:endParaRPr lang="en-US" dirty="0" smtClean="0"/>
          </a:p>
          <a:p>
            <a:r>
              <a:rPr lang="en-US" dirty="0" smtClean="0"/>
              <a:t>The dead quality of many printed reproductions and plaster casts is due partly to the fact that the strokes, touches, lines, and edges have been produced not, as is true in the originals, by forces active along the trails of movement, but by the perpendicular pressure of the printing press or the shapeless liquid of the plaster. </a:t>
            </a:r>
          </a:p>
          <a:p>
            <a:endParaRPr lang="en-US" dirty="0" smtClean="0"/>
          </a:p>
          <a:p>
            <a:r>
              <a:rPr lang="en-US" b="1" dirty="0" smtClean="0"/>
              <a:t>D) Experiments on Directed Tension </a:t>
            </a:r>
          </a:p>
          <a:p>
            <a:endParaRPr lang="en-US" dirty="0" smtClean="0"/>
          </a:p>
          <a:p>
            <a:r>
              <a:rPr lang="en-US" dirty="0" smtClean="0"/>
              <a:t>By no means are all the dynamic qualities in works of art created by corresponding physical forces. </a:t>
            </a:r>
          </a:p>
          <a:p>
            <a:endParaRPr lang="en-US" dirty="0" smtClean="0"/>
          </a:p>
          <a:p>
            <a:r>
              <a:rPr lang="en-US" dirty="0" smtClean="0"/>
              <a:t>But even if all visual dynamics were due to the direct manifestation of physical forces, this would not account for the perceptual effect of the final. product on the mind of the observer. This effect is not due to the observer's knowledge of its cause. Rather, we must look for the visible properties of the percept that are responsible for the phenomenon. </a:t>
            </a:r>
          </a:p>
          <a:p>
            <a:endParaRPr lang="en-US" dirty="0" smtClean="0"/>
          </a:p>
          <a:p>
            <a:r>
              <a:rPr lang="en-US" dirty="0" smtClean="0"/>
              <a:t>there is tangible evidence that the visual field is pervaded by active forces. When the size or shape of patterns we see differs from that of the projection on the retina, dynamic processes in the nervous system must be at work to modify the stimulus input.</a:t>
            </a:r>
          </a:p>
          <a:p>
            <a:r>
              <a:rPr lang="en-US" dirty="0" smtClean="0"/>
              <a:t>So-called </a:t>
            </a:r>
            <a:r>
              <a:rPr lang="en-US" b="1" dirty="0" smtClean="0"/>
              <a:t>optical illusions </a:t>
            </a:r>
            <a:r>
              <a:rPr lang="en-US" dirty="0" smtClean="0"/>
              <a:t>are the most conspicuous demonstrations of the more universal fact that, to adopt the language of Edwin Rausch, in perception the </a:t>
            </a:r>
            <a:r>
              <a:rPr lang="en-US" dirty="0" err="1" smtClean="0"/>
              <a:t>phenogram</a:t>
            </a:r>
            <a:r>
              <a:rPr lang="en-US" dirty="0" smtClean="0"/>
              <a:t> often does not duplicate the </a:t>
            </a:r>
            <a:r>
              <a:rPr lang="en-US" dirty="0" err="1" smtClean="0"/>
              <a:t>ontogram</a:t>
            </a:r>
            <a:r>
              <a:rPr lang="en-US" dirty="0" smtClean="0"/>
              <a:t>.</a:t>
            </a:r>
          </a:p>
          <a:p>
            <a:r>
              <a:rPr lang="en-US" dirty="0" smtClean="0"/>
              <a:t>What we see is not identical with what is imprinted upon the eye. </a:t>
            </a:r>
          </a:p>
          <a:p>
            <a:endParaRPr lang="en-US" dirty="0" smtClean="0"/>
          </a:p>
          <a:p>
            <a:r>
              <a:rPr lang="en-US" dirty="0" smtClean="0"/>
              <a:t>visual space is anisotropic</a:t>
            </a:r>
          </a:p>
          <a:p>
            <a:r>
              <a:rPr lang="en-US" dirty="0" smtClean="0"/>
              <a:t>Similar distortions of what is objectively given are brought about by </a:t>
            </a:r>
            <a:r>
              <a:rPr lang="en-US" b="1" dirty="0" smtClean="0"/>
              <a:t>certain patterns </a:t>
            </a:r>
            <a:r>
              <a:rPr lang="en-US" dirty="0" smtClean="0"/>
              <a:t>within the visual field. </a:t>
            </a:r>
          </a:p>
          <a:p>
            <a:endParaRPr lang="en-US" dirty="0" smtClean="0"/>
          </a:p>
          <a:p>
            <a:r>
              <a:rPr lang="en-US" dirty="0" smtClean="0"/>
              <a:t>D1)</a:t>
            </a:r>
          </a:p>
          <a:p>
            <a:r>
              <a:rPr lang="en-US" sz="1200" kern="1200" dirty="0" smtClean="0">
                <a:solidFill>
                  <a:schemeClr val="tx1"/>
                </a:solidFill>
                <a:effectLst/>
                <a:latin typeface="+mn-lt"/>
                <a:ea typeface="+mn-ea"/>
                <a:cs typeface="+mn-cs"/>
              </a:rPr>
              <a:t>Rausch cites the well-known </a:t>
            </a:r>
            <a:r>
              <a:rPr lang="en-US" sz="1200" b="1" kern="1200" dirty="0" smtClean="0">
                <a:solidFill>
                  <a:schemeClr val="tx1"/>
                </a:solidFill>
                <a:effectLst/>
                <a:latin typeface="+mn-lt"/>
                <a:ea typeface="+mn-ea"/>
                <a:cs typeface="+mn-cs"/>
              </a:rPr>
              <a:t>Muller </a:t>
            </a:r>
            <a:r>
              <a:rPr lang="en-US" sz="1200" b="1" kern="1200" dirty="0" err="1" smtClean="0">
                <a:solidFill>
                  <a:schemeClr val="tx1"/>
                </a:solidFill>
                <a:effectLst/>
                <a:latin typeface="+mn-lt"/>
                <a:ea typeface="+mn-ea"/>
                <a:cs typeface="+mn-cs"/>
              </a:rPr>
              <a:t>Lyer</a:t>
            </a:r>
            <a:r>
              <a:rPr lang="en-US" sz="1200" b="1" kern="1200" dirty="0" smtClean="0">
                <a:solidFill>
                  <a:schemeClr val="tx1"/>
                </a:solidFill>
                <a:effectLst/>
                <a:latin typeface="+mn-lt"/>
                <a:ea typeface="+mn-ea"/>
                <a:cs typeface="+mn-cs"/>
              </a:rPr>
              <a:t> illusion </a:t>
            </a:r>
            <a:r>
              <a:rPr lang="en-US" sz="1200" kern="1200" dirty="0" smtClean="0">
                <a:solidFill>
                  <a:schemeClr val="tx1"/>
                </a:solidFill>
                <a:effectLst/>
                <a:latin typeface="+mn-lt"/>
                <a:ea typeface="+mn-ea"/>
                <a:cs typeface="+mn-cs"/>
              </a:rPr>
              <a:t>(Figure 260). In the </a:t>
            </a:r>
            <a:r>
              <a:rPr lang="en-US" sz="1200" kern="1200" dirty="0" err="1" smtClean="0">
                <a:solidFill>
                  <a:schemeClr val="tx1"/>
                </a:solidFill>
                <a:effectLst/>
                <a:latin typeface="+mn-lt"/>
                <a:ea typeface="+mn-ea"/>
                <a:cs typeface="+mn-cs"/>
              </a:rPr>
              <a:t>ontogram</a:t>
            </a:r>
            <a:r>
              <a:rPr lang="en-US" sz="1200" kern="1200" dirty="0" smtClean="0">
                <a:solidFill>
                  <a:schemeClr val="tx1"/>
                </a:solidFill>
                <a:effectLst/>
                <a:latin typeface="+mn-lt"/>
                <a:ea typeface="+mn-ea"/>
                <a:cs typeface="+mn-cs"/>
              </a:rPr>
              <a:t> of this figure, the two horizontal lines are of equal length; in the </a:t>
            </a:r>
            <a:r>
              <a:rPr lang="en-US" sz="1200" kern="1200" dirty="0" err="1" smtClean="0">
                <a:solidFill>
                  <a:schemeClr val="tx1"/>
                </a:solidFill>
                <a:effectLst/>
                <a:latin typeface="+mn-lt"/>
                <a:ea typeface="+mn-ea"/>
                <a:cs typeface="+mn-cs"/>
              </a:rPr>
              <a:t>phenogram</a:t>
            </a:r>
            <a:r>
              <a:rPr lang="en-US" sz="1200" kern="1200" dirty="0" smtClean="0">
                <a:solidFill>
                  <a:schemeClr val="tx1"/>
                </a:solidFill>
                <a:effectLst/>
                <a:latin typeface="+mn-lt"/>
                <a:ea typeface="+mn-ea"/>
                <a:cs typeface="+mn-cs"/>
              </a:rPr>
              <a:t>, which we see, they are unequal. Dynamically, </a:t>
            </a:r>
            <a:r>
              <a:rPr lang="en-US" sz="1200" b="1" kern="1200" dirty="0" smtClean="0">
                <a:solidFill>
                  <a:schemeClr val="tx1"/>
                </a:solidFill>
                <a:effectLst/>
                <a:latin typeface="+mn-lt"/>
                <a:ea typeface="+mn-ea"/>
                <a:cs typeface="+mn-cs"/>
              </a:rPr>
              <a:t>the arrowheads </a:t>
            </a:r>
            <a:r>
              <a:rPr lang="en-US" sz="1200" kern="1200" dirty="0" smtClean="0">
                <a:solidFill>
                  <a:schemeClr val="tx1"/>
                </a:solidFill>
                <a:effectLst/>
                <a:latin typeface="+mn-lt"/>
                <a:ea typeface="+mn-ea"/>
                <a:cs typeface="+mn-cs"/>
              </a:rPr>
              <a:t>in the upper figure can be said to compress the pattern, whereas the ones in the lower figure expand it. This creates tension, to which the horizontal bars yield: "To the degree that the figure </a:t>
            </a:r>
            <a:r>
              <a:rPr lang="en-US" sz="1200" b="1" kern="1200" dirty="0" smtClean="0">
                <a:solidFill>
                  <a:schemeClr val="tx1"/>
                </a:solidFill>
                <a:effectLst/>
                <a:latin typeface="+mn-lt"/>
                <a:ea typeface="+mn-ea"/>
                <a:cs typeface="+mn-cs"/>
              </a:rPr>
              <a:t>gives in to the tendency </a:t>
            </a:r>
            <a:r>
              <a:rPr lang="en-US" sz="1200" kern="1200" dirty="0" smtClean="0">
                <a:solidFill>
                  <a:schemeClr val="tx1"/>
                </a:solidFill>
                <a:effectLst/>
                <a:latin typeface="+mn-lt"/>
                <a:ea typeface="+mn-ea"/>
                <a:cs typeface="+mn-cs"/>
              </a:rPr>
              <a:t>toward undoing the tension (</a:t>
            </a:r>
            <a:r>
              <a:rPr lang="en-US" sz="1200" kern="1200" dirty="0" err="1" smtClean="0">
                <a:solidFill>
                  <a:schemeClr val="tx1"/>
                </a:solidFill>
                <a:effectLst/>
                <a:latin typeface="+mn-lt"/>
                <a:ea typeface="+mn-ea"/>
                <a:cs typeface="+mn-cs"/>
              </a:rPr>
              <a:t>Entzerrungstendenz</a:t>
            </a:r>
            <a:r>
              <a:rPr lang="en-US" sz="1200" kern="1200" dirty="0" smtClean="0">
                <a:solidFill>
                  <a:schemeClr val="tx1"/>
                </a:solidFill>
                <a:effectLst/>
                <a:latin typeface="+mn-lt"/>
                <a:ea typeface="+mn-ea"/>
                <a:cs typeface="+mn-cs"/>
              </a:rPr>
              <a:t>), the effect manifests itself in the shortening or lengthening of the principal line." The perceptual "gain" of the modification is a reduction of visual tension.</a:t>
            </a:r>
            <a:endParaRPr lang="en-US" dirty="0" smtClean="0"/>
          </a:p>
          <a:p>
            <a:endParaRPr lang="en-US" dirty="0" smtClean="0"/>
          </a:p>
          <a:p>
            <a:r>
              <a:rPr lang="en-US" dirty="0" smtClean="0"/>
              <a:t>D2)</a:t>
            </a:r>
          </a:p>
          <a:p>
            <a:r>
              <a:rPr lang="en-US" dirty="0" smtClean="0"/>
              <a:t>The </a:t>
            </a:r>
            <a:r>
              <a:rPr lang="en-US" b="1" dirty="0" err="1" smtClean="0"/>
              <a:t>Poggendorf</a:t>
            </a:r>
            <a:r>
              <a:rPr lang="en-US" b="1" dirty="0" smtClean="0"/>
              <a:t> illusion </a:t>
            </a:r>
            <a:r>
              <a:rPr lang="en-US" dirty="0" smtClean="0"/>
              <a:t>(Figure 261a) is cited by Rausch as </a:t>
            </a:r>
            <a:r>
              <a:rPr lang="en-US" b="1" dirty="0" smtClean="0"/>
              <a:t>another example </a:t>
            </a:r>
            <a:r>
              <a:rPr lang="en-US" dirty="0" smtClean="0"/>
              <a:t>of the </a:t>
            </a:r>
            <a:r>
              <a:rPr lang="en-US" b="1" dirty="0" smtClean="0"/>
              <a:t>same mechanism</a:t>
            </a:r>
            <a:r>
              <a:rPr lang="en-US" dirty="0" smtClean="0"/>
              <a:t>. </a:t>
            </a:r>
            <a:r>
              <a:rPr lang="en-US" b="1" dirty="0" smtClean="0"/>
              <a:t>Any obliquely oriented shape creates tension, </a:t>
            </a:r>
            <a:r>
              <a:rPr lang="en-US" dirty="0" smtClean="0"/>
              <a:t>which produces a striving toward </a:t>
            </a:r>
            <a:r>
              <a:rPr lang="en-US" dirty="0" err="1" smtClean="0"/>
              <a:t>orthogonality</a:t>
            </a:r>
            <a:r>
              <a:rPr lang="en-US" dirty="0" smtClean="0"/>
              <a:t>. To the extent that the two oblique lines give in to this tendency by making the angle with the verticals somewhat more like one of 90 degrees (Figure 26ib shows an exaggeration of the effect), they run parallel rather than looking like two sections of the same line. Again the deviation from the </a:t>
            </a:r>
            <a:r>
              <a:rPr lang="en-US" dirty="0" err="1" smtClean="0"/>
              <a:t>ontogram</a:t>
            </a:r>
            <a:r>
              <a:rPr lang="en-US" dirty="0" smtClean="0"/>
              <a:t> accomplishes a diminution of tension. </a:t>
            </a:r>
          </a:p>
          <a:p>
            <a:endParaRPr lang="en-US" dirty="0" smtClean="0"/>
          </a:p>
          <a:p>
            <a:r>
              <a:rPr lang="en-US" dirty="0" smtClean="0"/>
              <a:t>D3)</a:t>
            </a:r>
          </a:p>
          <a:p>
            <a:r>
              <a:rPr lang="en-US" dirty="0" smtClean="0"/>
              <a:t>A slightly more complex situation is illustrated by the </a:t>
            </a:r>
            <a:r>
              <a:rPr lang="en-US" b="1" dirty="0" err="1" smtClean="0"/>
              <a:t>Hering</a:t>
            </a:r>
            <a:r>
              <a:rPr lang="en-US" b="1" dirty="0" smtClean="0"/>
              <a:t> illusion </a:t>
            </a:r>
            <a:r>
              <a:rPr lang="en-US" dirty="0" smtClean="0"/>
              <a:t>(Figure 262a).</a:t>
            </a:r>
          </a:p>
          <a:p>
            <a:r>
              <a:rPr lang="en-US" dirty="0" smtClean="0"/>
              <a:t>An objectively straight line crossing a sunburst of radii bends toward the center. In this case the centric, </a:t>
            </a:r>
            <a:r>
              <a:rPr lang="en-US" b="1" dirty="0" smtClean="0"/>
              <a:t>expanding pattern </a:t>
            </a:r>
            <a:r>
              <a:rPr lang="en-US" dirty="0" smtClean="0"/>
              <a:t>creates an </a:t>
            </a:r>
            <a:r>
              <a:rPr lang="en-US" b="1" dirty="0" smtClean="0"/>
              <a:t>inhomogeneous field</a:t>
            </a:r>
            <a:r>
              <a:rPr lang="en-US" dirty="0" smtClean="0"/>
              <a:t>, in which objective </a:t>
            </a:r>
            <a:r>
              <a:rPr lang="en-US" b="1" dirty="0" smtClean="0"/>
              <a:t>straightness</a:t>
            </a:r>
            <a:r>
              <a:rPr lang="en-US" dirty="0" smtClean="0"/>
              <a:t> is no longer as devoid of tension as it would be in a homogeneous field ( b). Its equivalent in the centric field would be a circular line (Figure 262c) because all sections of such a line would be in the </a:t>
            </a:r>
            <a:r>
              <a:rPr lang="en-US" b="1" dirty="0" smtClean="0"/>
              <a:t>same relation to the field and to its center</a:t>
            </a:r>
            <a:r>
              <a:rPr lang="en-US" dirty="0" smtClean="0"/>
              <a:t>. The straight line in a, on the other hand, changes angle, size, and distance from the center in each of its sections. To the extent that the line </a:t>
            </a:r>
            <a:r>
              <a:rPr lang="en-US" b="1" dirty="0" smtClean="0"/>
              <a:t>gives in to the tendency toward tension-reduction </a:t>
            </a:r>
            <a:r>
              <a:rPr lang="en-US" dirty="0" smtClean="0"/>
              <a:t>we see it curving, although the stimulus quality of straightness is too strong to yield to a complete transformation of a into c. </a:t>
            </a:r>
          </a:p>
          <a:p>
            <a:endParaRPr lang="en-US" dirty="0" smtClean="0"/>
          </a:p>
          <a:p>
            <a:r>
              <a:rPr lang="en-US" dirty="0" smtClean="0"/>
              <a:t>D4)</a:t>
            </a:r>
          </a:p>
          <a:p>
            <a:r>
              <a:rPr lang="en-US" dirty="0" smtClean="0"/>
              <a:t>Similar effects can be obtained, as the experiments of Kohler and Wallach on the so-called </a:t>
            </a:r>
            <a:r>
              <a:rPr lang="en-US" b="1" dirty="0" smtClean="0"/>
              <a:t>figural aftereffect </a:t>
            </a:r>
            <a:r>
              <a:rPr lang="en-US" dirty="0" smtClean="0"/>
              <a:t>have shown, when a part of such a pattern is fixated by itself and the remainder looked at afterward. </a:t>
            </a:r>
          </a:p>
          <a:p>
            <a:endParaRPr lang="en-US" dirty="0" smtClean="0"/>
          </a:p>
          <a:p>
            <a:endParaRPr lang="en-US" dirty="0" smtClean="0"/>
          </a:p>
          <a:p>
            <a:r>
              <a:rPr lang="en-US" dirty="0" smtClean="0"/>
              <a:t>D5)</a:t>
            </a:r>
          </a:p>
          <a:p>
            <a:r>
              <a:rPr lang="en-US" sz="1200" kern="1200" dirty="0" smtClean="0">
                <a:solidFill>
                  <a:schemeClr val="tx1"/>
                </a:solidFill>
                <a:effectLst/>
                <a:latin typeface="+mn-lt"/>
                <a:ea typeface="+mn-ea"/>
                <a:cs typeface="+mn-cs"/>
              </a:rPr>
              <a:t>Still another set of experiments illustrates the directional tendency inherent in certain simple shapes. </a:t>
            </a:r>
          </a:p>
          <a:p>
            <a:r>
              <a:rPr lang="en-US" dirty="0" smtClean="0"/>
              <a:t>(Figure263) This result seems to demonstrate that inherent in the triangle was a lateral push, which demanded a stronger compensation when it pointed to the right than in the opposite case. [P218]</a:t>
            </a:r>
          </a:p>
          <a:p>
            <a:endParaRPr lang="en-US" dirty="0" smtClean="0"/>
          </a:p>
          <a:p>
            <a:endParaRPr lang="en-US" dirty="0" smtClean="0"/>
          </a:p>
          <a:p>
            <a:r>
              <a:rPr lang="en-US" sz="1200" kern="1200" dirty="0" smtClean="0">
                <a:solidFill>
                  <a:schemeClr val="tx1"/>
                </a:solidFill>
                <a:effectLst/>
                <a:latin typeface="+mn-lt"/>
                <a:ea typeface="+mn-ea"/>
                <a:cs typeface="+mn-cs"/>
              </a:rPr>
              <a:t>These experiments bring to mind certain earlier findings in the studies on locomotion by Oppenheimer and Brown</a:t>
            </a:r>
          </a:p>
          <a:p>
            <a:r>
              <a:rPr lang="en-US" sz="1200" b="1" kern="1200" dirty="0" smtClean="0">
                <a:solidFill>
                  <a:schemeClr val="tx1"/>
                </a:solidFill>
                <a:effectLst/>
                <a:latin typeface="+mn-lt"/>
                <a:ea typeface="+mn-ea"/>
                <a:cs typeface="+mn-cs"/>
              </a:rPr>
              <a:t>Straight</a:t>
            </a:r>
            <a:r>
              <a:rPr lang="en-US" sz="1200" kern="1200" dirty="0" smtClean="0">
                <a:solidFill>
                  <a:schemeClr val="tx1"/>
                </a:solidFill>
                <a:effectLst/>
                <a:latin typeface="+mn-lt"/>
                <a:ea typeface="+mn-ea"/>
                <a:cs typeface="+mn-cs"/>
              </a:rPr>
              <a:t> lines or </a:t>
            </a:r>
            <a:r>
              <a:rPr lang="en-US" sz="1200" b="1" kern="1200" dirty="0" smtClean="0">
                <a:solidFill>
                  <a:schemeClr val="tx1"/>
                </a:solidFill>
                <a:effectLst/>
                <a:latin typeface="+mn-lt"/>
                <a:ea typeface="+mn-ea"/>
                <a:cs typeface="+mn-cs"/>
              </a:rPr>
              <a:t>rectangles</a:t>
            </a:r>
            <a:r>
              <a:rPr lang="en-US" sz="1200" kern="1200" dirty="0" smtClean="0">
                <a:solidFill>
                  <a:schemeClr val="tx1"/>
                </a:solidFill>
                <a:effectLst/>
                <a:latin typeface="+mn-lt"/>
                <a:ea typeface="+mn-ea"/>
                <a:cs typeface="+mn-cs"/>
              </a:rPr>
              <a:t> were </a:t>
            </a:r>
            <a:r>
              <a:rPr lang="en-US" sz="1200" b="1" kern="1200" dirty="0" smtClean="0">
                <a:solidFill>
                  <a:schemeClr val="tx1"/>
                </a:solidFill>
                <a:effectLst/>
                <a:latin typeface="+mn-lt"/>
                <a:ea typeface="+mn-ea"/>
                <a:cs typeface="+mn-cs"/>
              </a:rPr>
              <a:t>seen to move faster</a:t>
            </a:r>
            <a:r>
              <a:rPr lang="en-US" sz="1200" kern="1200" dirty="0" smtClean="0">
                <a:solidFill>
                  <a:schemeClr val="tx1"/>
                </a:solidFill>
                <a:effectLst/>
                <a:latin typeface="+mn-lt"/>
                <a:ea typeface="+mn-ea"/>
                <a:cs typeface="+mn-cs"/>
              </a:rPr>
              <a:t> through the field when they were </a:t>
            </a:r>
            <a:r>
              <a:rPr lang="en-US" sz="1200" b="1" kern="1200" dirty="0" smtClean="0">
                <a:solidFill>
                  <a:schemeClr val="tx1"/>
                </a:solidFill>
                <a:effectLst/>
                <a:latin typeface="+mn-lt"/>
                <a:ea typeface="+mn-ea"/>
                <a:cs typeface="+mn-cs"/>
              </a:rPr>
              <a:t>oriented with the direction of the movement</a:t>
            </a:r>
            <a:r>
              <a:rPr lang="en-US" sz="1200" kern="1200" dirty="0" smtClean="0">
                <a:solidFill>
                  <a:schemeClr val="tx1"/>
                </a:solidFill>
                <a:effectLst/>
                <a:latin typeface="+mn-lt"/>
                <a:ea typeface="+mn-ea"/>
                <a:cs typeface="+mn-cs"/>
              </a:rPr>
              <a:t> than they did when at </a:t>
            </a:r>
            <a:r>
              <a:rPr lang="en-US" sz="1200" b="1" kern="1200" dirty="0" smtClean="0">
                <a:solidFill>
                  <a:schemeClr val="tx1"/>
                </a:solidFill>
                <a:effectLst/>
                <a:latin typeface="+mn-lt"/>
                <a:ea typeface="+mn-ea"/>
                <a:cs typeface="+mn-cs"/>
              </a:rPr>
              <a:t>right angles </a:t>
            </a:r>
            <a:r>
              <a:rPr lang="en-US" sz="1200" kern="1200" dirty="0" smtClean="0">
                <a:solidFill>
                  <a:schemeClr val="tx1"/>
                </a:solidFill>
                <a:effectLst/>
                <a:latin typeface="+mn-lt"/>
                <a:ea typeface="+mn-ea"/>
                <a:cs typeface="+mn-cs"/>
              </a:rPr>
              <a:t>to it.</a:t>
            </a:r>
          </a:p>
          <a:p>
            <a:r>
              <a:rPr lang="en-US" sz="1200" kern="1200" dirty="0" smtClean="0">
                <a:solidFill>
                  <a:schemeClr val="tx1"/>
                </a:solidFill>
                <a:effectLst/>
                <a:latin typeface="+mn-lt"/>
                <a:ea typeface="+mn-ea"/>
                <a:cs typeface="+mn-cs"/>
              </a:rPr>
              <a:t>It was also found that </a:t>
            </a:r>
            <a:r>
              <a:rPr lang="en-US" sz="1200" b="1" kern="1200" dirty="0" smtClean="0">
                <a:solidFill>
                  <a:schemeClr val="tx1"/>
                </a:solidFill>
                <a:effectLst/>
                <a:latin typeface="+mn-lt"/>
                <a:ea typeface="+mn-ea"/>
                <a:cs typeface="+mn-cs"/>
              </a:rPr>
              <a:t>visual objects preferred to move with the direction of their main axis</a:t>
            </a:r>
            <a:r>
              <a:rPr lang="en-US" sz="1200" kern="1200" dirty="0" smtClean="0">
                <a:solidFill>
                  <a:schemeClr val="tx1"/>
                </a:solidFill>
                <a:effectLst/>
                <a:latin typeface="+mn-lt"/>
                <a:ea typeface="+mn-ea"/>
                <a:cs typeface="+mn-cs"/>
              </a:rPr>
              <a:t>, their </a:t>
            </a:r>
            <a:r>
              <a:rPr lang="en-US" sz="1200" b="1" kern="1200" dirty="0" smtClean="0">
                <a:solidFill>
                  <a:schemeClr val="tx1"/>
                </a:solidFill>
                <a:effectLst/>
                <a:latin typeface="+mn-lt"/>
                <a:ea typeface="+mn-ea"/>
                <a:cs typeface="+mn-cs"/>
              </a:rPr>
              <a:t>second choice </a:t>
            </a:r>
            <a:r>
              <a:rPr lang="en-US" sz="1200" kern="1200" dirty="0" smtClean="0">
                <a:solidFill>
                  <a:schemeClr val="tx1"/>
                </a:solidFill>
                <a:effectLst/>
                <a:latin typeface="+mn-lt"/>
                <a:ea typeface="+mn-ea"/>
                <a:cs typeface="+mn-cs"/>
              </a:rPr>
              <a:t>being the direction </a:t>
            </a:r>
            <a:r>
              <a:rPr lang="en-US" sz="1200" b="1" kern="1200" dirty="0" smtClean="0">
                <a:solidFill>
                  <a:schemeClr val="tx1"/>
                </a:solidFill>
                <a:effectLst/>
                <a:latin typeface="+mn-lt"/>
                <a:ea typeface="+mn-ea"/>
                <a:cs typeface="+mn-cs"/>
              </a:rPr>
              <a:t>perpendicular </a:t>
            </a:r>
            <a:r>
              <a:rPr lang="en-US" sz="1200" kern="1200" dirty="0" smtClean="0">
                <a:solidFill>
                  <a:schemeClr val="tx1"/>
                </a:solidFill>
                <a:effectLst/>
                <a:latin typeface="+mn-lt"/>
                <a:ea typeface="+mn-ea"/>
                <a:cs typeface="+mn-cs"/>
              </a:rPr>
              <a:t>to that of the main axis.</a:t>
            </a:r>
          </a:p>
          <a:p>
            <a:r>
              <a:rPr lang="en-US" sz="1200" kern="1200" dirty="0" smtClean="0">
                <a:solidFill>
                  <a:schemeClr val="tx1"/>
                </a:solidFill>
                <a:effectLst/>
                <a:latin typeface="+mn-lt"/>
                <a:ea typeface="+mn-ea"/>
                <a:cs typeface="+mn-cs"/>
              </a:rPr>
              <a:t>These results suggest that </a:t>
            </a:r>
            <a:r>
              <a:rPr lang="en-US" sz="1200" b="1" kern="1200" dirty="0" smtClean="0">
                <a:solidFill>
                  <a:schemeClr val="tx1"/>
                </a:solidFill>
                <a:effectLst/>
                <a:latin typeface="+mn-lt"/>
                <a:ea typeface="+mn-ea"/>
                <a:cs typeface="+mn-cs"/>
              </a:rPr>
              <a:t>perceived locomotion is intensified when it conforms to the directed tensions within the object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J. F. Brown also observed that disks seemed to move </a:t>
            </a:r>
            <a:r>
              <a:rPr lang="en-US" sz="1200" b="1" kern="1200" dirty="0" smtClean="0">
                <a:solidFill>
                  <a:schemeClr val="tx1"/>
                </a:solidFill>
                <a:effectLst/>
                <a:latin typeface="+mn-lt"/>
                <a:ea typeface="+mn-ea"/>
                <a:cs typeface="+mn-cs"/>
              </a:rPr>
              <a:t>much faster upward than they did laterally</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dirty="0" smtClean="0"/>
              <a:t>In the experiments cited thus far, the </a:t>
            </a:r>
            <a:r>
              <a:rPr lang="en-US" b="1" dirty="0" smtClean="0"/>
              <a:t>effect of visual dynamics </a:t>
            </a:r>
            <a:r>
              <a:rPr lang="en-US" dirty="0" smtClean="0"/>
              <a:t>was evidenced indirectly but measurably by changes of shape, orientation, or location in the </a:t>
            </a:r>
            <a:r>
              <a:rPr lang="en-US" dirty="0" err="1" smtClean="0"/>
              <a:t>phenogram</a:t>
            </a:r>
            <a:r>
              <a:rPr lang="en-US" dirty="0" smtClean="0"/>
              <a:t>.</a:t>
            </a:r>
          </a:p>
          <a:p>
            <a:r>
              <a:rPr lang="en-US" dirty="0" smtClean="0"/>
              <a:t>Such changes must be common in works of art or design as well, but they cannot generally be pinned down with precision in the more complex patterns created by the artist.</a:t>
            </a:r>
          </a:p>
          <a:p>
            <a:r>
              <a:rPr lang="en-US" dirty="0" smtClean="0"/>
              <a:t>Instead, directed tension is observed as an </a:t>
            </a:r>
            <a:r>
              <a:rPr lang="en-US" b="1" dirty="0" smtClean="0"/>
              <a:t>intrinsic property </a:t>
            </a:r>
            <a:r>
              <a:rPr lang="en-US" dirty="0" smtClean="0"/>
              <a:t>of every visual object. </a:t>
            </a:r>
          </a:p>
          <a:p>
            <a:endParaRPr lang="en-US" dirty="0" smtClean="0"/>
          </a:p>
          <a:p>
            <a:r>
              <a:rPr lang="en-US" dirty="0" smtClean="0"/>
              <a:t>a tendency to </a:t>
            </a:r>
            <a:r>
              <a:rPr lang="en-US" b="1" dirty="0" smtClean="0"/>
              <a:t>undo distortion </a:t>
            </a:r>
            <a:r>
              <a:rPr lang="en-US" dirty="0" smtClean="0"/>
              <a:t>and thereby to reduce tension was noted in the reactions of the subjects. </a:t>
            </a:r>
          </a:p>
          <a:p>
            <a:r>
              <a:rPr lang="en-US" sz="1200" kern="1200" dirty="0" smtClean="0">
                <a:solidFill>
                  <a:schemeClr val="tx1"/>
                </a:solidFill>
                <a:effectLst/>
                <a:latin typeface="+mn-lt"/>
                <a:ea typeface="+mn-ea"/>
                <a:cs typeface="+mn-cs"/>
              </a:rPr>
              <a:t>They saw the parallelogram as a tilted rectangle, the rhomb as an expanded square.</a:t>
            </a:r>
          </a:p>
          <a:p>
            <a:r>
              <a:rPr lang="en-US" sz="1200" kern="1200" dirty="0" smtClean="0">
                <a:solidFill>
                  <a:schemeClr val="tx1"/>
                </a:solidFill>
                <a:effectLst/>
                <a:latin typeface="+mn-lt"/>
                <a:ea typeface="+mn-ea"/>
                <a:cs typeface="+mn-cs"/>
              </a:rPr>
              <a:t>On the other hand, the observers were quite reluctant to propose changes for </a:t>
            </a:r>
            <a:r>
              <a:rPr lang="en-US" sz="1200" b="1" kern="1200" dirty="0" smtClean="0">
                <a:solidFill>
                  <a:schemeClr val="tx1"/>
                </a:solidFill>
                <a:effectLst/>
                <a:latin typeface="+mn-lt"/>
                <a:ea typeface="+mn-ea"/>
                <a:cs typeface="+mn-cs"/>
              </a:rPr>
              <a:t>regular </a:t>
            </a:r>
            <a:r>
              <a:rPr lang="en-US" b="0" dirty="0" smtClean="0"/>
              <a:t>squares or rectangles</a:t>
            </a:r>
            <a:r>
              <a:rPr lang="en-US" dirty="0" smtClean="0"/>
              <a:t>. "They are all right the way they are," was the typical reaction. </a:t>
            </a:r>
          </a:p>
          <a:p>
            <a:endParaRPr lang="en-US" dirty="0" smtClean="0"/>
          </a:p>
          <a:p>
            <a:r>
              <a:rPr lang="en-US" dirty="0" smtClean="0"/>
              <a:t>E) Immobile Motion </a:t>
            </a:r>
          </a:p>
          <a:p>
            <a:r>
              <a:rPr lang="en-US" dirty="0" smtClean="0"/>
              <a:t>pass</a:t>
            </a:r>
          </a:p>
          <a:p>
            <a:endParaRPr lang="en-US" dirty="0" smtClean="0"/>
          </a:p>
          <a:p>
            <a:r>
              <a:rPr lang="en-US" dirty="0" smtClean="0"/>
              <a:t>F) </a:t>
            </a:r>
            <a:r>
              <a:rPr lang="en-US" b="1" dirty="0" smtClean="0"/>
              <a:t>The Dynamics of Obliqueness </a:t>
            </a:r>
          </a:p>
          <a:p>
            <a:endParaRPr lang="en-US" dirty="0" smtClean="0"/>
          </a:p>
          <a:p>
            <a:r>
              <a:rPr lang="en-US" dirty="0" smtClean="0"/>
              <a:t>Oblique orientation is probably the most elementary and effective means of obtaining directed tension.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Obliqueness is perceived spontaneously as a dynamic straining toward or away from the basic spatial framework of the vertical and horizontal.</a:t>
            </a:r>
          </a:p>
          <a:p>
            <a:endParaRPr lang="en-US" dirty="0" smtClean="0"/>
          </a:p>
          <a:p>
            <a:r>
              <a:rPr lang="en-US" sz="1200" kern="1200" dirty="0" smtClean="0">
                <a:solidFill>
                  <a:schemeClr val="tx1"/>
                </a:solidFill>
                <a:effectLst/>
                <a:latin typeface="+mn-lt"/>
                <a:ea typeface="+mn-ea"/>
                <a:cs typeface="+mn-cs"/>
              </a:rPr>
              <a:t>Theo Van </a:t>
            </a:r>
            <a:r>
              <a:rPr lang="en-US" sz="1200" kern="1200" dirty="0" err="1" smtClean="0">
                <a:solidFill>
                  <a:schemeClr val="tx1"/>
                </a:solidFill>
                <a:effectLst/>
                <a:latin typeface="+mn-lt"/>
                <a:ea typeface="+mn-ea"/>
                <a:cs typeface="+mn-cs"/>
              </a:rPr>
              <a:t>Doesburg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vertical and horizontal shapes were the only ones admissible in painting</a:t>
            </a:r>
          </a:p>
          <a:p>
            <a:r>
              <a:rPr lang="en-US" sz="1200" kern="1200" dirty="0" smtClean="0">
                <a:solidFill>
                  <a:schemeClr val="tx1"/>
                </a:solidFill>
                <a:effectLst/>
                <a:latin typeface="+mn-lt"/>
                <a:ea typeface="+mn-ea"/>
                <a:cs typeface="+mn-cs"/>
              </a:rPr>
              <a:t>the modern spirit felt a need to express a sharp contrast to the </a:t>
            </a:r>
            <a:r>
              <a:rPr lang="en-US" sz="1200" kern="1200" dirty="0" err="1" smtClean="0">
                <a:solidFill>
                  <a:schemeClr val="tx1"/>
                </a:solidFill>
                <a:effectLst/>
                <a:latin typeface="+mn-lt"/>
                <a:ea typeface="+mn-ea"/>
                <a:cs typeface="+mn-cs"/>
              </a:rPr>
              <a:t>nghtangular</a:t>
            </a:r>
            <a:r>
              <a:rPr lang="en-US" sz="1200" kern="1200" dirty="0" smtClean="0">
                <a:solidFill>
                  <a:schemeClr val="tx1"/>
                </a:solidFill>
                <a:effectLst/>
                <a:latin typeface="+mn-lt"/>
                <a:ea typeface="+mn-ea"/>
                <a:cs typeface="+mn-cs"/>
              </a:rPr>
              <a:t> framework prevalent in architecture as well as in the forest and the landscape; this contrast was to be expressed through the oblique direction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stand still if their arms are painted in a vertical-horizontal position</a:t>
            </a:r>
          </a:p>
          <a:p>
            <a:r>
              <a:rPr lang="en-US" sz="1200" kern="1200" dirty="0" smtClean="0">
                <a:solidFill>
                  <a:schemeClr val="tx1"/>
                </a:solidFill>
                <a:effectLst/>
                <a:latin typeface="+mn-lt"/>
                <a:ea typeface="+mn-ea"/>
                <a:cs typeface="+mn-cs"/>
              </a:rPr>
              <a:t>a little more dynamics when they are a pair of symmetrically oriented diagonals</a:t>
            </a:r>
          </a:p>
          <a:p>
            <a:r>
              <a:rPr lang="en-US" sz="1200" kern="1200" dirty="0" smtClean="0">
                <a:solidFill>
                  <a:schemeClr val="tx1"/>
                </a:solidFill>
                <a:effectLst/>
                <a:latin typeface="+mn-lt"/>
                <a:ea typeface="+mn-ea"/>
                <a:cs typeface="+mn-cs"/>
              </a:rPr>
              <a:t>effect is strongest in an asymmetrical, unbalanced position</a:t>
            </a:r>
          </a:p>
          <a:p>
            <a:r>
              <a:rPr lang="en-US" dirty="0" smtClean="0"/>
              <a:t>the perceived position is in a relation of tension not only to the framework directly inherent in the picture but also to the memory trace of the object's normal attitude (arms hanging at rest)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tension created by obliqueness is a principal impulse toward depth perception. </a:t>
            </a:r>
          </a:p>
          <a:p>
            <a:r>
              <a:rPr lang="en-US" sz="1200" kern="1200" dirty="0" smtClean="0">
                <a:solidFill>
                  <a:schemeClr val="tx1"/>
                </a:solidFill>
                <a:effectLst/>
                <a:latin typeface="+mn-lt"/>
                <a:ea typeface="+mn-ea"/>
                <a:cs typeface="+mn-cs"/>
              </a:rPr>
              <a:t> The wedge shape, noticed in the convergence of rails or the edges of a street, makes for active dynamics even when no such depth effect is involved. </a:t>
            </a:r>
          </a:p>
          <a:p>
            <a:endParaRPr lang="en-US" sz="1200" kern="1200" dirty="0" smtClean="0">
              <a:solidFill>
                <a:schemeClr val="tx1"/>
              </a:solidFill>
              <a:effectLst/>
              <a:latin typeface="+mn-lt"/>
              <a:ea typeface="+mn-ea"/>
              <a:cs typeface="+mn-cs"/>
            </a:endParaRPr>
          </a:p>
          <a:p>
            <a:r>
              <a:rPr lang="en-US" dirty="0" smtClean="0"/>
              <a:t>The dynamics is increased if the rate of the gradient varies.</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dynamics : livelier, more flexible; and the more complex formula makes for a more "organic" appearance</a:t>
            </a:r>
          </a:p>
          <a:p>
            <a:endParaRPr lang="en-US" sz="1200" kern="1200" dirty="0" smtClean="0">
              <a:solidFill>
                <a:schemeClr val="tx1"/>
              </a:solidFill>
              <a:effectLst/>
              <a:latin typeface="+mn-lt"/>
              <a:ea typeface="+mn-ea"/>
              <a:cs typeface="+mn-cs"/>
            </a:endParaRPr>
          </a:p>
          <a:p>
            <a:r>
              <a:rPr lang="en-US" dirty="0" smtClean="0"/>
              <a:t>used the dynamics of curved shapes to increase tension</a:t>
            </a:r>
          </a:p>
          <a:p>
            <a:endParaRPr lang="en-US" dirty="0" smtClean="0"/>
          </a:p>
          <a:p>
            <a:r>
              <a:rPr lang="en-US" dirty="0" smtClean="0"/>
              <a:t>obliqueness is not limited to particular shapes, but applies to the total field of the image. </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r>
              <a:rPr lang="en-US" b="1" dirty="0" smtClean="0"/>
              <a:t>G) Tension in Deformation</a:t>
            </a:r>
          </a:p>
          <a:p>
            <a:endParaRPr lang="en-US" dirty="0" smtClean="0"/>
          </a:p>
          <a:p>
            <a:r>
              <a:rPr lang="en-US" dirty="0" smtClean="0"/>
              <a:t>By now it will be evident that </a:t>
            </a:r>
            <a:r>
              <a:rPr lang="en-US" b="1" dirty="0" smtClean="0"/>
              <a:t>all tension derives from deformation</a:t>
            </a:r>
            <a:r>
              <a:rPr lang="en-US" dirty="0" smtClean="0"/>
              <a: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"tension in the proportions."</a:t>
            </a:r>
            <a:endParaRPr lang="en-US" dirty="0" smtClean="0"/>
          </a:p>
          <a:p>
            <a:r>
              <a:rPr lang="en-US" dirty="0" smtClean="0"/>
              <a:t>The baroque prefers the slimmer or squatter proportions. They contain more tension; they appear as compressed or drawn-out versions of more simply proportioned oblongs. </a:t>
            </a:r>
          </a:p>
          <a:p>
            <a:r>
              <a:rPr lang="en-US" sz="1200" kern="1200" dirty="0" smtClean="0">
                <a:solidFill>
                  <a:schemeClr val="tx1"/>
                </a:solidFill>
                <a:effectLst/>
                <a:latin typeface="+mn-lt"/>
                <a:ea typeface="+mn-ea"/>
                <a:cs typeface="+mn-cs"/>
              </a:rPr>
              <a:t>Not only the shape of objects, but also that of the intervals between them is dynamic. </a:t>
            </a:r>
          </a:p>
          <a:p>
            <a:r>
              <a:rPr lang="en-US" sz="1200" kern="1200" dirty="0" smtClean="0">
                <a:solidFill>
                  <a:schemeClr val="tx1"/>
                </a:solidFill>
                <a:effectLst/>
                <a:latin typeface="+mn-lt"/>
                <a:ea typeface="+mn-ea"/>
                <a:cs typeface="+mn-cs"/>
              </a:rPr>
              <a:t>this dynamics depends not only upon the size, shape, and proportion of the </a:t>
            </a:r>
            <a:r>
              <a:rPr lang="en-US" sz="1200" kern="1200" dirty="0" err="1" smtClean="0">
                <a:solidFill>
                  <a:schemeClr val="tx1"/>
                </a:solidFill>
                <a:effectLst/>
                <a:latin typeface="+mn-lt"/>
                <a:ea typeface="+mn-ea"/>
                <a:cs typeface="+mn-cs"/>
              </a:rPr>
              <a:t>mtervials</a:t>
            </a:r>
            <a:r>
              <a:rPr lang="en-US" sz="1200" kern="1200" dirty="0" smtClean="0">
                <a:solidFill>
                  <a:schemeClr val="tx1"/>
                </a:solidFill>
                <a:effectLst/>
                <a:latin typeface="+mn-lt"/>
                <a:ea typeface="+mn-ea"/>
                <a:cs typeface="+mn-cs"/>
              </a:rPr>
              <a:t> themselves, but also upon those of the neighboring objects. </a:t>
            </a:r>
          </a:p>
          <a:p>
            <a:endParaRPr lang="en-US" dirty="0" smtClean="0"/>
          </a:p>
          <a:p>
            <a:r>
              <a:rPr lang="en-US" dirty="0" smtClean="0"/>
              <a:t>When the artist represents familiar shapes he can rely on the norm image the viewer harbors within himself. By deviating from this norm image one can create tension. </a:t>
            </a:r>
          </a:p>
          <a:p>
            <a:endParaRPr lang="en-US" dirty="0" smtClean="0"/>
          </a:p>
          <a:p>
            <a:r>
              <a:rPr lang="en-US" dirty="0" smtClean="0"/>
              <a:t>When such dynamic variations pervade all manifestations of a given style, they tend to vanish from the consciousness of the population immersed in that style even though they constantly reflect and confirm a way of life. </a:t>
            </a:r>
          </a:p>
          <a:p>
            <a:endParaRPr lang="en-US" dirty="0" smtClean="0"/>
          </a:p>
          <a:p>
            <a:r>
              <a:rPr lang="en-US" dirty="0" smtClean="0"/>
              <a:t>When the incompleteness of a well-structured pattern is displayed to the eye, a tension toward closure is created. </a:t>
            </a:r>
          </a:p>
          <a:p>
            <a:endParaRPr lang="en-US" dirty="0" smtClean="0"/>
          </a:p>
          <a:p>
            <a:r>
              <a:rPr lang="en-US" sz="1200" kern="1200" dirty="0" smtClean="0">
                <a:solidFill>
                  <a:schemeClr val="tx1"/>
                </a:solidFill>
                <a:effectLst/>
                <a:latin typeface="+mn-lt"/>
                <a:ea typeface="+mn-ea"/>
                <a:cs typeface="+mn-cs"/>
              </a:rPr>
              <a:t>Tension : created by the implicit presence of the norm base from which a shape deviates. </a:t>
            </a:r>
          </a:p>
          <a:p>
            <a:r>
              <a:rPr lang="en-US" sz="1200" kern="1200" dirty="0" smtClean="0">
                <a:solidFill>
                  <a:schemeClr val="tx1"/>
                </a:solidFill>
                <a:effectLst/>
                <a:latin typeface="+mn-lt"/>
                <a:ea typeface="+mn-ea"/>
                <a:cs typeface="+mn-cs"/>
              </a:rPr>
              <a:t>Something similar can be seen m colors quite close to a simple hue.</a:t>
            </a:r>
          </a:p>
          <a:p>
            <a:r>
              <a:rPr lang="en-US" dirty="0" smtClean="0"/>
              <a:t>Johannes von </a:t>
            </a:r>
            <a:r>
              <a:rPr lang="en-US" dirty="0" err="1" smtClean="0"/>
              <a:t>Allesch</a:t>
            </a:r>
            <a:r>
              <a:rPr lang="en-US" baseline="0" dirty="0" smtClean="0"/>
              <a:t> : </a:t>
            </a:r>
            <a:r>
              <a:rPr lang="en-US" dirty="0" smtClean="0"/>
              <a:t>phenomenological study of color experiences, pointed out that color perception can be dynamic in a twofold sense:</a:t>
            </a:r>
          </a:p>
          <a:p>
            <a:pPr marL="228600" indent="-228600">
              <a:buAutoNum type="arabicParenR"/>
            </a:pPr>
            <a:r>
              <a:rPr lang="en-US" dirty="0" smtClean="0"/>
              <a:t>certain colors leave the viewer free to select one of the hues contained in it as the base, so that the impression received of the same color may different for different observers;</a:t>
            </a:r>
          </a:p>
          <a:p>
            <a:pPr marL="228600" indent="-228600">
              <a:buAutoNum type="arabicParenR"/>
            </a:pPr>
            <a:r>
              <a:rPr lang="en-US" dirty="0" smtClean="0"/>
              <a:t>the color itself may exhibit a striving either toward or away from a pure hue to which it is related much as the leading tone in music is to the tonic. (pure fundamental primaries seem to lack tension. They are basic norms, such as circles or squares. )</a:t>
            </a:r>
            <a:r>
              <a:rPr lang="en-US" baseline="0" dirty="0" smtClean="0"/>
              <a:t> </a:t>
            </a:r>
          </a:p>
          <a:p>
            <a:pPr marL="0" indent="0">
              <a:buNone/>
            </a:pPr>
            <a:endParaRPr lang="en-US" baseline="0" dirty="0" smtClean="0"/>
          </a:p>
          <a:p>
            <a:pPr marL="0" indent="0">
              <a:buNone/>
            </a:pPr>
            <a:endParaRPr lang="en-US" baseline="0" dirty="0" smtClean="0"/>
          </a:p>
          <a:p>
            <a:pPr marL="0" indent="0">
              <a:buNone/>
            </a:pPr>
            <a:r>
              <a:rPr lang="en-US" b="1" baseline="0" dirty="0" smtClean="0"/>
              <a:t>H) </a:t>
            </a:r>
            <a:r>
              <a:rPr lang="en-US" b="1" dirty="0" smtClean="0"/>
              <a:t>Dynamic Composition </a:t>
            </a:r>
          </a:p>
          <a:p>
            <a:pPr marL="0" indent="0">
              <a:buNone/>
            </a:pPr>
            <a:endParaRPr lang="en-US" baseline="0" dirty="0" smtClean="0"/>
          </a:p>
          <a:p>
            <a:pPr marL="0" indent="0">
              <a:buNone/>
            </a:pPr>
            <a:r>
              <a:rPr lang="en-US" dirty="0" smtClean="0"/>
              <a:t>The dynamics inherent in any particular shape, color, or movement can make its presence felt only if it fits the comprehensive dynamics of the total composition. </a:t>
            </a:r>
          </a:p>
          <a:p>
            <a:pPr marL="0" indent="0">
              <a:buNone/>
            </a:pPr>
            <a:endParaRPr lang="en-US" baseline="0" dirty="0" smtClean="0"/>
          </a:p>
          <a:p>
            <a:pPr marL="0" indent="0">
              <a:buNone/>
            </a:pPr>
            <a:r>
              <a:rPr lang="en-US" dirty="0" smtClean="0"/>
              <a:t>Similar conditions prevail in </a:t>
            </a:r>
            <a:r>
              <a:rPr lang="en-US" b="1" dirty="0" smtClean="0"/>
              <a:t>music</a:t>
            </a:r>
            <a:r>
              <a:rPr lang="en-US" dirty="0" smtClean="0"/>
              <a:t>. (</a:t>
            </a:r>
            <a:r>
              <a:rPr lang="en-US" b="1" dirty="0" smtClean="0"/>
              <a:t>Victor </a:t>
            </a:r>
            <a:r>
              <a:rPr lang="en-US" b="1" dirty="0" err="1" smtClean="0"/>
              <a:t>Zuckerkandl</a:t>
            </a:r>
            <a:r>
              <a:rPr lang="en-US" dirty="0" smtClean="0"/>
              <a:t>)</a:t>
            </a:r>
          </a:p>
          <a:p>
            <a:pPr marL="0" indent="0">
              <a:buNone/>
            </a:pPr>
            <a:endParaRPr lang="en-US" baseline="0" dirty="0" smtClean="0"/>
          </a:p>
          <a:p>
            <a:pPr marL="0" indent="0">
              <a:buNone/>
            </a:pPr>
            <a:r>
              <a:rPr lang="en-US" dirty="0" smtClean="0"/>
              <a:t>Thus, the particular dynamic quality of each element is defined and sustained by the context. The elements </a:t>
            </a:r>
            <a:r>
              <a:rPr lang="en-US" b="1" dirty="0" smtClean="0"/>
              <a:t>stabilize one another</a:t>
            </a:r>
            <a:r>
              <a:rPr lang="en-US" dirty="0" smtClean="0"/>
              <a:t>.</a:t>
            </a:r>
          </a:p>
          <a:p>
            <a:pPr marL="0" indent="0">
              <a:buNone/>
            </a:pPr>
            <a:endParaRPr lang="en-US" baseline="0" dirty="0" smtClean="0"/>
          </a:p>
          <a:p>
            <a:pPr marL="0" indent="0">
              <a:buNone/>
            </a:pPr>
            <a:r>
              <a:rPr lang="en-US" dirty="0" smtClean="0"/>
              <a:t>The dynamics of a composition will be successful only when the "movement" of each detail fits logically in the movement of the whole. </a:t>
            </a:r>
            <a:endParaRPr lang="en-US" baseline="0" dirty="0" smtClean="0"/>
          </a:p>
          <a:p>
            <a:pPr marL="0" indent="0">
              <a:buNone/>
            </a:pPr>
            <a:endParaRPr lang="en-US" baseline="0" dirty="0" smtClean="0"/>
          </a:p>
          <a:p>
            <a:pPr marL="0" indent="0">
              <a:buNone/>
            </a:pPr>
            <a:r>
              <a:rPr lang="en-US" dirty="0" smtClean="0"/>
              <a:t>The work of art is organized around a dominant dynamic theme, from which movement radiates throughout the entire area. From the main arteries the movement flows into the capillaries of the smallest detail. The theme struck up at the higher level must be carried through at the lower level, and elements at the same level must go together. The eye perceives the finished pattern at a whole together with the interrelations of its parts, but the process of making a picture or statue requires each part to be made separately. For this reason the artist is tempted to concentrate on the part at hand in isolation from its context. </a:t>
            </a:r>
            <a:endParaRPr lang="en-US" baseline="0" dirty="0" smtClean="0"/>
          </a:p>
          <a:p>
            <a:pPr marL="0" indent="0">
              <a:buNone/>
            </a:pPr>
            <a:r>
              <a:rPr lang="en-US" dirty="0" smtClean="0"/>
              <a:t>The breaks in the joints stop the dynamics because they conflict with the soft flow of the outlines.</a:t>
            </a:r>
          </a:p>
          <a:p>
            <a:pPr marL="0" indent="0">
              <a:buNone/>
            </a:pPr>
            <a:endParaRPr lang="en-US" baseline="0" dirty="0" smtClean="0"/>
          </a:p>
          <a:p>
            <a:pPr marL="0" indent="0">
              <a:buNone/>
            </a:pPr>
            <a:r>
              <a:rPr lang="en-US" dirty="0" smtClean="0"/>
              <a:t>Such instances of failure make it clear why artists consider directed tension so fundamental. If "</a:t>
            </a:r>
            <a:r>
              <a:rPr lang="en-US" b="1" dirty="0" smtClean="0"/>
              <a:t>movement</a:t>
            </a:r>
            <a:r>
              <a:rPr lang="en-US" dirty="0" smtClean="0"/>
              <a:t>" is absent, the work is dead; none of the other virtues it may possess will make it speak to the beholder. The dynamics of shape presupposes that the artist conceives of every object or part of an object as a happening rather than a static bit of matter, and that he thinks of the </a:t>
            </a:r>
            <a:r>
              <a:rPr lang="en-US" b="1" dirty="0" smtClean="0"/>
              <a:t>relations between objects </a:t>
            </a:r>
            <a:r>
              <a:rPr lang="en-US" dirty="0" smtClean="0"/>
              <a:t>not as geometric configurations but as </a:t>
            </a:r>
            <a:r>
              <a:rPr lang="en-US" b="1" dirty="0" smtClean="0"/>
              <a:t>mutual interaction</a:t>
            </a:r>
            <a:r>
              <a:rPr lang="en-US" dirty="0" smtClean="0"/>
              <a:t>. Sometimes this dynamic nature of vision is expressed in the way artists talk about their work; thus Matisse, discussing a series of self-portraits, points to "the way in which the nose is rooted in the face, the ear screwed into the skull, the lower jaw hung; the way in which the glasses are placed on the nose and ears; the tension of the gaze and its uniform density in all the drawings." </a:t>
            </a:r>
          </a:p>
          <a:p>
            <a:pPr marL="0" indent="0">
              <a:buNone/>
            </a:pPr>
            <a:endParaRPr lang="en-US" baseline="0" dirty="0" smtClean="0"/>
          </a:p>
          <a:p>
            <a:pPr marL="0" indent="0">
              <a:buNone/>
            </a:pPr>
            <a:endParaRPr lang="en-US" baseline="0" dirty="0" smtClean="0"/>
          </a:p>
          <a:p>
            <a:pPr marL="0" indent="0">
              <a:buNone/>
            </a:pPr>
            <a:r>
              <a:rPr lang="en-US" sz="1200" kern="1200" dirty="0" smtClean="0">
                <a:solidFill>
                  <a:schemeClr val="tx1"/>
                </a:solidFill>
                <a:effectLst/>
                <a:latin typeface="+mn-lt"/>
                <a:ea typeface="+mn-ea"/>
                <a:cs typeface="+mn-cs"/>
              </a:rPr>
              <a:t>I) </a:t>
            </a:r>
            <a:r>
              <a:rPr lang="en-US" sz="1200" b="1" kern="1200" dirty="0" smtClean="0">
                <a:solidFill>
                  <a:schemeClr val="tx1"/>
                </a:solidFill>
                <a:effectLst/>
                <a:latin typeface="+mn-lt"/>
                <a:ea typeface="+mn-ea"/>
                <a:cs typeface="+mn-cs"/>
              </a:rPr>
              <a:t>Stroboscopic Effects </a:t>
            </a:r>
          </a:p>
          <a:p>
            <a:endParaRPr lang="en-US" sz="1200" kern="1200" dirty="0" smtClean="0">
              <a:solidFill>
                <a:schemeClr val="tx1"/>
              </a:solidFill>
              <a:effectLst/>
              <a:latin typeface="+mn-lt"/>
              <a:ea typeface="+mn-ea"/>
              <a:cs typeface="+mn-cs"/>
            </a:endParaRPr>
          </a:p>
          <a:p>
            <a:r>
              <a:rPr lang="en-US" dirty="0" smtClean="0"/>
              <a:t>Strong dynamic effects result from what may be called the immobile equivalent of stroboscopic motion. Stroboscopic motion occurs between visual objects that are essentially alike in their appearance and function in the whole field, but differ in some perceptual feature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artist, m order to express movement, often represents successive phases of an action in different parts of a figure.</a:t>
            </a:r>
            <a:endParaRPr lang="en-US" baseline="0" dirty="0" smtClean="0"/>
          </a:p>
          <a:p>
            <a:pPr marL="0" indent="0">
              <a:buNone/>
            </a:pPr>
            <a:endParaRPr lang="en-US" baseline="0" dirty="0" smtClean="0"/>
          </a:p>
          <a:p>
            <a:pPr marL="0" indent="0">
              <a:buNone/>
            </a:pPr>
            <a:r>
              <a:rPr lang="en-US" dirty="0" smtClean="0"/>
              <a:t>In many pictures, different figures are arranged in such a way that they can also be perceived as the same figure in different positions. </a:t>
            </a:r>
            <a:endParaRPr lang="en-US" baseline="0" dirty="0" smtClean="0"/>
          </a:p>
          <a:p>
            <a:pPr marL="0" indent="0">
              <a:buNone/>
            </a:pPr>
            <a:endParaRPr lang="en-US" baseline="0" dirty="0" smtClean="0"/>
          </a:p>
          <a:p>
            <a:pPr marL="0" indent="0">
              <a:buNone/>
            </a:pPr>
            <a:r>
              <a:rPr lang="en-US" dirty="0" smtClean="0"/>
              <a:t>A useful study of these "stroboscopic" phenomena could be based on the practice of some modern painters, particularly Picasso, of duplicating parts of figures or objects. </a:t>
            </a:r>
          </a:p>
          <a:p>
            <a:pPr marL="0" indent="0">
              <a:buNone/>
            </a:pPr>
            <a:r>
              <a:rPr lang="en-US" dirty="0" smtClean="0"/>
              <a:t>They are clearly distinguished from each other, but at the same time they prevent each other from being complete, and together also form a unified perceptual whole. </a:t>
            </a:r>
          </a:p>
          <a:p>
            <a:pPr marL="0" indent="0">
              <a:buNone/>
            </a:pPr>
            <a:r>
              <a:rPr lang="en-US" dirty="0" smtClean="0"/>
              <a:t>This forward and upward thrust enhances the vigorous activity of the profile</a:t>
            </a:r>
          </a:p>
          <a:p>
            <a:pPr marL="0" indent="0">
              <a:buNone/>
            </a:pPr>
            <a:r>
              <a:rPr lang="en-US" dirty="0" smtClean="0"/>
              <a:t>the dynamic effect of such displacements does not depend primarily upon what the observer knows about the "correct" spatial position of the elements involved, but rather upon the structure of the perceptual pattern. </a:t>
            </a: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968568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baseline="0" dirty="0" smtClean="0"/>
              <a:t>J) </a:t>
            </a:r>
            <a:r>
              <a:rPr lang="en-US" b="1" dirty="0" smtClean="0"/>
              <a:t>How Does Dynamics Come About? </a:t>
            </a:r>
          </a:p>
          <a:p>
            <a:pPr marL="0" indent="0">
              <a:buNone/>
            </a:pPr>
            <a:endParaRPr lang="en-US" baseline="0" dirty="0" smtClean="0"/>
          </a:p>
          <a:p>
            <a:pPr marL="0" indent="0">
              <a:buNone/>
            </a:pPr>
            <a:r>
              <a:rPr lang="en-US" dirty="0" smtClean="0"/>
              <a:t>if in every visual experience shape, color, and movement possess dynamic qualities, we must ask more explicitly: how does the dynamics get into the percept?</a:t>
            </a:r>
            <a:endParaRPr lang="en-US" baseline="0" dirty="0" smtClean="0"/>
          </a:p>
          <a:p>
            <a:pPr marL="0" indent="0">
              <a:buNone/>
            </a:pPr>
            <a:r>
              <a:rPr lang="en-US" sz="1200" kern="1200" dirty="0" smtClean="0">
                <a:solidFill>
                  <a:schemeClr val="tx1"/>
                </a:solidFill>
                <a:effectLst/>
                <a:latin typeface="+mn-lt"/>
                <a:ea typeface="+mn-ea"/>
                <a:cs typeface="+mn-cs"/>
              </a:rPr>
              <a:t>The dynamics is not </a:t>
            </a:r>
            <a:r>
              <a:rPr lang="en-US" dirty="0" smtClean="0"/>
              <a:t>a property of the physical world, but the stimulus patterns projected upon our retinas can be shown to determine the range of dynamic qualities inherent in the percept.</a:t>
            </a:r>
            <a:endParaRPr lang="en-US" baseline="0" dirty="0" smtClean="0"/>
          </a:p>
          <a:p>
            <a:pPr marL="0" indent="0">
              <a:buNone/>
            </a:pPr>
            <a:r>
              <a:rPr lang="en-US" dirty="0" smtClean="0"/>
              <a:t>A struggle must result as the invading forces try to maintain themselves against the physiological field forces, which endeavor to eliminate the intruder or at least to reduce it to the simplest possible pattern. The relative strength of the antagonistic forces determines the resulting percept. </a:t>
            </a:r>
            <a:endParaRPr lang="en-US" baseline="0" dirty="0" smtClean="0"/>
          </a:p>
          <a:p>
            <a:pPr marL="0" indent="0">
              <a:buNone/>
            </a:pPr>
            <a:endParaRPr lang="en-US" baseline="0" dirty="0" smtClean="0"/>
          </a:p>
          <a:p>
            <a:pPr marL="0" indent="0">
              <a:buNone/>
            </a:pPr>
            <a:r>
              <a:rPr lang="en-US" dirty="0" smtClean="0"/>
              <a:t>At no time does stimulation congeal into a static arrangement. </a:t>
            </a:r>
          </a:p>
          <a:p>
            <a:pPr marL="0" indent="0">
              <a:buNone/>
            </a:pPr>
            <a:endParaRPr lang="en-US" baseline="0" dirty="0" smtClean="0"/>
          </a:p>
          <a:p>
            <a:pPr marL="0" indent="0">
              <a:buNone/>
            </a:pPr>
            <a:r>
              <a:rPr lang="en-US" dirty="0" smtClean="0"/>
              <a:t>these forces which we perceive as "directed tension" or "movement" in immobile patterns. </a:t>
            </a:r>
          </a:p>
          <a:p>
            <a:pPr marL="0" indent="0">
              <a:buNone/>
            </a:pPr>
            <a:r>
              <a:rPr lang="en-US" dirty="0" smtClean="0"/>
              <a:t>In other words we are dealing with the psychological counterpart of the physiological processes that result in the organization of perceptual stimuli. These dynamic aspects belong to any visual experience as intimately and directly as the static qualities of shape, size, or color.</a:t>
            </a:r>
          </a:p>
          <a:p>
            <a:pPr marL="0" indent="0">
              <a:buNone/>
            </a:pPr>
            <a:r>
              <a:rPr lang="en-US" dirty="0" smtClean="0"/>
              <a:t>(To the sensitive eye, even the simplest picture-a dark spot on a light ground-presents the spectacle of an object expanding from its center, pushing outward, and being checked by the counterforces of the environment. )</a:t>
            </a:r>
          </a:p>
          <a:p>
            <a:pPr marL="0" indent="0">
              <a:buNone/>
            </a:pPr>
            <a:endParaRPr lang="en-US" baseline="0" dirty="0" smtClean="0"/>
          </a:p>
          <a:p>
            <a:pPr marL="0" indent="0">
              <a:buNone/>
            </a:pPr>
            <a:r>
              <a:rPr lang="en-US" dirty="0" smtClean="0"/>
              <a:t>The so-called </a:t>
            </a:r>
            <a:r>
              <a:rPr lang="en-US" b="1" dirty="0" smtClean="0"/>
              <a:t>gamma motion </a:t>
            </a:r>
            <a:r>
              <a:rPr lang="en-US" dirty="0" smtClean="0"/>
              <a:t>comes about when objects suddenly appear or disappear. A traffic light flashing on at night seems to expand from its center toward the outside in all directions. similarly, its disappearance is seen as a centripetal shrinking toward the inside.</a:t>
            </a:r>
          </a:p>
          <a:p>
            <a:pPr marL="0" indent="0">
              <a:buNone/>
            </a:pPr>
            <a:endParaRPr lang="en-US" baseline="0" dirty="0" smtClean="0"/>
          </a:p>
          <a:p>
            <a:pPr marL="0" indent="0">
              <a:buNone/>
            </a:pPr>
            <a:r>
              <a:rPr lang="en-US" dirty="0" smtClean="0"/>
              <a:t>Experiments have shown that this motion varies with the shape and orientation of the object. </a:t>
            </a:r>
            <a:endParaRPr lang="en-US" baseline="0" dirty="0" smtClean="0"/>
          </a:p>
          <a:p>
            <a:pPr marL="0" indent="0">
              <a:buNone/>
            </a:pPr>
            <a:endParaRPr lang="en-US" baseline="0" dirty="0" smtClean="0"/>
          </a:p>
          <a:p>
            <a:pPr marL="0" indent="0">
              <a:buNone/>
            </a:pPr>
            <a:r>
              <a:rPr lang="en-US" sz="1200" kern="1200" dirty="0" smtClean="0">
                <a:solidFill>
                  <a:schemeClr val="tx1"/>
                </a:solidFill>
                <a:effectLst/>
                <a:latin typeface="+mn-lt"/>
                <a:ea typeface="+mn-ea"/>
                <a:cs typeface="+mn-cs"/>
              </a:rPr>
              <a:t>It occurs essentially along the axes of what I called the structural skeleton of the pattern or, to use Edwin B. Newman's language, along the lines of force. </a:t>
            </a:r>
          </a:p>
          <a:p>
            <a:pPr marL="0" indent="0">
              <a:buNone/>
            </a:pPr>
            <a:endParaRPr lang="en-US" sz="1200" kern="1200" dirty="0" smtClean="0">
              <a:solidFill>
                <a:schemeClr val="tx1"/>
              </a:solidFill>
              <a:effectLst/>
              <a:latin typeface="+mn-lt"/>
              <a:ea typeface="+mn-ea"/>
              <a:cs typeface="+mn-cs"/>
            </a:endParaRPr>
          </a:p>
          <a:p>
            <a:pPr marL="0" indent="0">
              <a:buNone/>
            </a:pPr>
            <a:r>
              <a:rPr lang="en-US" dirty="0" smtClean="0"/>
              <a:t>It issues from a vaguely circular central spot</a:t>
            </a:r>
          </a:p>
          <a:p>
            <a:pPr marL="0" indent="0">
              <a:buNone/>
            </a:pPr>
            <a:endParaRPr lang="en-US" dirty="0" smtClean="0"/>
          </a:p>
          <a:p>
            <a:pPr marL="228600" indent="-228600">
              <a:buAutoNum type="alphaLcParenR"/>
            </a:pPr>
            <a:r>
              <a:rPr lang="en-US" dirty="0" smtClean="0"/>
              <a:t>in a disk-shaped object, radiates in all directions (Figure 274a).</a:t>
            </a:r>
          </a:p>
          <a:p>
            <a:pPr marL="228600" indent="-228600">
              <a:buAutoNum type="alphaLcParenR"/>
            </a:pPr>
            <a:r>
              <a:rPr lang="en-US" dirty="0" smtClean="0"/>
              <a:t>A square or rectangle unfolds in the directions of its sides (b)</a:t>
            </a:r>
          </a:p>
          <a:p>
            <a:pPr marL="228600" indent="-228600">
              <a:buAutoNum type="alphaLcParenR"/>
            </a:pPr>
            <a:r>
              <a:rPr lang="en-US" dirty="0" smtClean="0"/>
              <a:t>but there is also motion toward the corners (c).</a:t>
            </a:r>
          </a:p>
          <a:p>
            <a:pPr marL="228600" indent="-228600">
              <a:buAutoNum type="alphaLcParenR"/>
            </a:pPr>
            <a:r>
              <a:rPr lang="en-US" dirty="0" smtClean="0"/>
              <a:t>A star appears through the outward shooting of its corners (d).</a:t>
            </a:r>
          </a:p>
          <a:p>
            <a:pPr marL="228600" indent="-228600">
              <a:buAutoNum type="alphaLcParenR"/>
            </a:pPr>
            <a:r>
              <a:rPr lang="en-US" dirty="0" smtClean="0"/>
              <a:t>When an </a:t>
            </a:r>
            <a:r>
              <a:rPr lang="en-US" b="1" dirty="0" smtClean="0"/>
              <a:t>equilateral triangle </a:t>
            </a:r>
            <a:r>
              <a:rPr lang="en-US" dirty="0" smtClean="0"/>
              <a:t>stands on one of its sides, the base remains quiet, whereas the other two sides strike energetically outward and upward as though they were hinged on the apex (e).</a:t>
            </a:r>
          </a:p>
          <a:p>
            <a:pPr marL="228600" indent="-228600">
              <a:buAutoNum type="alphaLcParenR"/>
            </a:pPr>
            <a:r>
              <a:rPr lang="en-US" dirty="0" smtClean="0"/>
              <a:t>The same figure will come about by a violent </a:t>
            </a:r>
            <a:r>
              <a:rPr lang="en-US" b="1" dirty="0" smtClean="0"/>
              <a:t>upward thrust </a:t>
            </a:r>
            <a:r>
              <a:rPr lang="en-US" dirty="0" smtClean="0"/>
              <a:t>of the apex from the base if the exposure time is very short (f).</a:t>
            </a:r>
          </a:p>
          <a:p>
            <a:pPr marL="228600" indent="-228600">
              <a:buAutoNum type="alphaLcParenR"/>
            </a:pPr>
            <a:r>
              <a:rPr lang="en-US" dirty="0" smtClean="0"/>
              <a:t>When the square or triangle stands on edge, the corners push outward more or less symmetrically (g, h). </a:t>
            </a:r>
          </a:p>
          <a:p>
            <a:pPr marL="0" indent="0">
              <a:buNone/>
            </a:pPr>
            <a:endParaRPr lang="en-US" sz="1200" kern="1200" baseline="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There is, however, a </a:t>
            </a:r>
            <a:r>
              <a:rPr lang="en-US" sz="1200" b="1" kern="1200" dirty="0" smtClean="0">
                <a:solidFill>
                  <a:schemeClr val="tx1"/>
                </a:solidFill>
                <a:effectLst/>
                <a:latin typeface="+mn-lt"/>
                <a:ea typeface="+mn-ea"/>
                <a:cs typeface="+mn-cs"/>
              </a:rPr>
              <a:t>tendency</a:t>
            </a:r>
            <a:r>
              <a:rPr lang="en-US" sz="1200" kern="1200" dirty="0" smtClean="0">
                <a:solidFill>
                  <a:schemeClr val="tx1"/>
                </a:solidFill>
                <a:effectLst/>
                <a:latin typeface="+mn-lt"/>
                <a:ea typeface="+mn-ea"/>
                <a:cs typeface="+mn-cs"/>
              </a:rPr>
              <a:t> of the </a:t>
            </a:r>
            <a:r>
              <a:rPr lang="en-US" sz="1200" b="1" kern="1200" dirty="0" smtClean="0">
                <a:solidFill>
                  <a:schemeClr val="tx1"/>
                </a:solidFill>
                <a:effectLst/>
                <a:latin typeface="+mn-lt"/>
                <a:ea typeface="+mn-ea"/>
                <a:cs typeface="+mn-cs"/>
              </a:rPr>
              <a:t>motion</a:t>
            </a:r>
            <a:r>
              <a:rPr lang="en-US" sz="1200" kern="1200" dirty="0" smtClean="0">
                <a:solidFill>
                  <a:schemeClr val="tx1"/>
                </a:solidFill>
                <a:effectLst/>
                <a:latin typeface="+mn-lt"/>
                <a:ea typeface="+mn-ea"/>
                <a:cs typeface="+mn-cs"/>
              </a:rPr>
              <a:t> to be </a:t>
            </a:r>
            <a:r>
              <a:rPr lang="en-US" sz="1200" b="1" kern="1200" dirty="0" smtClean="0">
                <a:solidFill>
                  <a:schemeClr val="tx1"/>
                </a:solidFill>
                <a:effectLst/>
                <a:latin typeface="+mn-lt"/>
                <a:ea typeface="+mn-ea"/>
                <a:cs typeface="+mn-cs"/>
              </a:rPr>
              <a:t>strongest in the horizontal directions</a:t>
            </a:r>
            <a:r>
              <a:rPr lang="en-US" sz="1200" kern="1200" dirty="0" smtClean="0">
                <a:solidFill>
                  <a:schemeClr val="tx1"/>
                </a:solidFill>
                <a:effectLst/>
                <a:latin typeface="+mn-lt"/>
                <a:ea typeface="+mn-ea"/>
                <a:cs typeface="+mn-cs"/>
              </a:rPr>
              <a:t>, and in the </a:t>
            </a:r>
            <a:r>
              <a:rPr lang="en-US" sz="1200" b="1" kern="1200" dirty="0" smtClean="0">
                <a:solidFill>
                  <a:schemeClr val="tx1"/>
                </a:solidFill>
                <a:effectLst/>
                <a:latin typeface="+mn-lt"/>
                <a:ea typeface="+mn-ea"/>
                <a:cs typeface="+mn-cs"/>
              </a:rPr>
              <a:t>vertical</a:t>
            </a:r>
            <a:r>
              <a:rPr lang="en-US" sz="1200" kern="1200" dirty="0" smtClean="0">
                <a:solidFill>
                  <a:schemeClr val="tx1"/>
                </a:solidFill>
                <a:effectLst/>
                <a:latin typeface="+mn-lt"/>
                <a:ea typeface="+mn-ea"/>
                <a:cs typeface="+mn-cs"/>
              </a:rPr>
              <a:t> there is </a:t>
            </a:r>
            <a:r>
              <a:rPr lang="en-US" sz="1200" b="1" kern="1200" dirty="0" smtClean="0">
                <a:solidFill>
                  <a:schemeClr val="tx1"/>
                </a:solidFill>
                <a:effectLst/>
                <a:latin typeface="+mn-lt"/>
                <a:ea typeface="+mn-ea"/>
                <a:cs typeface="+mn-cs"/>
              </a:rPr>
              <a:t>more upward than downward push</a:t>
            </a:r>
            <a:r>
              <a:rPr lang="en-US" sz="1200" kern="1200" dirty="0" smtClean="0">
                <a:solidFill>
                  <a:schemeClr val="tx1"/>
                </a:solidFill>
                <a:effectLst/>
                <a:latin typeface="+mn-lt"/>
                <a:ea typeface="+mn-ea"/>
                <a:cs typeface="+mn-cs"/>
              </a:rPr>
              <a:t>. This is demonstrated in the square (b). The lateral motion is most pronounced, the upward one weaker, the downward one almost absent. </a:t>
            </a:r>
            <a:endParaRPr lang="en-US" sz="1200" kern="1200" baseline="0" dirty="0" smtClean="0">
              <a:solidFill>
                <a:schemeClr val="tx1"/>
              </a:solidFill>
              <a:effectLst/>
              <a:latin typeface="+mn-lt"/>
              <a:ea typeface="+mn-ea"/>
              <a:cs typeface="+mn-cs"/>
            </a:endParaRPr>
          </a:p>
          <a:p>
            <a:pPr marL="0" indent="0">
              <a:buNone/>
            </a:pPr>
            <a:endParaRPr lang="en-US" baseline="0" dirty="0" smtClean="0"/>
          </a:p>
          <a:p>
            <a:pPr marL="0" indent="0">
              <a:buNone/>
            </a:pPr>
            <a:r>
              <a:rPr lang="en-US" dirty="0" smtClean="0"/>
              <a:t>The gamma motion permits us to observe the perceptual forces at work in the</a:t>
            </a:r>
            <a:r>
              <a:rPr lang="en-US" b="1" dirty="0" smtClean="0"/>
              <a:t> creation </a:t>
            </a:r>
            <a:r>
              <a:rPr lang="en-US" dirty="0" smtClean="0"/>
              <a:t>of patterns. </a:t>
            </a:r>
          </a:p>
          <a:p>
            <a:pPr marL="0" indent="0">
              <a:buNone/>
            </a:pPr>
            <a:r>
              <a:rPr lang="en-US" dirty="0" smtClean="0"/>
              <a:t>And perhaps we may </a:t>
            </a:r>
            <a:r>
              <a:rPr lang="en-US" b="1" dirty="0" smtClean="0"/>
              <a:t>assume</a:t>
            </a:r>
            <a:r>
              <a:rPr lang="en-US" dirty="0" smtClean="0"/>
              <a:t> that it also furnishes a kind of anatomy of the forces or tensions characterizing patterns when they are </a:t>
            </a:r>
            <a:r>
              <a:rPr lang="en-US" b="1" dirty="0" smtClean="0"/>
              <a:t>at rest</a:t>
            </a:r>
            <a:r>
              <a:rPr lang="en-US" dirty="0" smtClean="0"/>
              <a:t>. </a:t>
            </a:r>
          </a:p>
          <a:p>
            <a:pPr marL="0" indent="0">
              <a:buNone/>
            </a:pPr>
            <a:r>
              <a:rPr lang="en-US" dirty="0" smtClean="0"/>
              <a:t>Up to now the procedure seems to have been applied </a:t>
            </a:r>
            <a:r>
              <a:rPr lang="en-US" b="1" dirty="0" smtClean="0"/>
              <a:t>experimentally only to a very few, elementary patterns</a:t>
            </a:r>
            <a:r>
              <a:rPr lang="en-US" dirty="0" smtClean="0"/>
              <a:t>. It would be in the interest of psychologists and artists alike if these studies were continued with more complex shapes and configurations. </a:t>
            </a: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3250859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p>
          <a:p>
            <a:endParaRPr lang="en-US" dirty="0" smtClean="0"/>
          </a:p>
          <a:p>
            <a:r>
              <a:rPr lang="en-US" dirty="0" smtClean="0"/>
              <a:t>2)</a:t>
            </a:r>
          </a:p>
          <a:p>
            <a:endParaRPr lang="en-US" dirty="0" smtClean="0"/>
          </a:p>
          <a:p>
            <a:r>
              <a:rPr lang="en-US" dirty="0" smtClean="0"/>
              <a:t>Stated another way, balance is achieved when the elements of a pictorial field are pitted against each other about a balancing point or center so that the entire composition appears stable and “visually right” (i.e., “good”) [</a:t>
            </a:r>
            <a:r>
              <a:rPr lang="en-US" smtClean="0"/>
              <a:t>P2-P3]</a:t>
            </a:r>
          </a:p>
          <a:p>
            <a:endParaRPr lang="en-US" dirty="0" smtClean="0"/>
          </a:p>
          <a:p>
            <a:endParaRPr lang="en-US" dirty="0" smtClean="0"/>
          </a:p>
          <a:p>
            <a:r>
              <a:rPr lang="en-US" dirty="0" smtClean="0"/>
              <a:t>3)</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739599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368588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26</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30</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31</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32</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33</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realize now that while the physiological mechanism of sight enables every unimpaired human being to distinguish thousands of nuances, the perceptual categories by which we grasp and conceptualize the sensory world develop from the simple to the complex.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Shape and 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实验：儿童对物体的归类与区别依据：形状（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颜色</a:t>
            </a:r>
            <a:r>
              <a:rPr lang="en-US" altLang="zh-CN" sz="1200" kern="1200" dirty="0" smtClean="0">
                <a:solidFill>
                  <a:schemeClr val="tx1"/>
                </a:solidFill>
                <a:effectLst/>
                <a:latin typeface="+mn-lt"/>
                <a:ea typeface="+mn-ea"/>
                <a:cs typeface="+mn-cs"/>
              </a:rPr>
              <a:t>(3-6)-&gt;</a:t>
            </a:r>
            <a:r>
              <a:rPr lang="zh-CN" altLang="en-US" sz="1200" kern="1200" dirty="0" smtClean="0">
                <a:solidFill>
                  <a:schemeClr val="tx1"/>
                </a:solidFill>
                <a:effectLst/>
                <a:latin typeface="+mn-lt"/>
                <a:ea typeface="+mn-ea"/>
                <a:cs typeface="+mn-cs"/>
              </a:rPr>
              <a:t>两者都考虑，侧重形状</a:t>
            </a:r>
            <a:r>
              <a:rPr lang="en-US" altLang="zh-CN" sz="1200" kern="1200" dirty="0" smtClean="0">
                <a:solidFill>
                  <a:schemeClr val="tx1"/>
                </a:solidFill>
                <a:effectLst/>
                <a:latin typeface="+mn-lt"/>
                <a:ea typeface="+mn-ea"/>
                <a:cs typeface="+mn-cs"/>
              </a:rPr>
              <a:t>(6+)</a:t>
            </a:r>
            <a:r>
              <a:rPr lang="en-US" altLang="zh-CN" sz="1200" kern="1200" baseline="0" dirty="0" smtClean="0">
                <a:solidFill>
                  <a:schemeClr val="tx1"/>
                </a:solidFill>
                <a:effectLst/>
                <a:latin typeface="+mn-lt"/>
                <a:ea typeface="+mn-ea"/>
                <a:cs typeface="+mn-cs"/>
              </a:rPr>
              <a:t> (mentioned in </a:t>
            </a:r>
            <a:r>
              <a:rPr lang="zh-CN" altLang="en-US" sz="1200" kern="1200" baseline="0" dirty="0" smtClean="0">
                <a:solidFill>
                  <a:schemeClr val="tx1"/>
                </a:solidFill>
                <a:effectLst/>
                <a:latin typeface="+mn-lt"/>
                <a:ea typeface="+mn-ea"/>
                <a:cs typeface="+mn-cs"/>
              </a:rPr>
              <a:t>艺术与视知觉：视觉艺术心理学</a:t>
            </a:r>
            <a:r>
              <a:rPr lang="en-US" altLang="zh-CN" sz="1200" kern="1200" baseline="0" dirty="0" smtClean="0">
                <a:solidFill>
                  <a:schemeClr val="tx1"/>
                </a:solidFill>
                <a:effectLst/>
                <a:latin typeface="+mn-lt"/>
                <a:ea typeface="+mn-ea"/>
                <a:cs typeface="+mn-cs"/>
              </a:rPr>
              <a:t>.pdf P483)</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Strictly speaking, all visual appearance owes its existence to brightness and color.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Nevertheless, we can speak of shape and color as separate phenomena.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shape and color can be distinguished from each other, they can also be compared as perceptual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of discrimination: shape lets us distinguish an almost infinite number of different individual objects; if we tried to construct an alphabet of twenty-six colors rather than shapes, we would find the system unusable.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colors we can recognize reliably and with ease hardly exceeds </a:t>
            </a:r>
            <a:r>
              <a:rPr lang="en-US" b="1" dirty="0" smtClean="0"/>
              <a:t>six</a:t>
            </a:r>
            <a:r>
              <a:rPr lang="en-US" b="1" baseline="0" dirty="0" smtClean="0"/>
              <a:t> </a:t>
            </a:r>
            <a:r>
              <a:rPr lang="en-US" b="0" baseline="0" dirty="0" smtClean="0"/>
              <a:t>(</a:t>
            </a:r>
            <a:r>
              <a:rPr lang="en-US" dirty="0" smtClean="0"/>
              <a:t>namely the three primaries plus the secondaries connecting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quite sensitive in distinguishing subtly different shades from one another, but when it comes to identifying a particular color by memory or at some spatial distance from another, our power of discrimination is severely limited.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so mainly because differences in degree are much harder to keep in mind than differences in kind.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dimensions of color we can distinguish with confidence are redness, blueness, yellowness, and the gray scale.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the secondaries can generate confusion because of their kinship to the primaries, for example, between a green and a blue or yellow; and by the time we try to tell a purple from a violet, only immediate juxtaposition allows assurance.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evident in the color keying used for maps, charts, and other tools of orientation.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a:t>
            </a:r>
            <a:r>
              <a:rPr lang="en-US" b="1" dirty="0" smtClean="0"/>
              <a:t>, when added to distinctions of shape</a:t>
            </a:r>
            <a:r>
              <a:rPr lang="en-US" dirty="0" smtClean="0"/>
              <a:t>, even a few crudely applied color dimensions will </a:t>
            </a:r>
            <a:r>
              <a:rPr lang="en-US" b="1" dirty="0" smtClean="0"/>
              <a:t>greatly enrich visual discrimination</a:t>
            </a:r>
            <a:r>
              <a:rPr lang="en-US" dirty="0" smtClean="0"/>
              <a:t>. An audience looking at a black-and-white film is often at a loss to identify the strange food the actors have on their plates. In signals, flags, uniforms, color extends the range of communicable differences.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By itself</a:t>
            </a:r>
            <a:r>
              <a:rPr lang="en-US" dirty="0" smtClean="0"/>
              <a:t>, shape is a better means of identification than color not only because it offers many more kinds of qualitative difference, but also because the distinctive characteristics of shape are much more resistant to environmental variations. Although the so-called </a:t>
            </a:r>
            <a:r>
              <a:rPr lang="en-US" b="1" dirty="0" smtClean="0"/>
              <a:t>constancy </a:t>
            </a:r>
            <a:r>
              <a:rPr lang="en-US" dirty="0" smtClean="0"/>
              <a:t>of shape is by no means as foolproof as is often thought, we have noted that people are remarkably capable of recognizing an object even though the angle from which they perceive it may present quite a different projection of it. We identify a human figure from almost every point of observation. What is more, shape is almost entirely unaffected by changes of brightness or color in the environment, whereas the local color of objects is most vulnerable in this respect.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Constancy of color does exist to some extent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Color constancy is aided by the physiological fact that the retina adapts to the given illumination.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as </a:t>
            </a:r>
            <a:r>
              <a:rPr lang="en-US" sz="1200" b="1" kern="1200" dirty="0" smtClean="0">
                <a:solidFill>
                  <a:schemeClr val="tx1"/>
                </a:solidFill>
                <a:effectLst/>
                <a:latin typeface="+mn-lt"/>
                <a:ea typeface="+mn-ea"/>
                <a:cs typeface="+mn-cs"/>
              </a:rPr>
              <a:t>sensitivity</a:t>
            </a:r>
            <a:r>
              <a:rPr lang="en-US" sz="1200" kern="1200" dirty="0" smtClean="0">
                <a:solidFill>
                  <a:schemeClr val="tx1"/>
                </a:solidFill>
                <a:effectLst/>
                <a:latin typeface="+mn-lt"/>
                <a:ea typeface="+mn-ea"/>
                <a:cs typeface="+mn-cs"/>
              </a:rPr>
              <a:t> to light </a:t>
            </a:r>
            <a:r>
              <a:rPr lang="en-US" sz="1200" b="1" kern="1200" dirty="0" smtClean="0">
                <a:solidFill>
                  <a:schemeClr val="tx1"/>
                </a:solidFill>
                <a:effectLst/>
                <a:latin typeface="+mn-lt"/>
                <a:ea typeface="+mn-ea"/>
                <a:cs typeface="+mn-cs"/>
              </a:rPr>
              <a:t>decreases automatically </a:t>
            </a:r>
            <a:r>
              <a:rPr lang="en-US" sz="1200" kern="1200" dirty="0" smtClean="0">
                <a:solidFill>
                  <a:schemeClr val="tx1"/>
                </a:solidFill>
                <a:effectLst/>
                <a:latin typeface="+mn-lt"/>
                <a:ea typeface="+mn-ea"/>
                <a:cs typeface="+mn-cs"/>
              </a:rPr>
              <a:t>when the eyes are looking at a very bright field, so the different kinds of color receptors adapt their responses selectively when one particular color dominates the visual field. Confronted with a green light, the eyes decrease their response to greenness.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the same token</a:t>
            </a:r>
            <a:r>
              <a:rPr lang="en-US" baseline="0" dirty="0" smtClean="0"/>
              <a:t> </a:t>
            </a:r>
            <a:r>
              <a:rPr lang="en-US" dirty="0" smtClean="0"/>
              <a:t>we also perceive the color of the lighting itself incorrectly. An adaptation effect</a:t>
            </a:r>
            <a:r>
              <a:rPr lang="en-US" baseline="0" dirty="0" smtClean="0"/>
              <a:t> </a:t>
            </a:r>
            <a:r>
              <a:rPr lang="en-US" dirty="0" smtClean="0"/>
              <a:t>makes us perceive the dominant color as "normal," that is, as more nearly colorless, and all the colors in the field as transposed in relation to this norm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effect of light intensity on color : </a:t>
            </a:r>
            <a:r>
              <a:rPr lang="en-US" b="1" dirty="0" smtClean="0"/>
              <a:t>Under strong illumination the reds look particularly bright </a:t>
            </a:r>
            <a:r>
              <a:rPr lang="en-US" dirty="0" smtClean="0"/>
              <a:t>because the cones of the retina do most of the work and are most responsive to the longer wavelengths. </a:t>
            </a:r>
            <a:r>
              <a:rPr lang="en-US" b="1" dirty="0" smtClean="0"/>
              <a:t>Dim light will bring the greens and blues to the fore </a:t>
            </a:r>
            <a:r>
              <a:rPr lang="en-US" dirty="0" smtClean="0"/>
              <a:t>but also make them appear more whitish because now the retinal rods, which are more responsive to light of shorter wavelength, share in the work, although they do not contribute to the perception of hue. (This phenomenon is named after Johannes E. Purkinje, who first described it.)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all these reasons, an artist's colors are very much at the mercy of the </a:t>
            </a:r>
            <a:r>
              <a:rPr lang="en-US" b="1" dirty="0" smtClean="0"/>
              <a:t>prevailing illumination</a:t>
            </a:r>
            <a:r>
              <a:rPr lang="en-US" dirty="0" smtClean="0"/>
              <a:t>, whereas his shapes are little affected by it.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conclude that for practical purposes </a:t>
            </a:r>
            <a:r>
              <a:rPr lang="en-US" sz="1200" b="1" kern="1200" dirty="0" smtClean="0">
                <a:solidFill>
                  <a:schemeClr val="tx1"/>
                </a:solidFill>
                <a:effectLst/>
                <a:latin typeface="+mn-lt"/>
                <a:ea typeface="+mn-ea"/>
                <a:cs typeface="+mn-cs"/>
              </a:rPr>
              <a:t>shapes are a more reliable means of identification </a:t>
            </a:r>
            <a:r>
              <a:rPr lang="en-US" sz="1200" kern="1200" dirty="0" smtClean="0">
                <a:solidFill>
                  <a:schemeClr val="tx1"/>
                </a:solidFill>
                <a:effectLst/>
                <a:latin typeface="+mn-lt"/>
                <a:ea typeface="+mn-ea"/>
                <a:cs typeface="+mn-cs"/>
              </a:rPr>
              <a:t>and orientation than color, unless color discrimination is limited to the fundamental primaries.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recent work by Giovanni Vicario has shown that the outcome of such experiments </a:t>
            </a:r>
            <a:r>
              <a:rPr lang="en-US" b="1" dirty="0" smtClean="0"/>
              <a:t>depends partly on which shapes </a:t>
            </a:r>
            <a:r>
              <a:rPr lang="en-US" dirty="0" smtClean="0"/>
              <a:t>are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Apparently it is easier to neglect the difference between square and circle than that between triangle and circle.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Rorschach found that a </a:t>
            </a:r>
            <a:r>
              <a:rPr lang="en-US" sz="1200" b="1" kern="1200" dirty="0" smtClean="0">
                <a:solidFill>
                  <a:schemeClr val="tx1"/>
                </a:solidFill>
                <a:effectLst/>
                <a:latin typeface="+mn-lt"/>
                <a:ea typeface="+mn-ea"/>
                <a:cs typeface="+mn-cs"/>
              </a:rPr>
              <a:t>cheerful mood </a:t>
            </a:r>
            <a:r>
              <a:rPr lang="en-US" sz="1200" kern="1200" dirty="0" smtClean="0">
                <a:solidFill>
                  <a:schemeClr val="tx1"/>
                </a:solidFill>
                <a:effectLst/>
                <a:latin typeface="+mn-lt"/>
                <a:ea typeface="+mn-ea"/>
                <a:cs typeface="+mn-cs"/>
              </a:rPr>
              <a:t>makes for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responses, whereas </a:t>
            </a:r>
            <a:r>
              <a:rPr lang="en-US" sz="1200" b="1" kern="1200" dirty="0" smtClean="0">
                <a:solidFill>
                  <a:schemeClr val="tx1"/>
                </a:solidFill>
                <a:effectLst/>
                <a:latin typeface="+mn-lt"/>
                <a:ea typeface="+mn-ea"/>
                <a:cs typeface="+mn-cs"/>
              </a:rPr>
              <a:t>depressed people more often react to shape</a:t>
            </a:r>
            <a:r>
              <a:rPr lang="en-US" sz="1200" kern="1200" dirty="0" smtClean="0">
                <a:solidFill>
                  <a:schemeClr val="tx1"/>
                </a:solidFill>
                <a:effectLst/>
                <a:latin typeface="+mn-lt"/>
                <a:ea typeface="+mn-ea"/>
                <a:cs typeface="+mn-cs"/>
              </a:rPr>
              <a:t>. Color dominance indicated an openness to external stimuli.</a:t>
            </a:r>
            <a:endParaRPr lang="en-US" dirty="0" smtClean="0"/>
          </a:p>
          <a:p>
            <a:r>
              <a:rPr lang="en-US" dirty="0" smtClean="0"/>
              <a:t>Rorschach offered </a:t>
            </a:r>
            <a:r>
              <a:rPr lang="en-US" b="1" dirty="0" smtClean="0"/>
              <a:t>no theoretical explanation </a:t>
            </a:r>
            <a:r>
              <a:rPr lang="en-US" dirty="0" smtClean="0"/>
              <a:t>for the relationship he posited between perceptual behavior and personality. Ernest </a:t>
            </a:r>
            <a:r>
              <a:rPr lang="en-US" dirty="0" err="1" smtClean="0"/>
              <a:t>Schachtel</a:t>
            </a:r>
            <a:r>
              <a:rPr lang="en-US" dirty="0" smtClean="0"/>
              <a:t>, however, has suggested that the experience of </a:t>
            </a:r>
            <a:r>
              <a:rPr lang="en-US" b="1" dirty="0" smtClean="0"/>
              <a:t>color </a:t>
            </a:r>
            <a:r>
              <a:rPr lang="en-US" dirty="0" smtClean="0"/>
              <a:t>resembles that of </a:t>
            </a:r>
            <a:r>
              <a:rPr lang="en-US" b="1" dirty="0" smtClean="0"/>
              <a:t>affect or emotion</a:t>
            </a:r>
            <a:r>
              <a:rPr lang="en-US" dirty="0" smtClean="0"/>
              <a:t>. </a:t>
            </a:r>
          </a:p>
          <a:p>
            <a:r>
              <a:rPr lang="en-US" dirty="0" smtClean="0"/>
              <a:t>An emotion is not the product of the actively organizing mind. It merely presupposes a kind of openness, which, for example, a depressed person may not have. </a:t>
            </a:r>
          </a:p>
          <a:p>
            <a:r>
              <a:rPr lang="en-US" dirty="0" smtClean="0"/>
              <a:t>Emotion strikes us as color does. Shape, by contrast, seems to require a more active response. </a:t>
            </a:r>
          </a:p>
          <a:p>
            <a:endParaRPr lang="en-US" dirty="0" smtClean="0"/>
          </a:p>
          <a:p>
            <a:r>
              <a:rPr lang="en-US" dirty="0" smtClean="0"/>
              <a:t>Shape + Color:</a:t>
            </a:r>
          </a:p>
          <a:p>
            <a:r>
              <a:rPr lang="en-US" dirty="0" smtClean="0"/>
              <a:t>Necessary</a:t>
            </a:r>
          </a:p>
          <a:p>
            <a:r>
              <a:rPr lang="en-US" dirty="0" smtClean="0"/>
              <a:t>Shape must maintain its preponderance over color.</a:t>
            </a:r>
          </a:p>
          <a:p>
            <a:endParaRPr lang="en-US" dirty="0" smtClean="0"/>
          </a:p>
          <a:p>
            <a:r>
              <a:rPr lang="en-US" b="1" dirty="0" smtClean="0"/>
              <a:t>C) How</a:t>
            </a:r>
            <a:r>
              <a:rPr lang="en-US" b="1" baseline="0" dirty="0" smtClean="0"/>
              <a:t> Colors Come About:</a:t>
            </a:r>
            <a:endParaRPr lang="en-US" b="1" dirty="0" smtClean="0"/>
          </a:p>
          <a:p>
            <a:endParaRPr lang="en-US" dirty="0" smtClean="0"/>
          </a:p>
          <a:p>
            <a:r>
              <a:rPr lang="en-US" sz="1200" kern="1200" dirty="0" smtClean="0">
                <a:solidFill>
                  <a:schemeClr val="tx1"/>
                </a:solidFill>
                <a:effectLst/>
                <a:latin typeface="+mn-lt"/>
                <a:ea typeface="+mn-ea"/>
                <a:cs typeface="+mn-cs"/>
              </a:rPr>
              <a:t>Schopenhauer proposed that the sensation of white comes about when the </a:t>
            </a:r>
            <a:r>
              <a:rPr lang="en-US" sz="1200" b="1" kern="1200" dirty="0" smtClean="0">
                <a:solidFill>
                  <a:schemeClr val="tx1"/>
                </a:solidFill>
                <a:effectLst/>
                <a:latin typeface="+mn-lt"/>
                <a:ea typeface="+mn-ea"/>
                <a:cs typeface="+mn-cs"/>
              </a:rPr>
              <a:t>retina</a:t>
            </a:r>
            <a:r>
              <a:rPr lang="en-US" sz="1200" kern="1200" dirty="0" smtClean="0">
                <a:solidFill>
                  <a:schemeClr val="tx1"/>
                </a:solidFill>
                <a:effectLst/>
                <a:latin typeface="+mn-lt"/>
                <a:ea typeface="+mn-ea"/>
                <a:cs typeface="+mn-cs"/>
              </a:rPr>
              <a:t> responds with full action, whereas black results from the absence of action.</a:t>
            </a:r>
            <a:endParaRPr lang="en-US" dirty="0" smtClean="0"/>
          </a:p>
          <a:p>
            <a:r>
              <a:rPr lang="en-US" dirty="0" smtClean="0"/>
              <a:t>his scale of quantitative differences is of interest to us even now, and his basic conception of complementary pairs in retinal functioning strikingly anticipates the color theory of </a:t>
            </a:r>
            <a:r>
              <a:rPr lang="en-US" dirty="0" err="1" smtClean="0"/>
              <a:t>Ewald</a:t>
            </a:r>
            <a:r>
              <a:rPr lang="en-US" dirty="0" smtClean="0"/>
              <a:t> </a:t>
            </a:r>
            <a:r>
              <a:rPr lang="en-US" dirty="0" err="1" smtClean="0"/>
              <a:t>Hering</a:t>
            </a:r>
            <a:r>
              <a:rPr lang="en-US" dirty="0" smtClean="0"/>
              <a:t>. </a:t>
            </a:r>
          </a:p>
          <a:p>
            <a:endParaRPr lang="en-US" dirty="0" smtClean="0"/>
          </a:p>
          <a:p>
            <a:r>
              <a:rPr lang="en-US" dirty="0" smtClean="0"/>
              <a:t>D) generative primaries and fundamental primaries</a:t>
            </a:r>
          </a:p>
          <a:p>
            <a:r>
              <a:rPr lang="en-US" dirty="0" smtClean="0"/>
              <a:t>generative primaries: the colors needed to produce a large range of colors physically or physiologically</a:t>
            </a:r>
          </a:p>
          <a:p>
            <a:r>
              <a:rPr lang="en-US" dirty="0" smtClean="0"/>
              <a:t>fundamental primaries:</a:t>
            </a:r>
            <a:r>
              <a:rPr lang="en-US" baseline="0" dirty="0" smtClean="0"/>
              <a:t> </a:t>
            </a:r>
            <a:r>
              <a:rPr lang="en-US" dirty="0" smtClean="0"/>
              <a:t>the basic pure colors on which the sense of sight builds the organization of color patterns perceptually. </a:t>
            </a:r>
          </a:p>
          <a:p>
            <a:endParaRPr lang="en-US" dirty="0" smtClean="0"/>
          </a:p>
          <a:p>
            <a:r>
              <a:rPr lang="en-US" dirty="0" smtClean="0"/>
              <a:t>Chinese</a:t>
            </a:r>
            <a:r>
              <a:rPr lang="en-US" baseline="0" dirty="0" smtClean="0"/>
              <a:t> </a:t>
            </a:r>
            <a:r>
              <a:rPr lang="en-US" baseline="0" dirty="0" err="1" smtClean="0"/>
              <a:t>Ver</a:t>
            </a:r>
            <a:r>
              <a:rPr lang="en-US" baseline="0" dirty="0" smtClean="0"/>
              <a:t> </a:t>
            </a:r>
            <a:r>
              <a:rPr lang="en-US" dirty="0" smtClean="0"/>
              <a:t>[P495]: </a:t>
            </a:r>
            <a:r>
              <a:rPr lang="zh-CN" altLang="en-US" dirty="0" smtClean="0"/>
              <a:t>关于前进</a:t>
            </a:r>
            <a:r>
              <a:rPr lang="en-US" altLang="zh-CN" dirty="0" smtClean="0"/>
              <a:t>/</a:t>
            </a:r>
            <a:r>
              <a:rPr lang="zh-CN" altLang="en-US" dirty="0" smtClean="0"/>
              <a:t>后退</a:t>
            </a:r>
            <a:r>
              <a:rPr lang="en-US" altLang="zh-CN" dirty="0" smtClean="0"/>
              <a:t>/</a:t>
            </a:r>
            <a:r>
              <a:rPr lang="zh-CN" altLang="en-US" dirty="0" smtClean="0"/>
              <a:t>膨胀</a:t>
            </a:r>
            <a:r>
              <a:rPr lang="en-US" altLang="zh-CN" dirty="0" smtClean="0"/>
              <a:t>/</a:t>
            </a:r>
            <a:r>
              <a:rPr lang="zh-CN" altLang="en-US" dirty="0" smtClean="0"/>
              <a:t>收缩之类</a:t>
            </a:r>
            <a:endParaRPr lang="en-US" altLang="zh-CN" dirty="0" smtClean="0"/>
          </a:p>
          <a:p>
            <a:endParaRPr lang="en-US" dirty="0" smtClean="0"/>
          </a:p>
          <a:p>
            <a:r>
              <a:rPr lang="en-US" dirty="0" smtClean="0"/>
              <a:t>Complimentary pairs: </a:t>
            </a:r>
          </a:p>
          <a:p>
            <a:r>
              <a:rPr lang="en-US" altLang="zh-CN" dirty="0" smtClean="0"/>
              <a:t>a) </a:t>
            </a:r>
            <a:r>
              <a:rPr lang="en-US" dirty="0" smtClean="0"/>
              <a:t>Addition (</a:t>
            </a:r>
            <a:r>
              <a:rPr lang="zh-CN" altLang="en-US" dirty="0" smtClean="0"/>
              <a:t>光线</a:t>
            </a:r>
            <a:r>
              <a:rPr lang="en-US" dirty="0" smtClean="0"/>
              <a: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orange and green blue</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yellow green and violet</a:t>
            </a:r>
          </a:p>
          <a:p>
            <a:r>
              <a:rPr lang="en-US" sz="1200" kern="1200" dirty="0" smtClean="0">
                <a:solidFill>
                  <a:schemeClr val="tx1"/>
                </a:solidFill>
                <a:effectLst/>
                <a:latin typeface="+mn-lt"/>
                <a:ea typeface="+mn-ea"/>
                <a:cs typeface="+mn-cs"/>
              </a:rPr>
              <a:t>green and purple.</a:t>
            </a:r>
          </a:p>
          <a:p>
            <a:r>
              <a:rPr lang="en-US" dirty="0" smtClean="0"/>
              <a:t>b) Subtraction (</a:t>
            </a:r>
            <a:r>
              <a:rPr lang="zh-CN" altLang="en-US" dirty="0" smtClean="0"/>
              <a:t>颜料</a:t>
            </a:r>
            <a:r>
              <a:rPr lang="en-US" dirty="0" smtClean="0"/>
              <a:t>)</a:t>
            </a:r>
          </a:p>
          <a:p>
            <a:r>
              <a:rPr lang="en-US" dirty="0" smtClean="0"/>
              <a:t>c) simultaneous contrast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green and pink red</a:t>
            </a:r>
          </a:p>
          <a:p>
            <a:endParaRPr lang="en-US" dirty="0" smtClean="0"/>
          </a:p>
          <a:p>
            <a:r>
              <a:rPr lang="en-US" dirty="0" smtClean="0"/>
              <a:t>Minor differences may be obscured by the fact that color names point only approximately to the exact hues observed in experiments. </a:t>
            </a:r>
          </a:p>
          <a:p>
            <a:r>
              <a:rPr lang="en-US" dirty="0" smtClean="0"/>
              <a:t>Finally, it must be noted that complementarity holds not only for hue but also for brightness. A black square will produce a white one as its afterimage; and a light green will be contrasted by a dark red. </a:t>
            </a:r>
          </a:p>
          <a:p>
            <a:endParaRPr lang="en-US" dirty="0" smtClean="0"/>
          </a:p>
          <a:p>
            <a:r>
              <a:rPr lang="en-US" dirty="0" smtClean="0"/>
              <a:t>a blue color placed next to a strong red veers toward the green, and two paintings hanging side by side on a wall may profoundly modify each other's colors</a:t>
            </a:r>
          </a:p>
          <a:p>
            <a:endParaRPr lang="en-US" dirty="0" smtClean="0"/>
          </a:p>
          <a:p>
            <a:r>
              <a:rPr lang="en-US" dirty="0" smtClean="0"/>
              <a:t>The </a:t>
            </a:r>
            <a:r>
              <a:rPr lang="en-US" b="1" dirty="0" smtClean="0"/>
              <a:t>color trees and cones </a:t>
            </a:r>
            <a:r>
              <a:rPr lang="en-US" dirty="0" smtClean="0"/>
              <a:t>designed by </a:t>
            </a:r>
            <a:r>
              <a:rPr lang="en-US" dirty="0" err="1" smtClean="0"/>
              <a:t>Munsell</a:t>
            </a:r>
            <a:r>
              <a:rPr lang="en-US" dirty="0" smtClean="0"/>
              <a:t> and Ostwald as systematic presentations of colors according to </a:t>
            </a:r>
            <a:r>
              <a:rPr lang="en-US" b="1" dirty="0" smtClean="0"/>
              <a:t>hue, brightness, and saturation </a:t>
            </a:r>
            <a:r>
              <a:rPr lang="en-US" dirty="0" smtClean="0"/>
              <a:t>serve admirably to make us understand the complex interaction of the three dimensions· but a color seen in the context of its neighbors will change when placed in a different environment. </a:t>
            </a:r>
          </a:p>
          <a:p>
            <a:endParaRPr lang="en-US" dirty="0" smtClean="0"/>
          </a:p>
          <a:p>
            <a:r>
              <a:rPr lang="en-US" dirty="0" smtClean="0"/>
              <a:t>In no reliable sense can we speak of a color "as it really is"; it is always determined by its context. </a:t>
            </a:r>
          </a:p>
          <a:p>
            <a:endParaRPr lang="en-US" dirty="0" smtClean="0"/>
          </a:p>
          <a:p>
            <a:r>
              <a:rPr lang="en-US" dirty="0" smtClean="0"/>
              <a:t>Accordingly, any color name refers to a range of possible hues, so that verbal communication in the absence of direct perception is quite imprecise.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color has a primary in common with each of the other two, so that each of them is pulled in two different directions.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同元素成分（红黄蓝）相吸，异相斥。</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orange is pulled toward the yellow in the green and toward the red m the purple.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neighbors of orange contain the third fundamental, namely blue, from which orange is excluded but toward which it strives for complementary completion (Figure 234).</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red-yellow scale a red yellow presses toward yellow, and a yellow red towards 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mixtures connect because of their common elements but may repel each other at the same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holds the same structural position in both colors</a:t>
            </a:r>
            <a:r>
              <a:rPr lang="zh-CN" altLang="en-US" dirty="0" smtClean="0"/>
              <a:t>： 不仅是共有色，且应该是地位相同（同为 主要色</a:t>
            </a:r>
            <a:r>
              <a:rPr lang="en-US" altLang="zh-CN" dirty="0" smtClean="0"/>
              <a:t>dominant/</a:t>
            </a:r>
            <a:r>
              <a:rPr lang="zh-CN" altLang="en-US" dirty="0" smtClean="0"/>
              <a:t>次要色</a:t>
            </a:r>
            <a:r>
              <a:rPr lang="en-US" dirty="0" smtClean="0"/>
              <a:t>subordinate</a:t>
            </a:r>
            <a:r>
              <a:rPr lang="zh-CN" altLang="en-US" dirty="0" smtClean="0"/>
              <a:t>）才互相吸引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 </a:t>
            </a:r>
            <a:r>
              <a:rPr lang="en-US" b="1" dirty="0" smtClean="0"/>
              <a:t>The Fundamental Complementaries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most writings on our subject, complementary colors are defined by their capacity to generate an achromatic gray or white. Combined additively or subtractively, certain pairs or groups of colors will produce this effect optically, chemically, or physiologically.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encourages us even now to generalize and to conclude that there is something incomplete about any particular color whatever.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Among all the groups of colors producing completeness the three fundamental primaries are unique. They are the only set of complementaries in which all constituents are pure hues and therefore totally exclude the other two.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particular structural combination of mutual exclusion and attraction is the basis of all color organization-much as the particular structure of the diatonic scale is the basis of traditional Western music.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对比色的作用： 和谐一致</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矛盾冲突 （</a:t>
            </a:r>
            <a:r>
              <a:rPr lang="en-US" altLang="zh-CN" sz="1200" kern="1200" dirty="0" smtClean="0">
                <a:solidFill>
                  <a:schemeClr val="tx1"/>
                </a:solidFill>
                <a:effectLst/>
                <a:latin typeface="+mn-lt"/>
                <a:ea typeface="+mn-ea"/>
                <a:cs typeface="+mn-cs"/>
              </a:rPr>
              <a:t>P186</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contradiction between two such different applications of the same device will seem less puzzling if we remember that the completion attained by complementarity involves not only maximum </a:t>
            </a:r>
            <a:r>
              <a:rPr lang="en-US" b="1" dirty="0" smtClean="0"/>
              <a:t>contrast</a:t>
            </a:r>
            <a:r>
              <a:rPr lang="en-US" dirty="0" smtClean="0"/>
              <a:t> but also mutual </a:t>
            </a:r>
            <a:r>
              <a:rPr lang="en-US" b="1" dirty="0" smtClean="0"/>
              <a:t>neutralization</a:t>
            </a:r>
            <a:r>
              <a:rPr lang="en-US" dirty="0" smtClean="0"/>
              <a:t>. </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the eye spontaneously seeks out and links complementary colors, they are often used to establish </a:t>
            </a:r>
            <a:r>
              <a:rPr lang="en-US" sz="1200" b="1" kern="1200" dirty="0" smtClean="0">
                <a:solidFill>
                  <a:schemeClr val="tx1"/>
                </a:solidFill>
                <a:effectLst/>
                <a:latin typeface="+mn-lt"/>
                <a:ea typeface="+mn-ea"/>
                <a:cs typeface="+mn-cs"/>
              </a:rPr>
              <a:t>connections</a:t>
            </a:r>
            <a:r>
              <a:rPr lang="en-US" sz="1200" kern="1200" dirty="0" smtClean="0">
                <a:solidFill>
                  <a:schemeClr val="tx1"/>
                </a:solidFill>
                <a:effectLst/>
                <a:latin typeface="+mn-lt"/>
                <a:ea typeface="+mn-ea"/>
                <a:cs typeface="+mn-cs"/>
              </a:rPr>
              <a:t> within a painting between areas that lie at some distance from one another. However, a strong complementary duo or triad tends to be so self-contained and self-sufficient that it not only helps to hold a picture together but also poses a </a:t>
            </a:r>
            <a:r>
              <a:rPr lang="en-US" sz="1200" b="1" kern="1200" dirty="0" smtClean="0">
                <a:solidFill>
                  <a:schemeClr val="tx1"/>
                </a:solidFill>
                <a:effectLst/>
                <a:latin typeface="+mn-lt"/>
                <a:ea typeface="+mn-ea"/>
                <a:cs typeface="+mn-cs"/>
              </a:rPr>
              <a:t>compositional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it takes complementary colors to produce maximum contrast, there are </a:t>
            </a:r>
            <a:r>
              <a:rPr lang="en-US" b="1" dirty="0" smtClean="0"/>
              <a:t>other confrontations</a:t>
            </a:r>
            <a:r>
              <a:rPr lang="en-US" dirty="0" smtClean="0"/>
              <a:t>, such as blue and yellow, which also present mutually exclusive hues. There is no yellow in pure blue, no blue in pure yellow, and therefore the two colors articulate their difference neatly, even harshly.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one-sided mood pervades a picture based on a palette that excludes one of the primaries</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real polarity in such opposition because it takes place within a limited sector of the color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"Similarity of the Subordinate" (Figure 235): will be found to combine smoothly</a:t>
            </a:r>
          </a:p>
          <a:p>
            <a:r>
              <a:rPr lang="en-US" sz="1200" kern="1200" dirty="0" smtClean="0">
                <a:solidFill>
                  <a:schemeClr val="tx1"/>
                </a:solidFill>
                <a:effectLst/>
                <a:latin typeface="+mn-lt"/>
                <a:ea typeface="+mn-ea"/>
                <a:cs typeface="+mn-cs"/>
              </a:rPr>
              <a:t>"Structural Contradiction in One Common Element" (Figure 236): produce mutual repulsion</a:t>
            </a:r>
          </a:p>
          <a:p>
            <a:r>
              <a:rPr lang="en-US" sz="1200" kern="1200" dirty="0" smtClean="0">
                <a:solidFill>
                  <a:schemeClr val="tx1"/>
                </a:solidFill>
                <a:effectLst/>
                <a:latin typeface="+mn-lt"/>
                <a:ea typeface="+mn-ea"/>
                <a:cs typeface="+mn-cs"/>
              </a:rPr>
              <a:t>"Similarity of the Dominant" (Figure 237): The effect seems to be jarring and to produce some mutual repulsion. </a:t>
            </a:r>
          </a:p>
          <a:p>
            <a:r>
              <a:rPr lang="en-US" dirty="0" smtClean="0"/>
              <a:t>But if a third intermediate hue was placed between the two, the contrast diminished and the total arrangement showed a more unified hue.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"Structural Inversion" (Figure 238): Experiments may show that this leads to a harmonious relationship.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about the juxtaposition of a pure fundamental with a leading tone that contains it? There are two possibilities. </a:t>
            </a:r>
          </a:p>
          <a:p>
            <a:r>
              <a:rPr lang="en-US" sz="1200" kern="1200" dirty="0" smtClean="0">
                <a:solidFill>
                  <a:schemeClr val="tx1"/>
                </a:solidFill>
                <a:effectLst/>
                <a:latin typeface="+mn-lt"/>
                <a:ea typeface="+mn-ea"/>
                <a:cs typeface="+mn-cs"/>
              </a:rPr>
              <a:t>fundamental may -</a:t>
            </a:r>
          </a:p>
          <a:p>
            <a:r>
              <a:rPr lang="en-US" sz="1200" kern="1200" dirty="0" smtClean="0">
                <a:solidFill>
                  <a:schemeClr val="tx1"/>
                </a:solidFill>
                <a:effectLst/>
                <a:latin typeface="+mn-lt"/>
                <a:ea typeface="+mn-ea"/>
                <a:cs typeface="+mn-cs"/>
              </a:rPr>
              <a:t>appear as the dominant in the mixture (Figure 239): They are asymmetrical</a:t>
            </a:r>
          </a:p>
          <a:p>
            <a:r>
              <a:rPr lang="en-US" sz="1200" kern="1200" dirty="0" smtClean="0">
                <a:solidFill>
                  <a:schemeClr val="tx1"/>
                </a:solidFill>
                <a:effectLst/>
                <a:latin typeface="+mn-lt"/>
                <a:ea typeface="+mn-ea"/>
                <a:cs typeface="+mn-cs"/>
              </a:rPr>
              <a:t>appear as the subordinate (Figure 240): there is even greater cause for a clash; produces structural contradiction in addition to asymmetry</a:t>
            </a:r>
          </a:p>
          <a:p>
            <a:endParaRPr lang="en-US" dirty="0" smtClean="0"/>
          </a:p>
          <a:p>
            <a:r>
              <a:rPr lang="en-US" sz="1200" b="1" kern="1200" dirty="0" smtClean="0">
                <a:solidFill>
                  <a:schemeClr val="tx1"/>
                </a:solidFill>
                <a:effectLst/>
                <a:latin typeface="+mn-lt"/>
                <a:ea typeface="+mn-ea"/>
                <a:cs typeface="+mn-cs"/>
              </a:rPr>
              <a:t>effect of clash or mutual repulsion</a:t>
            </a:r>
            <a:r>
              <a:rPr lang="en-US" altLang="zh-CN"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Help </a:t>
            </a:r>
            <a:r>
              <a:rPr lang="en-US" altLang="zh-CN"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detach</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keep the eye from traveling a compositionally undesirable road</a:t>
            </a:r>
          </a:p>
          <a:p>
            <a:r>
              <a:rPr lang="en-US" sz="1200" kern="1200" dirty="0" smtClean="0">
                <a:solidFill>
                  <a:schemeClr val="tx1"/>
                </a:solidFill>
                <a:effectLst/>
                <a:latin typeface="+mn-lt"/>
                <a:ea typeface="+mn-ea"/>
                <a:cs typeface="+mn-cs"/>
              </a:rPr>
              <a:t>the discord must fit the overall structure of the work as established by the other perceptual factors and the subject matter. If a discord occurs where a connection is required, or if the juxtaposition seems arbitrary, the result is confusion.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390962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12/30/2015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12/30/2015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12/30/2015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12/30/2015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locher%20et%20al%20mondrian%20perception.pdf"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hyperlink" Target="Locher%20new%20SpVis2007.pdf" TargetMode="External"/><Relationship Id="rId4" Type="http://schemas.openxmlformats.org/officeDocument/2006/relationships/hyperlink" Target="Empirical%20Studies%20of%20the%20Arts-2007-Firstov-209-17.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Laws%20of%20Attraction%20From%20Perceptual%20Forces%20to%20Conceptual%20Similarity.pdf"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normAutofit/>
          </a:bodyPr>
          <a:lstStyle/>
          <a:p>
            <a:r>
              <a:rPr lang="en-US" dirty="0" smtClean="0"/>
              <a:t>Light</a:t>
            </a:r>
          </a:p>
          <a:p>
            <a:pPr lvl="1"/>
            <a:r>
              <a:rPr lang="en-US" dirty="0" smtClean="0"/>
              <a:t>Depend on the total situation</a:t>
            </a:r>
          </a:p>
          <a:p>
            <a:pPr lvl="1"/>
            <a:r>
              <a:rPr lang="en-US" dirty="0" smtClean="0"/>
              <a:t>Reflect – Glow</a:t>
            </a:r>
          </a:p>
          <a:p>
            <a:pPr lvl="1"/>
            <a:r>
              <a:rPr lang="en-US" dirty="0" smtClean="0"/>
              <a:t>Relative</a:t>
            </a:r>
          </a:p>
          <a:p>
            <a:pPr lvl="1"/>
            <a:r>
              <a:rPr lang="en-US" dirty="0" smtClean="0"/>
              <a:t>Space</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r>
              <a:rPr lang="en-US" dirty="0" smtClean="0"/>
              <a:t>Shape and Color</a:t>
            </a:r>
          </a:p>
          <a:p>
            <a:pPr lvl="2"/>
            <a:r>
              <a:rPr lang="en-US" dirty="0" smtClean="0"/>
              <a:t>Distinction</a:t>
            </a:r>
          </a:p>
          <a:p>
            <a:pPr lvl="2"/>
            <a:r>
              <a:rPr lang="en-US" dirty="0" smtClean="0"/>
              <a:t>Constancy</a:t>
            </a:r>
          </a:p>
          <a:p>
            <a:pPr lvl="2"/>
            <a:r>
              <a:rPr lang="en-US" dirty="0" smtClean="0"/>
              <a:t>Preference – Personality</a:t>
            </a:r>
          </a:p>
          <a:p>
            <a:pPr lvl="2"/>
            <a:r>
              <a:rPr lang="en-US" dirty="0" smtClean="0"/>
              <a:t>Color - Emotion</a:t>
            </a:r>
          </a:p>
          <a:p>
            <a:pPr lvl="2"/>
            <a:endParaRPr lang="en-US" dirty="0" smtClean="0"/>
          </a:p>
          <a:p>
            <a:pPr lvl="2"/>
            <a:endParaRPr lang="en-US" dirty="0" smtClean="0"/>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5"/>
            <a:ext cx="5181600" cy="5032374"/>
          </a:xfrm>
        </p:spPr>
        <p:txBody>
          <a:bodyPr>
            <a:normAutofit/>
          </a:bodyPr>
          <a:lstStyle/>
          <a:p>
            <a:pPr lvl="2"/>
            <a:r>
              <a:rPr lang="en-US" dirty="0" smtClean="0"/>
              <a:t>Shape + Color (union)</a:t>
            </a:r>
          </a:p>
          <a:p>
            <a:pPr lvl="1"/>
            <a:r>
              <a:rPr lang="en-US" dirty="0" smtClean="0"/>
              <a:t>How Colors Come About</a:t>
            </a:r>
          </a:p>
          <a:p>
            <a:pPr lvl="2"/>
            <a:endParaRPr lang="en-US" dirty="0" smtClean="0"/>
          </a:p>
          <a:p>
            <a:pPr lvl="1"/>
            <a:endParaRPr lang="en-US" dirty="0"/>
          </a:p>
          <a:p>
            <a:pPr lvl="1"/>
            <a:endParaRPr lang="en-US" dirty="0" smtClean="0"/>
          </a:p>
          <a:p>
            <a:pPr lvl="1"/>
            <a:endParaRPr lang="en-US" dirty="0"/>
          </a:p>
          <a:p>
            <a:pPr lvl="1"/>
            <a:r>
              <a:rPr lang="en-US" dirty="0" smtClean="0"/>
              <a:t>Generative / Fundamental Primaries</a:t>
            </a:r>
          </a:p>
          <a:p>
            <a:pPr lvl="2"/>
            <a:r>
              <a:rPr lang="en-US" altLang="zh-CN" dirty="0" smtClean="0"/>
              <a:t>Complimentary Pairs</a:t>
            </a:r>
          </a:p>
          <a:p>
            <a:pPr lvl="2"/>
            <a:r>
              <a:rPr lang="en-US" dirty="0"/>
              <a:t>effect of clash or mutual repulsion</a:t>
            </a:r>
            <a:endParaRPr lang="en-US" altLang="zh-CN" dirty="0" smtClean="0"/>
          </a:p>
          <a:p>
            <a:pPr lvl="1"/>
            <a:r>
              <a:rPr lang="en-US" dirty="0" smtClean="0"/>
              <a:t>Fundamental Complementaries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pic>
        <p:nvPicPr>
          <p:cNvPr id="6" name="Picture 5"/>
          <p:cNvPicPr>
            <a:picLocks noChangeAspect="1"/>
          </p:cNvPicPr>
          <p:nvPr/>
        </p:nvPicPr>
        <p:blipFill>
          <a:blip r:embed="rId4"/>
          <a:stretch>
            <a:fillRect/>
          </a:stretch>
        </p:blipFill>
        <p:spPr>
          <a:xfrm>
            <a:off x="6504039" y="2566221"/>
            <a:ext cx="4228780" cy="1523885"/>
          </a:xfrm>
          <a:prstGeom prst="rect">
            <a:avLst/>
          </a:prstGeom>
        </p:spPr>
      </p:pic>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1061885" y="1690688"/>
            <a:ext cx="4391638" cy="3231770"/>
          </a:xfrm>
          <a:prstGeom prst="rect">
            <a:avLst/>
          </a:prstGeom>
        </p:spPr>
      </p:pic>
      <p:pic>
        <p:nvPicPr>
          <p:cNvPr id="8" name="Content Placeholder 7"/>
          <p:cNvPicPr>
            <a:picLocks noGrp="1" noChangeAspect="1"/>
          </p:cNvPicPr>
          <p:nvPr>
            <p:ph sz="half" idx="2"/>
          </p:nvPr>
        </p:nvPicPr>
        <p:blipFill>
          <a:blip r:embed="rId4"/>
          <a:stretch>
            <a:fillRect/>
          </a:stretch>
        </p:blipFill>
        <p:spPr>
          <a:xfrm>
            <a:off x="6683426" y="1326497"/>
            <a:ext cx="3625697" cy="5396565"/>
          </a:xfrm>
          <a:prstGeom prst="rect">
            <a:avLst/>
          </a:prstGeom>
        </p:spPr>
      </p:pic>
      <p:sp>
        <p:nvSpPr>
          <p:cNvPr id="6" name="Title 1"/>
          <p:cNvSpPr>
            <a:spLocks noGrp="1"/>
          </p:cNvSpPr>
          <p:nvPr>
            <p:ph type="title"/>
          </p:nvPr>
        </p:nvSpPr>
        <p:spPr/>
        <p:txBody>
          <a:bodyPr/>
          <a:lstStyle/>
          <a:p>
            <a:r>
              <a:rPr lang="en-US" dirty="0" smtClean="0"/>
              <a:t>Rudolf Arnheim – Gestalt Psychology of Art</a:t>
            </a:r>
            <a:endParaRPr lang="en-US" dirty="0"/>
          </a:p>
        </p:txBody>
      </p:sp>
      <p:pic>
        <p:nvPicPr>
          <p:cNvPr id="7" name="Picture 6"/>
          <p:cNvPicPr>
            <a:picLocks noChangeAspect="1"/>
          </p:cNvPicPr>
          <p:nvPr/>
        </p:nvPicPr>
        <p:blipFill>
          <a:blip r:embed="rId5"/>
          <a:stretch>
            <a:fillRect/>
          </a:stretch>
        </p:blipFill>
        <p:spPr>
          <a:xfrm>
            <a:off x="1061885" y="4760638"/>
            <a:ext cx="4391638" cy="1962424"/>
          </a:xfrm>
          <a:prstGeom prst="rect">
            <a:avLst/>
          </a:prstGeom>
        </p:spPr>
      </p:pic>
    </p:spTree>
    <p:extLst>
      <p:ext uri="{BB962C8B-B14F-4D97-AF65-F5344CB8AC3E}">
        <p14:creationId xmlns:p14="http://schemas.microsoft.com/office/powerpoint/2010/main" val="3439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781380"/>
            <a:ext cx="5181600" cy="5474828"/>
          </a:xfrm>
        </p:spPr>
        <p:txBody>
          <a:bodyPr/>
          <a:lstStyle/>
          <a:p>
            <a:pPr lvl="1"/>
            <a:r>
              <a:rPr lang="en-US" dirty="0" smtClean="0"/>
              <a:t>Interaction of Color</a:t>
            </a:r>
          </a:p>
          <a:p>
            <a:pPr lvl="2"/>
            <a:r>
              <a:rPr lang="en-US" dirty="0" smtClean="0"/>
              <a:t>Hue</a:t>
            </a:r>
          </a:p>
          <a:p>
            <a:pPr lvl="3"/>
            <a:r>
              <a:rPr lang="en-US" dirty="0" smtClean="0"/>
              <a:t>Instability</a:t>
            </a:r>
          </a:p>
          <a:p>
            <a:pPr lvl="3"/>
            <a:r>
              <a:rPr lang="en-US" dirty="0" smtClean="0"/>
              <a:t>Contrast</a:t>
            </a:r>
          </a:p>
          <a:p>
            <a:pPr lvl="3"/>
            <a:r>
              <a:rPr lang="en-US" dirty="0" smtClean="0"/>
              <a:t>Assimilation</a:t>
            </a:r>
          </a:p>
          <a:p>
            <a:pPr lvl="2"/>
            <a:r>
              <a:rPr lang="en-US" dirty="0" smtClean="0"/>
              <a:t>Brightness</a:t>
            </a:r>
          </a:p>
          <a:p>
            <a:pPr lvl="1"/>
            <a:r>
              <a:rPr lang="en-US" dirty="0" smtClean="0"/>
              <a:t>Reactions to Color</a:t>
            </a:r>
          </a:p>
          <a:p>
            <a:pPr lvl="2"/>
            <a:r>
              <a:rPr lang="en-US" dirty="0" smtClean="0"/>
              <a:t>wavelength</a:t>
            </a:r>
          </a:p>
          <a:p>
            <a:pPr lvl="1"/>
            <a:r>
              <a:rPr lang="en-US" dirty="0" smtClean="0"/>
              <a:t>Warm and Cold</a:t>
            </a:r>
          </a:p>
          <a:p>
            <a:r>
              <a:rPr lang="en-US" dirty="0" smtClean="0"/>
              <a:t>Movement</a:t>
            </a:r>
          </a:p>
          <a:p>
            <a:pPr lvl="1"/>
            <a:r>
              <a:rPr lang="en-US" dirty="0"/>
              <a:t>When Do We See Motion? </a:t>
            </a:r>
          </a:p>
          <a:p>
            <a:pPr lvl="2"/>
            <a:r>
              <a:rPr lang="en-US" dirty="0" smtClean="0"/>
              <a:t>Object Dependence &amp; Framework</a:t>
            </a:r>
          </a:p>
          <a:p>
            <a:pPr lvl="1"/>
            <a:r>
              <a:rPr lang="en-US" dirty="0" smtClean="0"/>
              <a:t>Direction</a:t>
            </a:r>
            <a:endParaRPr lang="en-US" dirty="0"/>
          </a:p>
          <a:p>
            <a:pPr lvl="2"/>
            <a:r>
              <a:rPr lang="en-US" dirty="0" smtClean="0"/>
              <a:t>The Rule of Simplicity</a:t>
            </a:r>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781381"/>
            <a:ext cx="5181600" cy="5032374"/>
          </a:xfrm>
        </p:spPr>
        <p:txBody>
          <a:bodyPr/>
          <a:lstStyle/>
          <a:p>
            <a:pPr lvl="1"/>
            <a:r>
              <a:rPr lang="en-US" dirty="0"/>
              <a:t>The Revelations of </a:t>
            </a:r>
            <a:r>
              <a:rPr lang="en-US" dirty="0" smtClean="0"/>
              <a:t>Speed</a:t>
            </a:r>
          </a:p>
          <a:p>
            <a:pPr lvl="2"/>
            <a:r>
              <a:rPr lang="en-US" dirty="0" smtClean="0"/>
              <a:t>Range</a:t>
            </a:r>
          </a:p>
          <a:p>
            <a:pPr lvl="2"/>
            <a:r>
              <a:rPr lang="en-US" dirty="0" smtClean="0"/>
              <a:t>Influence</a:t>
            </a:r>
          </a:p>
          <a:p>
            <a:pPr lvl="2"/>
            <a:r>
              <a:rPr lang="en-US" dirty="0" smtClean="0"/>
              <a:t>factors</a:t>
            </a:r>
          </a:p>
          <a:p>
            <a:pPr lvl="1"/>
            <a:r>
              <a:rPr lang="en-US" dirty="0"/>
              <a:t>Stroboscopic </a:t>
            </a:r>
            <a:r>
              <a:rPr lang="en-US" dirty="0" smtClean="0"/>
              <a:t>Movement</a:t>
            </a:r>
          </a:p>
          <a:p>
            <a:pPr lvl="2"/>
            <a:r>
              <a:rPr lang="en-US" dirty="0" smtClean="0"/>
              <a:t>Identity</a:t>
            </a:r>
          </a:p>
          <a:p>
            <a:pPr lvl="3"/>
            <a:r>
              <a:rPr lang="en-US" dirty="0" smtClean="0"/>
              <a:t>Consistent &amp; Symmetry</a:t>
            </a:r>
          </a:p>
          <a:p>
            <a:pPr lvl="1"/>
            <a:r>
              <a:rPr lang="en-US" dirty="0" smtClean="0"/>
              <a:t>Film Editing</a:t>
            </a:r>
          </a:p>
          <a:p>
            <a:pPr lvl="2"/>
            <a:r>
              <a:rPr lang="en-US" dirty="0" smtClean="0"/>
              <a:t>Two Problems</a:t>
            </a:r>
          </a:p>
          <a:p>
            <a:pPr lvl="1"/>
            <a:r>
              <a:rPr lang="en-US" dirty="0" smtClean="0"/>
              <a:t>Visible Motor Forces</a:t>
            </a:r>
          </a:p>
          <a:p>
            <a:pPr lvl="2"/>
            <a:r>
              <a:rPr lang="en-US" dirty="0" smtClean="0"/>
              <a:t>Identity</a:t>
            </a:r>
          </a:p>
          <a:p>
            <a:pPr lvl="2"/>
            <a:r>
              <a:rPr lang="en-US" dirty="0" smtClean="0"/>
              <a:t>Interaction</a:t>
            </a:r>
          </a:p>
          <a:p>
            <a:pPr lvl="3"/>
            <a:r>
              <a:rPr lang="en-US" dirty="0" smtClean="0"/>
              <a:t>Why assume connections? (H / </a:t>
            </a:r>
            <a:r>
              <a:rPr lang="en-US" b="1" dirty="0" smtClean="0"/>
              <a:t>M</a:t>
            </a:r>
            <a:r>
              <a:rPr lang="en-US" dirty="0" smtClean="0"/>
              <a:t>)</a:t>
            </a:r>
          </a:p>
          <a:p>
            <a:pPr lvl="2"/>
            <a:endParaRPr lang="en-US" dirty="0"/>
          </a:p>
          <a:p>
            <a:pPr lvl="1"/>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18116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766632"/>
            <a:ext cx="5181600" cy="5312595"/>
          </a:xfrm>
        </p:spPr>
        <p:txBody>
          <a:bodyPr>
            <a:normAutofit/>
          </a:bodyPr>
          <a:lstStyle/>
          <a:p>
            <a:pPr lvl="1"/>
            <a:r>
              <a:rPr lang="en-US" dirty="0"/>
              <a:t>A Scale of Complexity </a:t>
            </a:r>
            <a:endParaRPr lang="en-US" dirty="0" smtClean="0"/>
          </a:p>
          <a:p>
            <a:r>
              <a:rPr lang="en-US" dirty="0" smtClean="0"/>
              <a:t>Dynamics</a:t>
            </a:r>
          </a:p>
          <a:p>
            <a:pPr lvl="1"/>
            <a:r>
              <a:rPr lang="en-US" dirty="0" smtClean="0"/>
              <a:t>The Principle of Simplicity</a:t>
            </a:r>
          </a:p>
          <a:p>
            <a:pPr lvl="2"/>
            <a:r>
              <a:rPr lang="en-US" dirty="0" smtClean="0"/>
              <a:t>Twofold Dynamics (tension)</a:t>
            </a:r>
          </a:p>
          <a:p>
            <a:pPr lvl="1"/>
            <a:r>
              <a:rPr lang="en-US" dirty="0"/>
              <a:t>Dynamics and Its Traditional </a:t>
            </a:r>
            <a:r>
              <a:rPr lang="en-US" dirty="0" smtClean="0"/>
              <a:t>Interpretations</a:t>
            </a:r>
          </a:p>
          <a:p>
            <a:pPr lvl="2"/>
            <a:r>
              <a:rPr lang="en-US" dirty="0" smtClean="0"/>
              <a:t>Theories : Dynamics / Experience</a:t>
            </a:r>
          </a:p>
          <a:p>
            <a:pPr lvl="1"/>
            <a:r>
              <a:rPr lang="en-US" dirty="0"/>
              <a:t>A Diagram of </a:t>
            </a:r>
            <a:r>
              <a:rPr lang="en-US" dirty="0" smtClean="0"/>
              <a:t>Forces</a:t>
            </a:r>
          </a:p>
          <a:p>
            <a:pPr lvl="2"/>
            <a:r>
              <a:rPr lang="en-US" dirty="0" smtClean="0"/>
              <a:t>Directed Tension</a:t>
            </a:r>
          </a:p>
          <a:p>
            <a:pPr lvl="1"/>
            <a:r>
              <a:rPr lang="en-US" dirty="0"/>
              <a:t>Experiments on Directed </a:t>
            </a:r>
            <a:r>
              <a:rPr lang="en-US" dirty="0" smtClean="0"/>
              <a:t>Tension</a:t>
            </a:r>
          </a:p>
          <a:p>
            <a:pPr lvl="2"/>
            <a:r>
              <a:rPr lang="en-US" dirty="0" smtClean="0"/>
              <a:t>Optical Illusions </a:t>
            </a:r>
          </a:p>
          <a:p>
            <a:pPr lvl="2"/>
            <a:r>
              <a:rPr lang="en-US" dirty="0" smtClean="0"/>
              <a:t>Patterns lead to Distortions</a:t>
            </a:r>
          </a:p>
          <a:p>
            <a:pPr lvl="3"/>
            <a:r>
              <a:rPr lang="en-US" dirty="0" smtClean="0"/>
              <a:t>Arrow / </a:t>
            </a:r>
            <a:r>
              <a:rPr lang="en-US" dirty="0"/>
              <a:t>R</a:t>
            </a:r>
            <a:r>
              <a:rPr lang="en-US" dirty="0" smtClean="0"/>
              <a:t>ight Angle / Field (expand)</a:t>
            </a:r>
          </a:p>
          <a:p>
            <a:pPr lvl="2"/>
            <a:r>
              <a:rPr lang="en-US" dirty="0" smtClean="0"/>
              <a:t>Direction of Movement</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normAutofit/>
          </a:bodyPr>
          <a:lstStyle/>
          <a:p>
            <a:pPr lvl="1"/>
            <a:r>
              <a:rPr lang="en-US" dirty="0"/>
              <a:t>The Dynamics of Obliqueness </a:t>
            </a:r>
            <a:endParaRPr lang="en-US" dirty="0" smtClean="0"/>
          </a:p>
          <a:p>
            <a:pPr lvl="2"/>
            <a:r>
              <a:rPr lang="en-US" dirty="0" smtClean="0"/>
              <a:t>Vertical &amp; Horizontal</a:t>
            </a:r>
          </a:p>
          <a:p>
            <a:pPr lvl="1"/>
            <a:r>
              <a:rPr lang="en-US" dirty="0" smtClean="0"/>
              <a:t>Tension in Deformation</a:t>
            </a:r>
          </a:p>
          <a:p>
            <a:pPr lvl="2"/>
            <a:r>
              <a:rPr lang="en-US" dirty="0" smtClean="0"/>
              <a:t>Derives from Deformation</a:t>
            </a:r>
          </a:p>
          <a:p>
            <a:pPr lvl="2"/>
            <a:r>
              <a:rPr lang="en-US" dirty="0" smtClean="0"/>
              <a:t>Tend to Vanish when pervade all manifestations of a given shape</a:t>
            </a:r>
          </a:p>
          <a:p>
            <a:pPr lvl="1"/>
            <a:r>
              <a:rPr lang="en-US" dirty="0" smtClean="0"/>
              <a:t>Dynamic Composition</a:t>
            </a:r>
          </a:p>
          <a:p>
            <a:pPr lvl="2"/>
            <a:r>
              <a:rPr lang="en-US" dirty="0" smtClean="0"/>
              <a:t>Element &lt;-&gt; Whole</a:t>
            </a:r>
            <a:endParaRPr lang="en-US" dirty="0"/>
          </a:p>
          <a:p>
            <a:pPr lvl="1"/>
            <a:endParaRPr lang="en-US" dirty="0"/>
          </a:p>
          <a:p>
            <a:pPr lvl="1"/>
            <a:endParaRPr lang="en-US" dirty="0" smtClean="0"/>
          </a:p>
          <a:p>
            <a:pPr lvl="1"/>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224006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1279864" y="1825625"/>
            <a:ext cx="4298272" cy="4351338"/>
          </a:xfrm>
          <a:prstGeom prst="rect">
            <a:avLst/>
          </a:prstGeom>
        </p:spPr>
      </p:pic>
      <p:sp>
        <p:nvSpPr>
          <p:cNvPr id="4" name="Content Placeholder 3"/>
          <p:cNvSpPr>
            <a:spLocks noGrp="1"/>
          </p:cNvSpPr>
          <p:nvPr>
            <p:ph sz="half" idx="2"/>
          </p:nvPr>
        </p:nvSpPr>
        <p:spPr/>
        <p:txBody>
          <a:bodyPr/>
          <a:lstStyle/>
          <a:p>
            <a:pPr lvl="1"/>
            <a:r>
              <a:rPr lang="en-US" dirty="0"/>
              <a:t>How Does Dynamics Come About?</a:t>
            </a:r>
          </a:p>
          <a:p>
            <a:pPr lvl="2"/>
            <a:r>
              <a:rPr lang="en-US" dirty="0"/>
              <a:t>Resistance of Stimuli </a:t>
            </a:r>
            <a:endParaRPr lang="en-US" dirty="0" smtClean="0"/>
          </a:p>
          <a:p>
            <a:pPr lvl="2"/>
            <a:r>
              <a:rPr lang="en-US" dirty="0" smtClean="0"/>
              <a:t>Gamma Motion </a:t>
            </a:r>
            <a:endParaRPr lang="en-US" dirty="0"/>
          </a:p>
          <a:p>
            <a:endParaRPr lang="en-US" dirty="0"/>
          </a:p>
        </p:txBody>
      </p:sp>
      <p:sp>
        <p:nvSpPr>
          <p:cNvPr id="6"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1352395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Papers &amp; Review</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i="1" dirty="0" smtClean="0">
                <a:hlinkClick r:id="rId3" action="ppaction://hlinkfile"/>
              </a:rPr>
              <a:t>1) Spatial </a:t>
            </a:r>
            <a:r>
              <a:rPr lang="en-US" i="1" dirty="0">
                <a:hlinkClick r:id="rId3" action="ppaction://hlinkfile"/>
              </a:rPr>
              <a:t>balance of color triads in the abstract art of Piet </a:t>
            </a:r>
            <a:r>
              <a:rPr lang="en-US" i="1" dirty="0" smtClean="0">
                <a:hlinkClick r:id="rId3" action="ppaction://hlinkfile"/>
              </a:rPr>
              <a:t>Mondrian</a:t>
            </a:r>
            <a:endParaRPr lang="en-US" i="1" dirty="0" smtClean="0"/>
          </a:p>
          <a:p>
            <a:pPr lvl="1"/>
            <a:r>
              <a:rPr lang="en-US" i="1" dirty="0" smtClean="0">
                <a:hlinkClick r:id="rId4" action="ppaction://hlinkfile"/>
              </a:rPr>
              <a:t>2) THE </a:t>
            </a:r>
            <a:r>
              <a:rPr lang="en-US" i="1" dirty="0">
                <a:hlinkClick r:id="rId4" action="ppaction://hlinkfile"/>
              </a:rPr>
              <a:t>COLORIMETRIC BARYCENTER OF PAINTINGS</a:t>
            </a:r>
            <a:endParaRPr lang="en-US" i="1" dirty="0" smtClean="0"/>
          </a:p>
          <a:p>
            <a:r>
              <a:rPr lang="en-US" dirty="0" smtClean="0"/>
              <a:t>Eye Movement</a:t>
            </a:r>
          </a:p>
          <a:p>
            <a:pPr lvl="1"/>
            <a:r>
              <a:rPr lang="en-US" i="1" dirty="0" smtClean="0">
                <a:hlinkClick r:id="rId5" action="ppaction://hlinkfile"/>
              </a:rPr>
              <a:t>3) Visual </a:t>
            </a:r>
            <a:r>
              <a:rPr lang="en-US" i="1" dirty="0">
                <a:hlinkClick r:id="rId5" action="ppaction://hlinkfile"/>
              </a:rPr>
              <a:t>interest in pictorial art during an aesthetic </a:t>
            </a:r>
            <a:r>
              <a:rPr lang="en-US" i="1" dirty="0" smtClean="0">
                <a:hlinkClick r:id="rId5" action="ppaction://hlinkfile"/>
              </a:rPr>
              <a:t>experience</a:t>
            </a:r>
            <a:endParaRPr lang="en-US" i="1"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r>
              <a:rPr lang="en-US" dirty="0" smtClean="0">
                <a:hlinkClick r:id="rId3" action="ppaction://hlinkfile"/>
              </a:rPr>
              <a:t>Link</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72903</TotalTime>
  <Words>14366</Words>
  <Application>Microsoft Office PowerPoint</Application>
  <PresentationFormat>Widescreen</PresentationFormat>
  <Paragraphs>1469</Paragraphs>
  <Slides>33</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Paul J. Locher – Papers &amp; Review</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1076</cp:revision>
  <dcterms:created xsi:type="dcterms:W3CDTF">2015-11-06T01:38:25Z</dcterms:created>
  <dcterms:modified xsi:type="dcterms:W3CDTF">2015-12-30T09:37:29Z</dcterms:modified>
</cp:coreProperties>
</file>