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93" r:id="rId17"/>
    <p:sldId id="286" r:id="rId18"/>
    <p:sldId id="287" r:id="rId19"/>
    <p:sldId id="266" r:id="rId20"/>
    <p:sldId id="267" r:id="rId21"/>
    <p:sldId id="268" r:id="rId22"/>
    <p:sldId id="283" r:id="rId23"/>
    <p:sldId id="284" r:id="rId24"/>
    <p:sldId id="282" r:id="rId25"/>
    <p:sldId id="269" r:id="rId26"/>
    <p:sldId id="288" r:id="rId27"/>
    <p:sldId id="289" r:id="rId28"/>
    <p:sldId id="276" r:id="rId29"/>
    <p:sldId id="274" r:id="rId30"/>
    <p:sldId id="275"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93"/>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44" d="100"/>
          <a:sy n="44" d="100"/>
        </p:scale>
        <p:origin x="1536" y="30"/>
      </p:cViewPr>
      <p:guideLst/>
    </p:cSldViewPr>
  </p:slideViewPr>
  <p:notesTextViewPr>
    <p:cViewPr>
      <p:scale>
        <a:sx n="1" d="1"/>
        <a:sy n="1" d="1"/>
      </p:scale>
      <p:origin x="0" y="-2170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12/29/2015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a:t>
            </a:r>
            <a:r>
              <a:rPr lang="en-US" b="1" dirty="0" smtClean="0"/>
              <a:t>factors</a:t>
            </a:r>
            <a:r>
              <a:rPr lang="en-US" dirty="0" smtClean="0"/>
              <a:t> that </a:t>
            </a:r>
            <a:r>
              <a:rPr lang="en-US" b="1" dirty="0" smtClean="0"/>
              <a:t>produce dependence</a:t>
            </a:r>
            <a:r>
              <a:rPr lang="en-US" dirty="0" smtClean="0"/>
              <a:t>. [P198]</a:t>
            </a:r>
          </a:p>
          <a:p>
            <a:r>
              <a:rPr lang="en-US" b="1"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b="1" dirty="0" smtClean="0"/>
              <a:t>Variability</a:t>
            </a:r>
            <a:r>
              <a:rPr lang="en-US" dirty="0" smtClean="0"/>
              <a:t> is another. (one object changes in shape and size and the other remains constant)</a:t>
            </a:r>
          </a:p>
          <a:p>
            <a:r>
              <a:rPr lang="en-US" b="1" dirty="0" smtClean="0"/>
              <a:t>Size</a:t>
            </a:r>
            <a:r>
              <a:rPr lang="en-US" dirty="0" smtClean="0"/>
              <a:t> difference is effective in the case of contiguous objects (when two objects lie close to each other, either laterally or in superposition, the smaller object will assume the motion.)</a:t>
            </a:r>
          </a:p>
          <a:p>
            <a:r>
              <a:rPr lang="en-US" b="1" dirty="0" smtClean="0"/>
              <a:t>Intensity</a:t>
            </a:r>
            <a:r>
              <a:rPr lang="en-US" dirty="0" smtClean="0"/>
              <a:t> also plays a role. (the dimmer object is seen as dependent on the brighter, the dimmer one moves when displacement occurs and the brighter one remains still.)</a:t>
            </a:r>
          </a:p>
          <a:p>
            <a:r>
              <a:rPr lang="en-US" b="1" dirty="0" smtClean="0"/>
              <a:t>The observer </a:t>
            </a:r>
            <a:r>
              <a:rPr lang="en-US" dirty="0" smtClean="0"/>
              <a:t>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r>
              <a:rPr lang="en-US" sz="1200" kern="1200" dirty="0" smtClean="0">
                <a:solidFill>
                  <a:schemeClr val="tx1"/>
                </a:solidFill>
                <a:effectLst/>
                <a:latin typeface="+mn-lt"/>
                <a:ea typeface="+mn-ea"/>
                <a:cs typeface="+mn-cs"/>
              </a:rPr>
              <a:t>This effect of </a:t>
            </a:r>
            <a:r>
              <a:rPr lang="en-US" sz="1200" kern="1200" dirty="0" err="1" smtClean="0">
                <a:solidFill>
                  <a:schemeClr val="tx1"/>
                </a:solidFill>
                <a:effectLst/>
                <a:latin typeface="+mn-lt"/>
                <a:ea typeface="+mn-ea"/>
                <a:cs typeface="+mn-cs"/>
              </a:rPr>
              <a:t>movimento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frenato</a:t>
            </a:r>
            <a:r>
              <a:rPr lang="en-US" sz="1200" kern="1200" dirty="0" smtClean="0">
                <a:solidFill>
                  <a:schemeClr val="tx1"/>
                </a:solidFill>
                <a:effectLst/>
                <a:latin typeface="+mn-lt"/>
                <a:ea typeface="+mn-ea"/>
                <a:cs typeface="+mn-cs"/>
              </a:rPr>
              <a:t> has been investigated by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Franco </a:t>
            </a:r>
            <a:r>
              <a:rPr lang="en-US" sz="1200" kern="1200" dirty="0" err="1" smtClean="0">
                <a:solidFill>
                  <a:schemeClr val="tx1"/>
                </a:solidFill>
                <a:effectLst/>
                <a:latin typeface="+mn-lt"/>
                <a:ea typeface="+mn-ea"/>
                <a:cs typeface="+mn-cs"/>
              </a:rPr>
              <a:t>Minguzzi</a:t>
            </a:r>
            <a:r>
              <a:rPr lang="en-US" sz="1200" kern="1200" dirty="0" smtClean="0">
                <a:solidFill>
                  <a:schemeClr val="tx1"/>
                </a:solidFill>
                <a:effectLst/>
                <a:latin typeface="+mn-lt"/>
                <a:ea typeface="+mn-ea"/>
                <a:cs typeface="+mn-cs"/>
              </a:rPr>
              <a:t>, who had a black disk travel across a field, half of which was white, the other gray. </a:t>
            </a:r>
          </a:p>
          <a:p>
            <a:r>
              <a:rPr lang="en-US" sz="1200" kern="1200" dirty="0" smtClean="0">
                <a:solidFill>
                  <a:schemeClr val="tx1"/>
                </a:solidFill>
                <a:effectLst/>
                <a:latin typeface="+mn-lt"/>
                <a:ea typeface="+mn-ea"/>
                <a:cs typeface="+mn-cs"/>
              </a:rPr>
              <a:t>Speeding up was more compellingly attributed to the initiative of the object than slowing down.</a:t>
            </a:r>
          </a:p>
          <a:p>
            <a:endParaRPr lang="en-US" dirty="0" smtClean="0"/>
          </a:p>
          <a:p>
            <a:r>
              <a:rPr lang="en-US" sz="1200" kern="1200" dirty="0" smtClean="0">
                <a:solidFill>
                  <a:schemeClr val="tx1"/>
                </a:solidFill>
                <a:effectLst/>
                <a:latin typeface="+mn-lt"/>
                <a:ea typeface="+mn-ea"/>
                <a:cs typeface="+mn-cs"/>
              </a:rPr>
              <a:t>Visual speed also depends on the</a:t>
            </a:r>
            <a:r>
              <a:rPr lang="en-US" sz="1200" b="1" kern="1200" dirty="0" smtClean="0">
                <a:solidFill>
                  <a:schemeClr val="tx1"/>
                </a:solidFill>
                <a:effectLst/>
                <a:latin typeface="+mn-lt"/>
                <a:ea typeface="+mn-ea"/>
                <a:cs typeface="+mn-cs"/>
              </a:rPr>
              <a:t> size </a:t>
            </a:r>
            <a:r>
              <a:rPr lang="en-US" sz="1200" kern="1200" dirty="0" smtClean="0">
                <a:solidFill>
                  <a:schemeClr val="tx1"/>
                </a:solidFill>
                <a:effectLst/>
                <a:latin typeface="+mn-lt"/>
                <a:ea typeface="+mn-ea"/>
                <a:cs typeface="+mn-cs"/>
              </a:rPr>
              <a:t>of the object. Large objects seem to move more slowly than small ones. A smaller surrounding field makes for faster motion. J. F. Brown had rows of figures move through rectangular frames. When the size of the frame as well as that of the figures was doubled, velocity seemed reduced by one half. </a:t>
            </a:r>
            <a:r>
              <a:rPr lang="en-US" sz="1200" b="1" kern="1200" dirty="0" smtClean="0">
                <a:solidFill>
                  <a:schemeClr val="tx1"/>
                </a:solidFill>
                <a:effectLst/>
                <a:latin typeface="+mn-lt"/>
                <a:ea typeface="+mn-ea"/>
                <a:cs typeface="+mn-cs"/>
              </a:rPr>
              <a:t>In order to appear equal, velocities had to be in exact proportion to the size dimensions. </a:t>
            </a:r>
            <a:r>
              <a:rPr lang="en-US" sz="1200" kern="1200" dirty="0" smtClean="0">
                <a:solidFill>
                  <a:schemeClr val="tx1"/>
                </a:solidFill>
                <a:effectLst/>
                <a:latin typeface="+mn-lt"/>
                <a:ea typeface="+mn-ea"/>
                <a:cs typeface="+mn-cs"/>
              </a:rPr>
              <a:t>This leads us to expect that on a narrow stage, dancers will seem to move faster, and that the larger the human figures or other objects on the movie screen, the slower their movement will seem, if their images move across the observer's retina at an objectively identical speed. </a:t>
            </a:r>
            <a:endParaRPr lang="en-US" dirty="0" smtClean="0"/>
          </a:p>
          <a:p>
            <a:endParaRPr lang="en-US" dirty="0" smtClean="0"/>
          </a:p>
          <a:p>
            <a:endParaRPr lang="en-US" dirty="0" smtClean="0"/>
          </a:p>
          <a:p>
            <a:r>
              <a:rPr lang="en-US" dirty="0" smtClean="0"/>
              <a:t>E) Stroboscopic Movement</a:t>
            </a:r>
          </a:p>
          <a:p>
            <a:endParaRPr lang="en-US" dirty="0" smtClean="0"/>
          </a:p>
          <a:p>
            <a:r>
              <a:rPr lang="en-US" dirty="0" smtClean="0"/>
              <a:t>All motion perception is basically stroboscopic. </a:t>
            </a:r>
          </a:p>
          <a:p>
            <a:endParaRPr lang="en-US" dirty="0" smtClean="0"/>
          </a:p>
          <a:p>
            <a:r>
              <a:rPr lang="en-US" sz="1200" kern="1200" dirty="0" smtClean="0">
                <a:solidFill>
                  <a:schemeClr val="tx1"/>
                </a:solidFill>
                <a:effectLst/>
                <a:latin typeface="+mn-lt"/>
                <a:ea typeface="+mn-ea"/>
                <a:cs typeface="+mn-cs"/>
              </a:rPr>
              <a:t>The pioneering experiments on stroboscopic movement were done by </a:t>
            </a:r>
            <a:r>
              <a:rPr lang="en-US" sz="1200" b="1" kern="1200" dirty="0" smtClean="0">
                <a:solidFill>
                  <a:schemeClr val="tx1"/>
                </a:solidFill>
                <a:effectLst/>
                <a:latin typeface="+mn-lt"/>
                <a:ea typeface="+mn-ea"/>
                <a:cs typeface="+mn-cs"/>
              </a:rPr>
              <a:t>Max Wertheimer</a:t>
            </a:r>
            <a:r>
              <a:rPr lang="en-US" sz="1200" kern="1200" dirty="0" smtClean="0">
                <a:solidFill>
                  <a:schemeClr val="tx1"/>
                </a:solidFill>
                <a:effectLst/>
                <a:latin typeface="+mn-lt"/>
                <a:ea typeface="+mn-ea"/>
                <a:cs typeface="+mn-cs"/>
              </a:rPr>
              <a:t>.</a:t>
            </a:r>
          </a:p>
          <a:p>
            <a:r>
              <a:rPr lang="en-US" dirty="0" smtClean="0"/>
              <a:t>United as a flow: similarity of location / role; the principle of consistent shape; "tunnel effect“; other familiar principles.</a:t>
            </a:r>
          </a:p>
          <a:p>
            <a:r>
              <a:rPr lang="en-US" dirty="0" smtClean="0"/>
              <a:t>An object in motion is the more likely to preserve its </a:t>
            </a:r>
            <a:r>
              <a:rPr lang="en-US" b="1" dirty="0" smtClean="0"/>
              <a:t>identity</a:t>
            </a:r>
            <a:r>
              <a:rPr lang="en-US" dirty="0" smtClean="0"/>
              <a:t> the less it changes in size, shape, brightness, color, or speed. </a:t>
            </a:r>
          </a:p>
          <a:p>
            <a:r>
              <a:rPr lang="en-US" dirty="0" smtClean="0"/>
              <a:t>As usual, in any particular instance these factors will either reinforce or counteract one another, and the result will depend on their </a:t>
            </a:r>
            <a:r>
              <a:rPr lang="en-US" b="1" dirty="0" smtClean="0"/>
              <a:t>relative strength</a:t>
            </a:r>
            <a:r>
              <a:rPr lang="en-US" dirty="0" smtClean="0"/>
              <a:t>. </a:t>
            </a:r>
          </a:p>
          <a:p>
            <a:endParaRPr lang="en-US" dirty="0" smtClean="0"/>
          </a:p>
          <a:p>
            <a:r>
              <a:rPr lang="en-US" dirty="0" smtClean="0"/>
              <a:t>The interaction of </a:t>
            </a:r>
            <a:r>
              <a:rPr lang="en-US" b="1" dirty="0" smtClean="0"/>
              <a:t>shape and motion </a:t>
            </a:r>
            <a:r>
              <a:rPr lang="en-US" dirty="0" smtClean="0"/>
              <a:t>has been investigated by </a:t>
            </a:r>
            <a:r>
              <a:rPr lang="en-US" b="1" dirty="0" smtClean="0"/>
              <a:t>W. Metzger</a:t>
            </a:r>
            <a:r>
              <a:rPr lang="en-US" dirty="0" smtClean="0"/>
              <a:t>, who wished to find out what happens when two or more moving objects cross each other's path (Figure 248a).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was found that the latter version generally prevailed-a result that accords with the principle of grouping by consistent shape. </a:t>
            </a:r>
            <a:endParaRPr lang="en-US" dirty="0" smtClean="0"/>
          </a:p>
          <a:p>
            <a:r>
              <a:rPr lang="en-US" sz="1200" kern="1200" dirty="0" smtClean="0">
                <a:solidFill>
                  <a:schemeClr val="tx1"/>
                </a:solidFill>
                <a:effectLst/>
                <a:latin typeface="+mn-lt"/>
                <a:ea typeface="+mn-ea"/>
                <a:cs typeface="+mn-cs"/>
              </a:rPr>
              <a:t>Among other things, the experiments showed that when the objects move in a strictly symmetrical manner (Figure 248b), the result is less clear-cut.</a:t>
            </a:r>
          </a:p>
          <a:p>
            <a:r>
              <a:rPr lang="en-US" sz="1200" kern="1200" dirty="0" smtClean="0">
                <a:solidFill>
                  <a:schemeClr val="tx1"/>
                </a:solidFill>
                <a:effectLst/>
                <a:latin typeface="+mn-lt"/>
                <a:ea typeface="+mn-ea"/>
                <a:cs typeface="+mn-cs"/>
              </a:rPr>
              <a:t>This indicates that in movement, just as in motionless patterns, </a:t>
            </a:r>
            <a:r>
              <a:rPr lang="en-US" sz="1200" b="1" kern="1200" dirty="0" smtClean="0">
                <a:solidFill>
                  <a:schemeClr val="tx1"/>
                </a:solidFill>
                <a:effectLst/>
                <a:latin typeface="+mn-lt"/>
                <a:ea typeface="+mn-ea"/>
                <a:cs typeface="+mn-cs"/>
              </a:rPr>
              <a:t>symmetry creates a subdivision along its axis</a:t>
            </a:r>
            <a:r>
              <a:rPr lang="en-US" sz="1200" kern="1200" dirty="0" smtClean="0">
                <a:solidFill>
                  <a:schemeClr val="tx1"/>
                </a:solidFill>
                <a:effectLst/>
                <a:latin typeface="+mn-lt"/>
                <a:ea typeface="+mn-ea"/>
                <a:cs typeface="+mn-cs"/>
              </a:rPr>
              <a:t>, which tends to </a:t>
            </a:r>
            <a:r>
              <a:rPr lang="en-US" sz="1200" b="1" kern="1200" dirty="0" smtClean="0">
                <a:solidFill>
                  <a:schemeClr val="tx1"/>
                </a:solidFill>
                <a:effectLst/>
                <a:latin typeface="+mn-lt"/>
                <a:ea typeface="+mn-ea"/>
                <a:cs typeface="+mn-cs"/>
              </a:rPr>
              <a:t>discourage crossings </a:t>
            </a:r>
            <a:r>
              <a:rPr lang="en-US" sz="1200" kern="1200" dirty="0" smtClean="0">
                <a:solidFill>
                  <a:schemeClr val="tx1"/>
                </a:solidFill>
                <a:effectLst/>
                <a:latin typeface="+mn-lt"/>
                <a:ea typeface="+mn-ea"/>
                <a:cs typeface="+mn-cs"/>
              </a:rPr>
              <a:t>even where local consistencies of the path favor it. </a:t>
            </a:r>
          </a:p>
          <a:p>
            <a:endParaRPr lang="en-US" sz="1200" kern="1200" dirty="0" smtClean="0">
              <a:solidFill>
                <a:schemeClr val="tx1"/>
              </a:solidFill>
              <a:effectLst/>
              <a:latin typeface="+mn-lt"/>
              <a:ea typeface="+mn-ea"/>
              <a:cs typeface="+mn-cs"/>
            </a:endParaRPr>
          </a:p>
          <a:p>
            <a:r>
              <a:rPr lang="en-US" dirty="0" smtClean="0"/>
              <a:t>the entire triplet moves : </a:t>
            </a:r>
            <a:r>
              <a:rPr lang="zh-CN" altLang="en-US" dirty="0" smtClean="0"/>
              <a:t>整个模式的移动（平移、旋转 等 </a:t>
            </a:r>
            <a:r>
              <a:rPr lang="en-US" altLang="zh-CN" dirty="0" smtClean="0"/>
              <a:t>P203, 204</a:t>
            </a:r>
            <a:r>
              <a:rPr lang="zh-CN" altLang="en-US" dirty="0" smtClean="0"/>
              <a:t>）</a:t>
            </a:r>
            <a:endParaRPr lang="en-US" dirty="0" smtClean="0"/>
          </a:p>
          <a:p>
            <a:endParaRPr lang="en-US" sz="1200" kern="1200" dirty="0" smtClean="0">
              <a:solidFill>
                <a:schemeClr val="tx1"/>
              </a:solidFill>
              <a:effectLst/>
              <a:latin typeface="+mn-lt"/>
              <a:ea typeface="+mn-ea"/>
              <a:cs typeface="+mn-cs"/>
            </a:endParaRPr>
          </a:p>
          <a:p>
            <a:r>
              <a:rPr lang="en-US" dirty="0" smtClean="0"/>
              <a:t>Stroboscopic movement in vision has a direct parallel in the sequence of tones in music</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 Film Editing</a:t>
            </a:r>
          </a:p>
          <a:p>
            <a:endParaRPr lang="en-US" sz="1200" kern="1200" dirty="0" smtClean="0">
              <a:solidFill>
                <a:schemeClr val="tx1"/>
              </a:solidFill>
              <a:effectLst/>
              <a:latin typeface="+mn-lt"/>
              <a:ea typeface="+mn-ea"/>
              <a:cs typeface="+mn-cs"/>
            </a:endParaRPr>
          </a:p>
          <a:p>
            <a:r>
              <a:rPr lang="en-US" dirty="0" smtClean="0"/>
              <a:t>Visual identity is not problematic as long as an object remains in the same place and does not alter its appearance</a:t>
            </a:r>
          </a:p>
          <a:p>
            <a:r>
              <a:rPr lang="en-US" dirty="0" smtClean="0"/>
              <a:t>Trouble starts when visual conditions suggest identity where none is intended, or vice versa. </a:t>
            </a:r>
          </a:p>
          <a:p>
            <a:r>
              <a:rPr lang="en-US" dirty="0" smtClean="0"/>
              <a:t>The film editor, like the comic strip artist, faces </a:t>
            </a:r>
            <a:r>
              <a:rPr lang="en-US" b="1" dirty="0" smtClean="0"/>
              <a:t>two problems </a:t>
            </a:r>
            <a:r>
              <a:rPr lang="en-US" dirty="0" smtClean="0"/>
              <a:t>in stringing together scenes referring to different points in time and space. He must </a:t>
            </a:r>
            <a:r>
              <a:rPr lang="en-US" b="1" dirty="0" smtClean="0"/>
              <a:t>preserve identity </a:t>
            </a:r>
            <a:r>
              <a:rPr lang="en-US" dirty="0" smtClean="0"/>
              <a:t>across the leaps, and he must make sure that </a:t>
            </a:r>
            <a:r>
              <a:rPr lang="en-US" b="1" dirty="0" smtClean="0"/>
              <a:t>different </a:t>
            </a:r>
            <a:r>
              <a:rPr lang="en-US" dirty="0" smtClean="0"/>
              <a:t>items are seen as different. </a:t>
            </a:r>
          </a:p>
          <a:p>
            <a:r>
              <a:rPr lang="en-US" dirty="0" smtClean="0"/>
              <a:t>other means of identification must come into play to ensure a correct reading. </a:t>
            </a:r>
            <a:endParaRPr lang="en-US" sz="1200" kern="1200" dirty="0" smtClean="0">
              <a:solidFill>
                <a:schemeClr val="tx1"/>
              </a:solidFill>
              <a:effectLst/>
              <a:latin typeface="+mn-lt"/>
              <a:ea typeface="+mn-ea"/>
              <a:cs typeface="+mn-cs"/>
            </a:endParaRPr>
          </a:p>
          <a:p>
            <a:endParaRPr lang="en-US" dirty="0" smtClean="0"/>
          </a:p>
          <a:p>
            <a:r>
              <a:rPr lang="en-US" dirty="0" smtClean="0"/>
              <a:t>G) </a:t>
            </a:r>
            <a:r>
              <a:rPr lang="en-US" sz="1200" b="1" kern="1200" dirty="0" smtClean="0">
                <a:solidFill>
                  <a:schemeClr val="tx1"/>
                </a:solidFill>
                <a:effectLst/>
                <a:latin typeface="+mn-lt"/>
                <a:ea typeface="+mn-ea"/>
                <a:cs typeface="+mn-cs"/>
              </a:rPr>
              <a:t>Visible Motor Forces</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Geometrically, locomotion can be defined as a mere change of location, but for the naive observer, just as for the physicist, displacements are dynamic. The behavior of forces is always the more important part of the story. Artistically it is these forces that give an event visual expression and endow it with life. However, such forces are not visible in and by themselves; they are embodied only in the actions of the objects we see. The conditions that produce these effects require exploration. </a:t>
            </a:r>
          </a:p>
          <a:p>
            <a:endParaRPr lang="en-US" dirty="0" smtClean="0"/>
          </a:p>
          <a:p>
            <a:r>
              <a:rPr lang="en-US" dirty="0" smtClean="0"/>
              <a:t>It is therefore most desirable to observe expressive movement devoid of attached meaning. Good material can be found in </a:t>
            </a:r>
            <a:r>
              <a:rPr lang="en-US" dirty="0" err="1" smtClean="0"/>
              <a:t>nonmimetic</a:t>
            </a:r>
            <a:r>
              <a:rPr lang="en-US" dirty="0" smtClean="0"/>
              <a:t> ("abstract") animation films. Systematic experimentation has been initiated by </a:t>
            </a:r>
            <a:r>
              <a:rPr lang="en-US" b="1" dirty="0" smtClean="0"/>
              <a:t>Albert </a:t>
            </a:r>
            <a:r>
              <a:rPr lang="en-US" b="1" dirty="0" err="1" smtClean="0"/>
              <a:t>Michotte</a:t>
            </a:r>
            <a:r>
              <a:rPr lang="en-US" dirty="0" smtClean="0"/>
              <a:t>, whose work will be described here in some detail. </a:t>
            </a:r>
          </a:p>
          <a:p>
            <a:r>
              <a:rPr lang="en-US" sz="1200" kern="1200" dirty="0" err="1" smtClean="0">
                <a:solidFill>
                  <a:schemeClr val="tx1"/>
                </a:solidFill>
                <a:effectLst/>
                <a:latin typeface="+mn-lt"/>
                <a:ea typeface="+mn-ea"/>
                <a:cs typeface="+mn-cs"/>
              </a:rPr>
              <a:t>Michotte</a:t>
            </a:r>
            <a:r>
              <a:rPr lang="en-US" sz="1200" kern="1200" dirty="0" smtClean="0">
                <a:solidFill>
                  <a:schemeClr val="tx1"/>
                </a:solidFill>
                <a:effectLst/>
                <a:latin typeface="+mn-lt"/>
                <a:ea typeface="+mn-ea"/>
                <a:cs typeface="+mn-cs"/>
              </a:rPr>
              <a:t>, limited by a primitive technique, worked with very simple patterns, mostly with squares moving along straight lines.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of the experiments illustrate the problem of </a:t>
            </a:r>
            <a:r>
              <a:rPr lang="en-US" sz="1200" b="1"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 I mentioned, the unifying power of a consistent motion is such that the moving object is seen as remaining the same even when its shape changes abruptly.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different effect results from the following demonstration …) </a:t>
            </a:r>
          </a:p>
          <a:p>
            <a:r>
              <a:rPr lang="en-US" dirty="0" smtClean="0"/>
              <a:t>Between the extremes of undivided, unitary movement on the one hand and somewhat or completely independent movements on the other, </a:t>
            </a:r>
            <a:r>
              <a:rPr lang="en-US" b="1" dirty="0" smtClean="0"/>
              <a:t>various kinds of interaction</a:t>
            </a:r>
            <a:r>
              <a:rPr lang="en-US" dirty="0" smtClean="0"/>
              <a:t>, which are perceived as causal relations, can occur between the visual objects.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other words, the occurrence appears to involve cause and effect. </a:t>
            </a:r>
          </a:p>
          <a:p>
            <a:endParaRPr lang="en-US" dirty="0" smtClean="0"/>
          </a:p>
          <a:p>
            <a:r>
              <a:rPr lang="en-US" dirty="0" smtClean="0"/>
              <a:t>According to </a:t>
            </a:r>
            <a:r>
              <a:rPr lang="en-US" b="1" dirty="0" smtClean="0"/>
              <a:t>Hume</a:t>
            </a:r>
            <a:r>
              <a:rPr lang="en-US" dirty="0" smtClean="0"/>
              <a:t>'s well-known view, the percept itself contains nothing but a neutral succession of events. Accustomed to the fact that one kind of happening is followed by another, the mind assumes the connection to be necessary and expects it to be made every time. The quality of cause and effect is thus added secondarily to the percept by an association formed over a lifetime. </a:t>
            </a:r>
          </a:p>
          <a:p>
            <a:r>
              <a:rPr lang="en-US" dirty="0" smtClean="0"/>
              <a:t>In opposition to this view, </a:t>
            </a:r>
            <a:r>
              <a:rPr lang="en-US" b="1" dirty="0" err="1" smtClean="0"/>
              <a:t>Michotte</a:t>
            </a:r>
            <a:r>
              <a:rPr lang="en-US" dirty="0" smtClean="0"/>
              <a:t> demonstrates that causality is as much an aspect of the percept itself as the shape, color, and movement of the objects. Whether and to what extent causality is seen depends exclusively upon the perceptual conditions.</a:t>
            </a:r>
          </a:p>
          <a:p>
            <a:r>
              <a:rPr lang="en-US" dirty="0" smtClean="0"/>
              <a:t>Strong causality results even in situations where prac­tical experience must call it absurd-for example, when a wooden ball is seen giving a push to a luminous disk projected on a screen. Causality may also be observed when a familiar situation is turned into its opposite, as in the following experiment. The red square B is moving fairly rapidly toward the right. A, moving even faster, catches up with B. At the moment of their contact, B suddenly slows down considerably and continues its course at the reduced speed. Under these paradoxical conditions, perceived causality is particularly compelling. </a:t>
            </a:r>
          </a:p>
          <a:p>
            <a:endParaRPr lang="en-US" dirty="0" smtClean="0"/>
          </a:p>
          <a:p>
            <a:r>
              <a:rPr lang="en-US" dirty="0" smtClean="0"/>
              <a:t>The kind of causal relation observed in these demonstrations consists in the </a:t>
            </a:r>
            <a:r>
              <a:rPr lang="en-US" b="1" dirty="0" smtClean="0"/>
              <a:t>visible transmission of energy </a:t>
            </a:r>
            <a:r>
              <a:rPr lang="en-US" dirty="0" smtClean="0"/>
              <a:t>from one object to another.</a:t>
            </a:r>
          </a:p>
          <a:p>
            <a:r>
              <a:rPr lang="en-US" dirty="0" smtClean="0"/>
              <a:t>At contact, the force animating the prime mover is seen leaping across to the secondary object, thereby setting it in motion. </a:t>
            </a:r>
          </a:p>
          <a:p>
            <a:r>
              <a:rPr lang="en-US" dirty="0" smtClean="0"/>
              <a:t>This type of causality comes about when the objects are sufficiently distinguished from each other to appear as not identical, and when at the same time the sequence of their activities is sufficiently integrated to appear as one unitary process. A slight interval of rest at the moment of contact will break the continuity of the movement and eliminate the experience of causality. </a:t>
            </a:r>
          </a:p>
          <a:p>
            <a:r>
              <a:rPr lang="en-US" sz="1200" kern="1200" dirty="0" smtClean="0">
                <a:solidFill>
                  <a:schemeClr val="tx1"/>
                </a:solidFill>
                <a:effectLst/>
                <a:latin typeface="+mn-lt"/>
                <a:ea typeface="+mn-ea"/>
                <a:cs typeface="+mn-cs"/>
              </a:rPr>
              <a:t>When the unity of the movement is diminished but sufficient, </a:t>
            </a:r>
            <a:r>
              <a:rPr lang="en-US" sz="1200" b="1" kern="1200" dirty="0" smtClean="0">
                <a:solidFill>
                  <a:schemeClr val="tx1"/>
                </a:solidFill>
                <a:effectLst/>
                <a:latin typeface="+mn-lt"/>
                <a:ea typeface="+mn-ea"/>
                <a:cs typeface="+mn-cs"/>
              </a:rPr>
              <a:t>other forms of causality result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"giving the starting signal"</a:t>
            </a:r>
          </a:p>
          <a:p>
            <a:r>
              <a:rPr lang="en-US" sz="1200" kern="1200" dirty="0" smtClean="0">
                <a:solidFill>
                  <a:schemeClr val="tx1"/>
                </a:solidFill>
                <a:effectLst/>
                <a:latin typeface="+mn-lt"/>
                <a:ea typeface="+mn-ea"/>
                <a:cs typeface="+mn-cs"/>
              </a:rPr>
              <a:t>"A's arrival is the occasion for B's departure."</a:t>
            </a:r>
          </a:p>
          <a:p>
            <a:r>
              <a:rPr lang="en-US" dirty="0" err="1" smtClean="0"/>
              <a:t>Michotte</a:t>
            </a:r>
            <a:r>
              <a:rPr lang="en-US" dirty="0" smtClean="0"/>
              <a:t> explains it by the disproportion between the </a:t>
            </a:r>
            <a:r>
              <a:rPr lang="en-US" b="1" dirty="0" smtClean="0"/>
              <a:t>small antecedent and the big consequence</a:t>
            </a:r>
            <a:r>
              <a:rPr lang="en-US" dirty="0" smtClean="0"/>
              <a:t>. </a:t>
            </a:r>
          </a:p>
          <a:p>
            <a:r>
              <a:rPr lang="en-US" sz="1200" kern="1200" dirty="0" smtClean="0">
                <a:solidFill>
                  <a:schemeClr val="tx1"/>
                </a:solidFill>
                <a:effectLst/>
                <a:latin typeface="+mn-lt"/>
                <a:ea typeface="+mn-ea"/>
                <a:cs typeface="+mn-cs"/>
              </a:rPr>
              <a:t>When an object enters the field at a constant velocity, this is seen as the action of some kind of energy, but in a fairy neutral, inexpressive way.</a:t>
            </a:r>
          </a:p>
          <a:p>
            <a:r>
              <a:rPr lang="en-US" dirty="0" smtClean="0"/>
              <a:t>A different effect is obtained when, as in </a:t>
            </a:r>
            <a:r>
              <a:rPr lang="en-US" dirty="0" err="1" smtClean="0"/>
              <a:t>Michotte's</a:t>
            </a:r>
            <a:r>
              <a:rPr lang="en-US" dirty="0" smtClean="0"/>
              <a:t> basic experiment, A is at rest for a moment before it begins to move toward B. </a:t>
            </a:r>
          </a:p>
          <a:p>
            <a:r>
              <a:rPr lang="en-US" dirty="0" smtClean="0"/>
              <a:t>A is then seen as "taking off," that is, as </a:t>
            </a:r>
            <a:r>
              <a:rPr lang="en-US" b="1" dirty="0" smtClean="0"/>
              <a:t>generating its own motor energy</a:t>
            </a:r>
            <a:r>
              <a:rPr lang="en-US" dirty="0" smtClean="0"/>
              <a:t>. </a:t>
            </a:r>
          </a:p>
          <a:p>
            <a:r>
              <a:rPr lang="en-US" dirty="0" smtClean="0"/>
              <a:t>We could imagine that A might also be seen as being attracted magnetically by B. This, however, does not happen, evidently because B is not explicitly characterized as an object equipped with the kind of energy that would attract others. </a:t>
            </a:r>
          </a:p>
          <a:p>
            <a:endParaRPr lang="en-US" dirty="0" smtClean="0"/>
          </a:p>
          <a:p>
            <a:r>
              <a:rPr lang="en-US" dirty="0" smtClean="0"/>
              <a:t>The essential result of the experiments is that all properties of the objects must be “</a:t>
            </a:r>
            <a:r>
              <a:rPr lang="en-US" b="1" dirty="0" smtClean="0"/>
              <a:t>implicitly defined</a:t>
            </a:r>
            <a:r>
              <a:rPr lang="en-US" dirty="0" smtClean="0"/>
              <a:t>" by what can be seen. The objects convey no properties but the ones </a:t>
            </a:r>
            <a:r>
              <a:rPr lang="en-US" b="1" dirty="0" smtClean="0"/>
              <a:t>revealed perceptually by their behavior</a:t>
            </a:r>
            <a:r>
              <a:rPr lang="en-US" dirty="0" smtClean="0"/>
              <a:t>. </a:t>
            </a:r>
          </a:p>
          <a:p>
            <a:endParaRPr lang="en-US" dirty="0" smtClean="0"/>
          </a:p>
          <a:p>
            <a:r>
              <a:rPr lang="en-US" dirty="0" smtClean="0"/>
              <a:t>the dynamic effect depends not only on the local conditions at the moment of contact, but on the broader context of the total episode. </a:t>
            </a:r>
          </a:p>
          <a:p>
            <a:r>
              <a:rPr lang="en-US" dirty="0" smtClean="0"/>
              <a:t>the inner consistency of two elements will be prevented from making them fuse if the structure of the </a:t>
            </a:r>
            <a:r>
              <a:rPr lang="en-US" b="1" dirty="0" smtClean="0"/>
              <a:t>whole pattern </a:t>
            </a:r>
            <a:r>
              <a:rPr lang="en-US" dirty="0" smtClean="0"/>
              <a:t>separates the </a:t>
            </a:r>
            <a:r>
              <a:rPr lang="en-US" b="1" dirty="0" smtClean="0"/>
              <a:t>elements</a:t>
            </a:r>
            <a:r>
              <a:rPr lang="en-US" dirty="0" smtClean="0"/>
              <a:t> from each other.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 A Scale of Complexity </a:t>
            </a:r>
          </a:p>
          <a:p>
            <a:endParaRPr lang="en-US" dirty="0" smtClean="0"/>
          </a:p>
          <a:p>
            <a:r>
              <a:rPr lang="en-US" dirty="0" smtClean="0"/>
              <a:t>An object is perceived as generating its own motor power when after a period of immobility it suddenly takes off without any v1s1ble outside cause. This effect is greatly heightened when the change from immobility to motion does not occur for the whole object simultaneously but a part of it starts the motion and imparts it to the rest. In that case, the action is seen as generated by an internal change. </a:t>
            </a:r>
          </a:p>
          <a:p>
            <a:endParaRPr lang="en-US" dirty="0" smtClean="0"/>
          </a:p>
          <a:p>
            <a:r>
              <a:rPr lang="en-US" dirty="0" smtClean="0"/>
              <a:t>Are there precise perceptual cri­teria for the distinction between organic and inorganic behavior? </a:t>
            </a:r>
          </a:p>
          <a:p>
            <a:r>
              <a:rPr lang="en-US" dirty="0" smtClean="0"/>
              <a:t>(organic: complex; </a:t>
            </a:r>
            <a:r>
              <a:rPr lang="en-US" sz="1200" kern="1200" dirty="0" smtClean="0">
                <a:solidFill>
                  <a:schemeClr val="tx1"/>
                </a:solidFill>
                <a:effectLst/>
                <a:latin typeface="+mn-lt"/>
                <a:ea typeface="+mn-ea"/>
                <a:cs typeface="+mn-cs"/>
              </a:rPr>
              <a:t>children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Jean Piaget</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criteria for considering something alive and endowed with consciousness: anything involved in some action is considered alive, whether it moves or not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movement makes the difference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bases its distinction on whether the object generates its own movement or is moved from the outside</a:t>
            </a:r>
            <a:r>
              <a:rPr lang="en-US" sz="1200" b="1" kern="1200" dirty="0" smtClean="0">
                <a:solidFill>
                  <a:schemeClr val="tx1"/>
                </a:solidFill>
                <a:effectLst/>
                <a:latin typeface="+mn-lt"/>
                <a:ea typeface="+mn-ea"/>
                <a:cs typeface="+mn-cs"/>
              </a:rPr>
              <a:t> -&gt;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animals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plants</a:t>
            </a:r>
            <a:r>
              <a:rPr lang="en-US" dirty="0" smtClean="0"/>
              <a:t>)</a:t>
            </a:r>
          </a:p>
          <a:p>
            <a:r>
              <a:rPr lang="en-US" dirty="0" smtClean="0"/>
              <a:t>It will be seen that the modern scientist's way of separating the inanimate from the animate and the mindless from the mindful, </a:t>
            </a:r>
            <a:r>
              <a:rPr lang="en-US" b="1" dirty="0" smtClean="0"/>
              <a:t>does not </a:t>
            </a:r>
            <a:r>
              <a:rPr lang="en-US" dirty="0" smtClean="0"/>
              <a:t>hold for spontaneous perception. To repeat, it does not hold for the artist either. </a:t>
            </a:r>
          </a:p>
          <a:p>
            <a:r>
              <a:rPr lang="en-US" sz="1200" kern="1200" dirty="0" smtClean="0">
                <a:solidFill>
                  <a:schemeClr val="tx1"/>
                </a:solidFill>
                <a:effectLst/>
                <a:latin typeface="+mn-lt"/>
                <a:ea typeface="+mn-ea"/>
                <a:cs typeface="+mn-cs"/>
              </a:rPr>
              <a:t>What counts is the level of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 the observed behavior. </a:t>
            </a:r>
            <a:endParaRPr lang="en-US" dirty="0" smtClean="0"/>
          </a:p>
          <a:p>
            <a:r>
              <a:rPr lang="en-US" dirty="0" smtClean="0"/>
              <a:t>First : the difference between what moves and what does not move. </a:t>
            </a:r>
          </a:p>
          <a:p>
            <a:r>
              <a:rPr lang="en-US" dirty="0" smtClean="0"/>
              <a:t>Second</a:t>
            </a:r>
            <a:r>
              <a:rPr lang="en-US" baseline="0" dirty="0" smtClean="0"/>
              <a:t> :</a:t>
            </a:r>
            <a:r>
              <a:rPr lang="en-US" dirty="0" smtClean="0"/>
              <a:t> flexible movement which involves internal change, is at a higher level of complexity than the mere displacement of rigid objects or parts of objects.</a:t>
            </a:r>
          </a:p>
          <a:p>
            <a:r>
              <a:rPr lang="en-US" dirty="0" smtClean="0"/>
              <a:t>Third</a:t>
            </a:r>
            <a:r>
              <a:rPr lang="en-US" baseline="0" dirty="0" smtClean="0"/>
              <a:t> :</a:t>
            </a:r>
            <a:r>
              <a:rPr lang="en-US" dirty="0" smtClean="0"/>
              <a:t> an object that mobilizes its own power and determines its own course is higher than one that is moved and steered-that is, passively submits to being pushed, pulled, repelled, attracted by an external agent.</a:t>
            </a:r>
          </a:p>
          <a:p>
            <a:r>
              <a:rPr lang="en-US" dirty="0" smtClean="0"/>
              <a:t>Fourth: among the "active" objects there is a distinction between those that move merely on an internal impulse and others whose behavior is influenced by external centers of reference. </a:t>
            </a:r>
          </a:p>
          <a:p>
            <a:r>
              <a:rPr lang="en-US" dirty="0" smtClean="0"/>
              <a:t>the behavior pattern of the observed forces is more complex when it involves an </a:t>
            </a:r>
            <a:r>
              <a:rPr lang="en-US" b="1" dirty="0" smtClean="0"/>
              <a:t>interplay</a:t>
            </a:r>
            <a:r>
              <a:rPr lang="en-US" dirty="0" smtClean="0"/>
              <a:t> between the object and its environment. </a:t>
            </a:r>
          </a:p>
          <a:p>
            <a:endParaRPr lang="en-US" dirty="0" smtClean="0"/>
          </a:p>
          <a:p>
            <a:r>
              <a:rPr lang="en-US" dirty="0" smtClean="0"/>
              <a:t>on the other hand, the obtuse "blindness" of the lower level may be found in a sophisticated dreamer, who pursues his path without regard for events around him. </a:t>
            </a:r>
          </a:p>
          <a:p>
            <a:endParaRPr lang="en-US" dirty="0" smtClean="0"/>
          </a:p>
          <a:p>
            <a:r>
              <a:rPr lang="en-US" dirty="0" smtClean="0"/>
              <a:t>When an object moves along a complex path at varying speed it seems to be controlled by correspondingly complex forces. </a:t>
            </a:r>
          </a:p>
          <a:p>
            <a:endParaRPr lang="en-US" dirty="0" smtClean="0"/>
          </a:p>
          <a:p>
            <a:r>
              <a:rPr lang="en-US" dirty="0" smtClean="0"/>
              <a:t>At an even more complex level, we may observe </a:t>
            </a:r>
            <a:r>
              <a:rPr lang="en-US" b="1" dirty="0" smtClean="0"/>
              <a:t>"feedback" </a:t>
            </a:r>
            <a:r>
              <a:rPr lang="en-US" dirty="0" smtClean="0"/>
              <a:t>effects of what happened before upon what happens after. </a:t>
            </a:r>
          </a:p>
          <a:p>
            <a:r>
              <a:rPr lang="en-US" dirty="0" smtClean="0"/>
              <a:t>It was found that the observers spontaneously endowed the geometric figures, </a:t>
            </a:r>
            <a:r>
              <a:rPr lang="en-US" b="1" dirty="0" smtClean="0"/>
              <a:t>on the basis of their motions</a:t>
            </a:r>
            <a:r>
              <a:rPr lang="en-US" dirty="0" smtClean="0"/>
              <a:t>, with "</a:t>
            </a:r>
            <a:r>
              <a:rPr lang="en-US" b="1" dirty="0" smtClean="0"/>
              <a:t>human</a:t>
            </a:r>
            <a:r>
              <a:rPr lang="en-US" dirty="0" smtClean="0"/>
              <a:t>" properties. </a:t>
            </a:r>
          </a:p>
          <a:p>
            <a:r>
              <a:rPr lang="en-US" dirty="0" smtClean="0"/>
              <a:t>The more </a:t>
            </a:r>
            <a:r>
              <a:rPr lang="en-US" b="1" dirty="0" smtClean="0"/>
              <a:t>complex</a:t>
            </a:r>
            <a:r>
              <a:rPr lang="en-US" dirty="0" smtClean="0"/>
              <a:t> the pattern of forces that manifests itself in motor behavior, the more "</a:t>
            </a:r>
            <a:r>
              <a:rPr lang="en-US" b="1" dirty="0" smtClean="0"/>
              <a:t>human</a:t>
            </a:r>
            <a:r>
              <a:rPr lang="en-US" dirty="0" smtClean="0"/>
              <a:t>" the performance looks. But we </a:t>
            </a:r>
            <a:r>
              <a:rPr lang="en-US" b="1" dirty="0" smtClean="0"/>
              <a:t>cannot indicate a particular level of complexity at which behavior begins to look human, animate, conscious</a:t>
            </a:r>
            <a:r>
              <a:rPr lang="en-US" dirty="0" smtClean="0"/>
              <a:t>. Human behavior is often strikingly mechanical. </a:t>
            </a:r>
          </a:p>
          <a:p>
            <a:endParaRPr lang="en-US" dirty="0" smtClean="0"/>
          </a:p>
          <a:p>
            <a:r>
              <a:rPr lang="en-US" dirty="0" smtClean="0"/>
              <a:t>These considerations hold also for shape. Some artists-for example, the cubists-have given the human figure the angularity of inorganic objects, whereas Van Gogh represented trees and even hills and clouds by means of flexible, humanizing curves. In the work of Picasso or Henry Moore we find the whole range of complexity, from rigid cubes to subtly inflected curves of high order. </a:t>
            </a:r>
          </a:p>
          <a:p>
            <a:endParaRPr lang="en-US" dirty="0" smtClean="0"/>
          </a:p>
          <a:p>
            <a:endParaRPr lang="en-US" dirty="0" smtClean="0"/>
          </a:p>
          <a:p>
            <a:endParaRPr lang="en-US" dirty="0" smtClean="0"/>
          </a:p>
          <a:p>
            <a:r>
              <a:rPr lang="en-US" b="1" dirty="0" smtClean="0"/>
              <a:t>Dynamics</a:t>
            </a:r>
          </a:p>
          <a:p>
            <a:endParaRPr lang="en-US" dirty="0" smtClean="0"/>
          </a:p>
          <a:p>
            <a:r>
              <a:rPr lang="en-US" dirty="0" smtClean="0"/>
              <a:t>what makes a visual object or event look the way it looks</a:t>
            </a:r>
            <a:r>
              <a:rPr lang="zh-CN" altLang="en-US" baseline="0" dirty="0" smtClean="0"/>
              <a:t> </a:t>
            </a:r>
            <a:r>
              <a:rPr lang="en-US" altLang="zh-CN" baseline="0" dirty="0" smtClean="0"/>
              <a:t>: </a:t>
            </a:r>
            <a:r>
              <a:rPr lang="en-US" b="1" dirty="0" smtClean="0"/>
              <a:t>the principle of simplicity</a:t>
            </a:r>
            <a:r>
              <a:rPr lang="en-US" b="1" baseline="0" dirty="0" smtClean="0"/>
              <a:t> </a:t>
            </a:r>
            <a:r>
              <a:rPr lang="en-US" baseline="0" dirty="0" smtClean="0"/>
              <a:t>(</a:t>
            </a:r>
            <a:r>
              <a:rPr lang="en-US" dirty="0" smtClean="0"/>
              <a:t>a basic guideline of gestalt psychology, holds that any visual pattern will tend toward the simplest configuration available to the sense of sight under the given circumstances).</a:t>
            </a:r>
          </a:p>
          <a:p>
            <a:r>
              <a:rPr lang="en-US" dirty="0" smtClean="0"/>
              <a:t>It has explained to us why certain shapes or colors fuse into units or come apart, why some things look flat while others have volume and depth; it has enabled us to understand the rationale of completeness and incompleteness, whole and part, solidity and transparency, motion and standstill. If one basic principle elucidates so many different phenomena, we owe it gratitude. However, at this point it is necessary to acknowledge that the tendency toward simplicity alone cannot do justice to what we see; it leads to </a:t>
            </a:r>
            <a:r>
              <a:rPr lang="en-US" b="1" dirty="0" smtClean="0"/>
              <a:t>one-sided descriptions </a:t>
            </a:r>
            <a:r>
              <a:rPr lang="en-US" dirty="0" smtClean="0"/>
              <a:t>unless it is counterbalanced by a second, equally influential principle.</a:t>
            </a:r>
          </a:p>
          <a:p>
            <a:endParaRPr lang="en-US" dirty="0" smtClean="0"/>
          </a:p>
          <a:p>
            <a:pPr marL="0" indent="0">
              <a:buNone/>
            </a:pPr>
            <a:r>
              <a:rPr lang="en-US" b="1" dirty="0" smtClean="0"/>
              <a:t>A) Simplicity Is Not Enough </a:t>
            </a:r>
          </a:p>
          <a:p>
            <a:endParaRPr lang="en-US" dirty="0" smtClean="0"/>
          </a:p>
          <a:p>
            <a:r>
              <a:rPr lang="en-US" sz="1200" kern="1200" dirty="0" smtClean="0">
                <a:solidFill>
                  <a:schemeClr val="tx1"/>
                </a:solidFill>
                <a:effectLst/>
                <a:latin typeface="+mn-lt"/>
                <a:ea typeface="+mn-ea"/>
                <a:cs typeface="+mn-cs"/>
              </a:rPr>
              <a:t>"minimal art.“ / </a:t>
            </a:r>
            <a:r>
              <a:rPr lang="en-US" dirty="0" smtClean="0"/>
              <a:t>needed to soothe the eyes of a generation that had gotten lost in complexity and disorder / </a:t>
            </a:r>
          </a:p>
          <a:p>
            <a:r>
              <a:rPr lang="en-US" sz="1200" kern="1200" dirty="0" smtClean="0">
                <a:solidFill>
                  <a:schemeClr val="tx1"/>
                </a:solidFill>
                <a:effectLst/>
                <a:latin typeface="+mn-lt"/>
                <a:ea typeface="+mn-ea"/>
                <a:cs typeface="+mn-cs"/>
              </a:rPr>
              <a:t>The lesson has been most useful, if only because a tradition of classicist aesthetics had taught us to describe and evaluate artistic form in terms of harmony and equilibrium alone</a:t>
            </a:r>
            <a:endParaRPr lang="en-US" dirty="0" smtClean="0"/>
          </a:p>
          <a:p>
            <a:r>
              <a:rPr lang="en-US" dirty="0" smtClean="0"/>
              <a:t>The analysis of balance and unity, though indispensable, avoids the question without which any visual statement remains incomprehensible: What is it that is being balanced and unified ? This question cannot be answered by reference to subject matter alone. It refers first of all to the form we see. </a:t>
            </a:r>
          </a:p>
          <a:p>
            <a:endParaRPr lang="en-US" dirty="0" smtClean="0"/>
          </a:p>
          <a:p>
            <a:r>
              <a:rPr lang="en-US" dirty="0" smtClean="0"/>
              <a:t>At the same time, the tendency toward simplicity is constantly at work. It creates the most harmonious and unified organization available for the give n constellation of forces, thereby ensuring the best possible functioning both within the mind and body and in their relation to the social and physical environment. </a:t>
            </a:r>
          </a:p>
          <a:p>
            <a:endParaRPr lang="en-US" dirty="0" smtClean="0"/>
          </a:p>
          <a:p>
            <a:r>
              <a:rPr lang="en-US" sz="1200" kern="1200" dirty="0" smtClean="0">
                <a:solidFill>
                  <a:schemeClr val="tx1"/>
                </a:solidFill>
                <a:effectLst/>
                <a:latin typeface="+mn-lt"/>
                <a:ea typeface="+mn-ea"/>
                <a:cs typeface="+mn-cs"/>
              </a:rPr>
              <a:t>as the eye is directed toward an object, the optical projection of that object imposes itself upon the field of vision as a constraint, a structural theme.</a:t>
            </a:r>
          </a:p>
          <a:p>
            <a:r>
              <a:rPr lang="en-US" sz="1200" kern="1200" dirty="0" smtClean="0">
                <a:solidFill>
                  <a:schemeClr val="tx1"/>
                </a:solidFill>
                <a:effectLst/>
                <a:latin typeface="+mn-lt"/>
                <a:ea typeface="+mn-ea"/>
                <a:cs typeface="+mn-cs"/>
              </a:rPr>
              <a:t>If this stimulus pattern offers some leeway, the forces inherent in the visual field will organize or even modify it to give it as much simplicity as attainable.</a:t>
            </a:r>
          </a:p>
          <a:p>
            <a:r>
              <a:rPr lang="en-US" sz="1200" kern="1200" dirty="0" smtClean="0">
                <a:solidFill>
                  <a:schemeClr val="tx1"/>
                </a:solidFill>
                <a:effectLst/>
                <a:latin typeface="+mn-lt"/>
                <a:ea typeface="+mn-ea"/>
                <a:cs typeface="+mn-cs"/>
              </a:rPr>
              <a:t>Here again, an interplay between tensio</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heightening and tension-reducing tendencies is at work. </a:t>
            </a:r>
          </a:p>
          <a:p>
            <a:r>
              <a:rPr lang="en-US" sz="1200" kern="1200" dirty="0" smtClean="0">
                <a:solidFill>
                  <a:schemeClr val="tx1"/>
                </a:solidFill>
                <a:effectLst/>
                <a:latin typeface="+mn-lt"/>
                <a:ea typeface="+mn-ea"/>
                <a:cs typeface="+mn-cs"/>
              </a:rPr>
              <a:t>The result of this highly dynamic process is the visual object as we see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same </a:t>
            </a:r>
            <a:r>
              <a:rPr lang="en-US" sz="1200" b="1" kern="1200" dirty="0" smtClean="0">
                <a:solidFill>
                  <a:schemeClr val="tx1"/>
                </a:solidFill>
                <a:effectLst/>
                <a:latin typeface="+mn-lt"/>
                <a:ea typeface="+mn-ea"/>
                <a:cs typeface="+mn-cs"/>
              </a:rPr>
              <a:t>twofold dynamics </a:t>
            </a:r>
            <a:r>
              <a:rPr lang="en-US" sz="1200" kern="1200" dirty="0" smtClean="0">
                <a:solidFill>
                  <a:schemeClr val="tx1"/>
                </a:solidFill>
                <a:effectLst/>
                <a:latin typeface="+mn-lt"/>
                <a:ea typeface="+mn-ea"/>
                <a:cs typeface="+mn-cs"/>
              </a:rPr>
              <a:t>is reflected in every work of visual design.</a:t>
            </a:r>
          </a:p>
          <a:p>
            <a:r>
              <a:rPr lang="en-US" sz="1200" kern="1200" dirty="0" smtClean="0">
                <a:solidFill>
                  <a:schemeClr val="tx1"/>
                </a:solidFill>
                <a:effectLst/>
                <a:latin typeface="+mn-lt"/>
                <a:ea typeface="+mn-ea"/>
                <a:cs typeface="+mn-cs"/>
              </a:rPr>
              <a:t>One could try to assign every particular style of art its place on a scale leading from a minimum to a maximum of visual tension. In elementary perceptual situations, we saw these varying ratios of tension-reduction and tension-heightening at work when we discussed the phenomena of visual leveling and sharpening. </a:t>
            </a:r>
          </a:p>
          <a:p>
            <a:endParaRPr lang="en-US" dirty="0" smtClean="0"/>
          </a:p>
          <a:p>
            <a:r>
              <a:rPr lang="en-US" b="1" dirty="0" smtClean="0"/>
              <a:t>B) Dynamics and Its Traditional Interpretations</a:t>
            </a:r>
          </a:p>
          <a:p>
            <a:endParaRPr lang="en-US" dirty="0" smtClean="0"/>
          </a:p>
          <a:p>
            <a:r>
              <a:rPr lang="en-US" dirty="0" smtClean="0"/>
              <a:t>It turns out that every visual object is an eminently dynamic affair. This fact, fundamental to all perception, is easily overlooked when we adhere to the common practice of describing sensory phenomena by purely metric properties. </a:t>
            </a:r>
          </a:p>
          <a:p>
            <a:endParaRPr lang="en-US" dirty="0" smtClean="0"/>
          </a:p>
          <a:p>
            <a:r>
              <a:rPr lang="en-US" dirty="0" smtClean="0"/>
              <a:t>These dynamic properties, inherent in everything our eyes perceive, are so fundamental that we can say: Visual perception consists in the experiencing of visual forces. </a:t>
            </a:r>
          </a:p>
          <a:p>
            <a:endParaRPr lang="en-US" dirty="0" smtClean="0"/>
          </a:p>
          <a:p>
            <a:r>
              <a:rPr lang="en-US" dirty="0" smtClean="0"/>
              <a:t>It is natural enough that the term "movement" or "motion" has been used consistently to describe visual dynamics.  ("moves perpetually in its stillness."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nothing moves physically, what precisely is the nature of the visual phenomenon thus described?</a:t>
            </a:r>
            <a:endParaRPr lang="en-US" dirty="0" smtClean="0"/>
          </a:p>
          <a:p>
            <a:endParaRPr lang="en-US" dirty="0" smtClean="0"/>
          </a:p>
          <a:p>
            <a:r>
              <a:rPr lang="en-US" b="1" dirty="0" smtClean="0"/>
              <a:t>theory 1 : </a:t>
            </a:r>
          </a:p>
          <a:p>
            <a:r>
              <a:rPr lang="en-US" dirty="0" smtClean="0"/>
              <a:t>asserting that in such cases the observer is under the illusion that actual locomotion is taking place, or, more subtly but less clearly, that the image feels as though it were in motion-perhaps because the viewer generates within his own body appropriate kinesthetic reactions. </a:t>
            </a:r>
          </a:p>
          <a:p>
            <a:r>
              <a:rPr lang="en-US" dirty="0" smtClean="0"/>
              <a:t>The assumption underlying the theory is that the image, issuing as it does from an immobile physical object, cannot itself possess dynamic properties, and that these properties therefore must be added to the percept from some other resource of the viewer. This resource is supposedly the viewer's past acquaintance with things in actual locomotion. </a:t>
            </a:r>
          </a:p>
          <a:p>
            <a:endParaRPr lang="en-US" dirty="0" smtClean="0"/>
          </a:p>
          <a:p>
            <a:r>
              <a:rPr lang="en-US" dirty="0" smtClean="0"/>
              <a:t>It is a pedestrian theory, which </a:t>
            </a:r>
            <a:r>
              <a:rPr lang="en-US" b="1" dirty="0" smtClean="0"/>
              <a:t>conflicts with the facts </a:t>
            </a:r>
            <a:r>
              <a:rPr lang="en-US" dirty="0" smtClean="0"/>
              <a:t>in several ways. [P215]</a:t>
            </a:r>
          </a:p>
          <a:p>
            <a:endParaRPr lang="en-US" dirty="0" smtClean="0"/>
          </a:p>
          <a:p>
            <a:r>
              <a:rPr lang="en-US" b="1" dirty="0" smtClean="0"/>
              <a:t>Theory 1.1:</a:t>
            </a:r>
          </a:p>
          <a:p>
            <a:r>
              <a:rPr lang="en-US" dirty="0" smtClean="0"/>
              <a:t>any visual image that presents objects by means of such perceptual qualities as wedge shape, oblique direction, shaded or blurred surface, will give the impression of movement; whereas the same objects will look stiff in pictures that do not fulfill the perceptual conditions.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perceptual properties enumerated by this version of the empiricist theory </a:t>
            </a:r>
            <a:r>
              <a:rPr lang="en-US" sz="1200" b="1" kern="1200" dirty="0" smtClean="0">
                <a:solidFill>
                  <a:schemeClr val="tx1"/>
                </a:solidFill>
                <a:effectLst/>
                <a:latin typeface="+mn-lt"/>
                <a:ea typeface="+mn-ea"/>
                <a:cs typeface="+mn-cs"/>
              </a:rPr>
              <a:t>tend in fact to produce visual dynamics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Moreover, by using formal criteria rather than referring to subject matter, the theory avoids limiting the effect to images of mobile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can explain why pictures of trees or mountains may look strongly dynamic and why this may also be true for wholly "abstract" shapes in art or architecture.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versions of the theory, however, derive visual dynamics from the </a:t>
            </a:r>
            <a:r>
              <a:rPr lang="en-US" b="1" dirty="0" smtClean="0"/>
              <a:t>experience </a:t>
            </a:r>
            <a:r>
              <a:rPr lang="en-US" dirty="0" smtClean="0"/>
              <a:t>of locomotion and assume that the quality perceived in the image is a full or partial re-enactment of such actual locomotion. </a:t>
            </a:r>
            <a:r>
              <a:rPr lang="en-US" b="1" dirty="0" smtClean="0"/>
              <a:t>This assumption is incorrect.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immobile shapes come closest to giving the impression of actual displacement in space, they do not look dynamic but, on the contrary, painfully paralyzed.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imperfectly balanced compositions, for example, the various shapes do not stabilize one another's locations, but look as though they wanted to move to more suitable places.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tendency, far from making the work </a:t>
            </a:r>
            <a:r>
              <a:rPr lang="en-US" sz="1200" b="1" kern="1200" dirty="0" smtClean="0">
                <a:solidFill>
                  <a:schemeClr val="tx1"/>
                </a:solidFill>
                <a:effectLst/>
                <a:latin typeface="+mn-lt"/>
                <a:ea typeface="+mn-ea"/>
                <a:cs typeface="+mn-cs"/>
              </a:rPr>
              <a:t>appear more dynamic</a:t>
            </a:r>
            <a:r>
              <a:rPr lang="en-US" sz="1200" kern="1200" dirty="0" smtClean="0">
                <a:solidFill>
                  <a:schemeClr val="tx1"/>
                </a:solidFill>
                <a:effectLst/>
                <a:latin typeface="+mn-lt"/>
                <a:ea typeface="+mn-ea"/>
                <a:cs typeface="+mn-cs"/>
              </a:rPr>
              <a:t>, turns "movement" into inhibition.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Shapes look frozen, arrested in arbitrary positions. </a:t>
            </a:r>
            <a:r>
              <a:rPr lang="en-US" sz="1200" b="1" kern="1200" dirty="0" smtClean="0">
                <a:solidFill>
                  <a:schemeClr val="tx1"/>
                </a:solidFill>
                <a:effectLst/>
                <a:latin typeface="+mn-lt"/>
                <a:ea typeface="+mn-ea"/>
                <a:cs typeface="+mn-cs"/>
              </a:rPr>
              <a:t>The dimension of time, which does not belong in the immobile arts, has been introduced, and it creates a false interpretation. </a:t>
            </a:r>
            <a:r>
              <a:rPr lang="en-US" sz="1200" kern="1200" dirty="0" smtClean="0">
                <a:solidFill>
                  <a:schemeClr val="tx1"/>
                </a:solidFill>
                <a:effectLst/>
                <a:latin typeface="+mn-lt"/>
                <a:ea typeface="+mn-ea"/>
                <a:cs typeface="+mn-cs"/>
              </a:rPr>
              <a:t>[P215]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The quality that painters and sculptors call the "movement" of immobile form does not appear unless any indication that the object might actually change or move is carefully checked. </a:t>
            </a:r>
          </a:p>
          <a:p>
            <a:endParaRPr lang="en-US" dirty="0" smtClean="0"/>
          </a:p>
          <a:p>
            <a:r>
              <a:rPr lang="en-US" b="1" dirty="0" smtClean="0"/>
              <a:t>C) A Diagram of Forces </a:t>
            </a:r>
          </a:p>
          <a:p>
            <a:endParaRPr lang="en-US" dirty="0" smtClean="0"/>
          </a:p>
          <a:p>
            <a:r>
              <a:rPr lang="en-US" dirty="0" smtClean="0"/>
              <a:t>If we want to do justice to visual dynamics, we had better speak of "movement" as little as possible.</a:t>
            </a:r>
          </a:p>
          <a:p>
            <a:r>
              <a:rPr lang="en-US" dirty="0" err="1" smtClean="0"/>
              <a:t>Wassily</a:t>
            </a:r>
            <a:r>
              <a:rPr lang="en-US" dirty="0" smtClean="0"/>
              <a:t> Kandinsky</a:t>
            </a:r>
            <a:r>
              <a:rPr lang="en-US" baseline="0" dirty="0" smtClean="0"/>
              <a:t> </a:t>
            </a:r>
            <a:r>
              <a:rPr lang="en-US" dirty="0" smtClean="0"/>
              <a:t>: "I replace the almost universally accepted concept 'movement' with '</a:t>
            </a:r>
            <a:r>
              <a:rPr lang="en-US" b="1" dirty="0" smtClean="0"/>
              <a:t>tension</a:t>
            </a:r>
            <a:r>
              <a:rPr lang="en-US" dirty="0" smtClean="0"/>
              <a:t>.' The prevalent concept is imprecise and therefore leads to incorrect approaches, which in turn cause further terminological misunderstandings. Tension is the force inherent in the element; as such it is only one component of active movement. To this </a:t>
            </a:r>
            <a:r>
              <a:rPr lang="en-US" b="1" dirty="0" smtClean="0"/>
              <a:t>must be added direction</a:t>
            </a:r>
            <a:r>
              <a:rPr lang="en-US" dirty="0" smtClean="0"/>
              <a:t>." </a:t>
            </a:r>
          </a:p>
          <a:p>
            <a:endParaRPr lang="en-US" dirty="0" smtClean="0"/>
          </a:p>
          <a:p>
            <a:r>
              <a:rPr lang="en-US" b="1" dirty="0" smtClean="0"/>
              <a:t>Directed tension, then, is what we are talking about when we discuss visual dynamics. </a:t>
            </a:r>
          </a:p>
          <a:p>
            <a:endParaRPr lang="en-US" dirty="0" smtClean="0"/>
          </a:p>
          <a:p>
            <a:r>
              <a:rPr lang="en-US" dirty="0" smtClean="0"/>
              <a:t>It is a property inherent in shapes, colors, and locomotion, not something added to the percept by the imagination of an observer who relies on his memories. The conditions creating dynamics have to be sought </a:t>
            </a:r>
            <a:r>
              <a:rPr lang="en-US" b="1" dirty="0" smtClean="0"/>
              <a:t>in the visual object itself</a:t>
            </a:r>
            <a:r>
              <a:rPr lang="en-US" dirty="0" smtClean="0"/>
              <a:t>. </a:t>
            </a:r>
          </a:p>
          <a:p>
            <a:endParaRPr lang="en-US" dirty="0" smtClean="0"/>
          </a:p>
          <a:p>
            <a:r>
              <a:rPr lang="en-US" dirty="0" smtClean="0"/>
              <a:t>Natural objects often possess strong visual dynamics because their shapes are the traces of the physical forces that created the objects. </a:t>
            </a:r>
          </a:p>
          <a:p>
            <a:endParaRPr lang="en-US" dirty="0" smtClean="0"/>
          </a:p>
          <a:p>
            <a:r>
              <a:rPr lang="en-US" dirty="0" smtClean="0"/>
              <a:t>the form of an object is "</a:t>
            </a:r>
            <a:r>
              <a:rPr lang="en-US" b="1" dirty="0" smtClean="0"/>
              <a:t>a diagram of forces</a:t>
            </a:r>
            <a:r>
              <a:rPr lang="en-US" dirty="0" smtClean="0"/>
              <a:t>.“</a:t>
            </a:r>
          </a:p>
          <a:p>
            <a:endParaRPr lang="en-US" dirty="0" smtClean="0"/>
          </a:p>
          <a:p>
            <a:r>
              <a:rPr lang="en-US" dirty="0" smtClean="0"/>
              <a:t>Works of art are seldom produced physically by the forces we perceive in their shapes. (Handwriting is a live diagram of psychophysical forces. )</a:t>
            </a:r>
          </a:p>
          <a:p>
            <a:endParaRPr lang="en-US" dirty="0" smtClean="0"/>
          </a:p>
          <a:p>
            <a:r>
              <a:rPr lang="en-US" dirty="0" smtClean="0"/>
              <a:t>In some works of the visual arts also, we can evaluate the relative strength of the two factors.</a:t>
            </a:r>
          </a:p>
          <a:p>
            <a:endParaRPr lang="en-US" dirty="0" smtClean="0"/>
          </a:p>
          <a:p>
            <a:r>
              <a:rPr lang="en-US" dirty="0" smtClean="0"/>
              <a:t>The dynamics of the act of creation had become a valued addition to whatever action was contained in the created shapes themselves. [P217]</a:t>
            </a:r>
          </a:p>
          <a:p>
            <a:endParaRPr lang="en-US" dirty="0" smtClean="0"/>
          </a:p>
          <a:p>
            <a:r>
              <a:rPr lang="en-US" dirty="0" smtClean="0"/>
              <a:t>The dead quality of many printed reproductions and plaster casts is due partly to the fact that the strokes, touches, lines, and edges have been produced not, as is true in the originals, by forces active along the trails of movement, but by the perpendicular pressure of the printing press or the shapeless liquid of the plaster. </a:t>
            </a:r>
          </a:p>
          <a:p>
            <a:endParaRPr lang="en-US" dirty="0" smtClean="0"/>
          </a:p>
          <a:p>
            <a:r>
              <a:rPr lang="en-US" b="1" dirty="0" smtClean="0"/>
              <a:t>D) Experiments on Directed Tension </a:t>
            </a:r>
          </a:p>
          <a:p>
            <a:endParaRPr lang="en-US" dirty="0" smtClean="0"/>
          </a:p>
          <a:p>
            <a:r>
              <a:rPr lang="en-US" dirty="0" smtClean="0"/>
              <a:t>By no means are all the dynamic qualities in works of art created by corresponding physical forces. </a:t>
            </a:r>
          </a:p>
          <a:p>
            <a:endParaRPr lang="en-US" dirty="0" smtClean="0"/>
          </a:p>
          <a:p>
            <a:r>
              <a:rPr lang="en-US" dirty="0" smtClean="0"/>
              <a:t>But even if all visual dynamics were due to the direct manifestation of physical forces, this would not account for the perceptual effect of the final. product on the mind of the observer. This effect is not due to the observer's knowledge of its cause. Rather, we must look for the visible properties of the percept that are responsible for the phenomenon. </a:t>
            </a:r>
          </a:p>
          <a:p>
            <a:endParaRPr lang="en-US" dirty="0" smtClean="0"/>
          </a:p>
          <a:p>
            <a:r>
              <a:rPr lang="en-US" dirty="0" smtClean="0"/>
              <a:t>there is tangible evidence that the visual field is pervaded by active forces. When the size or shape of patterns we see differs from that of the projection on the retina, dynamic processes in the nervous system must be at work to modify the stimulus input.</a:t>
            </a:r>
          </a:p>
          <a:p>
            <a:r>
              <a:rPr lang="en-US" dirty="0" smtClean="0"/>
              <a:t>So-called </a:t>
            </a:r>
            <a:r>
              <a:rPr lang="en-US" b="1" dirty="0" smtClean="0"/>
              <a:t>optical illusions </a:t>
            </a:r>
            <a:r>
              <a:rPr lang="en-US" dirty="0" smtClean="0"/>
              <a:t>are the most conspicuous demonstrations of the more universal fact that, to adopt the language of Edwin Rausch, in perception the </a:t>
            </a:r>
            <a:r>
              <a:rPr lang="en-US" dirty="0" err="1" smtClean="0"/>
              <a:t>phenogram</a:t>
            </a:r>
            <a:r>
              <a:rPr lang="en-US" dirty="0" smtClean="0"/>
              <a:t> often does not duplicate the </a:t>
            </a:r>
            <a:r>
              <a:rPr lang="en-US" dirty="0" err="1" smtClean="0"/>
              <a:t>ontogram</a:t>
            </a:r>
            <a:r>
              <a:rPr lang="en-US" dirty="0" smtClean="0"/>
              <a:t>.</a:t>
            </a:r>
          </a:p>
          <a:p>
            <a:r>
              <a:rPr lang="en-US" dirty="0" smtClean="0"/>
              <a:t>What we see is not identical with what is imprinted upon the eye. </a:t>
            </a:r>
          </a:p>
          <a:p>
            <a:endParaRPr lang="en-US" dirty="0" smtClean="0"/>
          </a:p>
          <a:p>
            <a:r>
              <a:rPr lang="en-US" dirty="0" smtClean="0"/>
              <a:t>visual space is anisotropic</a:t>
            </a:r>
          </a:p>
          <a:p>
            <a:r>
              <a:rPr lang="en-US" dirty="0" smtClean="0"/>
              <a:t>Similar distortions of what is objectively given are brought about by </a:t>
            </a:r>
            <a:r>
              <a:rPr lang="en-US" b="1" dirty="0" smtClean="0"/>
              <a:t>certain patterns </a:t>
            </a:r>
            <a:r>
              <a:rPr lang="en-US" dirty="0" smtClean="0"/>
              <a:t>within the visual field. </a:t>
            </a:r>
          </a:p>
          <a:p>
            <a:endParaRPr lang="en-US" dirty="0" smtClean="0"/>
          </a:p>
          <a:p>
            <a:r>
              <a:rPr lang="en-US" dirty="0" smtClean="0"/>
              <a:t>D1)</a:t>
            </a:r>
          </a:p>
          <a:p>
            <a:r>
              <a:rPr lang="en-US" sz="1200" kern="1200" dirty="0" smtClean="0">
                <a:solidFill>
                  <a:schemeClr val="tx1"/>
                </a:solidFill>
                <a:effectLst/>
                <a:latin typeface="+mn-lt"/>
                <a:ea typeface="+mn-ea"/>
                <a:cs typeface="+mn-cs"/>
              </a:rPr>
              <a:t>Rausch cites the well-known </a:t>
            </a:r>
            <a:r>
              <a:rPr lang="en-US" sz="1200" b="1" kern="1200" dirty="0" smtClean="0">
                <a:solidFill>
                  <a:schemeClr val="tx1"/>
                </a:solidFill>
                <a:effectLst/>
                <a:latin typeface="+mn-lt"/>
                <a:ea typeface="+mn-ea"/>
                <a:cs typeface="+mn-cs"/>
              </a:rPr>
              <a:t>Muller </a:t>
            </a:r>
            <a:r>
              <a:rPr lang="en-US" sz="1200" b="1" kern="1200" dirty="0" err="1" smtClean="0">
                <a:solidFill>
                  <a:schemeClr val="tx1"/>
                </a:solidFill>
                <a:effectLst/>
                <a:latin typeface="+mn-lt"/>
                <a:ea typeface="+mn-ea"/>
                <a:cs typeface="+mn-cs"/>
              </a:rPr>
              <a:t>Lyer</a:t>
            </a:r>
            <a:r>
              <a:rPr lang="en-US" sz="1200" b="1" kern="1200" dirty="0" smtClean="0">
                <a:solidFill>
                  <a:schemeClr val="tx1"/>
                </a:solidFill>
                <a:effectLst/>
                <a:latin typeface="+mn-lt"/>
                <a:ea typeface="+mn-ea"/>
                <a:cs typeface="+mn-cs"/>
              </a:rPr>
              <a:t> illusion </a:t>
            </a:r>
            <a:r>
              <a:rPr lang="en-US" sz="1200" kern="1200" dirty="0" smtClean="0">
                <a:solidFill>
                  <a:schemeClr val="tx1"/>
                </a:solidFill>
                <a:effectLst/>
                <a:latin typeface="+mn-lt"/>
                <a:ea typeface="+mn-ea"/>
                <a:cs typeface="+mn-cs"/>
              </a:rPr>
              <a:t>(Figure 260). In the </a:t>
            </a:r>
            <a:r>
              <a:rPr lang="en-US" sz="1200" kern="1200" dirty="0" err="1" smtClean="0">
                <a:solidFill>
                  <a:schemeClr val="tx1"/>
                </a:solidFill>
                <a:effectLst/>
                <a:latin typeface="+mn-lt"/>
                <a:ea typeface="+mn-ea"/>
                <a:cs typeface="+mn-cs"/>
              </a:rPr>
              <a:t>ontogram</a:t>
            </a:r>
            <a:r>
              <a:rPr lang="en-US" sz="1200" kern="1200" dirty="0" smtClean="0">
                <a:solidFill>
                  <a:schemeClr val="tx1"/>
                </a:solidFill>
                <a:effectLst/>
                <a:latin typeface="+mn-lt"/>
                <a:ea typeface="+mn-ea"/>
                <a:cs typeface="+mn-cs"/>
              </a:rPr>
              <a:t> of this figure, the two horizontal lines are of equal length; in the </a:t>
            </a:r>
            <a:r>
              <a:rPr lang="en-US" sz="1200" kern="1200" dirty="0" err="1" smtClean="0">
                <a:solidFill>
                  <a:schemeClr val="tx1"/>
                </a:solidFill>
                <a:effectLst/>
                <a:latin typeface="+mn-lt"/>
                <a:ea typeface="+mn-ea"/>
                <a:cs typeface="+mn-cs"/>
              </a:rPr>
              <a:t>phenogram</a:t>
            </a:r>
            <a:r>
              <a:rPr lang="en-US" sz="1200" kern="1200" dirty="0" smtClean="0">
                <a:solidFill>
                  <a:schemeClr val="tx1"/>
                </a:solidFill>
                <a:effectLst/>
                <a:latin typeface="+mn-lt"/>
                <a:ea typeface="+mn-ea"/>
                <a:cs typeface="+mn-cs"/>
              </a:rPr>
              <a:t>, which we see, they are unequal. Dynamically, </a:t>
            </a:r>
            <a:r>
              <a:rPr lang="en-US" sz="1200" b="1" kern="1200" dirty="0" smtClean="0">
                <a:solidFill>
                  <a:schemeClr val="tx1"/>
                </a:solidFill>
                <a:effectLst/>
                <a:latin typeface="+mn-lt"/>
                <a:ea typeface="+mn-ea"/>
                <a:cs typeface="+mn-cs"/>
              </a:rPr>
              <a:t>the arrowheads </a:t>
            </a:r>
            <a:r>
              <a:rPr lang="en-US" sz="1200" kern="1200" dirty="0" smtClean="0">
                <a:solidFill>
                  <a:schemeClr val="tx1"/>
                </a:solidFill>
                <a:effectLst/>
                <a:latin typeface="+mn-lt"/>
                <a:ea typeface="+mn-ea"/>
                <a:cs typeface="+mn-cs"/>
              </a:rPr>
              <a:t>in the upper figure can be said to compress the pattern, whereas the ones in the lower figure expand it. This creates tension, to which the horizontal bars yield: "To the degree that the figure </a:t>
            </a:r>
            <a:r>
              <a:rPr lang="en-US" sz="1200" b="1" kern="1200" dirty="0" smtClean="0">
                <a:solidFill>
                  <a:schemeClr val="tx1"/>
                </a:solidFill>
                <a:effectLst/>
                <a:latin typeface="+mn-lt"/>
                <a:ea typeface="+mn-ea"/>
                <a:cs typeface="+mn-cs"/>
              </a:rPr>
              <a:t>gives in to the tendency </a:t>
            </a:r>
            <a:r>
              <a:rPr lang="en-US" sz="1200" kern="1200" dirty="0" smtClean="0">
                <a:solidFill>
                  <a:schemeClr val="tx1"/>
                </a:solidFill>
                <a:effectLst/>
                <a:latin typeface="+mn-lt"/>
                <a:ea typeface="+mn-ea"/>
                <a:cs typeface="+mn-cs"/>
              </a:rPr>
              <a:t>toward undoing the tension (</a:t>
            </a:r>
            <a:r>
              <a:rPr lang="en-US" sz="1200" kern="1200" dirty="0" err="1" smtClean="0">
                <a:solidFill>
                  <a:schemeClr val="tx1"/>
                </a:solidFill>
                <a:effectLst/>
                <a:latin typeface="+mn-lt"/>
                <a:ea typeface="+mn-ea"/>
                <a:cs typeface="+mn-cs"/>
              </a:rPr>
              <a:t>Entzerrungstendenz</a:t>
            </a:r>
            <a:r>
              <a:rPr lang="en-US" sz="1200" kern="1200" dirty="0" smtClean="0">
                <a:solidFill>
                  <a:schemeClr val="tx1"/>
                </a:solidFill>
                <a:effectLst/>
                <a:latin typeface="+mn-lt"/>
                <a:ea typeface="+mn-ea"/>
                <a:cs typeface="+mn-cs"/>
              </a:rPr>
              <a:t>), the effect manifests itself in the shortening or lengthening of the principal line." The perceptual "gain" of the modification is a reduction of visual tension.</a:t>
            </a:r>
            <a:endParaRPr lang="en-US" dirty="0" smtClean="0"/>
          </a:p>
          <a:p>
            <a:endParaRPr lang="en-US" dirty="0" smtClean="0"/>
          </a:p>
          <a:p>
            <a:r>
              <a:rPr lang="en-US" dirty="0" smtClean="0"/>
              <a:t>D2)</a:t>
            </a:r>
          </a:p>
          <a:p>
            <a:r>
              <a:rPr lang="en-US" dirty="0" smtClean="0"/>
              <a:t>The </a:t>
            </a:r>
            <a:r>
              <a:rPr lang="en-US" b="1" dirty="0" err="1" smtClean="0"/>
              <a:t>Poggendorf</a:t>
            </a:r>
            <a:r>
              <a:rPr lang="en-US" b="1" dirty="0" smtClean="0"/>
              <a:t> illusion </a:t>
            </a:r>
            <a:r>
              <a:rPr lang="en-US" dirty="0" smtClean="0"/>
              <a:t>(Figure 261a) is cited by Rausch as </a:t>
            </a:r>
            <a:r>
              <a:rPr lang="en-US" b="1" dirty="0" smtClean="0"/>
              <a:t>another example </a:t>
            </a:r>
            <a:r>
              <a:rPr lang="en-US" dirty="0" smtClean="0"/>
              <a:t>of the </a:t>
            </a:r>
            <a:r>
              <a:rPr lang="en-US" b="1" dirty="0" smtClean="0"/>
              <a:t>same mechanism</a:t>
            </a:r>
            <a:r>
              <a:rPr lang="en-US" dirty="0" smtClean="0"/>
              <a:t>. </a:t>
            </a:r>
            <a:r>
              <a:rPr lang="en-US" b="1" dirty="0" smtClean="0"/>
              <a:t>Any obliquely oriented shape creates tension, </a:t>
            </a:r>
            <a:r>
              <a:rPr lang="en-US" dirty="0" smtClean="0"/>
              <a:t>which produces a striving toward </a:t>
            </a:r>
            <a:r>
              <a:rPr lang="en-US" dirty="0" err="1" smtClean="0"/>
              <a:t>orthogonality</a:t>
            </a:r>
            <a:r>
              <a:rPr lang="en-US" dirty="0" smtClean="0"/>
              <a:t>. To the extent that the two oblique lines give in to this tendency by making the angle with the verticals somewhat more like one of 90 degrees (Figure 26ib shows an exaggeration of the effect), they run parallel rather than looking like two sections of the same line. Again the deviation from the </a:t>
            </a:r>
            <a:r>
              <a:rPr lang="en-US" dirty="0" err="1" smtClean="0"/>
              <a:t>ontogram</a:t>
            </a:r>
            <a:r>
              <a:rPr lang="en-US" dirty="0" smtClean="0"/>
              <a:t> accomplishes a diminution of tension. </a:t>
            </a:r>
          </a:p>
          <a:p>
            <a:endParaRPr lang="en-US" dirty="0" smtClean="0"/>
          </a:p>
          <a:p>
            <a:r>
              <a:rPr lang="en-US" dirty="0" smtClean="0"/>
              <a:t>D3)</a:t>
            </a:r>
          </a:p>
          <a:p>
            <a:r>
              <a:rPr lang="en-US" dirty="0" smtClean="0"/>
              <a:t>A slightly more complex situation is illustrated by the </a:t>
            </a:r>
            <a:r>
              <a:rPr lang="en-US" b="1" dirty="0" err="1" smtClean="0"/>
              <a:t>Hering</a:t>
            </a:r>
            <a:r>
              <a:rPr lang="en-US" b="1" dirty="0" smtClean="0"/>
              <a:t> illusion </a:t>
            </a:r>
            <a:r>
              <a:rPr lang="en-US" dirty="0" smtClean="0"/>
              <a:t>(Figure 262a).</a:t>
            </a:r>
          </a:p>
          <a:p>
            <a:r>
              <a:rPr lang="en-US" dirty="0" smtClean="0"/>
              <a:t>An objectively straight line crossing a sunburst of radii bends toward the center. In this case the centric, </a:t>
            </a:r>
            <a:r>
              <a:rPr lang="en-US" b="1" dirty="0" smtClean="0"/>
              <a:t>expanding pattern </a:t>
            </a:r>
            <a:r>
              <a:rPr lang="en-US" dirty="0" smtClean="0"/>
              <a:t>creates an </a:t>
            </a:r>
            <a:r>
              <a:rPr lang="en-US" b="1" dirty="0" smtClean="0"/>
              <a:t>inhomogeneous field</a:t>
            </a:r>
            <a:r>
              <a:rPr lang="en-US" dirty="0" smtClean="0"/>
              <a:t>, in which objective </a:t>
            </a:r>
            <a:r>
              <a:rPr lang="en-US" b="1" dirty="0" smtClean="0"/>
              <a:t>straightness</a:t>
            </a:r>
            <a:r>
              <a:rPr lang="en-US" dirty="0" smtClean="0"/>
              <a:t> is no longer as devoid of tension as it would be in a homogeneous field ( b). Its equivalent in the centric field would be a circular line (Figure 262c) because all sections of such a line would be in the </a:t>
            </a:r>
            <a:r>
              <a:rPr lang="en-US" b="1" dirty="0" smtClean="0"/>
              <a:t>same relation to the field and to its center</a:t>
            </a:r>
            <a:r>
              <a:rPr lang="en-US" dirty="0" smtClean="0"/>
              <a:t>. The straight line in a, on the other hand, changes angle, size, and distance from the center in each of its sections. To the extent that the line </a:t>
            </a:r>
            <a:r>
              <a:rPr lang="en-US" b="1" dirty="0" smtClean="0"/>
              <a:t>gives in to the tendency toward tension-reduction </a:t>
            </a:r>
            <a:r>
              <a:rPr lang="en-US" dirty="0" smtClean="0"/>
              <a:t>we see it curving, although the stimulus quality of straightness is too strong to yield to a complete transformation of a into c. </a:t>
            </a:r>
          </a:p>
          <a:p>
            <a:endParaRPr lang="en-US" dirty="0" smtClean="0"/>
          </a:p>
          <a:p>
            <a:r>
              <a:rPr lang="en-US" dirty="0" smtClean="0"/>
              <a:t>D4)</a:t>
            </a:r>
          </a:p>
          <a:p>
            <a:r>
              <a:rPr lang="en-US" dirty="0" smtClean="0"/>
              <a:t>Similar effects can be obtained, as the experiments of Kohler and Wallach on the so-called </a:t>
            </a:r>
            <a:r>
              <a:rPr lang="en-US" b="1" dirty="0" smtClean="0"/>
              <a:t>figural aftereffect </a:t>
            </a:r>
            <a:r>
              <a:rPr lang="en-US" dirty="0" smtClean="0"/>
              <a:t>have shown, when a part of such a pattern is fixated by itself and the remainder looked at afterward. </a:t>
            </a:r>
          </a:p>
          <a:p>
            <a:endParaRPr lang="en-US" dirty="0" smtClean="0"/>
          </a:p>
          <a:p>
            <a:endParaRPr lang="en-US" dirty="0" smtClean="0"/>
          </a:p>
          <a:p>
            <a:r>
              <a:rPr lang="en-US" dirty="0" smtClean="0"/>
              <a:t>D5)</a:t>
            </a:r>
          </a:p>
          <a:p>
            <a:r>
              <a:rPr lang="en-US" sz="1200" kern="1200" dirty="0" smtClean="0">
                <a:solidFill>
                  <a:schemeClr val="tx1"/>
                </a:solidFill>
                <a:effectLst/>
                <a:latin typeface="+mn-lt"/>
                <a:ea typeface="+mn-ea"/>
                <a:cs typeface="+mn-cs"/>
              </a:rPr>
              <a:t>Still another set of experiments illustrates the directional tendency inherent in certain simple shapes. </a:t>
            </a:r>
          </a:p>
          <a:p>
            <a:r>
              <a:rPr lang="en-US" dirty="0" smtClean="0"/>
              <a:t>(Figure263) This result seems to demonstrate that inherent in the triangle was a lateral push, which demanded a stronger compensation when it pointed to the right than in the opposite case. [P218]</a:t>
            </a:r>
          </a:p>
          <a:p>
            <a:endParaRPr lang="en-US" dirty="0" smtClean="0"/>
          </a:p>
          <a:p>
            <a:endParaRPr lang="en-US" dirty="0" smtClean="0"/>
          </a:p>
          <a:p>
            <a:r>
              <a:rPr lang="en-US" sz="1200" kern="1200" dirty="0" smtClean="0">
                <a:solidFill>
                  <a:schemeClr val="tx1"/>
                </a:solidFill>
                <a:effectLst/>
                <a:latin typeface="+mn-lt"/>
                <a:ea typeface="+mn-ea"/>
                <a:cs typeface="+mn-cs"/>
              </a:rPr>
              <a:t>These experiments bring to mind certain earlier findings in the studies on locomotion by Oppenheimer and Brown</a:t>
            </a:r>
          </a:p>
          <a:p>
            <a:r>
              <a:rPr lang="en-US" sz="1200" b="1" kern="1200" dirty="0" smtClean="0">
                <a:solidFill>
                  <a:schemeClr val="tx1"/>
                </a:solidFill>
                <a:effectLst/>
                <a:latin typeface="+mn-lt"/>
                <a:ea typeface="+mn-ea"/>
                <a:cs typeface="+mn-cs"/>
              </a:rPr>
              <a:t>Straight</a:t>
            </a:r>
            <a:r>
              <a:rPr lang="en-US" sz="1200" kern="1200" dirty="0" smtClean="0">
                <a:solidFill>
                  <a:schemeClr val="tx1"/>
                </a:solidFill>
                <a:effectLst/>
                <a:latin typeface="+mn-lt"/>
                <a:ea typeface="+mn-ea"/>
                <a:cs typeface="+mn-cs"/>
              </a:rPr>
              <a:t> lines or </a:t>
            </a:r>
            <a:r>
              <a:rPr lang="en-US" sz="1200" b="1" kern="1200" dirty="0" smtClean="0">
                <a:solidFill>
                  <a:schemeClr val="tx1"/>
                </a:solidFill>
                <a:effectLst/>
                <a:latin typeface="+mn-lt"/>
                <a:ea typeface="+mn-ea"/>
                <a:cs typeface="+mn-cs"/>
              </a:rPr>
              <a:t>rectangles</a:t>
            </a:r>
            <a:r>
              <a:rPr lang="en-US" sz="1200" kern="1200" dirty="0" smtClean="0">
                <a:solidFill>
                  <a:schemeClr val="tx1"/>
                </a:solidFill>
                <a:effectLst/>
                <a:latin typeface="+mn-lt"/>
                <a:ea typeface="+mn-ea"/>
                <a:cs typeface="+mn-cs"/>
              </a:rPr>
              <a:t> were </a:t>
            </a:r>
            <a:r>
              <a:rPr lang="en-US" sz="1200" b="1" kern="1200" dirty="0" smtClean="0">
                <a:solidFill>
                  <a:schemeClr val="tx1"/>
                </a:solidFill>
                <a:effectLst/>
                <a:latin typeface="+mn-lt"/>
                <a:ea typeface="+mn-ea"/>
                <a:cs typeface="+mn-cs"/>
              </a:rPr>
              <a:t>seen to move faster</a:t>
            </a:r>
            <a:r>
              <a:rPr lang="en-US" sz="1200" kern="1200" dirty="0" smtClean="0">
                <a:solidFill>
                  <a:schemeClr val="tx1"/>
                </a:solidFill>
                <a:effectLst/>
                <a:latin typeface="+mn-lt"/>
                <a:ea typeface="+mn-ea"/>
                <a:cs typeface="+mn-cs"/>
              </a:rPr>
              <a:t> through the field when they were </a:t>
            </a:r>
            <a:r>
              <a:rPr lang="en-US" sz="1200" b="1" kern="1200" dirty="0" smtClean="0">
                <a:solidFill>
                  <a:schemeClr val="tx1"/>
                </a:solidFill>
                <a:effectLst/>
                <a:latin typeface="+mn-lt"/>
                <a:ea typeface="+mn-ea"/>
                <a:cs typeface="+mn-cs"/>
              </a:rPr>
              <a:t>oriented with the direction of the movement</a:t>
            </a:r>
            <a:r>
              <a:rPr lang="en-US" sz="1200" kern="1200" dirty="0" smtClean="0">
                <a:solidFill>
                  <a:schemeClr val="tx1"/>
                </a:solidFill>
                <a:effectLst/>
                <a:latin typeface="+mn-lt"/>
                <a:ea typeface="+mn-ea"/>
                <a:cs typeface="+mn-cs"/>
              </a:rPr>
              <a:t> than they did when at </a:t>
            </a:r>
            <a:r>
              <a:rPr lang="en-US" sz="1200" b="1" kern="1200" dirty="0" smtClean="0">
                <a:solidFill>
                  <a:schemeClr val="tx1"/>
                </a:solidFill>
                <a:effectLst/>
                <a:latin typeface="+mn-lt"/>
                <a:ea typeface="+mn-ea"/>
                <a:cs typeface="+mn-cs"/>
              </a:rPr>
              <a:t>right angles </a:t>
            </a:r>
            <a:r>
              <a:rPr lang="en-US" sz="1200" kern="1200" dirty="0" smtClean="0">
                <a:solidFill>
                  <a:schemeClr val="tx1"/>
                </a:solidFill>
                <a:effectLst/>
                <a:latin typeface="+mn-lt"/>
                <a:ea typeface="+mn-ea"/>
                <a:cs typeface="+mn-cs"/>
              </a:rPr>
              <a:t>to it.</a:t>
            </a:r>
          </a:p>
          <a:p>
            <a:r>
              <a:rPr lang="en-US" sz="1200" kern="1200" dirty="0" smtClean="0">
                <a:solidFill>
                  <a:schemeClr val="tx1"/>
                </a:solidFill>
                <a:effectLst/>
                <a:latin typeface="+mn-lt"/>
                <a:ea typeface="+mn-ea"/>
                <a:cs typeface="+mn-cs"/>
              </a:rPr>
              <a:t>It was also found that </a:t>
            </a:r>
            <a:r>
              <a:rPr lang="en-US" sz="1200" b="1" kern="1200" dirty="0" smtClean="0">
                <a:solidFill>
                  <a:schemeClr val="tx1"/>
                </a:solidFill>
                <a:effectLst/>
                <a:latin typeface="+mn-lt"/>
                <a:ea typeface="+mn-ea"/>
                <a:cs typeface="+mn-cs"/>
              </a:rPr>
              <a:t>visual objects preferred to move with the direction of their main axis</a:t>
            </a:r>
            <a:r>
              <a:rPr lang="en-US" sz="1200" kern="1200" dirty="0" smtClean="0">
                <a:solidFill>
                  <a:schemeClr val="tx1"/>
                </a:solidFill>
                <a:effectLst/>
                <a:latin typeface="+mn-lt"/>
                <a:ea typeface="+mn-ea"/>
                <a:cs typeface="+mn-cs"/>
              </a:rPr>
              <a:t>, their </a:t>
            </a:r>
            <a:r>
              <a:rPr lang="en-US" sz="1200" b="1" kern="1200" dirty="0" smtClean="0">
                <a:solidFill>
                  <a:schemeClr val="tx1"/>
                </a:solidFill>
                <a:effectLst/>
                <a:latin typeface="+mn-lt"/>
                <a:ea typeface="+mn-ea"/>
                <a:cs typeface="+mn-cs"/>
              </a:rPr>
              <a:t>second choice </a:t>
            </a:r>
            <a:r>
              <a:rPr lang="en-US" sz="1200" kern="1200" dirty="0" smtClean="0">
                <a:solidFill>
                  <a:schemeClr val="tx1"/>
                </a:solidFill>
                <a:effectLst/>
                <a:latin typeface="+mn-lt"/>
                <a:ea typeface="+mn-ea"/>
                <a:cs typeface="+mn-cs"/>
              </a:rPr>
              <a:t>being the direction </a:t>
            </a:r>
            <a:r>
              <a:rPr lang="en-US" sz="1200" b="1" kern="1200" dirty="0" smtClean="0">
                <a:solidFill>
                  <a:schemeClr val="tx1"/>
                </a:solidFill>
                <a:effectLst/>
                <a:latin typeface="+mn-lt"/>
                <a:ea typeface="+mn-ea"/>
                <a:cs typeface="+mn-cs"/>
              </a:rPr>
              <a:t>perpendicular </a:t>
            </a:r>
            <a:r>
              <a:rPr lang="en-US" sz="1200" kern="1200" dirty="0" smtClean="0">
                <a:solidFill>
                  <a:schemeClr val="tx1"/>
                </a:solidFill>
                <a:effectLst/>
                <a:latin typeface="+mn-lt"/>
                <a:ea typeface="+mn-ea"/>
                <a:cs typeface="+mn-cs"/>
              </a:rPr>
              <a:t>to that of the main axis.</a:t>
            </a:r>
          </a:p>
          <a:p>
            <a:r>
              <a:rPr lang="en-US" sz="1200" kern="1200" dirty="0" smtClean="0">
                <a:solidFill>
                  <a:schemeClr val="tx1"/>
                </a:solidFill>
                <a:effectLst/>
                <a:latin typeface="+mn-lt"/>
                <a:ea typeface="+mn-ea"/>
                <a:cs typeface="+mn-cs"/>
              </a:rPr>
              <a:t>These results suggest that </a:t>
            </a:r>
            <a:r>
              <a:rPr lang="en-US" sz="1200" b="1" kern="1200" dirty="0" smtClean="0">
                <a:solidFill>
                  <a:schemeClr val="tx1"/>
                </a:solidFill>
                <a:effectLst/>
                <a:latin typeface="+mn-lt"/>
                <a:ea typeface="+mn-ea"/>
                <a:cs typeface="+mn-cs"/>
              </a:rPr>
              <a:t>perceived locomotion is intensified when it conforms to the directed tensions within the object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 F. Brown also observed that disks seemed to move </a:t>
            </a:r>
            <a:r>
              <a:rPr lang="en-US" sz="1200" b="1" kern="1200" dirty="0" smtClean="0">
                <a:solidFill>
                  <a:schemeClr val="tx1"/>
                </a:solidFill>
                <a:effectLst/>
                <a:latin typeface="+mn-lt"/>
                <a:ea typeface="+mn-ea"/>
                <a:cs typeface="+mn-cs"/>
              </a:rPr>
              <a:t>much faster upward than they did laterally</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dirty="0" smtClean="0"/>
              <a:t>In the experiments cited thus far, the </a:t>
            </a:r>
            <a:r>
              <a:rPr lang="en-US" b="1" dirty="0" smtClean="0"/>
              <a:t>effect of visual dynamics </a:t>
            </a:r>
            <a:r>
              <a:rPr lang="en-US" dirty="0" smtClean="0"/>
              <a:t>was evidenced indirectly but measurably by changes of shape, orientation, or location in the </a:t>
            </a:r>
            <a:r>
              <a:rPr lang="en-US" dirty="0" err="1" smtClean="0"/>
              <a:t>phenogram</a:t>
            </a:r>
            <a:r>
              <a:rPr lang="en-US" dirty="0" smtClean="0"/>
              <a:t>.</a:t>
            </a:r>
          </a:p>
          <a:p>
            <a:r>
              <a:rPr lang="en-US" dirty="0" smtClean="0"/>
              <a:t>Such changes must be common in works of art or design as well, but they cannot generally be pinned down with precision in the more complex patterns created by the artist.</a:t>
            </a:r>
          </a:p>
          <a:p>
            <a:r>
              <a:rPr lang="en-US" dirty="0" smtClean="0"/>
              <a:t>Instead, directed tension is observed as an </a:t>
            </a:r>
            <a:r>
              <a:rPr lang="en-US" b="1" dirty="0" smtClean="0"/>
              <a:t>intrinsic property </a:t>
            </a:r>
            <a:r>
              <a:rPr lang="en-US" dirty="0" smtClean="0"/>
              <a:t>of every visual object. </a:t>
            </a:r>
          </a:p>
          <a:p>
            <a:endParaRPr lang="en-US" dirty="0" smtClean="0"/>
          </a:p>
          <a:p>
            <a:r>
              <a:rPr lang="en-US" dirty="0" smtClean="0"/>
              <a:t>a tendency to </a:t>
            </a:r>
            <a:r>
              <a:rPr lang="en-US" b="1" dirty="0" smtClean="0"/>
              <a:t>undo distortion </a:t>
            </a:r>
            <a:r>
              <a:rPr lang="en-US" dirty="0" smtClean="0"/>
              <a:t>and thereby to reduce tension was noted in the reactions of the subjects. </a:t>
            </a:r>
          </a:p>
          <a:p>
            <a:r>
              <a:rPr lang="en-US" sz="1200" kern="1200" dirty="0" smtClean="0">
                <a:solidFill>
                  <a:schemeClr val="tx1"/>
                </a:solidFill>
                <a:effectLst/>
                <a:latin typeface="+mn-lt"/>
                <a:ea typeface="+mn-ea"/>
                <a:cs typeface="+mn-cs"/>
              </a:rPr>
              <a:t>They saw the parallelogram as a tilted rectangle, the rhomb as an expanded square.</a:t>
            </a:r>
          </a:p>
          <a:p>
            <a:r>
              <a:rPr lang="en-US" sz="1200" kern="1200" dirty="0" smtClean="0">
                <a:solidFill>
                  <a:schemeClr val="tx1"/>
                </a:solidFill>
                <a:effectLst/>
                <a:latin typeface="+mn-lt"/>
                <a:ea typeface="+mn-ea"/>
                <a:cs typeface="+mn-cs"/>
              </a:rPr>
              <a:t>On the other hand, the observers were quite reluctant to propose changes for </a:t>
            </a:r>
            <a:r>
              <a:rPr lang="en-US" sz="1200" b="1" kern="1200" dirty="0" smtClean="0">
                <a:solidFill>
                  <a:schemeClr val="tx1"/>
                </a:solidFill>
                <a:effectLst/>
                <a:latin typeface="+mn-lt"/>
                <a:ea typeface="+mn-ea"/>
                <a:cs typeface="+mn-cs"/>
              </a:rPr>
              <a:t>regular </a:t>
            </a:r>
            <a:r>
              <a:rPr lang="en-US" b="0" dirty="0" smtClean="0"/>
              <a:t>squares or rectangles</a:t>
            </a:r>
            <a:r>
              <a:rPr lang="en-US" dirty="0" smtClean="0"/>
              <a:t>. "They are all right the way they are," was the typical reaction. </a:t>
            </a:r>
          </a:p>
          <a:p>
            <a:endParaRPr lang="en-US" dirty="0" smtClean="0"/>
          </a:p>
          <a:p>
            <a:r>
              <a:rPr lang="en-US" dirty="0" smtClean="0"/>
              <a:t>E) Immobile Motion </a:t>
            </a:r>
          </a:p>
          <a:p>
            <a:r>
              <a:rPr lang="en-US" dirty="0" smtClean="0"/>
              <a:t>pass</a:t>
            </a:r>
          </a:p>
          <a:p>
            <a:endParaRPr lang="en-US" dirty="0" smtClean="0"/>
          </a:p>
          <a:p>
            <a:r>
              <a:rPr lang="en-US" dirty="0" smtClean="0"/>
              <a:t>F) </a:t>
            </a:r>
            <a:r>
              <a:rPr lang="en-US" b="1" dirty="0" smtClean="0"/>
              <a:t>The Dynamics of Obliqueness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96856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12/29/2015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81380"/>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781381"/>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2"/>
            <a:r>
              <a:rPr lang="en-US" dirty="0" smtClean="0"/>
              <a:t>factors</a:t>
            </a:r>
          </a:p>
          <a:p>
            <a:pPr lvl="1"/>
            <a:r>
              <a:rPr lang="en-US" dirty="0"/>
              <a:t>Stroboscopic </a:t>
            </a:r>
            <a:r>
              <a:rPr lang="en-US" dirty="0" smtClean="0"/>
              <a:t>Movement</a:t>
            </a:r>
          </a:p>
          <a:p>
            <a:pPr lvl="2"/>
            <a:r>
              <a:rPr lang="en-US" dirty="0" smtClean="0"/>
              <a:t>Identity</a:t>
            </a:r>
          </a:p>
          <a:p>
            <a:pPr lvl="3"/>
            <a:r>
              <a:rPr lang="en-US" dirty="0" smtClean="0"/>
              <a:t>Consistent &amp; Symmetry</a:t>
            </a:r>
          </a:p>
          <a:p>
            <a:pPr lvl="1"/>
            <a:r>
              <a:rPr lang="en-US" dirty="0" smtClean="0"/>
              <a:t>Film Editing</a:t>
            </a:r>
          </a:p>
          <a:p>
            <a:pPr lvl="2"/>
            <a:r>
              <a:rPr lang="en-US" dirty="0" smtClean="0"/>
              <a:t>Two Problems</a:t>
            </a:r>
          </a:p>
          <a:p>
            <a:pPr lvl="1"/>
            <a:r>
              <a:rPr lang="en-US" dirty="0" smtClean="0"/>
              <a:t>Visible Motor Forces</a:t>
            </a:r>
          </a:p>
          <a:p>
            <a:pPr lvl="2"/>
            <a:r>
              <a:rPr lang="en-US" dirty="0" smtClean="0"/>
              <a:t>Identity</a:t>
            </a:r>
          </a:p>
          <a:p>
            <a:pPr lvl="2"/>
            <a:r>
              <a:rPr lang="en-US" dirty="0" smtClean="0"/>
              <a:t>Interaction</a:t>
            </a:r>
          </a:p>
          <a:p>
            <a:pPr lvl="3"/>
            <a:r>
              <a:rPr lang="en-US" dirty="0" smtClean="0"/>
              <a:t>Why assume connections? (H / </a:t>
            </a:r>
            <a:r>
              <a:rPr lang="en-US" b="1" dirty="0" smtClean="0"/>
              <a:t>M</a:t>
            </a:r>
            <a:r>
              <a:rPr lang="en-US" dirty="0" smtClean="0"/>
              <a:t>)</a:t>
            </a:r>
          </a:p>
          <a:p>
            <a:pPr lvl="2"/>
            <a:endParaRPr lang="en-US" dirty="0"/>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66632"/>
            <a:ext cx="5181600" cy="5312595"/>
          </a:xfrm>
        </p:spPr>
        <p:txBody>
          <a:bodyPr>
            <a:normAutofit/>
          </a:bodyPr>
          <a:lstStyle/>
          <a:p>
            <a:pPr lvl="1"/>
            <a:r>
              <a:rPr lang="en-US" dirty="0"/>
              <a:t>A Scale of Complexity </a:t>
            </a:r>
            <a:endParaRPr lang="en-US" dirty="0" smtClean="0"/>
          </a:p>
          <a:p>
            <a:r>
              <a:rPr lang="en-US" dirty="0" smtClean="0"/>
              <a:t>Dynamics</a:t>
            </a:r>
          </a:p>
          <a:p>
            <a:pPr lvl="1"/>
            <a:r>
              <a:rPr lang="en-US" dirty="0" smtClean="0"/>
              <a:t>The Principle of Simplicity</a:t>
            </a:r>
          </a:p>
          <a:p>
            <a:pPr lvl="2"/>
            <a:r>
              <a:rPr lang="en-US" dirty="0" smtClean="0"/>
              <a:t>Twofold Dynamics (tension)</a:t>
            </a:r>
          </a:p>
          <a:p>
            <a:pPr lvl="1"/>
            <a:r>
              <a:rPr lang="en-US" dirty="0"/>
              <a:t>Dynamics and Its Traditional </a:t>
            </a:r>
            <a:r>
              <a:rPr lang="en-US" dirty="0" smtClean="0"/>
              <a:t>Interpretations</a:t>
            </a:r>
          </a:p>
          <a:p>
            <a:pPr lvl="2"/>
            <a:r>
              <a:rPr lang="en-US" dirty="0" smtClean="0"/>
              <a:t>Theories : Dynamics / Experience</a:t>
            </a:r>
          </a:p>
          <a:p>
            <a:pPr lvl="1"/>
            <a:r>
              <a:rPr lang="en-US" dirty="0"/>
              <a:t>A Diagram of </a:t>
            </a:r>
            <a:r>
              <a:rPr lang="en-US" dirty="0" smtClean="0"/>
              <a:t>Forces</a:t>
            </a:r>
          </a:p>
          <a:p>
            <a:pPr lvl="2"/>
            <a:r>
              <a:rPr lang="en-US" dirty="0" smtClean="0"/>
              <a:t>Directed Tension</a:t>
            </a:r>
          </a:p>
          <a:p>
            <a:pPr lvl="1"/>
            <a:r>
              <a:rPr lang="en-US" dirty="0"/>
              <a:t>Experiments on Directed </a:t>
            </a:r>
            <a:r>
              <a:rPr lang="en-US" dirty="0" smtClean="0"/>
              <a:t>Tension</a:t>
            </a:r>
          </a:p>
          <a:p>
            <a:pPr lvl="2"/>
            <a:r>
              <a:rPr lang="en-US" dirty="0" smtClean="0"/>
              <a:t>Optical Illusions </a:t>
            </a:r>
          </a:p>
          <a:p>
            <a:pPr lvl="2"/>
            <a:r>
              <a:rPr lang="en-US" dirty="0" smtClean="0"/>
              <a:t>Patterns lead to Distortions</a:t>
            </a:r>
          </a:p>
          <a:p>
            <a:pPr lvl="3"/>
            <a:r>
              <a:rPr lang="en-US" dirty="0" smtClean="0"/>
              <a:t>Arrow / </a:t>
            </a:r>
            <a:r>
              <a:rPr lang="en-US" dirty="0"/>
              <a:t>R</a:t>
            </a:r>
            <a:r>
              <a:rPr lang="en-US" dirty="0" smtClean="0"/>
              <a:t>ight Angle / Field (expand)</a:t>
            </a:r>
          </a:p>
          <a:p>
            <a:pPr lvl="2"/>
            <a:r>
              <a:rPr lang="en-US" dirty="0" smtClean="0"/>
              <a:t>Direction of Movement</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normAutofit/>
          </a:bodyPr>
          <a:lstStyle/>
          <a:p>
            <a:pPr lvl="1"/>
            <a:r>
              <a:rPr lang="en-US"/>
              <a:t>The Dynamics of Obliqueness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224006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66379</TotalTime>
  <Words>13627</Words>
  <Application>Microsoft Office PowerPoint</Application>
  <PresentationFormat>寬螢幕</PresentationFormat>
  <Paragraphs>1324</Paragraphs>
  <Slides>32</Slides>
  <Notes>22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32</vt:i4>
      </vt:variant>
    </vt:vector>
  </HeadingPairs>
  <TitlesOfParts>
    <vt:vector size="38"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997</cp:revision>
  <dcterms:created xsi:type="dcterms:W3CDTF">2015-11-06T01:38:25Z</dcterms:created>
  <dcterms:modified xsi:type="dcterms:W3CDTF">2015-12-29T18:05:36Z</dcterms:modified>
</cp:coreProperties>
</file>