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comments/comment5.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90" r:id="rId14"/>
    <p:sldId id="286" r:id="rId15"/>
    <p:sldId id="287" r:id="rId16"/>
    <p:sldId id="266" r:id="rId17"/>
    <p:sldId id="267" r:id="rId18"/>
    <p:sldId id="268" r:id="rId19"/>
    <p:sldId id="283" r:id="rId20"/>
    <p:sldId id="284" r:id="rId21"/>
    <p:sldId id="282" r:id="rId22"/>
    <p:sldId id="269" r:id="rId23"/>
    <p:sldId id="288" r:id="rId24"/>
    <p:sldId id="289" r:id="rId25"/>
    <p:sldId id="276" r:id="rId26"/>
    <p:sldId id="274" r:id="rId27"/>
    <p:sldId id="275" r:id="rId28"/>
    <p:sldId id="277"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90"/>
            <p14:sldId id="286"/>
            <p14:sldId id="287"/>
          </p14:sldIdLst>
        </p14:section>
        <p14:section name="Reference" id="{26A17B1B-FD13-480A-A190-9364BFD084E8}">
          <p14:sldIdLst>
            <p14:sldId id="266"/>
            <p14:sldId id="267"/>
            <p14:sldId id="268"/>
            <p14:sldId id="283"/>
            <p14:sldId id="284"/>
            <p14:sldId id="282"/>
            <p14:sldId id="269"/>
            <p14:sldId id="288"/>
            <p14:sldId id="28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72"/>
      </p:cViewPr>
      <p:guideLst/>
    </p:cSldViewPr>
  </p:slideViewPr>
  <p:notesTextViewPr>
    <p:cViewPr>
      <p:scale>
        <a:sx n="1" d="1"/>
        <a:sy n="1" d="1"/>
      </p:scale>
      <p:origin x="0" y="-468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26</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27</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28</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29</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pPr marL="0" indent="0">
              <a:buNone/>
            </a:pPr>
            <a:r>
              <a:rPr lang="en-US" b="0" dirty="0" smtClean="0"/>
              <a:t>A) Line &amp; Contour</a:t>
            </a:r>
          </a:p>
          <a:p>
            <a:pPr marL="0" indent="0">
              <a:buNone/>
            </a:pPr>
            <a:r>
              <a:rPr lang="en-US" dirty="0" smtClean="0"/>
              <a:t>The visual combination of lines is controlled by </a:t>
            </a:r>
            <a:r>
              <a:rPr lang="en-US" b="1" dirty="0" smtClean="0"/>
              <a:t>the law of simplicity</a:t>
            </a:r>
            <a:r>
              <a:rPr lang="en-US" dirty="0" smtClean="0"/>
              <a:t>. </a:t>
            </a:r>
          </a:p>
          <a:p>
            <a:pPr marL="0" indent="0">
              <a:buNone/>
            </a:pPr>
            <a:r>
              <a:rPr lang="en-US" dirty="0" smtClean="0"/>
              <a:t>the empty loop requires us to see the spaces on both sides of the line as related to it symmetrically,</a:t>
            </a:r>
            <a:r>
              <a:rPr lang="en-US" sz="1200" kern="1200" dirty="0" smtClean="0">
                <a:solidFill>
                  <a:schemeClr val="tx1"/>
                </a:solidFill>
                <a:effectLst/>
                <a:latin typeface="+mn-lt"/>
                <a:ea typeface="+mn-ea"/>
                <a:cs typeface="+mn-cs"/>
              </a:rPr>
              <a:t> the symmetry is not supported by the shape of the loop;</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 total visual experience gains in simplicity when this difference in shape is logically supported by a difference in spatial quality.</a:t>
            </a:r>
          </a:p>
          <a:p>
            <a:pPr marL="0" indent="0">
              <a:buNone/>
            </a:pPr>
            <a:r>
              <a:rPr lang="en-US" sz="1200" kern="1200" dirty="0" smtClean="0">
                <a:solidFill>
                  <a:schemeClr val="tx1"/>
                </a:solidFill>
                <a:effectLst/>
                <a:latin typeface="+mn-lt"/>
                <a:ea typeface="+mn-ea"/>
                <a:cs typeface="+mn-cs"/>
              </a:rPr>
              <a:t>The area surrounded by the loop line gives the impression of </a:t>
            </a:r>
            <a:r>
              <a:rPr lang="en-US" sz="1200" b="1" kern="1200" dirty="0" smtClean="0">
                <a:solidFill>
                  <a:schemeClr val="tx1"/>
                </a:solidFill>
                <a:effectLst/>
                <a:latin typeface="+mn-lt"/>
                <a:ea typeface="+mn-ea"/>
                <a:cs typeface="+mn-cs"/>
              </a:rPr>
              <a:t>greater density </a:t>
            </a:r>
            <a:r>
              <a:rPr lang="en-US" sz="1200" kern="1200" dirty="0" smtClean="0">
                <a:solidFill>
                  <a:schemeClr val="tx1"/>
                </a:solidFill>
                <a:effectLst/>
                <a:latin typeface="+mn-lt"/>
                <a:ea typeface="+mn-ea"/>
                <a:cs typeface="+mn-cs"/>
              </a:rPr>
              <a:t>than the area outside it</a:t>
            </a:r>
          </a:p>
          <a:p>
            <a:pPr marL="0" indent="0">
              <a:buNone/>
            </a:pPr>
            <a:r>
              <a:rPr lang="en-US" sz="1200" kern="1200" dirty="0" smtClean="0">
                <a:solidFill>
                  <a:schemeClr val="tx1"/>
                </a:solidFill>
                <a:effectLst/>
                <a:latin typeface="+mn-lt"/>
                <a:ea typeface="+mn-ea"/>
                <a:cs typeface="+mn-cs"/>
              </a:rPr>
              <a:t>Experiments suggest, however, that it probably derives from physiological factors underlying the perceptual process itself, quite independently of previous experience. </a:t>
            </a:r>
          </a:p>
          <a:p>
            <a:pPr marL="0" indent="0">
              <a:buNone/>
            </a:pPr>
            <a:r>
              <a:rPr lang="en-US" sz="1200" kern="1200" dirty="0" smtClean="0">
                <a:solidFill>
                  <a:schemeClr val="tx1"/>
                </a:solidFill>
                <a:effectLst/>
                <a:latin typeface="+mn-lt"/>
                <a:ea typeface="+mn-ea"/>
                <a:cs typeface="+mn-cs"/>
              </a:rPr>
              <a:t>Some of these studies have shown that in comparison to the outer ground, the area within the contour offers </a:t>
            </a:r>
            <a:r>
              <a:rPr lang="en-US" sz="1200" b="1" kern="1200" dirty="0" smtClean="0">
                <a:solidFill>
                  <a:schemeClr val="tx1"/>
                </a:solidFill>
                <a:effectLst/>
                <a:latin typeface="+mn-lt"/>
                <a:ea typeface="+mn-ea"/>
                <a:cs typeface="+mn-cs"/>
              </a:rPr>
              <a:t>greater resistance </a:t>
            </a:r>
            <a:r>
              <a:rPr lang="en-US" sz="1200" kern="1200" dirty="0" smtClean="0">
                <a:solidFill>
                  <a:schemeClr val="tx1"/>
                </a:solidFill>
                <a:effectLst/>
                <a:latin typeface="+mn-lt"/>
                <a:ea typeface="+mn-ea"/>
                <a:cs typeface="+mn-cs"/>
              </a:rPr>
              <a:t>to the appearance of a visual object projected upon it with gradually increasing strength-that is, it takes stronger light to make the object barely visible inside the contour. Other experiments have proved that visual objects shrink in size when their image falls on an area of the retina upon which an outline figure had been projected earlier. Thus the perceived density or cohesiveness of the surrounded area does not seem to be due to mere assumptions based on past experience</a:t>
            </a:r>
          </a:p>
          <a:p>
            <a:pPr marL="0" indent="0">
              <a:buNone/>
            </a:pPr>
            <a:r>
              <a:rPr lang="en-US" dirty="0" smtClean="0"/>
              <a:t>A line embracing an area creates a visual object; e.g., a circular line creates a flat disk. </a:t>
            </a:r>
          </a:p>
          <a:p>
            <a:pPr marL="0" indent="0">
              <a:buNone/>
            </a:pPr>
            <a:r>
              <a:rPr lang="en-US" dirty="0" smtClean="0"/>
              <a:t>The influence of the contour on the induced inner surface varies with the distance. </a:t>
            </a:r>
          </a:p>
          <a:p>
            <a:pPr marL="0" indent="0">
              <a:buNone/>
            </a:pPr>
            <a:r>
              <a:rPr lang="en-US" dirty="0" smtClean="0"/>
              <a:t>The larger the enclosed area, the weaker the influence of the boundary· line, and the effect decreases toward the center with increasing distance from the outline. Also relevant is the size of the area in comparison to other nearby shapes. </a:t>
            </a:r>
          </a:p>
          <a:p>
            <a:pPr marL="0" indent="0">
              <a:buNone/>
            </a:pPr>
            <a:r>
              <a:rPr lang="en-US" b="1" dirty="0" smtClean="0"/>
              <a:t>Examples:</a:t>
            </a:r>
          </a:p>
          <a:p>
            <a:r>
              <a:rPr lang="en-US" sz="1200" kern="1200" dirty="0" smtClean="0">
                <a:solidFill>
                  <a:schemeClr val="tx1"/>
                </a:solidFill>
                <a:effectLst/>
                <a:latin typeface="+mn-lt"/>
                <a:ea typeface="+mn-ea"/>
                <a:cs typeface="+mn-cs"/>
              </a:rPr>
              <a:t>obtains solidity by keeping the outlined units relatively small.</a:t>
            </a:r>
          </a:p>
          <a:p>
            <a:r>
              <a:rPr lang="en-US" sz="1200" kern="1200" dirty="0" smtClean="0">
                <a:solidFill>
                  <a:schemeClr val="tx1"/>
                </a:solidFill>
                <a:effectLst/>
                <a:latin typeface="+mn-lt"/>
                <a:ea typeface="+mn-ea"/>
                <a:cs typeface="+mn-cs"/>
              </a:rPr>
              <a:t>the units are often so large that the contour all but loses its capacity to modulate space.</a:t>
            </a:r>
          </a:p>
          <a:p>
            <a:r>
              <a:rPr lang="en-US" sz="1200" kern="1200" dirty="0" smtClean="0">
                <a:solidFill>
                  <a:schemeClr val="tx1"/>
                </a:solidFill>
                <a:effectLst/>
                <a:latin typeface="+mn-lt"/>
                <a:ea typeface="+mn-ea"/>
                <a:cs typeface="+mn-cs"/>
              </a:rPr>
              <a:t>A large, unmodulated stretch of color tends to look loose and empty. </a:t>
            </a:r>
          </a:p>
          <a:p>
            <a:pPr marL="0" indent="0">
              <a:buNone/>
            </a:pPr>
            <a:endParaRPr lang="en-US" b="0" dirty="0" smtClean="0"/>
          </a:p>
          <a:p>
            <a:r>
              <a:rPr lang="en-US" b="0" dirty="0" smtClean="0"/>
              <a:t>B) </a:t>
            </a:r>
            <a:r>
              <a:rPr lang="en-US" b="1" dirty="0" smtClean="0"/>
              <a:t>Contour Rivalry </a:t>
            </a:r>
          </a:p>
          <a:p>
            <a:r>
              <a:rPr lang="en-US" dirty="0" smtClean="0"/>
              <a:t>The sharing of borders is uncomfortable, and the two parts exhibit an urge to pull apart, since each figure has a simple, independent shape of its own. </a:t>
            </a:r>
          </a:p>
          <a:p>
            <a:r>
              <a:rPr lang="en-US" dirty="0" smtClean="0"/>
              <a:t>Under special conditions the separation can actually be seen to happen. </a:t>
            </a:r>
            <a:r>
              <a:rPr lang="zh-CN" altLang="en-US" dirty="0" smtClean="0"/>
              <a:t>分离的倾向</a:t>
            </a:r>
            <a:endParaRPr lang="en-US" dirty="0" smtClean="0"/>
          </a:p>
          <a:p>
            <a:r>
              <a:rPr lang="zh-CN" altLang="en-US" dirty="0" smtClean="0"/>
              <a:t>圆圈与底：圆圈比较强，“吸纳”了轮廓线</a:t>
            </a:r>
            <a:endParaRPr lang="en-US" altLang="zh-CN" dirty="0" smtClean="0"/>
          </a:p>
          <a:p>
            <a:r>
              <a:rPr lang="en-US" dirty="0" smtClean="0"/>
              <a:t>The shared contour is perceptually ambiguous because the dynamics, which determines the visual identity of shapes, is reversed.  </a:t>
            </a:r>
            <a:r>
              <a:rPr lang="zh-CN" altLang="en-US" dirty="0" smtClean="0"/>
              <a:t>当两部分不平等：两种解释的同时存在</a:t>
            </a:r>
            <a:endParaRPr lang="en-US" b="0" dirty="0" smtClean="0"/>
          </a:p>
          <a:p>
            <a:endParaRPr lang="en-US" b="0" dirty="0" smtClean="0"/>
          </a:p>
          <a:p>
            <a:r>
              <a:rPr lang="en-US" altLang="zh-CN" b="0" dirty="0" smtClean="0"/>
              <a:t>C) </a:t>
            </a:r>
            <a:r>
              <a:rPr lang="en-US" altLang="zh-CN" b="1" dirty="0" smtClean="0"/>
              <a:t>Figure-Ground</a:t>
            </a:r>
          </a:p>
          <a:p>
            <a:r>
              <a:rPr lang="en-US" sz="1200" kern="1200" dirty="0" smtClean="0">
                <a:solidFill>
                  <a:schemeClr val="tx1"/>
                </a:solidFill>
                <a:effectLst/>
                <a:latin typeface="+mn-lt"/>
                <a:ea typeface="+mn-ea"/>
                <a:cs typeface="+mn-cs"/>
              </a:rPr>
              <a:t>there is no such thing as a truly flat two-dimensional picture.</a:t>
            </a:r>
          </a:p>
          <a:p>
            <a:r>
              <a:rPr lang="en-US" sz="1200" kern="1200" dirty="0" smtClean="0">
                <a:solidFill>
                  <a:schemeClr val="tx1"/>
                </a:solidFill>
                <a:effectLst/>
                <a:latin typeface="+mn-lt"/>
                <a:ea typeface="+mn-ea"/>
                <a:cs typeface="+mn-cs"/>
              </a:rPr>
              <a:t>The numerous investigations of the figure-ground phenomenon have mostly been designed to explore the conditions determining which of the two shapes lies in front. </a:t>
            </a:r>
          </a:p>
          <a:p>
            <a:r>
              <a:rPr lang="en-US" sz="1200" kern="1200" dirty="0" smtClean="0">
                <a:solidFill>
                  <a:schemeClr val="tx1"/>
                </a:solidFill>
                <a:effectLst/>
                <a:latin typeface="+mn-lt"/>
                <a:ea typeface="+mn-ea"/>
                <a:cs typeface="+mn-cs"/>
              </a:rPr>
              <a:t>Edgar Rubin identified a number of such factors.</a:t>
            </a:r>
          </a:p>
          <a:p>
            <a:pPr marL="228600" indent="-228600">
              <a:buAutoNum type="arabicParenR"/>
            </a:pPr>
            <a:r>
              <a:rPr lang="en-US" sz="1200" kern="1200" dirty="0" smtClean="0">
                <a:solidFill>
                  <a:schemeClr val="tx1"/>
                </a:solidFill>
                <a:effectLst/>
                <a:latin typeface="+mn-lt"/>
                <a:ea typeface="+mn-ea"/>
                <a:cs typeface="+mn-cs"/>
              </a:rPr>
              <a:t>the surrounded surface tends to be seen as figure, the surrounding, unbounded one as ground</a:t>
            </a:r>
          </a:p>
          <a:p>
            <a:pPr marL="228600" indent="-228600">
              <a:buAutoNum type="arabicParenR"/>
            </a:pPr>
            <a:r>
              <a:rPr lang="en-US" dirty="0" smtClean="0"/>
              <a:t>the relatively smaller areas tend to be seen as figure.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all shapes belonging to the ground plane tend to be seen as parts of a continuous backdrop. (</a:t>
            </a:r>
            <a:r>
              <a:rPr lang="zh-CN" altLang="en-US" sz="1200" kern="1200" dirty="0" smtClean="0">
                <a:solidFill>
                  <a:schemeClr val="tx1"/>
                </a:solidFill>
                <a:effectLst/>
                <a:latin typeface="+mn-lt"/>
                <a:ea typeface="+mn-ea"/>
                <a:cs typeface="+mn-cs"/>
              </a:rPr>
              <a:t>底有连续性</a:t>
            </a:r>
            <a:r>
              <a:rPr lang="en-US" sz="120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even in a simple line drawing, the surrounded figure possesses greater density than the looser ground;</a:t>
            </a:r>
            <a:r>
              <a:rPr lang="en-US" sz="1200" kern="1200" baseline="0" dirty="0" smtClean="0">
                <a:solidFill>
                  <a:schemeClr val="tx1"/>
                </a:solidFill>
                <a:effectLst/>
                <a:latin typeface="+mn-lt"/>
                <a:ea typeface="+mn-ea"/>
                <a:cs typeface="+mn-cs"/>
              </a:rPr>
              <a:t> </a:t>
            </a:r>
            <a:r>
              <a:rPr lang="en-US" dirty="0" smtClean="0"/>
              <a:t>Texture makes for figure.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the lower part of the picture carries more weight.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in general, brighter areas seemingly tend to be figure when other factors are kept equal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dirty="0" smtClean="0"/>
              <a:t>a saturated red makes for figure more strongly than a saturated blue; this corresponds to the general tendency of red to advance and of blue to recede.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of shape, especially symmetry, predisposes an area to function as figure. The simpler figure will prevail.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For most people the convex columns are more often seen as figure, because, as one of Rubin's rules maintains, convexity tends to win out over concavity;</a:t>
            </a:r>
            <a:r>
              <a:rPr lang="en-US" sz="1200" kern="1200" baseline="0" dirty="0" smtClean="0">
                <a:solidFill>
                  <a:schemeClr val="tx1"/>
                </a:solidFill>
                <a:effectLst/>
                <a:latin typeface="+mn-lt"/>
                <a:ea typeface="+mn-ea"/>
                <a:cs typeface="+mn-cs"/>
              </a:rPr>
              <a:t> </a:t>
            </a:r>
            <a:r>
              <a:rPr lang="en-US" dirty="0" smtClean="0"/>
              <a:t>convexity makes for figure, concavity for ground. </a:t>
            </a: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Simplicity affects not only the shape of a pattern, but also its spatial orientation. (e.g.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cross whose main axes coincide with the vertical and horizontal coordinates of the visual field tends to become the figure, whereas the other more often vanishes into the ground.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effectLst/>
                <a:latin typeface="+mn-lt"/>
                <a:ea typeface="+mn-ea"/>
                <a:cs typeface="+mn-cs"/>
              </a:rPr>
              <a:t>relative movement can strongly enhance the figure-ground effect;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barely noticeable figure may become conspicuous when it moves across the ground.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 Depth</a:t>
            </a:r>
            <a:r>
              <a:rPr lang="en-US" sz="1200" kern="1200" baseline="0" dirty="0" smtClean="0">
                <a:solidFill>
                  <a:schemeClr val="tx1"/>
                </a:solidFill>
                <a:effectLst/>
                <a:latin typeface="+mn-lt"/>
                <a:ea typeface="+mn-ea"/>
                <a:cs typeface="+mn-cs"/>
              </a:rPr>
              <a:t> Levels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"figure" and "ground" are suitable only as long as we are dealing with an enclosed, homogeneous pattern in an equally homogeneous, endless environment. But conditions are rarely so simple.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painter cannot treat the interstices between figures as nondescript because the relations between the figures can be understood only if the spaces separating them are as carefully defined as the figures themselves. (</a:t>
            </a:r>
            <a:r>
              <a:rPr lang="zh-CN" altLang="en-US" dirty="0" smtClean="0"/>
              <a:t>图</a:t>
            </a:r>
            <a:r>
              <a:rPr lang="en-US" altLang="zh-CN" dirty="0" smtClean="0"/>
              <a:t>-</a:t>
            </a:r>
            <a:r>
              <a:rPr lang="zh-CN" altLang="en-US" dirty="0" smtClean="0"/>
              <a:t>底</a:t>
            </a:r>
            <a:r>
              <a:rPr lang="en-US" altLang="zh-CN" dirty="0" smtClean="0"/>
              <a:t>-&gt;</a:t>
            </a:r>
            <a:r>
              <a:rPr lang="zh-CN" altLang="en-US" dirty="0" smtClean="0"/>
              <a:t>间隙的不确定性</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 Why Depth</a:t>
            </a:r>
          </a:p>
          <a:p>
            <a:r>
              <a:rPr lang="en-US" sz="1200" kern="1200" dirty="0" smtClean="0">
                <a:solidFill>
                  <a:schemeClr val="tx1"/>
                </a:solidFill>
                <a:effectLst/>
                <a:latin typeface="+mn-lt"/>
                <a:ea typeface="+mn-ea"/>
                <a:cs typeface="+mn-cs"/>
              </a:rPr>
              <a:t>subdivision occurs when a combination of self-contained parts yields a structurally simpler pattern than the undivided whole. </a:t>
            </a:r>
          </a:p>
          <a:p>
            <a:r>
              <a:rPr lang="en-US" sz="1200" kern="1200" dirty="0" smtClean="0">
                <a:solidFill>
                  <a:schemeClr val="tx1"/>
                </a:solidFill>
                <a:effectLst/>
                <a:latin typeface="+mn-lt"/>
                <a:ea typeface="+mn-ea"/>
                <a:cs typeface="+mn-cs"/>
              </a:rPr>
              <a:t> Areas physically located in the same picture plane split apart in depth and assume a figure-ground configuration because simplicity increases when the one-sidedness of the contour is uncontested and when the ground can be seen as continuing beneath the figure without interruption.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 Depth By Overlapping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long as the contours touch or cross but do not interrupt one another the spatial effect is absent or weak. However, when one of the components actually cuts off a part of the other, as in Figure 18oa, the perceptual urge to see a superposition becomes compelling because it serves to complete the incomplete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one of two contiguous visual objects is as simply shaped as is possible under the given circumstances while the other can be made simpler by completion, the first will annex the boundary line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rectangle annexes the boundary, the other shape is left borderless. It is forced to continue beneath its neighbor. Therefore it is seen as partially occluded, i.e., as incomplete.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rule predicts correctly that the unit whose contour is interrupted will take the back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kern="1200" dirty="0" smtClean="0">
                <a:solidFill>
                  <a:schemeClr val="tx1"/>
                </a:solidFill>
                <a:effectLst/>
                <a:latin typeface="+mn-lt"/>
                <a:ea typeface="+mn-ea"/>
                <a:cs typeface="+mn-cs"/>
              </a:rPr>
              <a:t>G) Gradients Create Depth </a:t>
            </a:r>
          </a:p>
          <a:p>
            <a:r>
              <a:rPr lang="en-US" sz="1200" kern="1200" dirty="0" smtClean="0">
                <a:solidFill>
                  <a:schemeClr val="tx1"/>
                </a:solidFill>
                <a:effectLst/>
                <a:latin typeface="+mn-lt"/>
                <a:ea typeface="+mn-ea"/>
                <a:cs typeface="+mn-cs"/>
              </a:rPr>
              <a:t>Whenever size changes at a constant rate, the observer sees a correspondingly steady increase in depth.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0" dirty="0" smtClean="0"/>
          </a:p>
          <a:p>
            <a:endParaRPr lang="en-US" b="0" dirty="0" smtClean="0"/>
          </a:p>
          <a:p>
            <a:endParaRPr lang="en-US" b="0"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Light</a:t>
            </a:r>
          </a:p>
          <a:p>
            <a:endParaRPr lang="en-US" b="0" dirty="0" smtClean="0"/>
          </a:p>
          <a:p>
            <a:r>
              <a:rPr lang="en-US" sz="1200" kern="1200" dirty="0" smtClean="0">
                <a:solidFill>
                  <a:schemeClr val="tx1"/>
                </a:solidFill>
                <a:effectLst/>
                <a:latin typeface="+mn-lt"/>
                <a:ea typeface="+mn-ea"/>
                <a:cs typeface="+mn-cs"/>
              </a:rPr>
              <a:t>The brightness we see depends, in a complex manner, on the distribution of light in the total situation</a:t>
            </a:r>
          </a:p>
          <a:p>
            <a:endParaRPr lang="en-US" b="0" dirty="0" smtClean="0"/>
          </a:p>
          <a:p>
            <a:r>
              <a:rPr lang="en-US" sz="1200" kern="1200" dirty="0" smtClean="0">
                <a:solidFill>
                  <a:schemeClr val="tx1"/>
                </a:solidFill>
                <a:effectLst/>
                <a:latin typeface="+mn-lt"/>
                <a:ea typeface="+mn-ea"/>
                <a:cs typeface="+mn-cs"/>
              </a:rPr>
              <a:t>Whether or not a handkerchief looks white is determined not by the absolute amount of light it sends to the eye, but by its place in the scale of brightness values provided by the total setting.</a:t>
            </a:r>
          </a:p>
          <a:p>
            <a:endParaRPr lang="en-US" sz="1200" b="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Mere reflected light may produce the perception of glow.</a:t>
            </a:r>
          </a:p>
          <a:p>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The relative brightness of objects is perceived most reliably when the whole setting is subjected to equal illumination. </a:t>
            </a:r>
            <a:r>
              <a:rPr lang="en-US" sz="1200" kern="1200" dirty="0" smtClean="0">
                <a:solidFill>
                  <a:schemeClr val="tx1"/>
                </a:solidFill>
                <a:effectLst/>
                <a:latin typeface="+mn-lt"/>
                <a:ea typeface="+mn-ea"/>
                <a:cs typeface="+mn-cs"/>
              </a:rPr>
              <a:t>Under such conditions, the nervous system can treat the illumination level as a constant and credit each object simply with the brightness it exhibits on the total scale leading from the darkest to the brightest object in the setting. Remarkably enough, however, the mechanism works quite well even when the lighting is not homogeneous but ranges, for example, from intense brightness near the light source to dark shadow. If I compare a white envelope on the window sill with one lying in the back of the room, I do not have to rely on knowledge or intellectual calculation· to realize that they are both the same white. I see it directly and spontaneously because I see each envelope in relation to the brightness gradient of the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effectLst/>
                <a:latin typeface="+mn-lt"/>
                <a:ea typeface="+mn-ea"/>
                <a:cs typeface="+mn-cs"/>
              </a:rPr>
              <a:t>减少对比；整个环境一起调整亮度</a:t>
            </a:r>
            <a:r>
              <a:rPr lang="en-US" altLang="zh-CN" sz="1200" b="0" kern="1200" dirty="0" smtClean="0">
                <a:solidFill>
                  <a:schemeClr val="tx1"/>
                </a:solidFill>
                <a:effectLst/>
                <a:latin typeface="+mn-lt"/>
                <a:ea typeface="+mn-ea"/>
                <a:cs typeface="+mn-cs"/>
              </a:rPr>
              <a:t>/</a:t>
            </a:r>
            <a:r>
              <a:rPr lang="zh-CN" altLang="en-US" sz="1200" b="0" kern="1200" dirty="0" smtClean="0">
                <a:solidFill>
                  <a:schemeClr val="tx1"/>
                </a:solidFill>
                <a:effectLst/>
                <a:latin typeface="+mn-lt"/>
                <a:ea typeface="+mn-ea"/>
                <a:cs typeface="+mn-cs"/>
              </a:rPr>
              <a:t>一部分其他的不变只改变亮度</a:t>
            </a:r>
            <a:r>
              <a:rPr lang="en-US" altLang="zh-CN" sz="1200" b="0" kern="1200" dirty="0" smtClean="0">
                <a:solidFill>
                  <a:schemeClr val="tx1"/>
                </a:solidFill>
                <a:effectLst/>
                <a:latin typeface="+mn-lt"/>
                <a:ea typeface="+mn-ea"/>
                <a:cs typeface="+mn-cs"/>
              </a:rPr>
              <a:t>-&gt;</a:t>
            </a:r>
            <a:r>
              <a:rPr lang="zh-CN" altLang="en-US" sz="1200" b="0" kern="1200" dirty="0" smtClean="0">
                <a:solidFill>
                  <a:schemeClr val="tx1"/>
                </a:solidFill>
                <a:effectLst/>
                <a:latin typeface="+mn-lt"/>
                <a:ea typeface="+mn-ea"/>
                <a:cs typeface="+mn-cs"/>
              </a:rPr>
              <a:t>都能保持本来的亮度感知</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dirty="0" smtClean="0"/>
              <a:t>A brightness gradient, on the other hand, corresponds to pyramidal space, where the size of any object has to be determined in relation to its position within that 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when the pattern of the illumination is clearly seen, constancy does not eliminate the effect of illumination.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Constancy of brightness is at 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为了使得认知的形状更简单</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比如更对称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shading</a:t>
            </a:r>
            <a:r>
              <a:rPr lang="zh-CN" altLang="en-US" sz="1200" kern="1200" dirty="0" smtClean="0">
                <a:solidFill>
                  <a:schemeClr val="tx1"/>
                </a:solidFill>
                <a:effectLst/>
                <a:latin typeface="+mn-lt"/>
                <a:ea typeface="+mn-ea"/>
                <a:cs typeface="+mn-cs"/>
              </a:rPr>
              <a:t>之后的图形就可能会倾向于被认知为立体的。</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judicious distribution of light serves to give unity and order not only to the shape of single objects, but equally to that of a whole setting.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Except for individual pathology, such as color blindness, we all have the same kind of retina, the same nervous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observers are asked to point out certain colors in the spectrum the results vary somewhat. This is so because the spectrum is a sliding scale, a continuum of gradations, and also because people mean different sensations by different color names.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颜色命名：按需</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our present purpose the most interesting difference in the conceptualizing of color relates to cultural development. Recent studies have suggested that the basic color names, relatively few in number, are common to all languages, but also that they cover different ranges of hues and that not all languages possess all these names.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most elementary nomenclature distinguishes only between darkness and lightness, and all colors are classified according to this simple dichotomy. When a language contains a third color name, it is always red. This new category absorbs the reds and oranges and most yellows, pinks, and purples, including violet. The remainder is divided between darkness and lightness (black and white).  </a:t>
            </a:r>
            <a:r>
              <a:rPr lang="zh-CN" altLang="en-US" dirty="0" smtClean="0"/>
              <a:t>（命名优先：黑白</a:t>
            </a:r>
            <a:r>
              <a:rPr lang="en-US" altLang="zh-CN" dirty="0" smtClean="0"/>
              <a:t>&gt;</a:t>
            </a:r>
            <a:r>
              <a:rPr lang="zh-CN" altLang="en-US" dirty="0" smtClean="0"/>
              <a:t>红黄粉紫）</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The law of differentiation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earliest level only the simplest distinctions are made, and with each advance in differentiation the broader categories are limited to more specific ranges. Just as the right-angular relation of shapes stands at first for all angles but is confined later to the particular angle as one among others, so darkness and brightness at first embrace the whole realm of colors but eventually designate only the blacks, whites, and grays</a:t>
            </a:r>
            <a:r>
              <a:rPr lang="en-US" smtClean="0"/>
              <a: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red always be the first to modify the dark-light dichotomy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it the most conspicuous or the most practically relevant hue?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Why should the next addition always be green or yellow?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languages of the six-color level were found to have names for dark, bright, red, green, yellow, and blue.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Further differentiation completes the set of basic colors with brown, purple, pink, orange, gray.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b="0" dirty="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875966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3616894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Basic%20Color%20Terms%20-%20Their%20Universality%20and%20Evolution%20Berlin&amp;KayBCT.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Arnheim,%20Gestalt%20and%20Art%20A%20Psychological%20Theor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Visual%20interest%20in%20pictorial%20art%20during%20an%20aesthetic%20experience.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Artists'%20use%20of%20compositional%20balance%20for%20creating%20visual%20displays.pdf" TargetMode="External"/><Relationship Id="rId5" Type="http://schemas.openxmlformats.org/officeDocument/2006/relationships/hyperlink" Target="https://www.researchgate.net/profile/Paul_Locher/publications" TargetMode="External"/><Relationship Id="rId10" Type="http://schemas.openxmlformats.org/officeDocument/2006/relationships/hyperlink" Target="Laws%20of%20Attraction%20From%20Perceptual%20Forces%20to%20Conceptual%20Similarity.pdf"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Jung%20On%20Art.pdf"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Influence%20of%20stimulus%20symmetry%20on%20visual%20scanning%20patterns.pdf" TargetMode="External"/><Relationship Id="rId3" Type="http://schemas.openxmlformats.org/officeDocument/2006/relationships/hyperlink" Target="Contemporary%20experimental%20aesthetics%20State%20of%20the%20art%20technology.pdf" TargetMode="External"/><Relationship Id="rId7" Type="http://schemas.openxmlformats.org/officeDocument/2006/relationships/hyperlink" Target="The%20role%20of%20scanpaths%20in%20the%20recognition%20of%20random%20shapes.pdf" TargetMode="External"/><Relationship Id="rId2" Type="http://schemas.openxmlformats.org/officeDocument/2006/relationships/hyperlink" Target="Editorial%20Thirtieth%20Anniversary%20of%20Empirical%20Studies%20of%20the%20Arts.pdf" TargetMode="External"/><Relationship Id="rId1" Type="http://schemas.openxmlformats.org/officeDocument/2006/relationships/slideLayout" Target="../slideLayouts/slideLayout2.xml"/><Relationship Id="rId6" Type="http://schemas.openxmlformats.org/officeDocument/2006/relationships/hyperlink" Target="Influence%20of%20stimulus%20symmetry%20and%20complexity%20upon%20haptic%20scanning%20strategies%20during%20detection,%20learning,%20and%20recognition%20tasks.pdf" TargetMode="External"/><Relationship Id="rId5" Type="http://schemas.openxmlformats.org/officeDocument/2006/relationships/hyperlink" Target="The%20perceptual%20value%20of%20symmetry.pdf" TargetMode="External"/><Relationship Id="rId4" Type="http://schemas.openxmlformats.org/officeDocument/2006/relationships/hyperlink" Target="Do%20People%20Prefer%20Curved%20Objects%20Angularity,%20Expertise,%20and%20Aesthetic%20Preference.pdf"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02chapter%202.do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 Id="rId4" Type="http://schemas.openxmlformats.org/officeDocument/2006/relationships/hyperlink" Target="Do%20People%20Prefer%20Curved%20Objects%20Angularity,%20Expertise,%20and%20Aesthetic%20Preference.pdf"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www.science-of-aesthetics.org/journal.htm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p>
          <a:p>
            <a:pPr lvl="1"/>
            <a:r>
              <a:rPr lang="en-US" dirty="0" smtClean="0"/>
              <a:t>Line &amp; Contour</a:t>
            </a:r>
          </a:p>
          <a:p>
            <a:pPr lvl="1"/>
            <a:r>
              <a:rPr lang="en-US" dirty="0"/>
              <a:t>Contour </a:t>
            </a:r>
            <a:r>
              <a:rPr lang="en-US" dirty="0" smtClean="0"/>
              <a:t>Rivalry</a:t>
            </a:r>
          </a:p>
          <a:p>
            <a:pPr lvl="1"/>
            <a:r>
              <a:rPr lang="en-US" dirty="0" smtClean="0"/>
              <a:t>Figure-Ground</a:t>
            </a:r>
          </a:p>
          <a:p>
            <a:pPr lvl="1"/>
            <a:r>
              <a:rPr lang="en-US" dirty="0" smtClean="0"/>
              <a:t>Overlapping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Light</a:t>
            </a:r>
          </a:p>
          <a:p>
            <a:r>
              <a:rPr lang="en-US" altLang="zh-CN" dirty="0" smtClean="0"/>
              <a:t>Color</a:t>
            </a:r>
          </a:p>
          <a:p>
            <a:pPr lvl="1"/>
            <a:r>
              <a:rPr lang="en-US" dirty="0"/>
              <a:t>the law of </a:t>
            </a:r>
            <a:r>
              <a:rPr lang="en-US" dirty="0" smtClean="0"/>
              <a:t>differentiation</a:t>
            </a:r>
          </a:p>
          <a:p>
            <a:pPr lvl="2"/>
            <a:r>
              <a:rPr lang="en-US" altLang="zh-CN" dirty="0" smtClean="0">
                <a:hlinkClick r:id="rId3" action="ppaction://hlinkfile"/>
              </a:rPr>
              <a:t>Basic Color Terms</a:t>
            </a:r>
            <a:endParaRPr lang="en-US" altLang="zh-CN" dirty="0" smtClean="0"/>
          </a:p>
          <a:p>
            <a:pPr lvl="1"/>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p:txBody>
          <a:bodyPr/>
          <a:lstStyle/>
          <a:p>
            <a:endParaRPr lang="en-US"/>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7669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Experiments</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Caroline, </a:t>
            </a:r>
            <a:r>
              <a:rPr lang="en-US" dirty="0"/>
              <a:t>Robert – Experiments </a:t>
            </a:r>
            <a:r>
              <a:rPr lang="en-US" dirty="0" smtClean="0"/>
              <a:t/>
            </a:r>
            <a:br>
              <a:rPr lang="en-US" dirty="0" smtClean="0"/>
            </a:br>
            <a:r>
              <a:rPr lang="en-US" sz="1800" dirty="0" smtClean="0">
                <a:solidFill>
                  <a:schemeClr val="bg1">
                    <a:lumMod val="75000"/>
                  </a:schemeClr>
                </a:solidFill>
              </a:rPr>
              <a:t>2010 - </a:t>
            </a:r>
            <a:r>
              <a:rPr lang="en-US" sz="1800" dirty="0">
                <a:solidFill>
                  <a:schemeClr val="bg1">
                    <a:lumMod val="75000"/>
                  </a:schemeClr>
                </a:solidFill>
              </a:rPr>
              <a:t>Visualization and Computer Graphics, IEEE Transactions on (Volume:16, Issue: 6)</a:t>
            </a:r>
            <a:r>
              <a:rPr lang="en-US" sz="1200" dirty="0"/>
              <a:t/>
            </a:r>
            <a:br>
              <a:rPr lang="en-US" sz="1200" dirty="0"/>
            </a:br>
            <a:endParaRPr lang="en-US" sz="1200"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237466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35366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en-US" i="1" dirty="0">
                <a:solidFill>
                  <a:srgbClr val="FF0000"/>
                </a:solidFill>
                <a:hlinkClick r:id="rId6" action="ppaction://hlinkfile"/>
              </a:rPr>
              <a:t>Artists' use of compositional balance for creating visual </a:t>
            </a:r>
            <a:r>
              <a:rPr lang="en-US" i="1" dirty="0" smtClean="0">
                <a:solidFill>
                  <a:srgbClr val="FF0000"/>
                </a:solidFill>
                <a:hlinkClick r:id="rId6" action="ppaction://hlinkfile"/>
              </a:rPr>
              <a:t>displays</a:t>
            </a:r>
            <a:endParaRPr lang="en-US" i="1" dirty="0" smtClean="0">
              <a:solidFill>
                <a:srgbClr val="FF0000"/>
              </a:solidFill>
            </a:endParaRPr>
          </a:p>
          <a:p>
            <a:r>
              <a:rPr lang="en-US" i="1" dirty="0">
                <a:solidFill>
                  <a:srgbClr val="FF0000"/>
                </a:solidFill>
                <a:hlinkClick r:id="rId7" action="ppaction://hlinkfile"/>
              </a:rPr>
              <a:t>Visual interest in pictorial art during an aesthetic experience</a:t>
            </a:r>
            <a:endParaRPr lang="en-US" i="1" dirty="0" smtClean="0">
              <a:solidFill>
                <a:srgbClr val="FF0000"/>
              </a:solidFill>
            </a:endParaRPr>
          </a:p>
          <a:p>
            <a:r>
              <a:rPr lang="de-DE" i="1" dirty="0" smtClean="0">
                <a:hlinkClick r:id="rId8" action="ppaction://hlinkfile"/>
              </a:rPr>
              <a:t>Arnheim</a:t>
            </a:r>
            <a:r>
              <a:rPr lang="de-DE" i="1" dirty="0">
                <a:hlinkClick r:id="rId8" action="ppaction://hlinkfile"/>
              </a:rPr>
              <a:t>, Gestalt and Art A Psychological </a:t>
            </a:r>
            <a:r>
              <a:rPr lang="de-DE" i="1" dirty="0" smtClean="0">
                <a:hlinkClick r:id="rId8" action="ppaction://hlinkfile"/>
              </a:rPr>
              <a:t>Theory </a:t>
            </a:r>
            <a:r>
              <a:rPr lang="de-DE" dirty="0" smtClean="0"/>
              <a:t>, </a:t>
            </a:r>
            <a:r>
              <a:rPr lang="de-DE" dirty="0"/>
              <a:t>Ian </a:t>
            </a:r>
            <a:r>
              <a:rPr lang="de-DE" dirty="0" smtClean="0"/>
              <a:t>Verstegen</a:t>
            </a:r>
          </a:p>
          <a:p>
            <a:r>
              <a:rPr lang="en-US" i="1" dirty="0" smtClean="0">
                <a:hlinkClick r:id="rId9" action="ppaction://hlinkfile"/>
              </a:rPr>
              <a:t>Jung On Art </a:t>
            </a:r>
            <a:r>
              <a:rPr lang="en-US" dirty="0" smtClean="0"/>
              <a:t>, (about Carl G. Jung</a:t>
            </a:r>
            <a:r>
              <a:rPr lang="de-DE" dirty="0" smtClean="0"/>
              <a:t>)</a:t>
            </a:r>
          </a:p>
          <a:p>
            <a:r>
              <a:rPr lang="en-US" i="1" dirty="0">
                <a:solidFill>
                  <a:srgbClr val="FF0000"/>
                </a:solidFill>
                <a:hlinkClick r:id="rId10"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032375"/>
          </a:xfrm>
        </p:spPr>
        <p:txBody>
          <a:bodyPr>
            <a:normAutofit/>
          </a:bodyPr>
          <a:lstStyle/>
          <a:p>
            <a:r>
              <a:rPr lang="en-US" i="1" dirty="0"/>
              <a:t>Experimental Scrutiny of the Role of Balance in the Visual Arts</a:t>
            </a:r>
            <a:r>
              <a:rPr lang="en-US" dirty="0"/>
              <a:t>, </a:t>
            </a:r>
            <a:r>
              <a:rPr lang="it-IT" dirty="0">
                <a:solidFill>
                  <a:srgbClr val="FF0000"/>
                </a:solidFill>
              </a:rPr>
              <a:t>Locher, Paul </a:t>
            </a:r>
            <a:r>
              <a:rPr lang="it-IT" dirty="0"/>
              <a:t>(Ed); Martindale, Colin (Ed); Dorfman, Leonid (Ed</a:t>
            </a:r>
            <a:r>
              <a:rPr lang="it-IT" dirty="0" smtClean="0"/>
              <a:t>)</a:t>
            </a:r>
          </a:p>
          <a:p>
            <a:r>
              <a:rPr lang="en-US" i="1" u="sng" dirty="0">
                <a:hlinkClick r:id="rId2" action="ppaction://hlinkfile"/>
              </a:rPr>
              <a:t>Editorial: Thirtieth Anniversary of Empirical Studies of the </a:t>
            </a:r>
            <a:r>
              <a:rPr lang="en-US" i="1" u="sng" dirty="0" smtClean="0">
                <a:hlinkClick r:id="rId2" action="ppaction://hlinkfile"/>
              </a:rPr>
              <a:t>Arts</a:t>
            </a:r>
            <a:endParaRPr lang="en-US" i="1" u="sng" dirty="0" smtClean="0"/>
          </a:p>
          <a:p>
            <a:r>
              <a:rPr lang="en-US" i="1" dirty="0">
                <a:hlinkClick r:id="rId3" action="ppaction://hlinkfile"/>
              </a:rPr>
              <a:t>Contemporary experimental aesthetics: State of the art technology</a:t>
            </a:r>
            <a:endParaRPr lang="en-US" i="1" dirty="0" smtClean="0">
              <a:hlinkClick r:id="rId4" action="ppaction://hlinkfile"/>
            </a:endParaRPr>
          </a:p>
          <a:p>
            <a:r>
              <a:rPr lang="en-US" i="1" dirty="0">
                <a:hlinkClick r:id="rId5" action="ppaction://hlinkfile"/>
              </a:rPr>
              <a:t>The perceptual value of </a:t>
            </a:r>
            <a:r>
              <a:rPr lang="en-US" i="1" dirty="0" smtClean="0">
                <a:hlinkClick r:id="rId5" action="ppaction://hlinkfile"/>
              </a:rPr>
              <a:t>symmetry</a:t>
            </a:r>
            <a:endParaRPr lang="en-US" i="1" dirty="0" smtClean="0"/>
          </a:p>
          <a:p>
            <a:r>
              <a:rPr lang="en-US" i="1" dirty="0">
                <a:hlinkClick r:id="rId6" action="ppaction://hlinkfile"/>
              </a:rPr>
              <a:t>Influence of stimulus symmetry and complexity upon haptic scanning strategies during detection, learning, and recognition tasks</a:t>
            </a:r>
            <a:endParaRPr lang="en-US" i="1" dirty="0">
              <a:hlinkClick r:id="rId4" action="ppaction://hlinkfile"/>
            </a:endParaRPr>
          </a:p>
          <a:p>
            <a:r>
              <a:rPr lang="en-US" i="1" dirty="0">
                <a:hlinkClick r:id="rId7" action="ppaction://hlinkfile"/>
              </a:rPr>
              <a:t>The role of </a:t>
            </a:r>
            <a:r>
              <a:rPr lang="en-US" i="1" dirty="0" err="1">
                <a:hlinkClick r:id="rId7" action="ppaction://hlinkfile"/>
              </a:rPr>
              <a:t>scanpaths</a:t>
            </a:r>
            <a:r>
              <a:rPr lang="en-US" i="1" dirty="0">
                <a:hlinkClick r:id="rId7" action="ppaction://hlinkfile"/>
              </a:rPr>
              <a:t> in the recognition of random </a:t>
            </a:r>
            <a:r>
              <a:rPr lang="en-US" i="1" dirty="0" smtClean="0">
                <a:hlinkClick r:id="rId7" action="ppaction://hlinkfile"/>
              </a:rPr>
              <a:t>shapes</a:t>
            </a:r>
            <a:r>
              <a:rPr lang="en-US" i="1" dirty="0" smtClean="0"/>
              <a:t> </a:t>
            </a:r>
          </a:p>
          <a:p>
            <a:r>
              <a:rPr lang="en-US" i="1" dirty="0">
                <a:hlinkClick r:id="rId8" action="ppaction://hlinkfile"/>
              </a:rPr>
              <a:t>Influence of stimulus symmetry on visual scanning </a:t>
            </a:r>
            <a:r>
              <a:rPr lang="en-US" i="1" dirty="0" smtClean="0">
                <a:hlinkClick r:id="rId8" action="ppaction://hlinkfile"/>
              </a:rPr>
              <a:t>patterns</a:t>
            </a:r>
            <a:endParaRPr lang="en-US" i="1" dirty="0" smtClean="0"/>
          </a:p>
          <a:p>
            <a:endParaRPr lang="en-US" i="1" dirty="0" smtClean="0"/>
          </a:p>
          <a:p>
            <a:endParaRPr lang="en-US" i="1" dirty="0"/>
          </a:p>
          <a:p>
            <a:endParaRPr lang="en-US" i="1" dirty="0" smtClean="0"/>
          </a:p>
          <a:p>
            <a:endParaRPr lang="en-US" i="1" dirty="0"/>
          </a:p>
          <a:p>
            <a:endParaRPr lang="en-US" i="1" dirty="0" smtClean="0"/>
          </a:p>
          <a:p>
            <a:endParaRPr lang="en-US" i="1" dirty="0"/>
          </a:p>
          <a:p>
            <a:pPr marL="0" indent="0">
              <a:buNone/>
            </a:pPr>
            <a:endParaRPr lang="en-US" dirty="0"/>
          </a:p>
        </p:txBody>
      </p:sp>
      <p:sp>
        <p:nvSpPr>
          <p:cNvPr id="4" name="Title 1"/>
          <p:cNvSpPr>
            <a:spLocks noGrp="1"/>
          </p:cNvSpPr>
          <p:nvPr>
            <p:ph type="title"/>
          </p:nvPr>
        </p:nvSpPr>
        <p:spPr/>
        <p:txBody>
          <a:bodyPr/>
          <a:lstStyle/>
          <a:p>
            <a:r>
              <a:rPr lang="en-US" dirty="0" smtClean="0"/>
              <a:t>Art + Psychology</a:t>
            </a:r>
            <a:endParaRPr lang="en-US" dirty="0"/>
          </a:p>
        </p:txBody>
      </p:sp>
    </p:spTree>
    <p:extLst>
      <p:ext uri="{BB962C8B-B14F-4D97-AF65-F5344CB8AC3E}">
        <p14:creationId xmlns:p14="http://schemas.microsoft.com/office/powerpoint/2010/main" val="3387215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a:hlinkClick r:id="rId2" action="ppaction://hlinkfile"/>
              </a:rPr>
              <a:t>New directions in aesthetics, creativity and the arts. Foundations and Frontiers in Aesthetics.</a:t>
            </a:r>
            <a:endParaRPr lang="en-US" i="1" dirty="0"/>
          </a:p>
          <a:p>
            <a:endParaRPr lang="en-US" dirty="0"/>
          </a:p>
        </p:txBody>
      </p:sp>
    </p:spTree>
    <p:extLst>
      <p:ext uri="{BB962C8B-B14F-4D97-AF65-F5344CB8AC3E}">
        <p14:creationId xmlns:p14="http://schemas.microsoft.com/office/powerpoint/2010/main" val="264151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5283099"/>
          </a:xfrm>
        </p:spPr>
        <p:txBody>
          <a:bodyPr>
            <a:normAutofit lnSpcReduction="10000"/>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a:t>
            </a:r>
            <a:r>
              <a:rPr lang="en-US" dirty="0" smtClean="0"/>
              <a:t>note</a:t>
            </a:r>
          </a:p>
          <a:p>
            <a:r>
              <a:rPr lang="en-US" i="1" dirty="0">
                <a:hlinkClick r:id="rId4" action="ppaction://hlinkfile"/>
              </a:rPr>
              <a:t>Do People Prefer Curved Objects? Angularity, Expertise, and Aesthetic Preference</a:t>
            </a:r>
            <a:r>
              <a:rPr lang="en-US" dirty="0"/>
              <a:t>, Paul J Silvia, Christopher M. Barona</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a:t>
            </a:r>
            <a:r>
              <a:rPr lang="en-US" altLang="zh-CN" dirty="0" smtClean="0">
                <a:hlinkClick r:id="rId4"/>
              </a:rPr>
              <a:t>www.science-of-aesthetics.org/journal.html</a:t>
            </a:r>
            <a:endParaRPr lang="en-US" altLang="zh-CN" dirty="0" smtClean="0"/>
          </a:p>
          <a:p>
            <a:r>
              <a:rPr lang="en-US" dirty="0" smtClean="0">
                <a:hlinkClick r:id="rId5"/>
              </a:rPr>
              <a:t>https</a:t>
            </a:r>
            <a:r>
              <a:rPr lang="en-US" dirty="0">
                <a:hlinkClick r:id="rId5"/>
              </a:rPr>
              <a:t>://public.wsu.edu/~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31156</TotalTime>
  <Words>7979</Words>
  <Application>Microsoft Office PowerPoint</Application>
  <PresentationFormat>Widescreen</PresentationFormat>
  <Paragraphs>703</Paragraphs>
  <Slides>29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Rudolf Arnheim – Gestalt Psychology of Art</vt:lpstr>
      <vt:lpstr>Paul J. Locher - Experiments</vt:lpstr>
      <vt:lpstr>Caroline, Robert – Experiments  2010 - Visualization and Computer Graphics, IEEE Transactions on (Volume:16, Issue: 6) </vt:lpstr>
      <vt:lpstr>References</vt:lpstr>
      <vt:lpstr>Art</vt:lpstr>
      <vt:lpstr>Cognitive Psychology</vt:lpstr>
      <vt:lpstr>Attention</vt:lpstr>
      <vt:lpstr>Graphics</vt:lpstr>
      <vt:lpstr>Physics</vt:lpstr>
      <vt:lpstr>Art + Psychology</vt:lpstr>
      <vt:lpstr>Art +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665</cp:revision>
  <dcterms:created xsi:type="dcterms:W3CDTF">2015-11-06T01:38:25Z</dcterms:created>
  <dcterms:modified xsi:type="dcterms:W3CDTF">2015-12-01T09:30:45Z</dcterms:modified>
</cp:coreProperties>
</file>